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</p:sldIdLst>
  <p:sldSz cx="9144000" cy="6858000" type="screen4x3"/>
  <p:notesSz cx="7099300" cy="10234613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29" autoAdjust="0"/>
    <p:restoredTop sz="79893" autoAdjust="0"/>
  </p:normalViewPr>
  <p:slideViewPr>
    <p:cSldViewPr>
      <p:cViewPr varScale="1">
        <p:scale>
          <a:sx n="58" d="100"/>
          <a:sy n="58" d="100"/>
        </p:scale>
        <p:origin x="-1692" y="-84"/>
      </p:cViewPr>
      <p:guideLst>
        <p:guide orient="horz" pos="2160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93140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E44B1A-B59A-4D4D-ADB6-108E19D9DE18}" type="datetimeFigureOut">
              <a:rPr lang="vi-VN" smtClean="0"/>
              <a:t>03/09/2014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A17696-BAED-43FD-977A-94344941D6C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22994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ý </a:t>
            </a:r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vẽ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nếu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zoom </a:t>
            </a:r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quá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xa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thì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Unity </a:t>
            </a:r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tự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động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hiển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thị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lên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sổ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Scene, do </a:t>
            </a:r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đó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đặt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cây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lên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địa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hình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nên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zoom </a:t>
            </a:r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khoảng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cách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nhất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định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17696-BAED-43FD-977A-94344941D6C6}" type="slidenum">
              <a:rPr lang="vi-VN" smtClean="0"/>
              <a:t>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979462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17696-BAED-43FD-977A-94344941D6C6}" type="slidenum">
              <a:rPr lang="vi-VN" smtClean="0"/>
              <a:t>13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979462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cỏ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mọc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rải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rác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đồng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thời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cũng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giảm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thiểu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tiêu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tốn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tài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nguyên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máy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tính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ta </a:t>
            </a:r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nên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chọn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Brush </a:t>
            </a:r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thưa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hơn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vẽ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cỏ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lên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địa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hình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17696-BAED-43FD-977A-94344941D6C6}" type="slidenum">
              <a:rPr lang="vi-VN" smtClean="0"/>
              <a:t>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402811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17696-BAED-43FD-977A-94344941D6C6}" type="slidenum">
              <a:rPr lang="vi-VN" smtClean="0"/>
              <a:t>6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979462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17696-BAED-43FD-977A-94344941D6C6}" type="slidenum">
              <a:rPr lang="vi-VN" smtClean="0"/>
              <a:t>7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979462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17696-BAED-43FD-977A-94344941D6C6}" type="slidenum">
              <a:rPr lang="vi-VN" smtClean="0"/>
              <a:t>8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979462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17696-BAED-43FD-977A-94344941D6C6}" type="slidenum">
              <a:rPr lang="vi-VN" smtClean="0"/>
              <a:t>9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979462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17696-BAED-43FD-977A-94344941D6C6}" type="slidenum">
              <a:rPr lang="vi-VN" smtClean="0"/>
              <a:t>10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979462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17696-BAED-43FD-977A-94344941D6C6}" type="slidenum">
              <a:rPr lang="vi-VN" smtClean="0"/>
              <a:t>11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979462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17696-BAED-43FD-977A-94344941D6C6}" type="slidenum">
              <a:rPr lang="vi-VN" smtClean="0"/>
              <a:t>12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97946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4213" y="4365625"/>
            <a:ext cx="7772400" cy="1109663"/>
          </a:xfrm>
        </p:spPr>
        <p:txBody>
          <a:bodyPr/>
          <a:lstStyle>
            <a:lvl1pPr algn="ctr">
              <a:defRPr sz="4000" b="0"/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39850" y="5518150"/>
            <a:ext cx="6400800" cy="696913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dirty="0" smtClean="0"/>
              <a:t>Click to edit Master subtitle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59259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36555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77038" y="2132013"/>
            <a:ext cx="1909762" cy="45370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42988" y="2132013"/>
            <a:ext cx="5581650" cy="45370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66807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052167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0880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42988" y="2854325"/>
            <a:ext cx="3744912" cy="3814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0300" y="2854325"/>
            <a:ext cx="3746500" cy="3814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17159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484784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vi-V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780928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420690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vi-V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2780928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0690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20814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761537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9802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3042" y="2000240"/>
            <a:ext cx="7043758" cy="4429156"/>
          </a:xfrm>
        </p:spPr>
        <p:txBody>
          <a:bodyPr/>
          <a:lstStyle>
            <a:lvl1pPr>
              <a:defRPr sz="3200">
                <a:solidFill>
                  <a:schemeClr val="tx1">
                    <a:lumMod val="25000"/>
                  </a:schemeClr>
                </a:solidFill>
              </a:defRPr>
            </a:lvl1pPr>
            <a:lvl2pPr>
              <a:defRPr sz="2800" b="0">
                <a:solidFill>
                  <a:schemeClr val="tx1">
                    <a:lumMod val="25000"/>
                  </a:schemeClr>
                </a:solidFill>
              </a:defRPr>
            </a:lvl2pPr>
            <a:lvl3pPr>
              <a:defRPr sz="2400" i="1">
                <a:solidFill>
                  <a:schemeClr val="tx1">
                    <a:lumMod val="25000"/>
                  </a:schemeClr>
                </a:solidFill>
              </a:defRPr>
            </a:lvl3pPr>
            <a:lvl4pPr>
              <a:defRPr sz="2000">
                <a:solidFill>
                  <a:schemeClr val="tx1">
                    <a:lumMod val="25000"/>
                  </a:schemeClr>
                </a:solidFill>
              </a:defRPr>
            </a:lvl4pPr>
            <a:lvl5pPr>
              <a:defRPr sz="2000">
                <a:solidFill>
                  <a:schemeClr val="tx1">
                    <a:lumMod val="25000"/>
                  </a:schemeClr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vi-VN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547664" y="357166"/>
            <a:ext cx="7239124" cy="649287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587364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0298" y="4786322"/>
            <a:ext cx="6072230" cy="566738"/>
          </a:xfrm>
        </p:spPr>
        <p:txBody>
          <a:bodyPr anchor="b"/>
          <a:lstStyle>
            <a:lvl1pPr algn="l">
              <a:defRPr sz="2000" b="1">
                <a:solidFill>
                  <a:schemeClr val="tx1">
                    <a:lumMod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00298" y="571480"/>
            <a:ext cx="6000792" cy="4114800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lumMod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vi-VN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00298" y="5357826"/>
            <a:ext cx="6000792" cy="804862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86107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42988" y="1556792"/>
            <a:ext cx="7643812" cy="864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ru-RU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42988" y="2854325"/>
            <a:ext cx="7643812" cy="3814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ru-RU" dirty="0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71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72" r:id="rId7"/>
    <p:sldLayoutId id="2147483673" r:id="rId8"/>
    <p:sldLayoutId id="2147483674" r:id="rId9"/>
    <p:sldLayoutId id="2147483669" r:id="rId10"/>
    <p:sldLayoutId id="2147483670" r:id="rId11"/>
  </p:sldLayoutIdLst>
  <p:txStyles>
    <p:titleStyle>
      <a:lvl1pPr algn="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reflection stA="96000" endPos="37000" dist="50800" dir="5400000" sy="-100000" algn="bl" rotWithShape="0"/>
          </a:effectLst>
          <a:latin typeface="Calibri" panose="020F0502020204030204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 b="1">
          <a:solidFill>
            <a:schemeClr val="tx1"/>
          </a:solidFill>
          <a:latin typeface="Calibri" panose="020F05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panose="020F05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anose="020F05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ctrTitle"/>
          </p:nvPr>
        </p:nvSpPr>
        <p:spPr>
          <a:xfrm>
            <a:off x="684213" y="3933057"/>
            <a:ext cx="7772400" cy="1152127"/>
          </a:xfrm>
        </p:spPr>
        <p:txBody>
          <a:bodyPr/>
          <a:lstStyle/>
          <a:p>
            <a:r>
              <a:rPr lang="en-GB" noProof="1" smtClean="0">
                <a:latin typeface="Calibri Light" pitchFamily="34" charset="0"/>
                <a:ea typeface="Roboto" pitchFamily="2" charset="0"/>
              </a:rPr>
              <a:t>Lab </a:t>
            </a:r>
            <a:r>
              <a:rPr lang="vi-VN" noProof="1" smtClean="0">
                <a:latin typeface="Calibri Light" pitchFamily="34" charset="0"/>
                <a:ea typeface="Roboto" pitchFamily="2" charset="0"/>
              </a:rPr>
              <a:t>6</a:t>
            </a:r>
            <a:r>
              <a:rPr lang="en-GB" noProof="1" smtClean="0">
                <a:latin typeface="Calibri Light" pitchFamily="34" charset="0"/>
                <a:ea typeface="Roboto" pitchFamily="2" charset="0"/>
              </a:rPr>
              <a:t/>
            </a:r>
            <a:br>
              <a:rPr lang="en-GB" noProof="1" smtClean="0">
                <a:latin typeface="Calibri Light" pitchFamily="34" charset="0"/>
                <a:ea typeface="Roboto" pitchFamily="2" charset="0"/>
              </a:rPr>
            </a:br>
            <a:r>
              <a:rPr lang="vi-VN" noProof="1" smtClean="0">
                <a:latin typeface="Calibri Light" pitchFamily="34" charset="0"/>
                <a:ea typeface="Roboto" pitchFamily="2" charset="0"/>
              </a:rPr>
              <a:t>THIẾT KẾ ĐỊA HÌNH NÂNG CAO</a:t>
            </a:r>
            <a:endParaRPr lang="vi-VN" noProof="1" smtClean="0">
              <a:latin typeface="Calibri Light" pitchFamily="34" charset="0"/>
              <a:ea typeface="Roboto" pitchFamily="2" charset="0"/>
            </a:endParaRPr>
          </a:p>
        </p:txBody>
      </p:sp>
      <p:sp>
        <p:nvSpPr>
          <p:cNvPr id="6147" name="Subtitle 2"/>
          <p:cNvSpPr>
            <a:spLocks noGrp="1"/>
          </p:cNvSpPr>
          <p:nvPr>
            <p:ph type="subTitle" idx="1"/>
          </p:nvPr>
        </p:nvSpPr>
        <p:spPr>
          <a:xfrm>
            <a:off x="1339850" y="6021288"/>
            <a:ext cx="6400800" cy="504056"/>
          </a:xfrm>
        </p:spPr>
        <p:txBody>
          <a:bodyPr/>
          <a:lstStyle/>
          <a:p>
            <a:r>
              <a:rPr lang="vi-VN" noProof="1" smtClean="0">
                <a:latin typeface="Calibri" pitchFamily="34" charset="0"/>
              </a:rPr>
              <a:t>Trịnh Thành </a:t>
            </a:r>
            <a:r>
              <a:rPr lang="en-GB" noProof="1" smtClean="0">
                <a:latin typeface="Calibri" pitchFamily="34" charset="0"/>
              </a:rPr>
              <a:t>TRUNG (MSc)</a:t>
            </a:r>
            <a:endParaRPr lang="vi-VN" noProof="1" smtClean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vi-VN" dirty="0" smtClean="0">
                <a:latin typeface="Calibri Light" pitchFamily="34" charset="0"/>
              </a:rPr>
              <a:t>ÁNH SÁNG</a:t>
            </a:r>
            <a:endParaRPr lang="en-GB" dirty="0">
              <a:latin typeface="Calibri Light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GB" dirty="0" smtClean="0"/>
          </a:p>
          <a:p>
            <a:pPr marL="400050" lvl="1" indent="0">
              <a:buNone/>
            </a:pPr>
            <a:endParaRPr lang="en-GB" sz="3200" dirty="0"/>
          </a:p>
        </p:txBody>
      </p:sp>
      <p:pic>
        <p:nvPicPr>
          <p:cNvPr id="4" name="Pictur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082" y="1988840"/>
            <a:ext cx="6691382" cy="4149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622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vi-VN" dirty="0" smtClean="0">
                <a:latin typeface="Calibri Light" pitchFamily="34" charset="0"/>
              </a:rPr>
              <a:t>NƯỚC</a:t>
            </a:r>
            <a:endParaRPr lang="en-GB" dirty="0">
              <a:latin typeface="Calibri Light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 err="1"/>
              <a:t>Chọn</a:t>
            </a:r>
            <a:r>
              <a:rPr lang="en-GB" sz="2800" dirty="0"/>
              <a:t> menu </a:t>
            </a:r>
            <a:r>
              <a:rPr lang="en-GB" sz="2800" b="1" dirty="0"/>
              <a:t>Asset | Import Package | Water (Basic)</a:t>
            </a:r>
            <a:endParaRPr lang="en-GB" sz="2800" dirty="0"/>
          </a:p>
          <a:p>
            <a:r>
              <a:rPr lang="en-GB" dirty="0" err="1"/>
              <a:t>Chọn</a:t>
            </a:r>
            <a:r>
              <a:rPr lang="en-GB" dirty="0"/>
              <a:t> </a:t>
            </a:r>
            <a:r>
              <a:rPr lang="en-GB" i="1" dirty="0"/>
              <a:t>Daylight Simple Water </a:t>
            </a:r>
            <a:r>
              <a:rPr lang="en-GB" dirty="0" err="1"/>
              <a:t>trong</a:t>
            </a:r>
            <a:r>
              <a:rPr lang="en-GB" dirty="0"/>
              <a:t> </a:t>
            </a:r>
            <a:r>
              <a:rPr lang="en-GB" dirty="0" err="1"/>
              <a:t>thư</a:t>
            </a:r>
            <a:r>
              <a:rPr lang="en-GB" dirty="0"/>
              <a:t> </a:t>
            </a:r>
            <a:r>
              <a:rPr lang="en-GB" dirty="0" err="1"/>
              <a:t>mục</a:t>
            </a:r>
            <a:r>
              <a:rPr lang="en-GB" dirty="0"/>
              <a:t> </a:t>
            </a:r>
            <a:r>
              <a:rPr lang="en-GB" i="1" dirty="0"/>
              <a:t>Standard Assets/Water (Basic)</a:t>
            </a:r>
            <a:r>
              <a:rPr lang="en-GB" dirty="0"/>
              <a:t> </a:t>
            </a:r>
            <a:r>
              <a:rPr lang="en-GB" dirty="0" err="1"/>
              <a:t>và</a:t>
            </a:r>
            <a:r>
              <a:rPr lang="en-GB" dirty="0"/>
              <a:t> </a:t>
            </a:r>
            <a:r>
              <a:rPr lang="en-GB" dirty="0" err="1"/>
              <a:t>thả</a:t>
            </a:r>
            <a:r>
              <a:rPr lang="en-GB" dirty="0"/>
              <a:t> </a:t>
            </a:r>
            <a:r>
              <a:rPr lang="en-GB" dirty="0" err="1"/>
              <a:t>vào</a:t>
            </a:r>
            <a:r>
              <a:rPr lang="en-GB" dirty="0"/>
              <a:t> </a:t>
            </a:r>
            <a:r>
              <a:rPr lang="en-GB" dirty="0" err="1"/>
              <a:t>cửa</a:t>
            </a:r>
            <a:r>
              <a:rPr lang="en-GB" dirty="0"/>
              <a:t> </a:t>
            </a:r>
            <a:r>
              <a:rPr lang="en-GB" dirty="0" err="1"/>
              <a:t>sổ</a:t>
            </a:r>
            <a:r>
              <a:rPr lang="en-GB" dirty="0"/>
              <a:t> Scene. </a:t>
            </a:r>
            <a:endParaRPr lang="vi-VN" dirty="0" smtClean="0"/>
          </a:p>
          <a:p>
            <a:r>
              <a:rPr lang="vi-VN" dirty="0" smtClean="0"/>
              <a:t>Chỉnh độ cao y cao hơn mặt đất</a:t>
            </a:r>
          </a:p>
          <a:p>
            <a:r>
              <a:rPr lang="vi-VN" dirty="0" smtClean="0"/>
              <a:t>Phóng to đối tượng nước để trùm cả địa hình</a:t>
            </a:r>
          </a:p>
          <a:p>
            <a:endParaRPr lang="en-GB" dirty="0" smtClean="0"/>
          </a:p>
          <a:p>
            <a:pPr marL="400050" lvl="1" indent="0">
              <a:buNone/>
            </a:pP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706774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vi-VN" dirty="0" smtClean="0">
                <a:latin typeface="Calibri Light" pitchFamily="34" charset="0"/>
              </a:rPr>
              <a:t>NƯỚC</a:t>
            </a:r>
            <a:endParaRPr lang="en-GB" dirty="0">
              <a:latin typeface="Calibri Light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 smtClean="0"/>
          </a:p>
          <a:p>
            <a:pPr marL="400050" lvl="1" indent="0">
              <a:buNone/>
            </a:pPr>
            <a:endParaRPr lang="en-GB" sz="3200" dirty="0"/>
          </a:p>
        </p:txBody>
      </p:sp>
      <p:pic>
        <p:nvPicPr>
          <p:cNvPr id="4" name="Pictur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636" y="2060848"/>
            <a:ext cx="6551812" cy="4239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914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vi-VN" dirty="0" smtClean="0">
                <a:latin typeface="Calibri Light" pitchFamily="34" charset="0"/>
              </a:rPr>
              <a:t>CHẠY GAME</a:t>
            </a:r>
            <a:endParaRPr lang="en-GB" dirty="0">
              <a:latin typeface="Calibri Light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 smtClean="0"/>
          </a:p>
          <a:p>
            <a:pPr marL="400050" lvl="1" indent="0">
              <a:buNone/>
            </a:pPr>
            <a:endParaRPr lang="en-GB" sz="3200" dirty="0"/>
          </a:p>
        </p:txBody>
      </p:sp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637" y="1772816"/>
            <a:ext cx="6623819" cy="4511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188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2988" y="1700809"/>
            <a:ext cx="7777484" cy="792087"/>
          </a:xfrm>
        </p:spPr>
        <p:txBody>
          <a:bodyPr/>
          <a:lstStyle/>
          <a:p>
            <a:pPr algn="r"/>
            <a:r>
              <a:rPr lang="vi-VN" noProof="1" smtClean="0">
                <a:latin typeface="Calibri Light" pitchFamily="34" charset="0"/>
              </a:rPr>
              <a:t>THIẾT KẾ ĐỊA HÌNH NÂNG CAO</a:t>
            </a:r>
            <a:endParaRPr lang="vi-VN" noProof="1">
              <a:latin typeface="Calibri Light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vi-VN" sz="3600" noProof="1" smtClean="0"/>
              <a:t>Cây</a:t>
            </a:r>
          </a:p>
          <a:p>
            <a:pPr marL="514350" indent="-514350">
              <a:buFont typeface="+mj-lt"/>
              <a:buAutoNum type="arabicPeriod"/>
            </a:pPr>
            <a:r>
              <a:rPr lang="vi-VN" sz="3600" noProof="1" smtClean="0">
                <a:latin typeface="Calibri" pitchFamily="34" charset="0"/>
              </a:rPr>
              <a:t>Cỏ</a:t>
            </a:r>
          </a:p>
          <a:p>
            <a:pPr marL="514350" indent="-514350">
              <a:buFont typeface="+mj-lt"/>
              <a:buAutoNum type="arabicPeriod"/>
            </a:pPr>
            <a:r>
              <a:rPr lang="vi-VN" sz="3600" noProof="1" smtClean="0"/>
              <a:t>Bầu trời</a:t>
            </a:r>
          </a:p>
          <a:p>
            <a:pPr marL="514350" indent="-514350">
              <a:buFont typeface="+mj-lt"/>
              <a:buAutoNum type="arabicPeriod"/>
            </a:pPr>
            <a:r>
              <a:rPr lang="vi-VN" sz="3600" noProof="1" smtClean="0"/>
              <a:t>Ánh sáng</a:t>
            </a:r>
          </a:p>
          <a:p>
            <a:pPr marL="514350" indent="-514350">
              <a:buFont typeface="+mj-lt"/>
              <a:buAutoNum type="arabicPeriod"/>
            </a:pPr>
            <a:r>
              <a:rPr lang="vi-VN" sz="3600" noProof="1" smtClean="0">
                <a:latin typeface="Calibri" pitchFamily="34" charset="0"/>
              </a:rPr>
              <a:t>Nước</a:t>
            </a:r>
            <a:endParaRPr lang="vi-VN" sz="3600" noProof="1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3083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vi-VN" dirty="0" smtClean="0">
                <a:latin typeface="Calibri Light" pitchFamily="34" charset="0"/>
              </a:rPr>
              <a:t>CÂY</a:t>
            </a:r>
            <a:endParaRPr lang="en-GB" dirty="0">
              <a:latin typeface="Calibri Light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sz="2800" dirty="0" smtClean="0"/>
              <a:t>Chọn c</a:t>
            </a:r>
            <a:r>
              <a:rPr lang="en-GB" sz="2800" dirty="0" err="1" smtClean="0"/>
              <a:t>ông</a:t>
            </a:r>
            <a:r>
              <a:rPr lang="en-GB" sz="2800" dirty="0" smtClean="0"/>
              <a:t> </a:t>
            </a:r>
            <a:r>
              <a:rPr lang="en-GB" sz="2800" dirty="0" err="1"/>
              <a:t>cụ</a:t>
            </a:r>
            <a:r>
              <a:rPr lang="en-GB" sz="2800" dirty="0"/>
              <a:t> </a:t>
            </a:r>
            <a:r>
              <a:rPr lang="en-GB" sz="2800" b="1" dirty="0"/>
              <a:t>Place Tree </a:t>
            </a:r>
            <a:endParaRPr lang="en-GB" sz="2400" dirty="0"/>
          </a:p>
          <a:p>
            <a:r>
              <a:rPr lang="en-GB" sz="2800" dirty="0" err="1"/>
              <a:t>Ấn</a:t>
            </a:r>
            <a:r>
              <a:rPr lang="en-GB" sz="2800" dirty="0"/>
              <a:t> </a:t>
            </a:r>
            <a:r>
              <a:rPr lang="en-GB" sz="2800" dirty="0" err="1"/>
              <a:t>vào</a:t>
            </a:r>
            <a:r>
              <a:rPr lang="en-GB" sz="2800" dirty="0"/>
              <a:t> </a:t>
            </a:r>
            <a:r>
              <a:rPr lang="en-GB" sz="2800" b="1" dirty="0"/>
              <a:t>Edit </a:t>
            </a:r>
            <a:r>
              <a:rPr lang="en-GB" sz="2800" b="1" dirty="0" smtClean="0"/>
              <a:t>Trees…</a:t>
            </a:r>
            <a:r>
              <a:rPr lang="vi-VN" sz="2800" b="1" dirty="0" smtClean="0"/>
              <a:t>, </a:t>
            </a:r>
            <a:r>
              <a:rPr lang="en-GB" sz="2800" dirty="0" err="1" smtClean="0"/>
              <a:t>chọn</a:t>
            </a:r>
            <a:r>
              <a:rPr lang="en-GB" sz="2800" dirty="0" smtClean="0"/>
              <a:t> </a:t>
            </a:r>
            <a:r>
              <a:rPr lang="en-GB" sz="2800" b="1" dirty="0"/>
              <a:t>Add </a:t>
            </a:r>
            <a:r>
              <a:rPr lang="en-GB" sz="2800" b="1" dirty="0" smtClean="0"/>
              <a:t>Tree</a:t>
            </a:r>
            <a:endParaRPr lang="vi-VN" sz="2800" b="1" dirty="0" smtClean="0"/>
          </a:p>
          <a:p>
            <a:r>
              <a:rPr lang="vi-VN" sz="2800" dirty="0" smtClean="0"/>
              <a:t>Ấn vào biểu tượng </a:t>
            </a:r>
            <a:r>
              <a:rPr lang="vi-VN" sz="2800" dirty="0" smtClean="0">
                <a:latin typeface="Courier New"/>
                <a:cs typeface="Courier New"/>
              </a:rPr>
              <a:t>ʘ </a:t>
            </a:r>
            <a:r>
              <a:rPr lang="vi-VN" sz="2800" dirty="0" smtClean="0"/>
              <a:t>để chọn mô hình cây</a:t>
            </a:r>
            <a:endParaRPr lang="en-GB" sz="2800" dirty="0"/>
          </a:p>
          <a:p>
            <a:pPr marL="400050" lvl="1" indent="0">
              <a:buNone/>
            </a:pPr>
            <a:endParaRPr lang="en-GB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843808" y="3789040"/>
            <a:ext cx="4104456" cy="2373362"/>
          </a:xfrm>
          <a:prstGeom prst="rect">
            <a:avLst/>
          </a:prstGeom>
        </p:spPr>
      </p:pic>
      <p:sp>
        <p:nvSpPr>
          <p:cNvPr id="5" name="Line Callout 1 4"/>
          <p:cNvSpPr/>
          <p:nvPr/>
        </p:nvSpPr>
        <p:spPr>
          <a:xfrm>
            <a:off x="395536" y="3811942"/>
            <a:ext cx="1911958" cy="1849305"/>
          </a:xfrm>
          <a:prstGeom prst="borderCallout1">
            <a:avLst>
              <a:gd name="adj1" fmla="val 49698"/>
              <a:gd name="adj2" fmla="val 101248"/>
              <a:gd name="adj3" fmla="val 60972"/>
              <a:gd name="adj4" fmla="val 134377"/>
            </a:avLst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 smtClean="0">
                <a:solidFill>
                  <a:schemeClr val="bg1"/>
                </a:solidFill>
              </a:rPr>
              <a:t>Tác động của gió lên độ nghiêng của cây</a:t>
            </a:r>
            <a:endParaRPr lang="vi-VN" dirty="0">
              <a:solidFill>
                <a:schemeClr val="bg1"/>
              </a:solidFill>
            </a:endParaRPr>
          </a:p>
        </p:txBody>
      </p:sp>
      <p:sp>
        <p:nvSpPr>
          <p:cNvPr id="6" name="Line Callout 1 5"/>
          <p:cNvSpPr/>
          <p:nvPr/>
        </p:nvSpPr>
        <p:spPr>
          <a:xfrm>
            <a:off x="7452320" y="4221087"/>
            <a:ext cx="1224136" cy="936105"/>
          </a:xfrm>
          <a:prstGeom prst="borderCallout1">
            <a:avLst>
              <a:gd name="adj1" fmla="val 50581"/>
              <a:gd name="adj2" fmla="val -381"/>
              <a:gd name="adj3" fmla="val 51260"/>
              <a:gd name="adj4" fmla="val -55102"/>
            </a:avLst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 smtClean="0">
                <a:solidFill>
                  <a:schemeClr val="bg1"/>
                </a:solidFill>
              </a:rPr>
              <a:t>Chọn mô hình cây</a:t>
            </a:r>
            <a:endParaRPr lang="vi-V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3143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vi-VN" dirty="0" smtClean="0">
                <a:latin typeface="Calibri Light" pitchFamily="34" charset="0"/>
              </a:rPr>
              <a:t>CÂY</a:t>
            </a:r>
            <a:endParaRPr lang="en-GB" dirty="0">
              <a:latin typeface="Calibri Light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sz="2800" dirty="0" smtClean="0"/>
              <a:t>Vẽ cây: Tương tự vẽ texture</a:t>
            </a:r>
            <a:endParaRPr lang="en-GB" sz="2800" dirty="0"/>
          </a:p>
          <a:p>
            <a:pPr marL="400050" lvl="1" indent="0">
              <a:buNone/>
            </a:pPr>
            <a:endParaRPr lang="en-GB" dirty="0"/>
          </a:p>
        </p:txBody>
      </p:sp>
      <p:pic>
        <p:nvPicPr>
          <p:cNvPr id="7" name="Picture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2708920"/>
            <a:ext cx="5688632" cy="3765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801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vi-VN" dirty="0" smtClean="0">
                <a:latin typeface="Calibri Light" pitchFamily="34" charset="0"/>
              </a:rPr>
              <a:t>CỎ</a:t>
            </a:r>
            <a:endParaRPr lang="en-GB" dirty="0">
              <a:latin typeface="Calibri Light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 err="1"/>
              <a:t>Chọn</a:t>
            </a:r>
            <a:r>
              <a:rPr lang="en-GB" sz="2800" dirty="0"/>
              <a:t> </a:t>
            </a:r>
            <a:r>
              <a:rPr lang="en-GB" sz="2800" dirty="0" err="1"/>
              <a:t>công</a:t>
            </a:r>
            <a:r>
              <a:rPr lang="en-GB" sz="2800" dirty="0"/>
              <a:t> </a:t>
            </a:r>
            <a:r>
              <a:rPr lang="en-GB" sz="2800" dirty="0" err="1"/>
              <a:t>cụ</a:t>
            </a:r>
            <a:r>
              <a:rPr lang="en-GB" sz="2800" dirty="0"/>
              <a:t> </a:t>
            </a:r>
            <a:r>
              <a:rPr lang="en-GB" sz="2800" b="1" dirty="0"/>
              <a:t>Paint Details </a:t>
            </a:r>
            <a:endParaRPr lang="vi-VN" sz="2800" b="1" dirty="0" smtClean="0"/>
          </a:p>
          <a:p>
            <a:r>
              <a:rPr lang="en-GB" sz="2800" dirty="0" err="1"/>
              <a:t>ấn</a:t>
            </a:r>
            <a:r>
              <a:rPr lang="en-GB" sz="2800" dirty="0"/>
              <a:t> </a:t>
            </a:r>
            <a:r>
              <a:rPr lang="en-GB" sz="2800" dirty="0" err="1"/>
              <a:t>vào</a:t>
            </a:r>
            <a:r>
              <a:rPr lang="en-GB" sz="2800" dirty="0"/>
              <a:t> </a:t>
            </a:r>
            <a:r>
              <a:rPr lang="en-GB" sz="2800" b="1" dirty="0"/>
              <a:t>Edit Details… </a:t>
            </a:r>
            <a:r>
              <a:rPr lang="en-GB" sz="2800" dirty="0" err="1"/>
              <a:t>và</a:t>
            </a:r>
            <a:r>
              <a:rPr lang="en-GB" sz="2800" dirty="0"/>
              <a:t> </a:t>
            </a:r>
            <a:r>
              <a:rPr lang="en-GB" sz="2800" dirty="0" err="1"/>
              <a:t>chọn</a:t>
            </a:r>
            <a:r>
              <a:rPr lang="en-GB" sz="2800" dirty="0"/>
              <a:t> </a:t>
            </a:r>
            <a:r>
              <a:rPr lang="en-GB" sz="2800" b="1" dirty="0"/>
              <a:t>Add Grass Texture</a:t>
            </a:r>
            <a:r>
              <a:rPr lang="en-GB" sz="2800" b="1" dirty="0" smtClean="0"/>
              <a:t>.</a:t>
            </a:r>
            <a:endParaRPr lang="en-GB" dirty="0"/>
          </a:p>
        </p:txBody>
      </p:sp>
      <p:pic>
        <p:nvPicPr>
          <p:cNvPr id="7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3297816" y="3501008"/>
            <a:ext cx="3433915" cy="3312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690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vi-VN" dirty="0" smtClean="0">
                <a:latin typeface="Calibri Light" pitchFamily="34" charset="0"/>
              </a:rPr>
              <a:t>BẦU TRỜI</a:t>
            </a:r>
            <a:endParaRPr lang="en-GB" dirty="0">
              <a:latin typeface="Calibri Light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smtClean="0"/>
              <a:t>Sử dụng Skybox</a:t>
            </a:r>
          </a:p>
          <a:p>
            <a:r>
              <a:rPr lang="en-GB" dirty="0" err="1"/>
              <a:t>Chọn</a:t>
            </a:r>
            <a:r>
              <a:rPr lang="en-GB" dirty="0"/>
              <a:t> menu </a:t>
            </a:r>
            <a:r>
              <a:rPr lang="en-GB" b="1" dirty="0"/>
              <a:t>Edit | Render Settings… </a:t>
            </a:r>
            <a:endParaRPr lang="vi-VN" b="1" dirty="0" smtClean="0"/>
          </a:p>
          <a:p>
            <a:r>
              <a:rPr lang="en-GB" dirty="0" smtClean="0"/>
              <a:t>Ở </a:t>
            </a:r>
            <a:r>
              <a:rPr lang="en-GB" dirty="0" err="1"/>
              <a:t>cửa</a:t>
            </a:r>
            <a:r>
              <a:rPr lang="en-GB" dirty="0"/>
              <a:t> </a:t>
            </a:r>
            <a:r>
              <a:rPr lang="en-GB" dirty="0" err="1"/>
              <a:t>sổ</a:t>
            </a:r>
            <a:r>
              <a:rPr lang="en-GB" dirty="0"/>
              <a:t> </a:t>
            </a:r>
            <a:r>
              <a:rPr lang="en-GB" i="1" dirty="0"/>
              <a:t>Inspector</a:t>
            </a:r>
            <a:r>
              <a:rPr lang="en-GB" dirty="0"/>
              <a:t> </a:t>
            </a:r>
            <a:r>
              <a:rPr lang="en-GB" dirty="0" err="1"/>
              <a:t>ấn</a:t>
            </a:r>
            <a:r>
              <a:rPr lang="en-GB" dirty="0"/>
              <a:t> </a:t>
            </a:r>
            <a:r>
              <a:rPr lang="en-GB" dirty="0" err="1"/>
              <a:t>vào</a:t>
            </a:r>
            <a:r>
              <a:rPr lang="en-GB" dirty="0"/>
              <a:t> </a:t>
            </a:r>
            <a:r>
              <a:rPr lang="en-GB" i="1" dirty="0"/>
              <a:t>Skybox Material</a:t>
            </a:r>
            <a:r>
              <a:rPr lang="en-GB" dirty="0"/>
              <a:t> </a:t>
            </a:r>
            <a:r>
              <a:rPr lang="en-GB" dirty="0" err="1"/>
              <a:t>và</a:t>
            </a:r>
            <a:r>
              <a:rPr lang="en-GB" dirty="0"/>
              <a:t> </a:t>
            </a:r>
            <a:r>
              <a:rPr lang="en-GB" dirty="0" err="1"/>
              <a:t>chọn</a:t>
            </a:r>
            <a:r>
              <a:rPr lang="en-GB" dirty="0"/>
              <a:t> skybox </a:t>
            </a:r>
            <a:r>
              <a:rPr lang="en-GB" dirty="0" err="1"/>
              <a:t>phù</a:t>
            </a:r>
            <a:r>
              <a:rPr lang="en-GB" dirty="0"/>
              <a:t> </a:t>
            </a:r>
            <a:r>
              <a:rPr lang="en-GB" dirty="0" err="1"/>
              <a:t>hợp</a:t>
            </a:r>
            <a:endParaRPr lang="en-GB" dirty="0"/>
          </a:p>
          <a:p>
            <a:pPr lvl="1"/>
            <a:r>
              <a:rPr lang="vi-VN" dirty="0" smtClean="0"/>
              <a:t>Để sử dụng Skybox có sẵn: </a:t>
            </a:r>
            <a:r>
              <a:rPr lang="en-GB" dirty="0" err="1"/>
              <a:t>Chọn</a:t>
            </a:r>
            <a:r>
              <a:rPr lang="en-GB" dirty="0"/>
              <a:t> menu </a:t>
            </a:r>
            <a:r>
              <a:rPr lang="en-GB" b="1" dirty="0"/>
              <a:t>Assets | Import Package | Skyboxes</a:t>
            </a:r>
            <a:endParaRPr lang="en-GB" dirty="0"/>
          </a:p>
          <a:p>
            <a:pPr lvl="1"/>
            <a:endParaRPr lang="en-GB" dirty="0"/>
          </a:p>
          <a:p>
            <a:pPr marL="400050" lvl="1" indent="0">
              <a:buNone/>
            </a:pP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647794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vi-VN" dirty="0" smtClean="0">
                <a:latin typeface="Calibri Light" pitchFamily="34" charset="0"/>
              </a:rPr>
              <a:t>BẦU TRỜI</a:t>
            </a:r>
            <a:endParaRPr lang="en-GB" dirty="0">
              <a:latin typeface="Calibri Light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GB" dirty="0"/>
          </a:p>
          <a:p>
            <a:pPr marL="400050" lvl="1" indent="0">
              <a:buNone/>
            </a:pPr>
            <a:endParaRPr lang="en-GB" sz="3200" dirty="0"/>
          </a:p>
        </p:txBody>
      </p:sp>
      <p:pic>
        <p:nvPicPr>
          <p:cNvPr id="4" name="Pictur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1855270"/>
            <a:ext cx="6480720" cy="4450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496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vi-VN" dirty="0" smtClean="0">
                <a:latin typeface="Calibri Light" pitchFamily="34" charset="0"/>
              </a:rPr>
              <a:t>ÁNH SÁNG</a:t>
            </a:r>
            <a:endParaRPr lang="en-GB" dirty="0">
              <a:latin typeface="Calibri Light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smtClean="0"/>
              <a:t>Để mô phỏng ánh sáng mặt trời, ta dùng Directional Light</a:t>
            </a:r>
          </a:p>
          <a:p>
            <a:r>
              <a:rPr lang="en-GB" dirty="0" err="1"/>
              <a:t>Chọn</a:t>
            </a:r>
            <a:r>
              <a:rPr lang="en-GB" dirty="0"/>
              <a:t> menu </a:t>
            </a:r>
            <a:r>
              <a:rPr lang="en-GB" b="1" dirty="0" err="1"/>
              <a:t>GameObject</a:t>
            </a:r>
            <a:r>
              <a:rPr lang="en-GB" b="1" dirty="0"/>
              <a:t> | Create Other | Directional </a:t>
            </a:r>
            <a:r>
              <a:rPr lang="en-GB" b="1" dirty="0" smtClean="0"/>
              <a:t>Light</a:t>
            </a:r>
            <a:endParaRPr lang="en-GB" dirty="0" smtClean="0"/>
          </a:p>
          <a:p>
            <a:pPr lvl="1"/>
            <a:r>
              <a:rPr lang="vi-VN" dirty="0" smtClean="0"/>
              <a:t>Ta có thể rotate hướng ánh sáng cho phù hợp</a:t>
            </a:r>
            <a:endParaRPr lang="en-GB" dirty="0" smtClean="0"/>
          </a:p>
          <a:p>
            <a:pPr lvl="1"/>
            <a:endParaRPr lang="en-GB" dirty="0" smtClean="0"/>
          </a:p>
          <a:p>
            <a:pPr marL="400050" lvl="1" indent="0">
              <a:buNone/>
            </a:pP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1454925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vi-VN" dirty="0" smtClean="0">
                <a:latin typeface="Calibri Light" pitchFamily="34" charset="0"/>
              </a:rPr>
              <a:t>ÁNH SÁNG</a:t>
            </a:r>
            <a:endParaRPr lang="en-GB" dirty="0">
              <a:latin typeface="Calibri Light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smtClean="0"/>
              <a:t>Tạo Flare</a:t>
            </a:r>
          </a:p>
          <a:p>
            <a:pPr lvl="1"/>
            <a:r>
              <a:rPr lang="vi-VN" dirty="0" smtClean="0"/>
              <a:t>Chọn nguồn ánh sáng, thay đổi thuộc tính Flare</a:t>
            </a:r>
          </a:p>
          <a:p>
            <a:pPr lvl="1"/>
            <a:r>
              <a:rPr lang="vi-VN" dirty="0" smtClean="0"/>
              <a:t>Sử dụng Flare có sẵn: </a:t>
            </a:r>
            <a:r>
              <a:rPr lang="en-GB" dirty="0" err="1"/>
              <a:t>Chọn</a:t>
            </a:r>
            <a:r>
              <a:rPr lang="en-GB" dirty="0"/>
              <a:t> menu </a:t>
            </a:r>
            <a:r>
              <a:rPr lang="en-GB" b="1" dirty="0"/>
              <a:t>Assets | Import Package | Light </a:t>
            </a:r>
            <a:r>
              <a:rPr lang="en-GB" b="1" dirty="0" smtClean="0"/>
              <a:t>Flares</a:t>
            </a:r>
            <a:endParaRPr lang="vi-VN" b="1" dirty="0" smtClean="0"/>
          </a:p>
          <a:p>
            <a:pPr lvl="1"/>
            <a:r>
              <a:rPr lang="vi-VN" dirty="0" smtClean="0"/>
              <a:t>Lưu ý: Một số skybox đã có sẵn mặt trời, do đó cần phải điều chỉnh Flare cho hợp lý</a:t>
            </a:r>
            <a:endParaRPr lang="en-GB" dirty="0" smtClean="0"/>
          </a:p>
          <a:p>
            <a:pPr lvl="1"/>
            <a:endParaRPr lang="en-GB" dirty="0" smtClean="0"/>
          </a:p>
          <a:p>
            <a:pPr marL="400050" lvl="1" indent="0">
              <a:buNone/>
            </a:pP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4200945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arengine">
  <a:themeElements>
    <a:clrScheme name="1 4">
      <a:dk1>
        <a:srgbClr val="808080"/>
      </a:dk1>
      <a:lt1>
        <a:srgbClr val="EAEAEA"/>
      </a:lt1>
      <a:dk2>
        <a:srgbClr val="800000"/>
      </a:dk2>
      <a:lt2>
        <a:srgbClr val="FFFFFF"/>
      </a:lt2>
      <a:accent1>
        <a:srgbClr val="FF7C80"/>
      </a:accent1>
      <a:accent2>
        <a:srgbClr val="FFCC00"/>
      </a:accent2>
      <a:accent3>
        <a:srgbClr val="C0AAAA"/>
      </a:accent3>
      <a:accent4>
        <a:srgbClr val="C8C8C8"/>
      </a:accent4>
      <a:accent5>
        <a:srgbClr val="FFBFC0"/>
      </a:accent5>
      <a:accent6>
        <a:srgbClr val="E7B900"/>
      </a:accent6>
      <a:hlink>
        <a:srgbClr val="CC6600"/>
      </a:hlink>
      <a:folHlink>
        <a:srgbClr val="FF6600"/>
      </a:folHlink>
    </a:clrScheme>
    <a:fontScheme name="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 1">
        <a:dk1>
          <a:srgbClr val="000000"/>
        </a:dk1>
        <a:lt1>
          <a:srgbClr val="FFFFFF"/>
        </a:lt1>
        <a:dk2>
          <a:srgbClr val="800000"/>
        </a:dk2>
        <a:lt2>
          <a:srgbClr val="808080"/>
        </a:lt2>
        <a:accent1>
          <a:srgbClr val="FFFF99"/>
        </a:accent1>
        <a:accent2>
          <a:srgbClr val="663300"/>
        </a:accent2>
        <a:accent3>
          <a:srgbClr val="FFFFFF"/>
        </a:accent3>
        <a:accent4>
          <a:srgbClr val="000000"/>
        </a:accent4>
        <a:accent5>
          <a:srgbClr val="FFFFCA"/>
        </a:accent5>
        <a:accent6>
          <a:srgbClr val="5C2D00"/>
        </a:accent6>
        <a:hlink>
          <a:srgbClr val="CC6600"/>
        </a:hlink>
        <a:folHlink>
          <a:srgbClr val="FF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 2">
        <a:dk1>
          <a:srgbClr val="EAEAEA"/>
        </a:dk1>
        <a:lt1>
          <a:srgbClr val="FFFFFF"/>
        </a:lt1>
        <a:dk2>
          <a:srgbClr val="FFFFFF"/>
        </a:dk2>
        <a:lt2>
          <a:srgbClr val="808080"/>
        </a:lt2>
        <a:accent1>
          <a:srgbClr val="FF7C80"/>
        </a:accent1>
        <a:accent2>
          <a:srgbClr val="FF0000"/>
        </a:accent2>
        <a:accent3>
          <a:srgbClr val="FFFFFF"/>
        </a:accent3>
        <a:accent4>
          <a:srgbClr val="C8C8C8"/>
        </a:accent4>
        <a:accent5>
          <a:srgbClr val="FFBFC0"/>
        </a:accent5>
        <a:accent6>
          <a:srgbClr val="E70000"/>
        </a:accent6>
        <a:hlink>
          <a:srgbClr val="CC6600"/>
        </a:hlink>
        <a:folHlink>
          <a:srgbClr val="FF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 3">
        <a:dk1>
          <a:srgbClr val="808080"/>
        </a:dk1>
        <a:lt1>
          <a:srgbClr val="EAEAEA"/>
        </a:lt1>
        <a:dk2>
          <a:srgbClr val="800000"/>
        </a:dk2>
        <a:lt2>
          <a:srgbClr val="FFFFFF"/>
        </a:lt2>
        <a:accent1>
          <a:srgbClr val="FF7C80"/>
        </a:accent1>
        <a:accent2>
          <a:srgbClr val="FF0000"/>
        </a:accent2>
        <a:accent3>
          <a:srgbClr val="C0AAAA"/>
        </a:accent3>
        <a:accent4>
          <a:srgbClr val="C8C8C8"/>
        </a:accent4>
        <a:accent5>
          <a:srgbClr val="FFBFC0"/>
        </a:accent5>
        <a:accent6>
          <a:srgbClr val="E70000"/>
        </a:accent6>
        <a:hlink>
          <a:srgbClr val="CC6600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 4">
        <a:dk1>
          <a:srgbClr val="808080"/>
        </a:dk1>
        <a:lt1>
          <a:srgbClr val="EAEAEA"/>
        </a:lt1>
        <a:dk2>
          <a:srgbClr val="800000"/>
        </a:dk2>
        <a:lt2>
          <a:srgbClr val="FFFFFF"/>
        </a:lt2>
        <a:accent1>
          <a:srgbClr val="FF7C80"/>
        </a:accent1>
        <a:accent2>
          <a:srgbClr val="FFCC00"/>
        </a:accent2>
        <a:accent3>
          <a:srgbClr val="C0AAAA"/>
        </a:accent3>
        <a:accent4>
          <a:srgbClr val="C8C8C8"/>
        </a:accent4>
        <a:accent5>
          <a:srgbClr val="FFBFC0"/>
        </a:accent5>
        <a:accent6>
          <a:srgbClr val="E7B900"/>
        </a:accent6>
        <a:hlink>
          <a:srgbClr val="CC6600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carengine</Template>
  <TotalTime>2426</TotalTime>
  <Words>344</Words>
  <Application>Microsoft Office PowerPoint</Application>
  <PresentationFormat>On-screen Show (4:3)</PresentationFormat>
  <Paragraphs>54</Paragraphs>
  <Slides>13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carengine</vt:lpstr>
      <vt:lpstr>Lab 6 THIẾT KẾ ĐỊA HÌNH NÂNG CAO</vt:lpstr>
      <vt:lpstr>THIẾT KẾ ĐỊA HÌNH NÂNG CAO</vt:lpstr>
      <vt:lpstr>CÂY</vt:lpstr>
      <vt:lpstr>CÂY</vt:lpstr>
      <vt:lpstr>CỎ</vt:lpstr>
      <vt:lpstr>BẦU TRỜI</vt:lpstr>
      <vt:lpstr>BẦU TRỜI</vt:lpstr>
      <vt:lpstr>ÁNH SÁNG</vt:lpstr>
      <vt:lpstr>ÁNH SÁNG</vt:lpstr>
      <vt:lpstr>ÁNH SÁNG</vt:lpstr>
      <vt:lpstr>NƯỚC</vt:lpstr>
      <vt:lpstr>NƯỚC</vt:lpstr>
      <vt:lpstr>CHẠY GAME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TỔNG QUAN VỀ GAME ENGINE</dc:title>
  <dc:creator>Trinh Thanh Trung</dc:creator>
  <cp:lastModifiedBy>Trinh Thanh Trung</cp:lastModifiedBy>
  <cp:revision>126</cp:revision>
  <cp:lastPrinted>2013-04-16T08:31:04Z</cp:lastPrinted>
  <dcterms:created xsi:type="dcterms:W3CDTF">2013-04-11T07:34:23Z</dcterms:created>
  <dcterms:modified xsi:type="dcterms:W3CDTF">2014-09-03T07:24:04Z</dcterms:modified>
</cp:coreProperties>
</file>