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144" y="-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B8B87C-2FC9-4AEF-940A-9A901B21AEA2}" type="datetimeFigureOut">
              <a:rPr lang="en-US" smtClean="0"/>
              <a:t>23/10/2017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7A4E70-EB5E-4888-A15E-E3DA5B076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4865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7A4E70-EB5E-4888-A15E-E3DA5B07647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473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F4A1D-486B-425C-915B-08EBCCEC8370}" type="datetimeFigureOut">
              <a:rPr lang="en-US" smtClean="0"/>
              <a:t>23/10/2017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F80E2-8983-45FD-8036-30043124E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058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F4A1D-486B-425C-915B-08EBCCEC8370}" type="datetimeFigureOut">
              <a:rPr lang="en-US" smtClean="0"/>
              <a:t>23/10/2017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F80E2-8983-45FD-8036-30043124E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489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F4A1D-486B-425C-915B-08EBCCEC8370}" type="datetimeFigureOut">
              <a:rPr lang="en-US" smtClean="0"/>
              <a:t>23/10/2017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F80E2-8983-45FD-8036-30043124EE5E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14507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F4A1D-486B-425C-915B-08EBCCEC8370}" type="datetimeFigureOut">
              <a:rPr lang="en-US" smtClean="0"/>
              <a:t>23/10/2017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F80E2-8983-45FD-8036-30043124E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3273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F4A1D-486B-425C-915B-08EBCCEC8370}" type="datetimeFigureOut">
              <a:rPr lang="en-US" smtClean="0"/>
              <a:t>23/10/2017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F80E2-8983-45FD-8036-30043124EE5E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051966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F4A1D-486B-425C-915B-08EBCCEC8370}" type="datetimeFigureOut">
              <a:rPr lang="en-US" smtClean="0"/>
              <a:t>23/10/2017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F80E2-8983-45FD-8036-30043124E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5097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F4A1D-486B-425C-915B-08EBCCEC8370}" type="datetimeFigureOut">
              <a:rPr lang="en-US" smtClean="0"/>
              <a:t>23/10/2017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F80E2-8983-45FD-8036-30043124E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8065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F4A1D-486B-425C-915B-08EBCCEC8370}" type="datetimeFigureOut">
              <a:rPr lang="en-US" smtClean="0"/>
              <a:t>23/10/2017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F80E2-8983-45FD-8036-30043124E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570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F4A1D-486B-425C-915B-08EBCCEC8370}" type="datetimeFigureOut">
              <a:rPr lang="en-US" smtClean="0"/>
              <a:t>23/10/2017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F80E2-8983-45FD-8036-30043124E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556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F4A1D-486B-425C-915B-08EBCCEC8370}" type="datetimeFigureOut">
              <a:rPr lang="en-US" smtClean="0"/>
              <a:t>23/10/2017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F80E2-8983-45FD-8036-30043124E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441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F4A1D-486B-425C-915B-08EBCCEC8370}" type="datetimeFigureOut">
              <a:rPr lang="en-US" smtClean="0"/>
              <a:t>23/10/2017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F80E2-8983-45FD-8036-30043124E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705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F4A1D-486B-425C-915B-08EBCCEC8370}" type="datetimeFigureOut">
              <a:rPr lang="en-US" smtClean="0"/>
              <a:t>23/10/2017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F80E2-8983-45FD-8036-30043124E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697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F4A1D-486B-425C-915B-08EBCCEC8370}" type="datetimeFigureOut">
              <a:rPr lang="en-US" smtClean="0"/>
              <a:t>23/10/2017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F80E2-8983-45FD-8036-30043124E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813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F4A1D-486B-425C-915B-08EBCCEC8370}" type="datetimeFigureOut">
              <a:rPr lang="en-US" smtClean="0"/>
              <a:t>23/10/2017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F80E2-8983-45FD-8036-30043124E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574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F4A1D-486B-425C-915B-08EBCCEC8370}" type="datetimeFigureOut">
              <a:rPr lang="en-US" smtClean="0"/>
              <a:t>23/10/2017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F80E2-8983-45FD-8036-30043124E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099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F4A1D-486B-425C-915B-08EBCCEC8370}" type="datetimeFigureOut">
              <a:rPr lang="en-US" smtClean="0"/>
              <a:t>23/10/2017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F80E2-8983-45FD-8036-30043124E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41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FF4A1D-486B-425C-915B-08EBCCEC8370}" type="datetimeFigureOut">
              <a:rPr lang="en-US" smtClean="0"/>
              <a:t>23/10/2017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31F80E2-8983-45FD-8036-30043124E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138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msdn.microsoft.com/en-us/library/system.text.regularexpressions(v=vs.110).aspx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Regular Expression (Regex)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797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Collection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16205"/>
            <a:ext cx="8596668" cy="5163015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collection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class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var</a:t>
            </a:r>
            <a:r>
              <a:rPr lang="en-US" dirty="0" smtClean="0">
                <a:latin typeface="Consolas" panose="020B0609020204030204" pitchFamily="49" charset="0"/>
              </a:rPr>
              <a:t> students </a:t>
            </a:r>
            <a:r>
              <a:rPr lang="en-US" dirty="0">
                <a:latin typeface="Consolas" panose="020B0609020204030204" pitchFamily="49" charset="0"/>
              </a:rPr>
              <a:t>=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List&lt;Student&gt;  ();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students.Add</a:t>
            </a:r>
            <a:r>
              <a:rPr lang="en-US" dirty="0" smtClean="0"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Student</a:t>
            </a:r>
            <a:r>
              <a:rPr lang="en-US" dirty="0" smtClean="0">
                <a:latin typeface="Consolas" panose="020B0609020204030204" pitchFamily="49" charset="0"/>
              </a:rPr>
              <a:t>() { Id=</a:t>
            </a:r>
            <a:r>
              <a:rPr lang="en-US" dirty="0" smtClean="0">
                <a:solidFill>
                  <a:srgbClr val="C00000"/>
                </a:solidFill>
                <a:latin typeface="Consolas" panose="020B0609020204030204" pitchFamily="49" charset="0"/>
              </a:rPr>
              <a:t>“S001"</a:t>
            </a:r>
            <a:r>
              <a:rPr lang="en-US" dirty="0" smtClean="0">
                <a:latin typeface="Consolas" panose="020B0609020204030204" pitchFamily="49" charset="0"/>
              </a:rPr>
              <a:t>, </a:t>
            </a:r>
            <a:r>
              <a:rPr lang="en-US" dirty="0">
                <a:latin typeface="Consolas" panose="020B0609020204030204" pitchFamily="49" charset="0"/>
              </a:rPr>
              <a:t>Name</a:t>
            </a:r>
            <a:r>
              <a:rPr lang="en-US" dirty="0" smtClean="0">
                <a:latin typeface="Consolas" panose="020B0609020204030204" pitchFamily="49" charset="0"/>
              </a:rPr>
              <a:t>=</a:t>
            </a:r>
            <a:r>
              <a:rPr lang="en-US" dirty="0" smtClean="0">
                <a:solidFill>
                  <a:srgbClr val="C00000"/>
                </a:solidFill>
                <a:latin typeface="Consolas" panose="020B0609020204030204" pitchFamily="49" charset="0"/>
              </a:rPr>
              <a:t>“John"</a:t>
            </a:r>
            <a:r>
              <a:rPr lang="en-US" dirty="0" smtClean="0">
                <a:latin typeface="Consolas" panose="020B0609020204030204" pitchFamily="49" charset="0"/>
              </a:rPr>
              <a:t>, </a:t>
            </a:r>
            <a:r>
              <a:rPr lang="en-US" dirty="0">
                <a:latin typeface="Consolas" panose="020B0609020204030204" pitchFamily="49" charset="0"/>
              </a:rPr>
              <a:t>Age </a:t>
            </a:r>
            <a:r>
              <a:rPr lang="en-US" dirty="0" smtClean="0">
                <a:latin typeface="Consolas" panose="020B0609020204030204" pitchFamily="49" charset="0"/>
              </a:rPr>
              <a:t>=18});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students.Add</a:t>
            </a:r>
            <a:r>
              <a:rPr lang="en-US" dirty="0" smtClean="0"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Student</a:t>
            </a:r>
            <a:r>
              <a:rPr lang="en-US" dirty="0" smtClean="0">
                <a:latin typeface="Consolas" panose="020B0609020204030204" pitchFamily="49" charset="0"/>
              </a:rPr>
              <a:t>() </a:t>
            </a:r>
            <a:r>
              <a:rPr lang="en-US" dirty="0">
                <a:latin typeface="Consolas" panose="020B0609020204030204" pitchFamily="49" charset="0"/>
              </a:rPr>
              <a:t>{ </a:t>
            </a:r>
            <a:r>
              <a:rPr lang="en-US" dirty="0" smtClean="0">
                <a:latin typeface="Consolas" panose="020B0609020204030204" pitchFamily="49" charset="0"/>
              </a:rPr>
              <a:t>Id=</a:t>
            </a:r>
            <a:r>
              <a:rPr lang="en-US" dirty="0" smtClean="0">
                <a:solidFill>
                  <a:srgbClr val="C00000"/>
                </a:solidFill>
                <a:latin typeface="Consolas" panose="020B0609020204030204" pitchFamily="49" charset="0"/>
              </a:rPr>
              <a:t>“S002"</a:t>
            </a:r>
            <a:r>
              <a:rPr lang="en-US" dirty="0" smtClean="0">
                <a:latin typeface="Consolas" panose="020B0609020204030204" pitchFamily="49" charset="0"/>
              </a:rPr>
              <a:t>, Name=</a:t>
            </a:r>
            <a:r>
              <a:rPr lang="en-US" dirty="0" smtClean="0">
                <a:solidFill>
                  <a:srgbClr val="C00000"/>
                </a:solidFill>
                <a:latin typeface="Consolas" panose="020B0609020204030204" pitchFamily="49" charset="0"/>
              </a:rPr>
              <a:t>“Dominic"</a:t>
            </a:r>
            <a:r>
              <a:rPr lang="en-US" dirty="0" smtClean="0">
                <a:latin typeface="Consolas" panose="020B0609020204030204" pitchFamily="49" charset="0"/>
              </a:rPr>
              <a:t>, </a:t>
            </a:r>
            <a:r>
              <a:rPr lang="en-US" dirty="0">
                <a:latin typeface="Consolas" panose="020B0609020204030204" pitchFamily="49" charset="0"/>
              </a:rPr>
              <a:t>Age </a:t>
            </a:r>
            <a:r>
              <a:rPr lang="en-US" dirty="0" smtClean="0">
                <a:latin typeface="Consolas" panose="020B0609020204030204" pitchFamily="49" charset="0"/>
              </a:rPr>
              <a:t>=20});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students.Add</a:t>
            </a:r>
            <a:r>
              <a:rPr lang="en-US" dirty="0" smtClean="0"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Student</a:t>
            </a:r>
            <a:r>
              <a:rPr lang="en-US" dirty="0" smtClean="0">
                <a:latin typeface="Consolas" panose="020B0609020204030204" pitchFamily="49" charset="0"/>
              </a:rPr>
              <a:t>() </a:t>
            </a:r>
            <a:r>
              <a:rPr lang="en-US" dirty="0">
                <a:latin typeface="Consolas" panose="020B0609020204030204" pitchFamily="49" charset="0"/>
              </a:rPr>
              <a:t>{ </a:t>
            </a:r>
            <a:r>
              <a:rPr lang="en-US" dirty="0" smtClean="0">
                <a:latin typeface="Consolas" panose="020B0609020204030204" pitchFamily="49" charset="0"/>
              </a:rPr>
              <a:t>Id=</a:t>
            </a:r>
            <a:r>
              <a:rPr lang="en-US" dirty="0" smtClean="0">
                <a:solidFill>
                  <a:srgbClr val="C00000"/>
                </a:solidFill>
                <a:latin typeface="Consolas" panose="020B0609020204030204" pitchFamily="49" charset="0"/>
              </a:rPr>
              <a:t>“S003"</a:t>
            </a:r>
            <a:r>
              <a:rPr lang="en-US" dirty="0" smtClean="0">
                <a:latin typeface="Consolas" panose="020B0609020204030204" pitchFamily="49" charset="0"/>
              </a:rPr>
              <a:t>, Name=</a:t>
            </a:r>
            <a:r>
              <a:rPr lang="en-US" dirty="0" smtClean="0">
                <a:solidFill>
                  <a:srgbClr val="C00000"/>
                </a:solidFill>
                <a:latin typeface="Consolas" panose="020B0609020204030204" pitchFamily="49" charset="0"/>
              </a:rPr>
              <a:t>“Harry"</a:t>
            </a:r>
            <a:r>
              <a:rPr lang="en-US" dirty="0" smtClean="0">
                <a:latin typeface="Consolas" panose="020B0609020204030204" pitchFamily="49" charset="0"/>
              </a:rPr>
              <a:t>, </a:t>
            </a:r>
            <a:r>
              <a:rPr lang="en-US" dirty="0">
                <a:latin typeface="Consolas" panose="020B0609020204030204" pitchFamily="49" charset="0"/>
              </a:rPr>
              <a:t>Age </a:t>
            </a:r>
            <a:r>
              <a:rPr lang="en-US" dirty="0" smtClean="0">
                <a:latin typeface="Consolas" panose="020B0609020204030204" pitchFamily="49" charset="0"/>
              </a:rPr>
              <a:t>=22}); 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foreach</a:t>
            </a:r>
            <a:r>
              <a:rPr lang="en-US" dirty="0" smtClean="0">
                <a:latin typeface="Consolas" panose="020B0609020204030204" pitchFamily="49" charset="0"/>
              </a:rPr>
              <a:t> (</a:t>
            </a:r>
            <a:r>
              <a:rPr lang="en-US" dirty="0">
                <a:latin typeface="Consolas" panose="020B0609020204030204" pitchFamily="49" charset="0"/>
              </a:rPr>
              <a:t>Student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student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</a:rPr>
              <a:t>in</a:t>
            </a:r>
            <a:r>
              <a:rPr lang="en-US" dirty="0" smtClean="0">
                <a:latin typeface="Consolas" panose="020B0609020204030204" pitchFamily="49" charset="0"/>
              </a:rPr>
              <a:t> students)  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{  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latin typeface="Consolas" panose="020B0609020204030204" pitchFamily="49" charset="0"/>
              </a:rPr>
              <a:t>Console.WriteLine</a:t>
            </a:r>
            <a:r>
              <a:rPr lang="en-US" dirty="0" smtClean="0"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</a:rPr>
              <a:t>student.Id</a:t>
            </a:r>
            <a:r>
              <a:rPr lang="en-US" dirty="0" smtClean="0">
                <a:latin typeface="Consolas" panose="020B0609020204030204" pitchFamily="49" charset="0"/>
              </a:rPr>
              <a:t> + “ ” + </a:t>
            </a:r>
            <a:r>
              <a:rPr lang="en-US" dirty="0" err="1" smtClean="0">
                <a:latin typeface="Consolas" panose="020B0609020204030204" pitchFamily="49" charset="0"/>
              </a:rPr>
              <a:t>student.Name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+ "  " + </a:t>
            </a:r>
            <a:r>
              <a:rPr lang="en-US" dirty="0" err="1" smtClean="0">
                <a:latin typeface="Consolas" panose="020B0609020204030204" pitchFamily="49" charset="0"/>
              </a:rPr>
              <a:t>student.Age</a:t>
            </a:r>
            <a:r>
              <a:rPr lang="en-US" dirty="0" smtClean="0">
                <a:latin typeface="Consolas" panose="020B0609020204030204" pitchFamily="49" charset="0"/>
              </a:rPr>
              <a:t>);  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}  </a:t>
            </a:r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public class </a:t>
            </a:r>
            <a:r>
              <a:rPr lang="en-US" dirty="0" smtClean="0">
                <a:latin typeface="Consolas" panose="020B0609020204030204" pitchFamily="49" charset="0"/>
              </a:rPr>
              <a:t>Student 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{  </a:t>
            </a:r>
            <a:endParaRPr lang="en-US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</a:rPr>
              <a:t>   public string </a:t>
            </a:r>
            <a:r>
              <a:rPr lang="en-US" dirty="0" smtClean="0">
                <a:latin typeface="Consolas" panose="020B0609020204030204" pitchFamily="49" charset="0"/>
              </a:rPr>
              <a:t>Id </a:t>
            </a:r>
            <a:r>
              <a:rPr lang="en-US" dirty="0">
                <a:latin typeface="Consolas" panose="020B0609020204030204" pitchFamily="49" charset="0"/>
              </a:rPr>
              <a:t>{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latin typeface="Consolas" panose="020B0609020204030204" pitchFamily="49" charset="0"/>
              </a:rPr>
              <a:t>; } 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public string </a:t>
            </a:r>
            <a:r>
              <a:rPr lang="en-US" dirty="0">
                <a:latin typeface="Consolas" panose="020B0609020204030204" pitchFamily="49" charset="0"/>
              </a:rPr>
              <a:t>Name {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latin typeface="Consolas" panose="020B0609020204030204" pitchFamily="49" charset="0"/>
              </a:rPr>
              <a:t>; } 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Age </a:t>
            </a:r>
            <a:r>
              <a:rPr lang="en-US" dirty="0">
                <a:latin typeface="Consolas" panose="020B0609020204030204" pitchFamily="49" charset="0"/>
              </a:rPr>
              <a:t>{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latin typeface="Consolas" panose="020B0609020204030204" pitchFamily="49" charset="0"/>
              </a:rPr>
              <a:t>; } 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63299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Collection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449659"/>
            <a:ext cx="9715603" cy="4591703"/>
          </a:xfrm>
        </p:spPr>
        <p:txBody>
          <a:bodyPr>
            <a:normAutofit/>
          </a:bodyPr>
          <a:lstStyle/>
          <a:p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Linq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collection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// </a:t>
            </a:r>
            <a:r>
              <a:rPr lang="en-US" sz="1600" dirty="0">
                <a:latin typeface="Consolas" panose="020B0609020204030204" pitchFamily="49" charset="0"/>
              </a:rPr>
              <a:t>LINQ Query.  </a:t>
            </a:r>
          </a:p>
          <a:p>
            <a:pPr marL="0" indent="0">
              <a:buNone/>
            </a:pPr>
            <a:r>
              <a:rPr lang="en-US" sz="1600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var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</a:rPr>
              <a:t>orderedStudents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</a:rPr>
              <a:t>= 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student 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in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students 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	</a:t>
            </a:r>
            <a:r>
              <a:rPr lang="en-US" sz="1600" dirty="0" smtClean="0">
                <a:latin typeface="Consolas" panose="020B0609020204030204" pitchFamily="49" charset="0"/>
              </a:rPr>
              <a:t>	  			  </a:t>
            </a:r>
            <a:r>
              <a:rPr lang="en-US" sz="1600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orderby</a:t>
            </a:r>
            <a:r>
              <a:rPr lang="en-US" sz="16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student</a:t>
            </a:r>
            <a:r>
              <a:rPr lang="en-US" sz="1600" dirty="0" err="1" smtClean="0">
                <a:latin typeface="Consolas" panose="020B0609020204030204" pitchFamily="49" charset="0"/>
              </a:rPr>
              <a:t>.Name</a:t>
            </a:r>
            <a:r>
              <a:rPr lang="en-US" sz="1600" dirty="0" smtClean="0">
                <a:latin typeface="Consolas" panose="020B0609020204030204" pitchFamily="49" charset="0"/>
              </a:rPr>
              <a:t>  </a:t>
            </a: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         			  </a:t>
            </a:r>
            <a:r>
              <a:rPr lang="en-US" sz="16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select</a:t>
            </a:r>
            <a:r>
              <a:rPr lang="en-US" sz="1600" dirty="0" smtClean="0">
                <a:latin typeface="Consolas" panose="020B0609020204030204" pitchFamily="49" charset="0"/>
              </a:rPr>
              <a:t> student;  </a:t>
            </a:r>
            <a:endParaRPr lang="en-US" sz="1600" dirty="0">
              <a:latin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foreach</a:t>
            </a:r>
            <a:r>
              <a:rPr lang="en-US" sz="1600" dirty="0" smtClean="0">
                <a:latin typeface="Consolas" panose="020B0609020204030204" pitchFamily="49" charset="0"/>
              </a:rPr>
              <a:t> (Student </a:t>
            </a:r>
            <a:r>
              <a:rPr lang="en-US" sz="1600" dirty="0" err="1" smtClean="0">
                <a:latin typeface="Consolas" panose="020B0609020204030204" pitchFamily="49" charset="0"/>
              </a:rPr>
              <a:t>student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in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orderedStudents</a:t>
            </a:r>
            <a:r>
              <a:rPr lang="en-US" sz="1600" dirty="0" smtClean="0">
                <a:latin typeface="Consolas" panose="020B0609020204030204" pitchFamily="49" charset="0"/>
              </a:rPr>
              <a:t>)  </a:t>
            </a: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{  </a:t>
            </a: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   </a:t>
            </a:r>
            <a:r>
              <a:rPr lang="en-US" sz="1600" dirty="0" err="1" smtClean="0">
                <a:latin typeface="Consolas" panose="020B0609020204030204" pitchFamily="49" charset="0"/>
              </a:rPr>
              <a:t>Console.WriteLine</a:t>
            </a:r>
            <a:r>
              <a:rPr lang="en-US" sz="1600" dirty="0" smtClean="0"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latin typeface="Consolas" panose="020B0609020204030204" pitchFamily="49" charset="0"/>
              </a:rPr>
              <a:t>student.Id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</a:rPr>
              <a:t>+ “ ” + </a:t>
            </a:r>
            <a:r>
              <a:rPr lang="en-US" sz="1600" dirty="0" err="1">
                <a:latin typeface="Consolas" panose="020B0609020204030204" pitchFamily="49" charset="0"/>
              </a:rPr>
              <a:t>student.Name</a:t>
            </a:r>
            <a:r>
              <a:rPr lang="en-US" sz="1600" dirty="0">
                <a:latin typeface="Consolas" panose="020B0609020204030204" pitchFamily="49" charset="0"/>
              </a:rPr>
              <a:t> + "  " + </a:t>
            </a:r>
            <a:r>
              <a:rPr lang="en-US" sz="1600" dirty="0" err="1">
                <a:latin typeface="Consolas" panose="020B0609020204030204" pitchFamily="49" charset="0"/>
              </a:rPr>
              <a:t>student.Age</a:t>
            </a:r>
            <a:r>
              <a:rPr lang="en-US" sz="1600" dirty="0">
                <a:latin typeface="Consolas" panose="020B0609020204030204" pitchFamily="49" charset="0"/>
              </a:rPr>
              <a:t>);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}  </a:t>
            </a:r>
            <a:endParaRPr 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0102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Collection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16205"/>
            <a:ext cx="8596668" cy="4625157"/>
          </a:xfrm>
        </p:spPr>
        <p:txBody>
          <a:bodyPr>
            <a:normAutofit/>
          </a:bodyPr>
          <a:lstStyle/>
          <a:p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Dictionary&lt;</a:t>
            </a:r>
            <a:r>
              <a:rPr lang="en-US" dirty="0" err="1" smtClean="0"/>
              <a:t>TKey,TValue</a:t>
            </a:r>
            <a:r>
              <a:rPr lang="en-US" dirty="0" smtClean="0"/>
              <a:t>&gt;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Dictionary&lt;</a:t>
            </a:r>
            <a:r>
              <a:rPr lang="en-US" sz="16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latin typeface="Consolas" panose="020B0609020204030204" pitchFamily="49" charset="0"/>
              </a:rPr>
              <a:t>, </a:t>
            </a:r>
            <a:r>
              <a:rPr lang="en-US" sz="1600" dirty="0" smtClean="0">
                <a:latin typeface="Consolas" panose="020B0609020204030204" pitchFamily="49" charset="0"/>
              </a:rPr>
              <a:t>Student&gt; </a:t>
            </a:r>
            <a:r>
              <a:rPr lang="en-US" sz="1600" dirty="0" err="1" smtClean="0">
                <a:latin typeface="Consolas" panose="020B0609020204030204" pitchFamily="49" charset="0"/>
              </a:rPr>
              <a:t>dic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</a:rPr>
              <a:t>= </a:t>
            </a:r>
            <a:r>
              <a:rPr lang="en-US" sz="16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 smtClean="0">
                <a:latin typeface="Consolas" panose="020B0609020204030204" pitchFamily="49" charset="0"/>
              </a:rPr>
              <a:t> Dictionary&lt;</a:t>
            </a:r>
            <a:r>
              <a:rPr lang="en-US" sz="16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 smtClean="0">
                <a:latin typeface="Consolas" panose="020B0609020204030204" pitchFamily="49" charset="0"/>
              </a:rPr>
              <a:t>, </a:t>
            </a:r>
            <a:r>
              <a:rPr lang="en-US" sz="1600" dirty="0">
                <a:latin typeface="Consolas" panose="020B0609020204030204" pitchFamily="49" charset="0"/>
              </a:rPr>
              <a:t>Student </a:t>
            </a:r>
            <a:r>
              <a:rPr lang="en-US" sz="1600" dirty="0" smtClean="0">
                <a:latin typeface="Consolas" panose="020B0609020204030204" pitchFamily="49" charset="0"/>
              </a:rPr>
              <a:t>&gt;();  </a:t>
            </a: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</a:rPr>
              <a:t>foreach</a:t>
            </a:r>
            <a:r>
              <a:rPr lang="en-US" sz="1600" dirty="0">
                <a:latin typeface="Consolas" panose="020B0609020204030204" pitchFamily="49" charset="0"/>
              </a:rPr>
              <a:t> (Student </a:t>
            </a:r>
            <a:r>
              <a:rPr lang="en-US" sz="1600" dirty="0" err="1">
                <a:latin typeface="Consolas" panose="020B0609020204030204" pitchFamily="49" charset="0"/>
              </a:rPr>
              <a:t>student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in</a:t>
            </a:r>
            <a:r>
              <a:rPr lang="en-US" sz="1600" dirty="0">
                <a:latin typeface="Consolas" panose="020B0609020204030204" pitchFamily="49" charset="0"/>
              </a:rPr>
              <a:t> students</a:t>
            </a:r>
            <a:r>
              <a:rPr lang="en-US" sz="1600" dirty="0" smtClean="0">
                <a:latin typeface="Consolas" panose="020B0609020204030204" pitchFamily="49" charset="0"/>
              </a:rPr>
              <a:t>)</a:t>
            </a: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{  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dic.Add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key</a:t>
            </a:r>
            <a:r>
              <a:rPr lang="en-US" sz="1600" dirty="0">
                <a:latin typeface="Consolas" panose="020B0609020204030204" pitchFamily="49" charset="0"/>
              </a:rPr>
              <a:t>: </a:t>
            </a:r>
            <a:r>
              <a:rPr lang="en-US" sz="1600" dirty="0" err="1">
                <a:latin typeface="Consolas" panose="020B0609020204030204" pitchFamily="49" charset="0"/>
              </a:rPr>
              <a:t>student.Id</a:t>
            </a:r>
            <a:r>
              <a:rPr lang="en-US" sz="1600" dirty="0"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</a:rPr>
              <a:t>value</a:t>
            </a:r>
            <a:r>
              <a:rPr lang="en-US" sz="1600" dirty="0" err="1">
                <a:latin typeface="Consolas" panose="020B0609020204030204" pitchFamily="49" charset="0"/>
              </a:rPr>
              <a:t>:student</a:t>
            </a:r>
            <a:r>
              <a:rPr lang="en-US" sz="1600" dirty="0">
                <a:latin typeface="Consolas" panose="020B0609020204030204" pitchFamily="49" charset="0"/>
              </a:rPr>
              <a:t>);  </a:t>
            </a:r>
          </a:p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6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Student </a:t>
            </a:r>
            <a:r>
              <a:rPr lang="en-US" sz="1600" dirty="0" err="1" smtClean="0">
                <a:latin typeface="Consolas" panose="020B0609020204030204" pitchFamily="49" charset="0"/>
              </a:rPr>
              <a:t>student</a:t>
            </a:r>
            <a:r>
              <a:rPr lang="en-US" sz="1600" dirty="0" smtClean="0">
                <a:latin typeface="Consolas" panose="020B0609020204030204" pitchFamily="49" charset="0"/>
              </a:rPr>
              <a:t> = </a:t>
            </a:r>
            <a:r>
              <a:rPr lang="en-US" sz="1600" dirty="0" err="1" smtClean="0">
                <a:latin typeface="Consolas" panose="020B0609020204030204" pitchFamily="49" charset="0"/>
              </a:rPr>
              <a:t>dic</a:t>
            </a:r>
            <a:r>
              <a:rPr lang="en-US" sz="1600" dirty="0" smtClean="0">
                <a:latin typeface="Consolas" panose="020B0609020204030204" pitchFamily="49" charset="0"/>
              </a:rPr>
              <a:t>[</a:t>
            </a:r>
            <a:r>
              <a:rPr lang="en-US" sz="16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“S002”</a:t>
            </a:r>
            <a:r>
              <a:rPr lang="en-US" sz="1600" dirty="0" smtClean="0"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1600" dirty="0" err="1">
                <a:latin typeface="Consolas" panose="020B0609020204030204" pitchFamily="49" charset="0"/>
              </a:rPr>
              <a:t>Console.WriteLine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student.Id</a:t>
            </a:r>
            <a:r>
              <a:rPr lang="en-US" sz="1600" dirty="0">
                <a:latin typeface="Consolas" panose="020B0609020204030204" pitchFamily="49" charset="0"/>
              </a:rPr>
              <a:t> + “ ” + </a:t>
            </a:r>
            <a:r>
              <a:rPr lang="en-US" sz="1600" dirty="0" err="1">
                <a:latin typeface="Consolas" panose="020B0609020204030204" pitchFamily="49" charset="0"/>
              </a:rPr>
              <a:t>student.Name</a:t>
            </a:r>
            <a:r>
              <a:rPr lang="en-US" sz="1600" dirty="0">
                <a:latin typeface="Consolas" panose="020B0609020204030204" pitchFamily="49" charset="0"/>
              </a:rPr>
              <a:t> + "  " + </a:t>
            </a:r>
            <a:r>
              <a:rPr lang="en-US" sz="1600" dirty="0" err="1">
                <a:latin typeface="Consolas" panose="020B0609020204030204" pitchFamily="49" charset="0"/>
              </a:rPr>
              <a:t>student.Age</a:t>
            </a:r>
            <a:r>
              <a:rPr lang="en-US" sz="16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6208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9102286" cy="3880773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Regex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chuỗi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biệt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(pattern)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chuỗi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(email, phone number, birthday,…)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text.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VD:</a:t>
            </a: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[a-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-Z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]+</a:t>
            </a: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(\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d*\.)?\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d+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(#|0x)?([0-9A-F]{2}){3,4}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[a-z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A-Z0-9._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+@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[a-z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A-Z0-9.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+\.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[a-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-Z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{2,4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5712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ký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biệt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Regex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382751"/>
            <a:ext cx="9581789" cy="5263376"/>
          </a:xfrm>
        </p:spPr>
        <p:txBody>
          <a:bodyPr>
            <a:normAutofit/>
          </a:bodyPr>
          <a:lstStyle/>
          <a:p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: đại diện cho 1 ký tự bất kỳ trừ ký tự xuống dòng \n.</a:t>
            </a:r>
            <a:b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\d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: ký tự chữ số tương đương [0-9]</a:t>
            </a:r>
            <a:b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\D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: ký tự ko phải chữ số</a:t>
            </a:r>
            <a:b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\s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: ký tự khoảng trắng tương đương 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[\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f\n\r\t\v]</a:t>
            </a:r>
            <a:b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\S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: ký tự không phải khoảng trắng tương đương 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[^\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f\n\r\t\v]</a:t>
            </a:r>
            <a:b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\w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: ký tự word (gồm chữ cái và chữ số, dấu gạch dưới _ ) tương đương [a-zA-Z_0-9]</a:t>
            </a:r>
            <a:b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\W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: ký tự không phải ký tự word tương đương [^a-zA-Z_0-9]</a:t>
            </a:r>
            <a:b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^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: bắt đầu 1 chuỗi hay 1 dòng</a:t>
            </a:r>
            <a:b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: kết thúc 1 chuỗi hay 1 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dòng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[abc]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: khớp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nằm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[]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[a-z]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khớp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tới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z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chữ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cái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[^abc]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khớp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nằm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[]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: khớp với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trước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oặc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lần. Ví dụ A?B sẽ khớp với B hay AB.</a:t>
            </a:r>
            <a:b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: khớp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trước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ó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A*B khớp với B, AB, AAB</a:t>
            </a:r>
            <a:b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: khớp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trước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ó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A+B khớp với AB, AAB.</a:t>
            </a:r>
            <a:b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{n}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: n là 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Khớp 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ký tự đúng trước nó . Ví dụ A{2}) khớp đúng với 2 chữ A.</a:t>
            </a:r>
            <a:b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{n, }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: 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khớp 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ký tự trở lên đứng trước nó , A{2,} khớp vói AA, AAA ...</a:t>
            </a:r>
            <a:b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{m,n}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: khớp đùng với từ m-&gt;n ký tự đứng trước nó, A{2,4} khớp vói AA,AAA,AAAA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7900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cụ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khảo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https://msdn.microsoft.com/en-us/library/system.text.regularexpressions(v=vs.110).</a:t>
            </a:r>
            <a:r>
              <a:rPr lang="en-US" dirty="0" smtClean="0">
                <a:hlinkClick r:id="rId2"/>
              </a:rPr>
              <a:t>aspx</a:t>
            </a:r>
            <a:endParaRPr lang="en-US" dirty="0" smtClean="0"/>
          </a:p>
          <a:p>
            <a:r>
              <a:rPr lang="en-US" dirty="0"/>
              <a:t>https://regexr.com/</a:t>
            </a:r>
          </a:p>
        </p:txBody>
      </p:sp>
    </p:spTree>
    <p:extLst>
      <p:ext uri="{BB962C8B-B14F-4D97-AF65-F5344CB8AC3E}">
        <p14:creationId xmlns:p14="http://schemas.microsoft.com/office/powerpoint/2010/main" val="1074443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Regex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.Net</a:t>
            </a:r>
            <a:endParaRPr lang="en-US" dirty="0"/>
          </a:p>
        </p:txBody>
      </p:sp>
      <p:sp>
        <p:nvSpPr>
          <p:cNvPr id="10" name="Rectangle 7"/>
          <p:cNvSpPr>
            <a:spLocks noGrp="1" noChangeArrowheads="1"/>
          </p:cNvSpPr>
          <p:nvPr>
            <p:ph idx="1"/>
          </p:nvPr>
        </p:nvSpPr>
        <p:spPr bwMode="auto">
          <a:xfrm>
            <a:off x="677334" y="2992983"/>
            <a:ext cx="8422061" cy="2215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pattern =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accent5"/>
                </a:solidFill>
                <a:effectLst/>
                <a:latin typeface="Consolas" panose="020B0609020204030204" pitchFamily="49" charset="0"/>
              </a:rPr>
              <a:t>@"\</a:t>
            </a:r>
            <a:r>
              <a:rPr lang="en-US" b="1" dirty="0">
                <a:solidFill>
                  <a:schemeClr val="accent5"/>
                </a:solidFill>
                <a:latin typeface="Consolas" panose="020B0609020204030204" pitchFamily="49" charset="0"/>
              </a:rPr>
              <a:t>[a-z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A-Z0-9._</a:t>
            </a:r>
            <a:r>
              <a:rPr lang="en-US" b="1" dirty="0">
                <a:solidFill>
                  <a:schemeClr val="accent5"/>
                </a:solidFill>
                <a:latin typeface="Consolas" panose="020B0609020204030204" pitchFamily="49" charset="0"/>
              </a:rPr>
              <a:t>]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+@</a:t>
            </a:r>
            <a:r>
              <a:rPr lang="en-US" b="1" dirty="0">
                <a:solidFill>
                  <a:schemeClr val="accent5"/>
                </a:solidFill>
                <a:latin typeface="Consolas" panose="020B0609020204030204" pitchFamily="49" charset="0"/>
              </a:rPr>
              <a:t>[a-z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A-Z0-9.</a:t>
            </a:r>
            <a:r>
              <a:rPr lang="en-US" b="1" dirty="0">
                <a:solidFill>
                  <a:schemeClr val="accent5"/>
                </a:solidFill>
                <a:latin typeface="Consolas" panose="020B0609020204030204" pitchFamily="49" charset="0"/>
              </a:rPr>
              <a:t>]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+\.</a:t>
            </a:r>
            <a:r>
              <a:rPr lang="en-US" b="1" dirty="0">
                <a:solidFill>
                  <a:schemeClr val="accent5"/>
                </a:solidFill>
                <a:latin typeface="Consolas" panose="020B0609020204030204" pitchFamily="49" charset="0"/>
              </a:rPr>
              <a:t>[a-</a:t>
            </a:r>
            <a:r>
              <a:rPr lang="en-US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z</a:t>
            </a:r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-Z</a:t>
            </a:r>
            <a:r>
              <a:rPr lang="en-US" b="1" dirty="0">
                <a:solidFill>
                  <a:schemeClr val="accent5"/>
                </a:solidFill>
                <a:latin typeface="Consolas" panose="020B0609020204030204" pitchFamily="49" charset="0"/>
              </a:rPr>
              <a:t>]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{2,4</a:t>
            </a:r>
            <a:r>
              <a:rPr lang="en-US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}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Regex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rgx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Regex(pattern,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RegexOptions.IgnoreCase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MatchCollection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matches =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rgx.Matches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(input);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matches.Count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 0)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foreach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(Match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match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matches)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Console.WriteLine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match.Value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487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Collections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465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2160589"/>
            <a:ext cx="8823505" cy="3880773"/>
          </a:xfrm>
        </p:spPr>
        <p:txBody>
          <a:bodyPr>
            <a:normAutofit/>
          </a:bodyPr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objects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Array: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hữu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ích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object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kích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thước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cố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Collection: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linh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object.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Kích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thước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object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tăng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giảm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tùy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ý.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collection (Dictionary&lt;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TKey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TValue&gt;),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“key”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bất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kỳ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object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vì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vậy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nhanh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chóng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object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“key”.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Collections chia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Non-generic Collection (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ArrayList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Queue, Stack,…)</a:t>
            </a:r>
          </a:p>
          <a:p>
            <a:pPr lvl="1"/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Generic Collection (List&lt;T&gt;, Queue&lt;T&gt;, Stack&lt;T&gt;,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Dictionary&lt;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TKey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TValue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&gt;,…)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5427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eneric Collection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05415"/>
            <a:ext cx="8596668" cy="5140712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collection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giản</a:t>
            </a:r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B050"/>
                </a:solidFill>
                <a:latin typeface="Consolas" panose="020B0609020204030204" pitchFamily="49" charset="0"/>
              </a:rPr>
              <a:t>//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Create a list of strings.  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latin typeface="Consolas" panose="020B0609020204030204" pitchFamily="49" charset="0"/>
              </a:rPr>
              <a:t> salmons =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List&lt;string</a:t>
            </a:r>
            <a:r>
              <a:rPr lang="en-US" dirty="0">
                <a:latin typeface="Consolas" panose="020B0609020204030204" pitchFamily="49" charset="0"/>
              </a:rPr>
              <a:t>&gt;();  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salmons.Add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"chinook"</a:t>
            </a:r>
            <a:r>
              <a:rPr lang="en-US" dirty="0">
                <a:latin typeface="Consolas" panose="020B0609020204030204" pitchFamily="49" charset="0"/>
              </a:rPr>
              <a:t>);  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salmons.Add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coho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latin typeface="Consolas" panose="020B0609020204030204" pitchFamily="49" charset="0"/>
              </a:rPr>
              <a:t>);  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salmons.Add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"pink"</a:t>
            </a:r>
            <a:r>
              <a:rPr lang="en-US" dirty="0">
                <a:latin typeface="Consolas" panose="020B0609020204030204" pitchFamily="49" charset="0"/>
              </a:rPr>
              <a:t>);  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salmons.Add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"sockeye"</a:t>
            </a:r>
            <a:r>
              <a:rPr lang="en-US" dirty="0">
                <a:latin typeface="Consolas" panose="020B0609020204030204" pitchFamily="49" charset="0"/>
              </a:rPr>
              <a:t>);  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Iterate through the list.  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foreach</a:t>
            </a:r>
            <a:r>
              <a:rPr lang="en-US" dirty="0"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latin typeface="Consolas" panose="020B0609020204030204" pitchFamily="49" charset="0"/>
              </a:rPr>
              <a:t> salmon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</a:t>
            </a:r>
            <a:r>
              <a:rPr lang="en-US" dirty="0">
                <a:latin typeface="Consolas" panose="020B0609020204030204" pitchFamily="49" charset="0"/>
              </a:rPr>
              <a:t> salmons) 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{  </a:t>
            </a:r>
            <a:endParaRPr lang="en-US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Console.Write</a:t>
            </a:r>
            <a:r>
              <a:rPr lang="en-US" dirty="0">
                <a:latin typeface="Consolas" panose="020B0609020204030204" pitchFamily="49" charset="0"/>
              </a:rPr>
              <a:t>(salmon + " "); 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  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Output: chinook </a:t>
            </a: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</a:rPr>
              <a:t>coho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 pink sockeye</a:t>
            </a:r>
          </a:p>
        </p:txBody>
      </p:sp>
    </p:spTree>
    <p:extLst>
      <p:ext uri="{BB962C8B-B14F-4D97-AF65-F5344CB8AC3E}">
        <p14:creationId xmlns:p14="http://schemas.microsoft.com/office/powerpoint/2010/main" val="2256437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Collection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Xóa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item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collection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Remove an element from the list by specifying </a:t>
            </a:r>
            <a:r>
              <a:rPr lang="en-US" dirty="0" smtClean="0">
                <a:solidFill>
                  <a:srgbClr val="00B050"/>
                </a:solidFill>
                <a:latin typeface="Consolas" panose="020B0609020204030204" pitchFamily="49" charset="0"/>
              </a:rPr>
              <a:t>the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object.  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salmons.Remove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coho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latin typeface="Consolas" panose="020B0609020204030204" pitchFamily="49" charset="0"/>
              </a:rPr>
              <a:t>);  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Iterate through the list.  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foreach</a:t>
            </a:r>
            <a:r>
              <a:rPr lang="en-US" dirty="0"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latin typeface="Consolas" panose="020B0609020204030204" pitchFamily="49" charset="0"/>
              </a:rPr>
              <a:t> salmon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</a:t>
            </a:r>
            <a:r>
              <a:rPr lang="en-US" dirty="0">
                <a:latin typeface="Consolas" panose="020B0609020204030204" pitchFamily="49" charset="0"/>
              </a:rPr>
              <a:t> salmons) 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{  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latin typeface="Consolas" panose="020B0609020204030204" pitchFamily="49" charset="0"/>
              </a:rPr>
              <a:t>Console.Write</a:t>
            </a:r>
            <a:r>
              <a:rPr lang="en-US" dirty="0" smtClean="0">
                <a:latin typeface="Consolas" panose="020B0609020204030204" pitchFamily="49" charset="0"/>
              </a:rPr>
              <a:t>(salmon </a:t>
            </a:r>
            <a:r>
              <a:rPr lang="en-US" dirty="0">
                <a:latin typeface="Consolas" panose="020B0609020204030204" pitchFamily="49" charset="0"/>
              </a:rPr>
              <a:t>+ " "); 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  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Output: chinook pink sockeye</a:t>
            </a:r>
          </a:p>
        </p:txBody>
      </p:sp>
    </p:spTree>
    <p:extLst>
      <p:ext uri="{BB962C8B-B14F-4D97-AF65-F5344CB8AC3E}">
        <p14:creationId xmlns:p14="http://schemas.microsoft.com/office/powerpoint/2010/main" val="2255766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595</TotalTime>
  <Words>597</Words>
  <Application>Microsoft Office PowerPoint</Application>
  <PresentationFormat>Widescreen</PresentationFormat>
  <Paragraphs>101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Consolas</vt:lpstr>
      <vt:lpstr>Times New Roman</vt:lpstr>
      <vt:lpstr>Trebuchet MS</vt:lpstr>
      <vt:lpstr>Wingdings 3</vt:lpstr>
      <vt:lpstr>Facet</vt:lpstr>
      <vt:lpstr>Regular Expression (Regex)</vt:lpstr>
      <vt:lpstr>Regular Expression là gì?</vt:lpstr>
      <vt:lpstr>Các ký tự đặc biệt trong Regex</vt:lpstr>
      <vt:lpstr>Công cụ và Tài liệu tham khảo</vt:lpstr>
      <vt:lpstr>Sử dụng Regex trong .Net</vt:lpstr>
      <vt:lpstr>Collections</vt:lpstr>
      <vt:lpstr>Collections</vt:lpstr>
      <vt:lpstr>Generic Collection</vt:lpstr>
      <vt:lpstr>Generic Collection</vt:lpstr>
      <vt:lpstr>Generic Collection</vt:lpstr>
      <vt:lpstr>Generic Collection</vt:lpstr>
      <vt:lpstr>Generic Collection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Regular Expression (Regex)</dc:title>
  <dc:creator>Vinh Dương</dc:creator>
  <cp:lastModifiedBy>Vinh Dương</cp:lastModifiedBy>
  <cp:revision>22</cp:revision>
  <dcterms:created xsi:type="dcterms:W3CDTF">2017-10-22T15:13:10Z</dcterms:created>
  <dcterms:modified xsi:type="dcterms:W3CDTF">2017-10-23T07:24:27Z</dcterms:modified>
</cp:coreProperties>
</file>