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notesMasterIdLst>
    <p:notesMasterId r:id="rId23"/>
  </p:notesMasterIdLst>
  <p:sldIdLst>
    <p:sldId id="256" r:id="rId2"/>
    <p:sldId id="257" r:id="rId3"/>
    <p:sldId id="258" r:id="rId4"/>
    <p:sldId id="259" r:id="rId5"/>
    <p:sldId id="260" r:id="rId6"/>
    <p:sldId id="261" r:id="rId7"/>
    <p:sldId id="263" r:id="rId8"/>
    <p:sldId id="264" r:id="rId9"/>
    <p:sldId id="265" r:id="rId10"/>
    <p:sldId id="267" r:id="rId11"/>
    <p:sldId id="266" r:id="rId12"/>
    <p:sldId id="268" r:id="rId13"/>
    <p:sldId id="269" r:id="rId14"/>
    <p:sldId id="270" r:id="rId15"/>
    <p:sldId id="271" r:id="rId16"/>
    <p:sldId id="262" r:id="rId17"/>
    <p:sldId id="272" r:id="rId18"/>
    <p:sldId id="273" r:id="rId19"/>
    <p:sldId id="274" r:id="rId20"/>
    <p:sldId id="275" r:id="rId21"/>
    <p:sldId id="276" r:id="rId22"/>
  </p:sldIdLst>
  <p:sldSz cx="12192000" cy="6858000"/>
  <p:notesSz cx="6858000" cy="9144000"/>
  <p:custDataLst>
    <p:tags r:id="rId2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29" autoAdjust="0"/>
    <p:restoredTop sz="94660"/>
  </p:normalViewPr>
  <p:slideViewPr>
    <p:cSldViewPr snapToGrid="0">
      <p:cViewPr varScale="1">
        <p:scale>
          <a:sx n="89" d="100"/>
          <a:sy n="89" d="100"/>
        </p:scale>
        <p:origin x="610" y="58"/>
      </p:cViewPr>
      <p:guideLst>
        <p:guide pos="3840"/>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D8C0B3-8C22-4FA7-ABEF-316A4BF301E9}" type="datetimeFigureOut">
              <a:rPr lang="en-US" smtClean="0"/>
              <a:t>10/19/2017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B44E37-0966-4079-9C5A-CBA8462D3A03}" type="slidenum">
              <a:rPr lang="en-US" smtClean="0"/>
              <a:t>‹#›</a:t>
            </a:fld>
            <a:endParaRPr lang="en-US"/>
          </a:p>
        </p:txBody>
      </p:sp>
    </p:spTree>
    <p:extLst>
      <p:ext uri="{BB962C8B-B14F-4D97-AF65-F5344CB8AC3E}">
        <p14:creationId xmlns:p14="http://schemas.microsoft.com/office/powerpoint/2010/main" val="31652590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3B44E37-0966-4079-9C5A-CBA8462D3A03}" type="slidenum">
              <a:rPr lang="en-US" smtClean="0"/>
              <a:t>1</a:t>
            </a:fld>
            <a:endParaRPr lang="en-US"/>
          </a:p>
        </p:txBody>
      </p:sp>
    </p:spTree>
    <p:extLst>
      <p:ext uri="{BB962C8B-B14F-4D97-AF65-F5344CB8AC3E}">
        <p14:creationId xmlns:p14="http://schemas.microsoft.com/office/powerpoint/2010/main" val="1014614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3B44E37-0966-4079-9C5A-CBA8462D3A03}" type="slidenum">
              <a:rPr lang="en-US" smtClean="0"/>
              <a:t>3</a:t>
            </a:fld>
            <a:endParaRPr lang="en-US"/>
          </a:p>
        </p:txBody>
      </p:sp>
    </p:spTree>
    <p:extLst>
      <p:ext uri="{BB962C8B-B14F-4D97-AF65-F5344CB8AC3E}">
        <p14:creationId xmlns:p14="http://schemas.microsoft.com/office/powerpoint/2010/main" val="20865179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5E54C97-CF0B-4A0F-A3CE-25A636DA7B45}" type="datetime1">
              <a:rPr lang="en-US" smtClean="0"/>
              <a:t>10/19/2017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27D6C3-2B56-4BA5-B3F8-E468BD784D9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5328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ED0DE5-DAFC-404D-8558-E2BEDFCD6256}" type="datetime1">
              <a:rPr lang="en-US" smtClean="0"/>
              <a:t>10/19/2017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27D6C3-2B56-4BA5-B3F8-E468BD784D9E}" type="slidenum">
              <a:rPr lang="en-US" smtClean="0"/>
              <a:t>‹#›</a:t>
            </a:fld>
            <a:endParaRPr lang="en-US"/>
          </a:p>
        </p:txBody>
      </p:sp>
    </p:spTree>
    <p:extLst>
      <p:ext uri="{BB962C8B-B14F-4D97-AF65-F5344CB8AC3E}">
        <p14:creationId xmlns:p14="http://schemas.microsoft.com/office/powerpoint/2010/main" val="32464904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48D2026-A28A-421D-B94D-F97C18112471}" type="datetime1">
              <a:rPr lang="en-US" smtClean="0"/>
              <a:t>10/19/2017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27D6C3-2B56-4BA5-B3F8-E468BD784D9E}" type="slidenum">
              <a:rPr lang="en-US" smtClean="0"/>
              <a:t>‹#›</a:t>
            </a:fld>
            <a:endParaRPr lang="en-US"/>
          </a:p>
        </p:txBody>
      </p:sp>
    </p:spTree>
    <p:extLst>
      <p:ext uri="{BB962C8B-B14F-4D97-AF65-F5344CB8AC3E}">
        <p14:creationId xmlns:p14="http://schemas.microsoft.com/office/powerpoint/2010/main" val="3259946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3EE9117-CAF8-4257-8D07-44F539E6C429}" type="datetime1">
              <a:rPr lang="en-US" smtClean="0"/>
              <a:t>10/19/2017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27D6C3-2B56-4BA5-B3F8-E468BD784D9E}" type="slidenum">
              <a:rPr lang="en-US" smtClean="0"/>
              <a:t>‹#›</a:t>
            </a:fld>
            <a:endParaRPr lang="en-US"/>
          </a:p>
        </p:txBody>
      </p:sp>
    </p:spTree>
    <p:extLst>
      <p:ext uri="{BB962C8B-B14F-4D97-AF65-F5344CB8AC3E}">
        <p14:creationId xmlns:p14="http://schemas.microsoft.com/office/powerpoint/2010/main" val="2559476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E16809D-07AC-46AD-A835-D1BB438731E5}" type="datetime1">
              <a:rPr lang="en-US" smtClean="0"/>
              <a:t>10/19/2017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27D6C3-2B56-4BA5-B3F8-E468BD784D9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2004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C3D2273-3F52-4658-A11C-823B50DF96AB}" type="datetime1">
              <a:rPr lang="en-US" smtClean="0"/>
              <a:t>10/19/2017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27D6C3-2B56-4BA5-B3F8-E468BD784D9E}" type="slidenum">
              <a:rPr lang="en-US" smtClean="0"/>
              <a:t>‹#›</a:t>
            </a:fld>
            <a:endParaRPr lang="en-US"/>
          </a:p>
        </p:txBody>
      </p:sp>
    </p:spTree>
    <p:extLst>
      <p:ext uri="{BB962C8B-B14F-4D97-AF65-F5344CB8AC3E}">
        <p14:creationId xmlns:p14="http://schemas.microsoft.com/office/powerpoint/2010/main" val="3480406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634AE5A-D8A3-490A-9E6C-92A8A61FB84B}" type="datetime1">
              <a:rPr lang="en-US" smtClean="0"/>
              <a:t>10/19/2017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27D6C3-2B56-4BA5-B3F8-E468BD784D9E}" type="slidenum">
              <a:rPr lang="en-US" smtClean="0"/>
              <a:t>‹#›</a:t>
            </a:fld>
            <a:endParaRPr lang="en-US"/>
          </a:p>
        </p:txBody>
      </p:sp>
    </p:spTree>
    <p:extLst>
      <p:ext uri="{BB962C8B-B14F-4D97-AF65-F5344CB8AC3E}">
        <p14:creationId xmlns:p14="http://schemas.microsoft.com/office/powerpoint/2010/main" val="1970222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FEAF51B-BDB0-453E-932A-F3EEDE02D1FD}" type="datetime1">
              <a:rPr lang="en-US" smtClean="0"/>
              <a:t>10/19/2017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27D6C3-2B56-4BA5-B3F8-E468BD784D9E}" type="slidenum">
              <a:rPr lang="en-US" smtClean="0"/>
              <a:t>‹#›</a:t>
            </a:fld>
            <a:endParaRPr lang="en-US"/>
          </a:p>
        </p:txBody>
      </p:sp>
    </p:spTree>
    <p:extLst>
      <p:ext uri="{BB962C8B-B14F-4D97-AF65-F5344CB8AC3E}">
        <p14:creationId xmlns:p14="http://schemas.microsoft.com/office/powerpoint/2010/main" val="1460288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3B3C679-6F6A-43A0-868E-F231EDF98DF7}" type="datetime1">
              <a:rPr lang="en-US" smtClean="0"/>
              <a:t>10/19/2017</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427D6C3-2B56-4BA5-B3F8-E468BD784D9E}" type="slidenum">
              <a:rPr lang="en-US" smtClean="0"/>
              <a:t>‹#›</a:t>
            </a:fld>
            <a:endParaRPr lang="en-US"/>
          </a:p>
        </p:txBody>
      </p:sp>
    </p:spTree>
    <p:extLst>
      <p:ext uri="{BB962C8B-B14F-4D97-AF65-F5344CB8AC3E}">
        <p14:creationId xmlns:p14="http://schemas.microsoft.com/office/powerpoint/2010/main" val="4162178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DA0D39F-663F-47EB-A229-5659B8FDB3EB}" type="datetime1">
              <a:rPr lang="en-US" smtClean="0"/>
              <a:t>10/19/2017</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427D6C3-2B56-4BA5-B3F8-E468BD784D9E}" type="slidenum">
              <a:rPr lang="en-US" smtClean="0"/>
              <a:t>‹#›</a:t>
            </a:fld>
            <a:endParaRPr lang="en-US"/>
          </a:p>
        </p:txBody>
      </p:sp>
    </p:spTree>
    <p:extLst>
      <p:ext uri="{BB962C8B-B14F-4D97-AF65-F5344CB8AC3E}">
        <p14:creationId xmlns:p14="http://schemas.microsoft.com/office/powerpoint/2010/main" val="803879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471E41-C29D-471C-A56A-73A1F56938FD}" type="datetime1">
              <a:rPr lang="en-US" smtClean="0"/>
              <a:t>10/19/2017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27D6C3-2B56-4BA5-B3F8-E468BD784D9E}" type="slidenum">
              <a:rPr lang="en-US" smtClean="0"/>
              <a:t>‹#›</a:t>
            </a:fld>
            <a:endParaRPr lang="en-US"/>
          </a:p>
        </p:txBody>
      </p:sp>
    </p:spTree>
    <p:extLst>
      <p:ext uri="{BB962C8B-B14F-4D97-AF65-F5344CB8AC3E}">
        <p14:creationId xmlns:p14="http://schemas.microsoft.com/office/powerpoint/2010/main" val="3793601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b="0" i="0" u="none"/>
          </a:p>
        </p:txBody>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9472D18-43F3-4FCE-8B49-3934F1D6420F}" type="datetime1">
              <a:rPr lang="en-US" smtClean="0"/>
              <a:t>10/19/2017</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427D6C3-2B56-4BA5-B3F8-E468BD784D9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060904"/>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hf hdr="0" ftr="0" dt="0"/>
  <p:txStyles>
    <p:titleStyle>
      <a:lvl1pPr algn="l" defTabSz="914400" rtl="0" eaLnBrk="1" latinLnBrk="0" hangingPunct="1">
        <a:lnSpc>
          <a:spcPct val="85000"/>
        </a:lnSpc>
        <a:spcBef>
          <a:spcPct val="0"/>
        </a:spcBef>
        <a:buNone/>
        <a:defRPr sz="4800" b="0" i="0" u="none"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2030" y="247828"/>
            <a:ext cx="9511469" cy="1316052"/>
          </a:xfrm>
        </p:spPr>
        <p:txBody>
          <a:bodyPr>
            <a:normAutofit fontScale="90000"/>
          </a:bodyPr>
          <a:lstStyle/>
          <a:p>
            <a:pPr algn="ctr"/>
            <a:r>
              <a:rPr lang="en-US" sz="3600" b="1" dirty="0">
                <a:solidFill>
                  <a:schemeClr val="tx1"/>
                </a:solidFill>
                <a:latin typeface="Times New Roman" panose="02020603050405020304" pitchFamily="18" charset="0"/>
                <a:cs typeface="Times New Roman" panose="02020603050405020304" pitchFamily="18" charset="0"/>
              </a:rPr>
              <a:t>Software Requirements </a:t>
            </a:r>
            <a:r>
              <a:rPr lang="en-US" sz="3600" b="1" dirty="0" err="1">
                <a:solidFill>
                  <a:schemeClr val="tx1"/>
                </a:solidFill>
                <a:latin typeface="Times New Roman" panose="02020603050405020304" pitchFamily="18" charset="0"/>
                <a:cs typeface="Times New Roman" panose="02020603050405020304" pitchFamily="18" charset="0"/>
              </a:rPr>
              <a:t>Specification_Restaurant</a:t>
            </a:r>
            <a:r>
              <a:rPr lang="en-US" sz="3600" b="1" dirty="0">
                <a:solidFill>
                  <a:schemeClr val="tx1"/>
                </a:solidFill>
                <a:latin typeface="Times New Roman" panose="02020603050405020304" pitchFamily="18" charset="0"/>
                <a:cs typeface="Times New Roman" panose="02020603050405020304" pitchFamily="18" charset="0"/>
              </a:rPr>
              <a:t> Menu-Ordering System</a:t>
            </a:r>
            <a:endParaRPr lang="en-GB" sz="3600" b="1" dirty="0">
              <a:solidFill>
                <a:schemeClr val="tx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222049" y="1880076"/>
            <a:ext cx="8051954" cy="3760150"/>
          </a:xfrm>
        </p:spPr>
        <p:txBody>
          <a:bodyPr>
            <a:noAutofit/>
          </a:bodyPr>
          <a:lstStyle/>
          <a:p>
            <a:pPr algn="l"/>
            <a:r>
              <a:rPr lang="en-US" sz="2000" b="1" dirty="0" err="1" smtClean="0">
                <a:solidFill>
                  <a:schemeClr val="tx1"/>
                </a:solidFill>
                <a:latin typeface="Times New Roman" panose="02020603050405020304" pitchFamily="18" charset="0"/>
                <a:cs typeface="Times New Roman" panose="02020603050405020304" pitchFamily="18" charset="0"/>
              </a:rPr>
              <a:t>Thành</a:t>
            </a:r>
            <a:r>
              <a:rPr lang="en-US" sz="2000" b="1" dirty="0" smtClean="0">
                <a:solidFill>
                  <a:schemeClr val="tx1"/>
                </a:solidFill>
                <a:latin typeface="Times New Roman" panose="02020603050405020304" pitchFamily="18" charset="0"/>
                <a:cs typeface="Times New Roman" panose="02020603050405020304" pitchFamily="18" charset="0"/>
              </a:rPr>
              <a:t> </a:t>
            </a:r>
            <a:r>
              <a:rPr lang="en-US" sz="2000" b="1" dirty="0" err="1" smtClean="0">
                <a:solidFill>
                  <a:schemeClr val="tx1"/>
                </a:solidFill>
                <a:latin typeface="Times New Roman" panose="02020603050405020304" pitchFamily="18" charset="0"/>
                <a:cs typeface="Times New Roman" panose="02020603050405020304" pitchFamily="18" charset="0"/>
              </a:rPr>
              <a:t>viên</a:t>
            </a:r>
            <a:r>
              <a:rPr lang="en-US" sz="2000" b="1" dirty="0" smtClean="0">
                <a:solidFill>
                  <a:schemeClr val="tx1"/>
                </a:solidFill>
                <a:latin typeface="Times New Roman" panose="02020603050405020304" pitchFamily="18" charset="0"/>
                <a:cs typeface="Times New Roman" panose="02020603050405020304" pitchFamily="18" charset="0"/>
              </a:rPr>
              <a:t> </a:t>
            </a:r>
            <a:r>
              <a:rPr lang="en-US" sz="2000" b="1" dirty="0" err="1" smtClean="0">
                <a:solidFill>
                  <a:schemeClr val="tx1"/>
                </a:solidFill>
                <a:latin typeface="Times New Roman" panose="02020603050405020304" pitchFamily="18" charset="0"/>
                <a:cs typeface="Times New Roman" panose="02020603050405020304" pitchFamily="18" charset="0"/>
              </a:rPr>
              <a:t>nhóm</a:t>
            </a:r>
            <a:r>
              <a:rPr lang="en-US" sz="2000" b="1" dirty="0" smtClean="0">
                <a:solidFill>
                  <a:schemeClr val="tx1"/>
                </a:solidFill>
                <a:latin typeface="Times New Roman" panose="02020603050405020304" pitchFamily="18" charset="0"/>
                <a:cs typeface="Times New Roman" panose="02020603050405020304" pitchFamily="18" charset="0"/>
              </a:rPr>
              <a:t> :</a:t>
            </a:r>
          </a:p>
          <a:p>
            <a:pPr marL="342900" indent="-342900" algn="l">
              <a:buFont typeface="Wingdings" panose="05000000000000000000" pitchFamily="2" charset="2"/>
              <a:buChar char="ü"/>
            </a:pPr>
            <a:r>
              <a:rPr lang="en-US" dirty="0" err="1" smtClean="0">
                <a:solidFill>
                  <a:schemeClr val="tx1"/>
                </a:solidFill>
                <a:latin typeface="Times New Roman" panose="02020603050405020304" pitchFamily="18" charset="0"/>
                <a:cs typeface="Times New Roman" panose="02020603050405020304" pitchFamily="18" charset="0"/>
              </a:rPr>
              <a:t>Đỗ</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Văn</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Mạnh</a:t>
            </a:r>
            <a:endParaRPr lang="en-US" dirty="0" smtClean="0">
              <a:solidFill>
                <a:schemeClr val="tx1"/>
              </a:solidFill>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ü"/>
            </a:pPr>
            <a:r>
              <a:rPr lang="en-US" dirty="0" smtClean="0">
                <a:solidFill>
                  <a:schemeClr val="tx1"/>
                </a:solidFill>
                <a:latin typeface="Times New Roman" panose="02020603050405020304" pitchFamily="18" charset="0"/>
                <a:cs typeface="Times New Roman" panose="02020603050405020304" pitchFamily="18" charset="0"/>
              </a:rPr>
              <a:t>Mai </a:t>
            </a:r>
            <a:r>
              <a:rPr lang="en-US" dirty="0" err="1" smtClean="0">
                <a:solidFill>
                  <a:schemeClr val="tx1"/>
                </a:solidFill>
                <a:latin typeface="Times New Roman" panose="02020603050405020304" pitchFamily="18" charset="0"/>
                <a:cs typeface="Times New Roman" panose="02020603050405020304" pitchFamily="18" charset="0"/>
              </a:rPr>
              <a:t>Ngọc</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Hải</a:t>
            </a:r>
            <a:endParaRPr lang="en-US" dirty="0" smtClean="0">
              <a:solidFill>
                <a:schemeClr val="tx1"/>
              </a:solidFill>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ü"/>
            </a:pPr>
            <a:r>
              <a:rPr lang="en-US" dirty="0" err="1" smtClean="0">
                <a:solidFill>
                  <a:schemeClr val="tx1"/>
                </a:solidFill>
                <a:latin typeface="Times New Roman" panose="02020603050405020304" pitchFamily="18" charset="0"/>
                <a:cs typeface="Times New Roman" panose="02020603050405020304" pitchFamily="18" charset="0"/>
              </a:rPr>
              <a:t>Hoàng</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Huy</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Sơn</a:t>
            </a:r>
            <a:endParaRPr lang="en-US" dirty="0" smtClean="0">
              <a:solidFill>
                <a:schemeClr val="tx1"/>
              </a:solidFill>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ü"/>
            </a:pPr>
            <a:r>
              <a:rPr lang="en-US" dirty="0" err="1" smtClean="0">
                <a:solidFill>
                  <a:schemeClr val="tx1"/>
                </a:solidFill>
                <a:latin typeface="Times New Roman" panose="02020603050405020304" pitchFamily="18" charset="0"/>
                <a:cs typeface="Times New Roman" panose="02020603050405020304" pitchFamily="18" charset="0"/>
              </a:rPr>
              <a:t>Đặng</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Tiến</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Đạt</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427D6C3-2B56-4BA5-B3F8-E468BD784D9E}" type="slidenum">
              <a:rPr lang="en-US" smtClean="0"/>
              <a:t>1</a:t>
            </a:fld>
            <a:endParaRPr lang="en-US"/>
          </a:p>
        </p:txBody>
      </p:sp>
    </p:spTree>
    <p:extLst>
      <p:ext uri="{BB962C8B-B14F-4D97-AF65-F5344CB8AC3E}">
        <p14:creationId xmlns:p14="http://schemas.microsoft.com/office/powerpoint/2010/main" val="251758567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Chef</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427D6C3-2B56-4BA5-B3F8-E468BD784D9E}" type="slidenum">
              <a:rPr lang="en-US" smtClean="0"/>
              <a:t>10</a:t>
            </a:fld>
            <a:endParaRPr lang="en-US"/>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23276" y="1922803"/>
            <a:ext cx="6153828" cy="2649197"/>
          </a:xfrm>
        </p:spPr>
      </p:pic>
      <p:sp>
        <p:nvSpPr>
          <p:cNvPr id="3" name="Rectangle 2"/>
          <p:cNvSpPr/>
          <p:nvPr/>
        </p:nvSpPr>
        <p:spPr>
          <a:xfrm>
            <a:off x="1162227" y="2621244"/>
            <a:ext cx="3033757" cy="1200329"/>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Chấp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huỷ</a:t>
            </a:r>
            <a:r>
              <a:rPr lang="en-US" dirty="0">
                <a:latin typeface="Times New Roman" panose="02020603050405020304" pitchFamily="18" charset="0"/>
                <a:cs typeface="Times New Roman" panose="02020603050405020304" pitchFamily="18" charset="0"/>
              </a:rPr>
              <a:t> order</a:t>
            </a:r>
          </a:p>
          <a:p>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sẵn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vụ</a:t>
            </a: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899444224"/>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521293"/>
            <a:ext cx="10058400" cy="1216067"/>
          </a:xfrm>
        </p:spPr>
        <p:txBody>
          <a:bodyPr/>
          <a:lstStyle/>
          <a:p>
            <a:r>
              <a:rPr lang="en-US" dirty="0" smtClean="0">
                <a:latin typeface="Times New Roman" panose="02020603050405020304" pitchFamily="18" charset="0"/>
                <a:cs typeface="Times New Roman" panose="02020603050405020304" pitchFamily="18" charset="0"/>
              </a:rPr>
              <a:t>Supervisor </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427D6C3-2B56-4BA5-B3F8-E468BD784D9E}" type="slidenum">
              <a:rPr lang="en-US" smtClean="0"/>
              <a:t>11</a:t>
            </a:fld>
            <a:endParaRPr lang="en-US"/>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61802" y="1756076"/>
            <a:ext cx="6768269" cy="3401225"/>
          </a:xfrm>
        </p:spPr>
      </p:pic>
      <p:sp>
        <p:nvSpPr>
          <p:cNvPr id="3" name="Rectangle 2"/>
          <p:cNvSpPr/>
          <p:nvPr/>
        </p:nvSpPr>
        <p:spPr>
          <a:xfrm>
            <a:off x="1213503" y="2441027"/>
            <a:ext cx="3067940" cy="2031325"/>
          </a:xfrm>
          <a:prstGeom prst="rect">
            <a:avLst/>
          </a:prstGeom>
        </p:spPr>
        <p:txBody>
          <a:bodyPr wrap="square">
            <a:spAutoFit/>
          </a:bodyPr>
          <a:lstStyle/>
          <a:p>
            <a:r>
              <a:rPr lang="en-US" dirty="0" err="1">
                <a:latin typeface="Times New Roman" panose="02020603050405020304" pitchFamily="18" charset="0"/>
                <a:cs typeface="Times New Roman" panose="02020603050405020304" pitchFamily="18" charset="0"/>
              </a:rPr>
              <a:t>Tác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quyền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thừa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ở 2 </a:t>
            </a:r>
            <a:r>
              <a:rPr lang="en-US" dirty="0" err="1">
                <a:latin typeface="Times New Roman" panose="02020603050405020304" pitchFamily="18" charset="0"/>
                <a:cs typeface="Times New Roman" panose="02020603050405020304" pitchFamily="18" charset="0"/>
              </a:rPr>
              <a:t>tác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nhân</a:t>
            </a:r>
            <a:r>
              <a:rPr lang="en-US" dirty="0">
                <a:latin typeface="Times New Roman" panose="02020603050405020304" pitchFamily="18" charset="0"/>
                <a:cs typeface="Times New Roman" panose="02020603050405020304" pitchFamily="18" charset="0"/>
              </a:rPr>
              <a:t> Waiter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Chef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ngoài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còn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thêm</a:t>
            </a:r>
            <a:r>
              <a:rPr lang="en-US" dirty="0">
                <a:latin typeface="Times New Roman" panose="02020603050405020304" pitchFamily="18" charset="0"/>
                <a:cs typeface="Times New Roman" panose="02020603050405020304" pitchFamily="18" charset="0"/>
              </a:rPr>
              <a:t> 3 </a:t>
            </a:r>
            <a:r>
              <a:rPr lang="en-US" dirty="0" err="1">
                <a:latin typeface="Times New Roman" panose="02020603050405020304" pitchFamily="18" charset="0"/>
                <a:cs typeface="Times New Roman" panose="02020603050405020304" pitchFamily="18" charset="0"/>
              </a:rPr>
              <a:t>chức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riêng</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bỏ</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bữa,hủy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tk,hoàn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tiền</a:t>
            </a:r>
            <a:endParaRPr lang="en-US" dirty="0">
              <a:latin typeface="Times New Roman" panose="02020603050405020304" pitchFamily="18" charset="0"/>
              <a:cs typeface="Times New Roman" panose="02020603050405020304" pitchFamily="18" charset="0"/>
            </a:endParaRPr>
          </a:p>
          <a:p>
            <a:endParaRPr lang="vi-VN" b="1" dirty="0"/>
          </a:p>
        </p:txBody>
      </p:sp>
    </p:spTree>
    <p:extLst>
      <p:ext uri="{BB962C8B-B14F-4D97-AF65-F5344CB8AC3E}">
        <p14:creationId xmlns:p14="http://schemas.microsoft.com/office/powerpoint/2010/main" val="2014513432"/>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083" y="418745"/>
            <a:ext cx="10058400" cy="1119499"/>
          </a:xfrm>
        </p:spPr>
        <p:txBody>
          <a:bodyPr>
            <a:normAutofit fontScale="90000"/>
          </a:bodyPr>
          <a:lstStyle/>
          <a:p>
            <a:pPr algn="ctr"/>
            <a:r>
              <a:rPr lang="en-US" sz="1800" dirty="0" smtClean="0"/>
              <a:t/>
            </a:r>
            <a:br>
              <a:rPr lang="en-US" sz="1800" dirty="0" smtClean="0"/>
            </a:br>
            <a:r>
              <a:rPr lang="en-US" sz="4000" dirty="0" err="1" smtClean="0">
                <a:latin typeface="Times New Roman" panose="02020603050405020304" pitchFamily="18" charset="0"/>
                <a:cs typeface="Times New Roman" panose="02020603050405020304" pitchFamily="18" charset="0"/>
              </a:rPr>
              <a:t>Câu</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Hỏi</a:t>
            </a:r>
            <a:r>
              <a:rPr lang="en-US" sz="4000" dirty="0" smtClean="0">
                <a:latin typeface="Times New Roman" panose="02020603050405020304" pitchFamily="18" charset="0"/>
                <a:cs typeface="Times New Roman" panose="02020603050405020304" pitchFamily="18" charset="0"/>
              </a:rPr>
              <a:t> 2.4</a:t>
            </a:r>
            <a:r>
              <a:rPr lang="en-US" sz="1800" dirty="0"/>
              <a:t/>
            </a:r>
            <a:br>
              <a:rPr lang="en-US" sz="1800" dirty="0"/>
            </a:br>
            <a:r>
              <a:rPr lang="vi-VN" sz="2000" dirty="0" smtClean="0"/>
              <a:t>Phân </a:t>
            </a:r>
            <a:r>
              <a:rPr lang="vi-VN" sz="2000" dirty="0"/>
              <a:t>tích làm rõ phương pháp phát hiện các Non-Functional Requirements (F01-F05), (Y01-Y11), P(01-P04) và mối quan hệ với các Requirements (G01-G06), Customers (C01-C22), Waiters (W01-W11), Chef (K01-K03), Supervisors (S01-S05) thể hiện trong các biểu đồ UML.</a:t>
            </a:r>
          </a:p>
        </p:txBody>
      </p:sp>
      <p:sp>
        <p:nvSpPr>
          <p:cNvPr id="3" name="Content Placeholder 2"/>
          <p:cNvSpPr>
            <a:spLocks noGrp="1"/>
          </p:cNvSpPr>
          <p:nvPr>
            <p:ph idx="1"/>
          </p:nvPr>
        </p:nvSpPr>
        <p:spPr/>
        <p:txBody>
          <a:bodyPr/>
          <a:lstStyle/>
          <a:p>
            <a:r>
              <a:rPr lang="en-US" dirty="0" err="1">
                <a:latin typeface="Times New Roman" panose="02020603050405020304" pitchFamily="18" charset="0"/>
                <a:cs typeface="Times New Roman" panose="02020603050405020304" pitchFamily="18" charset="0"/>
              </a:rPr>
              <a:t>Phương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Non-requirements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hướng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phẩm</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1.Dựa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2.Dựa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mềm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bị</a:t>
            </a:r>
            <a:r>
              <a:rPr lang="en-US" dirty="0">
                <a:latin typeface="Times New Roman" panose="02020603050405020304" pitchFamily="18" charset="0"/>
                <a:cs typeface="Times New Roman" panose="02020603050405020304" pitchFamily="18" charset="0"/>
              </a:rPr>
              <a:t>, an </a:t>
            </a:r>
            <a:r>
              <a:rPr lang="en-US" dirty="0" err="1">
                <a:latin typeface="Times New Roman" panose="02020603050405020304" pitchFamily="18" charset="0"/>
                <a:cs typeface="Times New Roman" panose="02020603050405020304" pitchFamily="18" charset="0"/>
              </a:rPr>
              <a:t>toàn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tin</a:t>
            </a:r>
          </a:p>
          <a:p>
            <a:r>
              <a:rPr lang="en-US" dirty="0">
                <a:latin typeface="Times New Roman" panose="02020603050405020304" pitchFamily="18" charset="0"/>
                <a:cs typeface="Times New Roman" panose="02020603050405020304" pitchFamily="18" charset="0"/>
              </a:rPr>
              <a:t>3.Dựa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thời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đáp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a:t>
            </a:r>
          </a:p>
          <a:p>
            <a:endParaRPr lang="en-US" dirty="0"/>
          </a:p>
        </p:txBody>
      </p:sp>
      <p:sp>
        <p:nvSpPr>
          <p:cNvPr id="4" name="Slide Number Placeholder 3"/>
          <p:cNvSpPr>
            <a:spLocks noGrp="1"/>
          </p:cNvSpPr>
          <p:nvPr>
            <p:ph type="sldNum" sz="quarter" idx="12"/>
          </p:nvPr>
        </p:nvSpPr>
        <p:spPr/>
        <p:txBody>
          <a:bodyPr/>
          <a:lstStyle/>
          <a:p>
            <a:fld id="{C427D6C3-2B56-4BA5-B3F8-E468BD784D9E}" type="slidenum">
              <a:rPr lang="en-US" smtClean="0"/>
              <a:t>12</a:t>
            </a:fld>
            <a:endParaRPr lang="en-US"/>
          </a:p>
        </p:txBody>
      </p:sp>
    </p:spTree>
    <p:extLst>
      <p:ext uri="{BB962C8B-B14F-4D97-AF65-F5344CB8AC3E}">
        <p14:creationId xmlns:p14="http://schemas.microsoft.com/office/powerpoint/2010/main" val="3578455268"/>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162370"/>
            <a:ext cx="10058400" cy="717847"/>
          </a:xfrm>
        </p:spPr>
        <p:txBody>
          <a:bodyPr>
            <a:normAutofit/>
          </a:bodyPr>
          <a:lstStyle/>
          <a:p>
            <a:pPr algn="ctr"/>
            <a:r>
              <a:rPr lang="en-US" sz="4400" dirty="0" err="1" smtClean="0">
                <a:latin typeface="Times New Roman" panose="02020603050405020304" pitchFamily="18" charset="0"/>
                <a:cs typeface="Times New Roman" panose="02020603050405020304" pitchFamily="18" charset="0"/>
              </a:rPr>
              <a:t>Câu</a:t>
            </a:r>
            <a:r>
              <a:rPr lang="en-US" sz="4400" dirty="0" smtClean="0">
                <a:latin typeface="Times New Roman" panose="02020603050405020304" pitchFamily="18" charset="0"/>
                <a:cs typeface="Times New Roman" panose="02020603050405020304" pitchFamily="18" charset="0"/>
              </a:rPr>
              <a:t> </a:t>
            </a:r>
            <a:r>
              <a:rPr lang="en-US" sz="4400" dirty="0" err="1" smtClean="0">
                <a:latin typeface="Times New Roman" panose="02020603050405020304" pitchFamily="18" charset="0"/>
                <a:cs typeface="Times New Roman" panose="02020603050405020304" pitchFamily="18" charset="0"/>
              </a:rPr>
              <a:t>hỏi</a:t>
            </a:r>
            <a:r>
              <a:rPr lang="en-US" sz="4400" dirty="0" smtClean="0">
                <a:latin typeface="Times New Roman" panose="02020603050405020304" pitchFamily="18" charset="0"/>
                <a:cs typeface="Times New Roman" panose="02020603050405020304" pitchFamily="18" charset="0"/>
              </a:rPr>
              <a:t> 2.5</a:t>
            </a:r>
            <a:endParaRPr lang="en-US" sz="4400"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6987" y="1230594"/>
            <a:ext cx="9443102" cy="5110385"/>
          </a:xfrm>
        </p:spPr>
      </p:pic>
      <p:sp>
        <p:nvSpPr>
          <p:cNvPr id="4" name="Slide Number Placeholder 3"/>
          <p:cNvSpPr>
            <a:spLocks noGrp="1"/>
          </p:cNvSpPr>
          <p:nvPr>
            <p:ph type="sldNum" sz="quarter" idx="12"/>
          </p:nvPr>
        </p:nvSpPr>
        <p:spPr/>
        <p:txBody>
          <a:bodyPr/>
          <a:lstStyle/>
          <a:p>
            <a:fld id="{C427D6C3-2B56-4BA5-B3F8-E468BD784D9E}" type="slidenum">
              <a:rPr lang="en-US" smtClean="0"/>
              <a:t>13</a:t>
            </a:fld>
            <a:endParaRPr lang="en-US"/>
          </a:p>
        </p:txBody>
      </p:sp>
      <p:sp>
        <p:nvSpPr>
          <p:cNvPr id="6" name="Rectangle 5"/>
          <p:cNvSpPr/>
          <p:nvPr/>
        </p:nvSpPr>
        <p:spPr>
          <a:xfrm>
            <a:off x="222191" y="1743342"/>
            <a:ext cx="1606609" cy="1015663"/>
          </a:xfrm>
          <a:prstGeom prst="rect">
            <a:avLst/>
          </a:prstGeom>
        </p:spPr>
        <p:txBody>
          <a:bodyPr wrap="square">
            <a:spAutoFit/>
          </a:bodyPr>
          <a:lstStyle/>
          <a:p>
            <a:r>
              <a:rPr lang="vi-VN" sz="2000" b="1" dirty="0" smtClean="0">
                <a:latin typeface="+mj-lt"/>
              </a:rPr>
              <a:t>Sequence Diagrams Đăng nhập</a:t>
            </a:r>
            <a:endParaRPr lang="vi-VN" sz="2000" b="1" dirty="0">
              <a:latin typeface="+mj-lt"/>
            </a:endParaRPr>
          </a:p>
        </p:txBody>
      </p:sp>
    </p:spTree>
    <p:extLst>
      <p:ext uri="{BB962C8B-B14F-4D97-AF65-F5344CB8AC3E}">
        <p14:creationId xmlns:p14="http://schemas.microsoft.com/office/powerpoint/2010/main" val="3951711634"/>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410198"/>
            <a:ext cx="10058400" cy="974222"/>
          </a:xfrm>
        </p:spPr>
        <p:txBody>
          <a:bodyPr>
            <a:normAutofit/>
          </a:bodyPr>
          <a:lstStyle/>
          <a:p>
            <a:r>
              <a:rPr lang="vi-VN" sz="2800" b="1" dirty="0"/>
              <a:t>Biểu đồ Sequence Diagrams Deactivate Table</a:t>
            </a:r>
            <a:br>
              <a:rPr lang="vi-VN" sz="2800" b="1" dirty="0"/>
            </a:br>
            <a:endParaRPr lang="en-US" sz="28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3162" y="1846263"/>
            <a:ext cx="9352517" cy="4443442"/>
          </a:xfrm>
        </p:spPr>
      </p:pic>
      <p:sp>
        <p:nvSpPr>
          <p:cNvPr id="4" name="Slide Number Placeholder 3"/>
          <p:cNvSpPr>
            <a:spLocks noGrp="1"/>
          </p:cNvSpPr>
          <p:nvPr>
            <p:ph type="sldNum" sz="quarter" idx="12"/>
          </p:nvPr>
        </p:nvSpPr>
        <p:spPr/>
        <p:txBody>
          <a:bodyPr/>
          <a:lstStyle/>
          <a:p>
            <a:fld id="{C427D6C3-2B56-4BA5-B3F8-E468BD784D9E}" type="slidenum">
              <a:rPr lang="en-US" smtClean="0"/>
              <a:t>14</a:t>
            </a:fld>
            <a:endParaRPr lang="en-US"/>
          </a:p>
        </p:txBody>
      </p:sp>
    </p:spTree>
    <p:extLst>
      <p:ext uri="{BB962C8B-B14F-4D97-AF65-F5344CB8AC3E}">
        <p14:creationId xmlns:p14="http://schemas.microsoft.com/office/powerpoint/2010/main" val="3263632806"/>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sz="3100" b="1" dirty="0"/>
              <a:t>Biểu đồ Sequence Diagrams Activate Table</a:t>
            </a:r>
            <a:r>
              <a:rPr lang="vi-VN" b="1" dirty="0"/>
              <a:t/>
            </a:r>
            <a:br>
              <a:rPr lang="vi-VN" b="1" dirty="0"/>
            </a:b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1846263"/>
            <a:ext cx="10115203" cy="4494716"/>
          </a:xfrm>
        </p:spPr>
      </p:pic>
      <p:sp>
        <p:nvSpPr>
          <p:cNvPr id="4" name="Slide Number Placeholder 3"/>
          <p:cNvSpPr>
            <a:spLocks noGrp="1"/>
          </p:cNvSpPr>
          <p:nvPr>
            <p:ph type="sldNum" sz="quarter" idx="12"/>
          </p:nvPr>
        </p:nvSpPr>
        <p:spPr/>
        <p:txBody>
          <a:bodyPr/>
          <a:lstStyle/>
          <a:p>
            <a:fld id="{C427D6C3-2B56-4BA5-B3F8-E468BD784D9E}" type="slidenum">
              <a:rPr lang="en-US" smtClean="0"/>
              <a:t>15</a:t>
            </a:fld>
            <a:endParaRPr lang="en-US"/>
          </a:p>
        </p:txBody>
      </p:sp>
    </p:spTree>
    <p:extLst>
      <p:ext uri="{BB962C8B-B14F-4D97-AF65-F5344CB8AC3E}">
        <p14:creationId xmlns:p14="http://schemas.microsoft.com/office/powerpoint/2010/main" val="41425282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083" y="461473"/>
            <a:ext cx="10058400" cy="1392964"/>
          </a:xfrm>
        </p:spPr>
        <p:txBody>
          <a:bodyPr>
            <a:normAutofit/>
          </a:bodyPr>
          <a:lstStyle/>
          <a:p>
            <a:r>
              <a:rPr lang="vi-VN" sz="2800" b="1" dirty="0"/>
              <a:t>Biểu đồ Sequence Diagrams Accept Order</a:t>
            </a:r>
            <a:br>
              <a:rPr lang="vi-VN" sz="2800" b="1" dirty="0"/>
            </a:br>
            <a:endParaRPr lang="en-US" sz="2800" dirty="0"/>
          </a:p>
        </p:txBody>
      </p:sp>
      <p:pic>
        <p:nvPicPr>
          <p:cNvPr id="5" name="Content Placeholder 4"/>
          <p:cNvPicPr>
            <a:picLocks noGrp="1" noChangeAspect="1"/>
          </p:cNvPicPr>
          <p:nvPr>
            <p:ph idx="1"/>
          </p:nvPr>
        </p:nvPicPr>
        <p:blipFill>
          <a:blip r:embed="rId2"/>
          <a:stretch>
            <a:fillRect/>
          </a:stretch>
        </p:blipFill>
        <p:spPr>
          <a:xfrm>
            <a:off x="1154083" y="1854437"/>
            <a:ext cx="10058400" cy="4178894"/>
          </a:xfrm>
          <a:prstGeom prst="rect">
            <a:avLst/>
          </a:prstGeom>
        </p:spPr>
      </p:pic>
      <p:sp>
        <p:nvSpPr>
          <p:cNvPr id="4" name="Slide Number Placeholder 3"/>
          <p:cNvSpPr>
            <a:spLocks noGrp="1"/>
          </p:cNvSpPr>
          <p:nvPr>
            <p:ph type="sldNum" sz="quarter" idx="12"/>
          </p:nvPr>
        </p:nvSpPr>
        <p:spPr/>
        <p:txBody>
          <a:bodyPr/>
          <a:lstStyle/>
          <a:p>
            <a:fld id="{C427D6C3-2B56-4BA5-B3F8-E468BD784D9E}" type="slidenum">
              <a:rPr lang="en-US" smtClean="0"/>
              <a:t>16</a:t>
            </a:fld>
            <a:endParaRPr lang="en-US"/>
          </a:p>
        </p:txBody>
      </p:sp>
    </p:spTree>
    <p:extLst>
      <p:ext uri="{BB962C8B-B14F-4D97-AF65-F5344CB8AC3E}">
        <p14:creationId xmlns:p14="http://schemas.microsoft.com/office/powerpoint/2010/main" val="4081457883"/>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777667"/>
            <a:ext cx="10058400" cy="1204957"/>
          </a:xfrm>
        </p:spPr>
        <p:txBody>
          <a:bodyPr>
            <a:normAutofit/>
          </a:bodyPr>
          <a:lstStyle/>
          <a:p>
            <a:r>
              <a:rPr lang="vi-VN" sz="3100" b="1" dirty="0"/>
              <a:t>Biểu đồ Sequence Diagrams Delevery Order</a:t>
            </a:r>
            <a:r>
              <a:rPr lang="vi-VN" b="1" dirty="0"/>
              <a:t/>
            </a:r>
            <a:br>
              <a:rPr lang="vi-VN" b="1" dirty="0"/>
            </a:br>
            <a:endParaRPr lang="en-US" dirty="0"/>
          </a:p>
        </p:txBody>
      </p:sp>
      <p:sp>
        <p:nvSpPr>
          <p:cNvPr id="4" name="Slide Number Placeholder 3"/>
          <p:cNvSpPr>
            <a:spLocks noGrp="1"/>
          </p:cNvSpPr>
          <p:nvPr>
            <p:ph type="sldNum" sz="quarter" idx="12"/>
          </p:nvPr>
        </p:nvSpPr>
        <p:spPr/>
        <p:txBody>
          <a:bodyPr/>
          <a:lstStyle/>
          <a:p>
            <a:fld id="{C427D6C3-2B56-4BA5-B3F8-E468BD784D9E}" type="slidenum">
              <a:rPr lang="en-US" smtClean="0"/>
              <a:t>17</a:t>
            </a:fld>
            <a:endParaRPr lang="en-US"/>
          </a:p>
        </p:txBody>
      </p:sp>
      <p:sp>
        <p:nvSpPr>
          <p:cNvPr id="8" name="Content Placeholder 7"/>
          <p:cNvSpPr>
            <a:spLocks noGrp="1"/>
          </p:cNvSpPr>
          <p:nvPr>
            <p:ph idx="1"/>
          </p:nvPr>
        </p:nvSpPr>
        <p:spPr>
          <a:xfrm>
            <a:off x="1452785" y="1845733"/>
            <a:ext cx="9824245" cy="4023360"/>
          </a:xfrm>
        </p:spPr>
        <p:txBody>
          <a:bodyPr/>
          <a:lstStyle/>
          <a:p>
            <a:endParaRPr lang="en-US" dirty="0"/>
          </a:p>
        </p:txBody>
      </p:sp>
      <p:pic>
        <p:nvPicPr>
          <p:cNvPr id="10" name="Picture 9"/>
          <p:cNvPicPr>
            <a:picLocks noChangeAspect="1"/>
          </p:cNvPicPr>
          <p:nvPr/>
        </p:nvPicPr>
        <p:blipFill>
          <a:blip r:embed="rId2"/>
          <a:stretch>
            <a:fillRect/>
          </a:stretch>
        </p:blipFill>
        <p:spPr>
          <a:xfrm>
            <a:off x="1367327" y="1845733"/>
            <a:ext cx="9400374" cy="3931223"/>
          </a:xfrm>
          <a:prstGeom prst="rect">
            <a:avLst/>
          </a:prstGeom>
        </p:spPr>
      </p:pic>
    </p:spTree>
    <p:extLst>
      <p:ext uri="{BB962C8B-B14F-4D97-AF65-F5344CB8AC3E}">
        <p14:creationId xmlns:p14="http://schemas.microsoft.com/office/powerpoint/2010/main" val="21735098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734939"/>
            <a:ext cx="10058400" cy="1162228"/>
          </a:xfrm>
        </p:spPr>
        <p:txBody>
          <a:bodyPr>
            <a:normAutofit/>
          </a:bodyPr>
          <a:lstStyle/>
          <a:p>
            <a:r>
              <a:rPr lang="vi-VN" sz="2800" b="1" dirty="0"/>
              <a:t>Biểu đồ Sequence Diagrams Thanh toán</a:t>
            </a:r>
            <a:br>
              <a:rPr lang="vi-VN" sz="2800" b="1" dirty="0"/>
            </a:br>
            <a:endParaRPr lang="en-US" sz="2800" dirty="0"/>
          </a:p>
        </p:txBody>
      </p:sp>
      <p:sp>
        <p:nvSpPr>
          <p:cNvPr id="4" name="Slide Number Placeholder 3"/>
          <p:cNvSpPr>
            <a:spLocks noGrp="1"/>
          </p:cNvSpPr>
          <p:nvPr>
            <p:ph type="sldNum" sz="quarter" idx="12"/>
          </p:nvPr>
        </p:nvSpPr>
        <p:spPr/>
        <p:txBody>
          <a:bodyPr/>
          <a:lstStyle/>
          <a:p>
            <a:fld id="{C427D6C3-2B56-4BA5-B3F8-E468BD784D9E}" type="slidenum">
              <a:rPr lang="en-US" smtClean="0"/>
              <a:t>18</a:t>
            </a:fld>
            <a:endParaRPr lang="en-US"/>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1" y="1768980"/>
            <a:ext cx="10058400" cy="4324172"/>
          </a:xfrm>
          <a:prstGeom prst="rect">
            <a:avLst/>
          </a:prstGeom>
        </p:spPr>
      </p:pic>
    </p:spTree>
    <p:extLst>
      <p:ext uri="{BB962C8B-B14F-4D97-AF65-F5344CB8AC3E}">
        <p14:creationId xmlns:p14="http://schemas.microsoft.com/office/powerpoint/2010/main" val="3850609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769120"/>
            <a:ext cx="10058400" cy="1076614"/>
          </a:xfrm>
        </p:spPr>
        <p:txBody>
          <a:bodyPr>
            <a:normAutofit fontScale="90000"/>
          </a:bodyPr>
          <a:lstStyle/>
          <a:p>
            <a:r>
              <a:rPr lang="vi-VN" sz="3100" b="1" dirty="0"/>
              <a:t>Biểu đồ Sequence Diagrams Cash Payment</a:t>
            </a:r>
            <a:r>
              <a:rPr lang="vi-VN" b="1" dirty="0"/>
              <a:t/>
            </a:r>
            <a:br>
              <a:rPr lang="vi-VN" b="1" dirty="0"/>
            </a:br>
            <a:endParaRPr lang="en-US" dirty="0"/>
          </a:p>
        </p:txBody>
      </p:sp>
      <p:sp>
        <p:nvSpPr>
          <p:cNvPr id="4" name="Slide Number Placeholder 3"/>
          <p:cNvSpPr>
            <a:spLocks noGrp="1"/>
          </p:cNvSpPr>
          <p:nvPr>
            <p:ph type="sldNum" sz="quarter" idx="12"/>
          </p:nvPr>
        </p:nvSpPr>
        <p:spPr/>
        <p:txBody>
          <a:bodyPr/>
          <a:lstStyle/>
          <a:p>
            <a:fld id="{C427D6C3-2B56-4BA5-B3F8-E468BD784D9E}" type="slidenum">
              <a:rPr lang="en-US" smtClean="0"/>
              <a:t>19</a:t>
            </a:fld>
            <a:endParaRPr lang="en-US"/>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7259" y="1555335"/>
            <a:ext cx="10178442" cy="4666003"/>
          </a:xfrm>
          <a:prstGeom prst="rect">
            <a:avLst/>
          </a:prstGeom>
        </p:spPr>
      </p:pic>
    </p:spTree>
    <p:extLst>
      <p:ext uri="{BB962C8B-B14F-4D97-AF65-F5344CB8AC3E}">
        <p14:creationId xmlns:p14="http://schemas.microsoft.com/office/powerpoint/2010/main" val="3227892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1302802"/>
          </a:xfrm>
        </p:spPr>
        <p:txBody>
          <a:bodyPr/>
          <a:lstStyle/>
          <a:p>
            <a:r>
              <a:rPr lang="en-US" dirty="0" err="1" smtClean="0">
                <a:latin typeface="Times New Roman" panose="02020603050405020304" pitchFamily="18" charset="0"/>
                <a:cs typeface="Times New Roman" panose="02020603050405020304" pitchFamily="18" charset="0"/>
              </a:rPr>
              <a:t>Nội</a:t>
            </a:r>
            <a:r>
              <a:rPr lang="en-US" dirty="0" smtClean="0">
                <a:latin typeface="Times New Roman" panose="02020603050405020304" pitchFamily="18" charset="0"/>
                <a:cs typeface="Times New Roman" panose="02020603050405020304" pitchFamily="18" charset="0"/>
              </a:rPr>
              <a:t> dung </a:t>
            </a:r>
            <a:r>
              <a:rPr lang="en-US" dirty="0" err="1" smtClean="0">
                <a:latin typeface="Times New Roman" panose="02020603050405020304" pitchFamily="18" charset="0"/>
                <a:cs typeface="Times New Roman" panose="02020603050405020304" pitchFamily="18" charset="0"/>
              </a:rPr>
              <a:t>chính</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97280" y="1930401"/>
            <a:ext cx="9986614" cy="4188388"/>
          </a:xfrm>
        </p:spPr>
        <p:txBody>
          <a:bodyPr>
            <a:normAutofit fontScale="92500" lnSpcReduction="20000"/>
          </a:bodyPr>
          <a:lstStyle/>
          <a:p>
            <a:r>
              <a:rPr lang="vi-VN" dirty="0" smtClean="0">
                <a:latin typeface="+mj-lt"/>
              </a:rPr>
              <a:t>2.1</a:t>
            </a:r>
            <a:r>
              <a:rPr lang="vi-VN" dirty="0">
                <a:latin typeface="+mj-lt"/>
              </a:rPr>
              <a:t>. Nêu danh sách các Stackholders của Hệ thống, phân biệt danh sách các User Level 1, User Level 2. Thử nghiệm theo phương án của nhóm để xác định các Product Champions</a:t>
            </a:r>
          </a:p>
          <a:p>
            <a:r>
              <a:rPr lang="vi-VN" dirty="0" smtClean="0">
                <a:latin typeface="+mj-lt"/>
              </a:rPr>
              <a:t>2.2</a:t>
            </a:r>
            <a:r>
              <a:rPr lang="vi-VN" dirty="0">
                <a:latin typeface="+mj-lt"/>
              </a:rPr>
              <a:t>. Căn cứ theo mục 3, lập kế hoạch thực hiện phát hiện xác định các yêu cầu phần mềm với từng Product Champion </a:t>
            </a:r>
          </a:p>
          <a:p>
            <a:r>
              <a:rPr lang="vi-VN" dirty="0" smtClean="0">
                <a:latin typeface="+mj-lt"/>
              </a:rPr>
              <a:t>2.3</a:t>
            </a:r>
            <a:r>
              <a:rPr lang="vi-VN" dirty="0">
                <a:latin typeface="+mj-lt"/>
              </a:rPr>
              <a:t>. Làm rõ mối liên hệ giữa các Requirements (G01-G06), Customers (C01-C22), Waiters (W01-W11), Chef (K01-K03), Supervisors (S01-S05) thể hiện trong các biểu đồ UML, mô tả trong mục 4. UML ANALYSIS MODELS</a:t>
            </a:r>
          </a:p>
          <a:p>
            <a:r>
              <a:rPr lang="vi-VN" dirty="0" smtClean="0">
                <a:latin typeface="+mj-lt"/>
              </a:rPr>
              <a:t>2.4</a:t>
            </a:r>
            <a:r>
              <a:rPr lang="vi-VN" dirty="0">
                <a:latin typeface="+mj-lt"/>
              </a:rPr>
              <a:t>. Phân tích làm rõ phương pháp phát hiện các Non-Functional Requirements (F01-F05), (Y01-Y11), P(01-P04) và mối quan hệ với các Requirements (G01-G06), Customers (C01-C22), Waiters (W01-W11), Chef (K01-K03), Supervisors (S01-S05) thể hiện trong các biểu đồ UML.</a:t>
            </a:r>
          </a:p>
          <a:p>
            <a:r>
              <a:rPr lang="vi-VN" dirty="0" smtClean="0">
                <a:latin typeface="+mj-lt"/>
              </a:rPr>
              <a:t>2.5</a:t>
            </a:r>
            <a:r>
              <a:rPr lang="vi-VN" dirty="0">
                <a:latin typeface="+mj-lt"/>
              </a:rPr>
              <a:t>. Thực hiện mô tả lại các hoạt động của các yêu cầu phần mềm sử dụng biểu đồ Sequence Diagrams</a:t>
            </a:r>
          </a:p>
          <a:p>
            <a:pPr marL="0" indent="0">
              <a:buNone/>
            </a:pPr>
            <a:r>
              <a:rPr lang="vi-VN" dirty="0"/>
              <a:t/>
            </a:r>
            <a:br>
              <a:rPr lang="vi-VN" dirty="0"/>
            </a:br>
            <a:endParaRPr lang="en-US" dirty="0"/>
          </a:p>
        </p:txBody>
      </p:sp>
      <p:sp>
        <p:nvSpPr>
          <p:cNvPr id="4" name="Slide Number Placeholder 3"/>
          <p:cNvSpPr>
            <a:spLocks noGrp="1"/>
          </p:cNvSpPr>
          <p:nvPr>
            <p:ph type="sldNum" sz="quarter" idx="12"/>
          </p:nvPr>
        </p:nvSpPr>
        <p:spPr/>
        <p:txBody>
          <a:bodyPr/>
          <a:lstStyle/>
          <a:p>
            <a:fld id="{C427D6C3-2B56-4BA5-B3F8-E468BD784D9E}" type="slidenum">
              <a:rPr lang="en-US" smtClean="0"/>
              <a:t>2</a:t>
            </a:fld>
            <a:endParaRPr lang="en-US"/>
          </a:p>
        </p:txBody>
      </p:sp>
    </p:spTree>
    <p:extLst>
      <p:ext uri="{BB962C8B-B14F-4D97-AF65-F5344CB8AC3E}">
        <p14:creationId xmlns:p14="http://schemas.microsoft.com/office/powerpoint/2010/main" val="967681774"/>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871671"/>
            <a:ext cx="10058400" cy="1187865"/>
          </a:xfrm>
        </p:spPr>
        <p:txBody>
          <a:bodyPr>
            <a:normAutofit/>
          </a:bodyPr>
          <a:lstStyle/>
          <a:p>
            <a:r>
              <a:rPr lang="vi-VN" sz="3100" b="1" dirty="0"/>
              <a:t>Biểu đồ Sequence Diagrams Place Order</a:t>
            </a:r>
            <a:r>
              <a:rPr lang="vi-VN" b="1" dirty="0"/>
              <a:t/>
            </a:r>
            <a:br>
              <a:rPr lang="vi-VN" b="1" dirty="0"/>
            </a:b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7865" y="1846263"/>
            <a:ext cx="10024618" cy="4306709"/>
          </a:xfrm>
        </p:spPr>
      </p:pic>
      <p:sp>
        <p:nvSpPr>
          <p:cNvPr id="4" name="Slide Number Placeholder 3"/>
          <p:cNvSpPr>
            <a:spLocks noGrp="1"/>
          </p:cNvSpPr>
          <p:nvPr>
            <p:ph type="sldNum" sz="quarter" idx="12"/>
          </p:nvPr>
        </p:nvSpPr>
        <p:spPr/>
        <p:txBody>
          <a:bodyPr/>
          <a:lstStyle/>
          <a:p>
            <a:fld id="{C427D6C3-2B56-4BA5-B3F8-E468BD784D9E}" type="slidenum">
              <a:rPr lang="en-US" smtClean="0"/>
              <a:t>20</a:t>
            </a:fld>
            <a:endParaRPr lang="en-US"/>
          </a:p>
        </p:txBody>
      </p:sp>
    </p:spTree>
    <p:extLst>
      <p:ext uri="{BB962C8B-B14F-4D97-AF65-F5344CB8AC3E}">
        <p14:creationId xmlns:p14="http://schemas.microsoft.com/office/powerpoint/2010/main" val="1665104654"/>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0"/>
            <a:ext cx="12192000" cy="6857999"/>
          </a:xfrm>
        </p:spPr>
      </p:pic>
      <p:sp>
        <p:nvSpPr>
          <p:cNvPr id="4" name="Slide Number Placeholder 3"/>
          <p:cNvSpPr>
            <a:spLocks noGrp="1"/>
          </p:cNvSpPr>
          <p:nvPr>
            <p:ph type="sldNum" sz="quarter" idx="12"/>
          </p:nvPr>
        </p:nvSpPr>
        <p:spPr/>
        <p:txBody>
          <a:bodyPr/>
          <a:lstStyle/>
          <a:p>
            <a:fld id="{C427D6C3-2B56-4BA5-B3F8-E468BD784D9E}" type="slidenum">
              <a:rPr lang="en-US" smtClean="0"/>
              <a:t>21</a:t>
            </a:fld>
            <a:endParaRPr lang="en-US"/>
          </a:p>
        </p:txBody>
      </p:sp>
    </p:spTree>
    <p:extLst>
      <p:ext uri="{BB962C8B-B14F-4D97-AF65-F5344CB8AC3E}">
        <p14:creationId xmlns:p14="http://schemas.microsoft.com/office/powerpoint/2010/main" val="228733020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99103"/>
            <a:ext cx="10058400" cy="1145135"/>
          </a:xfrm>
        </p:spPr>
        <p:txBody>
          <a:bodyPr>
            <a:normAutofit fontScale="90000"/>
          </a:bodyPr>
          <a:lstStyle/>
          <a:p>
            <a:pPr algn="ctr"/>
            <a:r>
              <a:rPr lang="vi-VN" dirty="0"/>
              <a:t/>
            </a:r>
            <a:br>
              <a:rPr lang="vi-VN" dirty="0"/>
            </a:br>
            <a:r>
              <a:rPr lang="en-US" sz="4000" b="1" dirty="0" err="1">
                <a:latin typeface="Times New Roman" panose="02020603050405020304" pitchFamily="18" charset="0"/>
                <a:cs typeface="Times New Roman" panose="02020603050405020304" pitchFamily="18" charset="0"/>
              </a:rPr>
              <a:t>Câu</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hỏi</a:t>
            </a:r>
            <a:r>
              <a:rPr lang="en-US" sz="4000" b="1" dirty="0">
                <a:latin typeface="Times New Roman" panose="02020603050405020304" pitchFamily="18" charset="0"/>
                <a:cs typeface="Times New Roman" panose="02020603050405020304" pitchFamily="18" charset="0"/>
              </a:rPr>
              <a:t> 2.1</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vi-VN" sz="2000" dirty="0"/>
              <a:t>Nêu danh sách các Stackholders của Hệ thống, phân biệt danh sách các User Level 1, User Level 2. Thử nghiệm theo phương án của nhóm để xác định các Product Champions</a:t>
            </a:r>
            <a:endParaRPr lang="en-US" sz="2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22048" y="1845734"/>
            <a:ext cx="9933631" cy="4023360"/>
          </a:xfrm>
        </p:spPr>
        <p:txBody>
          <a:bodyPr>
            <a:normAutofit fontScale="92500" lnSpcReduction="10000"/>
          </a:bodyPr>
          <a:lstStyle/>
          <a:p>
            <a:pPr lvl="0"/>
            <a:r>
              <a:rPr lang="en-US" b="1" dirty="0" smtClean="0">
                <a:latin typeface="Times New Roman" panose="02020603050405020304" pitchFamily="18" charset="0"/>
                <a:cs typeface="Times New Roman" panose="02020603050405020304" pitchFamily="18" charset="0"/>
              </a:rPr>
              <a:t>1.Danh </a:t>
            </a:r>
            <a:r>
              <a:rPr lang="en-US" b="1" dirty="0" err="1">
                <a:latin typeface="Times New Roman" panose="02020603050405020304" pitchFamily="18" charset="0"/>
                <a:cs typeface="Times New Roman" panose="02020603050405020304" pitchFamily="18" charset="0"/>
              </a:rPr>
              <a:t>Sách</a:t>
            </a:r>
            <a:r>
              <a:rPr lang="en-US" b="1" dirty="0">
                <a:latin typeface="Times New Roman" panose="02020603050405020304" pitchFamily="18" charset="0"/>
                <a:cs typeface="Times New Roman" panose="02020603050405020304" pitchFamily="18" charset="0"/>
              </a:rPr>
              <a:t> </a:t>
            </a:r>
            <a:r>
              <a:rPr lang="vi-VN" b="1" dirty="0">
                <a:latin typeface="Times New Roman" panose="02020603050405020304" pitchFamily="18" charset="0"/>
                <a:cs typeface="Times New Roman" panose="02020603050405020304" pitchFamily="18" charset="0"/>
              </a:rPr>
              <a:t>Các Stakeholder Của Hệ Thống</a:t>
            </a:r>
            <a:r>
              <a:rPr lang="vi-VN" b="1" dirty="0" smtClean="0">
                <a:latin typeface="Times New Roman" panose="02020603050405020304" pitchFamily="18" charset="0"/>
                <a:cs typeface="Times New Roman" panose="02020603050405020304" pitchFamily="18" charset="0"/>
              </a:rPr>
              <a:t>:</a:t>
            </a:r>
            <a:endParaRPr lang="en-US" b="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 </a:t>
            </a:r>
            <a:r>
              <a:rPr lang="vi-VN" sz="1900" dirty="0" smtClean="0">
                <a:latin typeface="Times New Roman" panose="02020603050405020304" pitchFamily="18" charset="0"/>
                <a:cs typeface="Times New Roman" panose="02020603050405020304" pitchFamily="18" charset="0"/>
              </a:rPr>
              <a:t>khách </a:t>
            </a:r>
            <a:r>
              <a:rPr lang="vi-VN" sz="1900" dirty="0">
                <a:latin typeface="Times New Roman" panose="02020603050405020304" pitchFamily="18" charset="0"/>
                <a:cs typeface="Times New Roman" panose="02020603050405020304" pitchFamily="18" charset="0"/>
              </a:rPr>
              <a:t>hàng của nhà hàng</a:t>
            </a:r>
            <a:endParaRPr lang="en-US" sz="1900"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Ø"/>
            </a:pPr>
            <a:r>
              <a:rPr lang="en-US" sz="1900" dirty="0" smtClean="0">
                <a:latin typeface="Times New Roman" panose="02020603050405020304" pitchFamily="18" charset="0"/>
                <a:cs typeface="Times New Roman" panose="02020603050405020304" pitchFamily="18" charset="0"/>
              </a:rPr>
              <a:t> </a:t>
            </a:r>
            <a:r>
              <a:rPr lang="vi-VN" sz="1900" dirty="0" smtClean="0">
                <a:latin typeface="Times New Roman" panose="02020603050405020304" pitchFamily="18" charset="0"/>
                <a:cs typeface="Times New Roman" panose="02020603050405020304" pitchFamily="18" charset="0"/>
              </a:rPr>
              <a:t>người </a:t>
            </a:r>
            <a:r>
              <a:rPr lang="vi-VN" sz="1900" dirty="0">
                <a:latin typeface="Times New Roman" panose="02020603050405020304" pitchFamily="18" charset="0"/>
                <a:cs typeface="Times New Roman" panose="02020603050405020304" pitchFamily="18" charset="0"/>
              </a:rPr>
              <a:t>quản lý nhà hàng</a:t>
            </a:r>
            <a:endParaRPr lang="en-US" sz="1900"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Ø"/>
            </a:pPr>
            <a:r>
              <a:rPr lang="en-US" sz="1900" dirty="0" smtClean="0">
                <a:latin typeface="Times New Roman" panose="02020603050405020304" pitchFamily="18" charset="0"/>
                <a:cs typeface="Times New Roman" panose="02020603050405020304" pitchFamily="18" charset="0"/>
              </a:rPr>
              <a:t> </a:t>
            </a:r>
            <a:r>
              <a:rPr lang="vi-VN" sz="1900" dirty="0" smtClean="0">
                <a:latin typeface="Times New Roman" panose="02020603050405020304" pitchFamily="18" charset="0"/>
                <a:cs typeface="Times New Roman" panose="02020603050405020304" pitchFamily="18" charset="0"/>
              </a:rPr>
              <a:t>nhân </a:t>
            </a:r>
            <a:r>
              <a:rPr lang="vi-VN" sz="1900" dirty="0">
                <a:latin typeface="Times New Roman" panose="02020603050405020304" pitchFamily="18" charset="0"/>
                <a:cs typeface="Times New Roman" panose="02020603050405020304" pitchFamily="18" charset="0"/>
              </a:rPr>
              <a:t>viên phục vụ</a:t>
            </a:r>
            <a:endParaRPr lang="en-US" sz="1900"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Ø"/>
            </a:pPr>
            <a:r>
              <a:rPr lang="en-US" sz="1900" dirty="0" smtClean="0">
                <a:latin typeface="Times New Roman" panose="02020603050405020304" pitchFamily="18" charset="0"/>
                <a:cs typeface="Times New Roman" panose="02020603050405020304" pitchFamily="18" charset="0"/>
              </a:rPr>
              <a:t> </a:t>
            </a:r>
            <a:r>
              <a:rPr lang="vi-VN" sz="1900" dirty="0" smtClean="0">
                <a:latin typeface="Times New Roman" panose="02020603050405020304" pitchFamily="18" charset="0"/>
                <a:cs typeface="Times New Roman" panose="02020603050405020304" pitchFamily="18" charset="0"/>
              </a:rPr>
              <a:t>đầu </a:t>
            </a:r>
            <a:r>
              <a:rPr lang="vi-VN" sz="1900" dirty="0">
                <a:latin typeface="Times New Roman" panose="02020603050405020304" pitchFamily="18" charset="0"/>
                <a:cs typeface="Times New Roman" panose="02020603050405020304" pitchFamily="18" charset="0"/>
              </a:rPr>
              <a:t>bếp</a:t>
            </a:r>
            <a:endParaRPr lang="en-US" sz="1900"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Ø"/>
            </a:pPr>
            <a:r>
              <a:rPr lang="en-US" sz="1900" dirty="0" smtClean="0">
                <a:latin typeface="Times New Roman" panose="02020603050405020304" pitchFamily="18" charset="0"/>
                <a:cs typeface="Times New Roman" panose="02020603050405020304" pitchFamily="18" charset="0"/>
              </a:rPr>
              <a:t> </a:t>
            </a:r>
            <a:r>
              <a:rPr lang="vi-VN" sz="1900" dirty="0" smtClean="0">
                <a:latin typeface="Times New Roman" panose="02020603050405020304" pitchFamily="18" charset="0"/>
                <a:cs typeface="Times New Roman" panose="02020603050405020304" pitchFamily="18" charset="0"/>
              </a:rPr>
              <a:t>nhân </a:t>
            </a:r>
            <a:r>
              <a:rPr lang="vi-VN" sz="1900" dirty="0">
                <a:latin typeface="Times New Roman" panose="02020603050405020304" pitchFamily="18" charset="0"/>
                <a:cs typeface="Times New Roman" panose="02020603050405020304" pitchFamily="18" charset="0"/>
              </a:rPr>
              <a:t>viên thực phẩm</a:t>
            </a:r>
            <a:endParaRPr lang="en-US" sz="1900"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Ø"/>
            </a:pPr>
            <a:r>
              <a:rPr lang="en-US" sz="1900" dirty="0" smtClean="0">
                <a:latin typeface="Times New Roman" panose="02020603050405020304" pitchFamily="18" charset="0"/>
                <a:cs typeface="Times New Roman" panose="02020603050405020304" pitchFamily="18" charset="0"/>
              </a:rPr>
              <a:t> </a:t>
            </a:r>
            <a:r>
              <a:rPr lang="vi-VN" sz="1900" dirty="0" smtClean="0">
                <a:latin typeface="Times New Roman" panose="02020603050405020304" pitchFamily="18" charset="0"/>
                <a:cs typeface="Times New Roman" panose="02020603050405020304" pitchFamily="18" charset="0"/>
              </a:rPr>
              <a:t>người </a:t>
            </a:r>
            <a:r>
              <a:rPr lang="vi-VN" sz="1900" dirty="0">
                <a:latin typeface="Times New Roman" panose="02020603050405020304" pitchFamily="18" charset="0"/>
                <a:cs typeface="Times New Roman" panose="02020603050405020304" pitchFamily="18" charset="0"/>
              </a:rPr>
              <a:t>quản trị cơ sở dữ liệu</a:t>
            </a:r>
            <a:endParaRPr lang="en-US" sz="1900"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Ø"/>
            </a:pPr>
            <a:r>
              <a:rPr lang="en-US" sz="1900" dirty="0" smtClean="0">
                <a:latin typeface="Times New Roman" panose="02020603050405020304" pitchFamily="18" charset="0"/>
                <a:cs typeface="Times New Roman" panose="02020603050405020304" pitchFamily="18" charset="0"/>
              </a:rPr>
              <a:t> </a:t>
            </a:r>
            <a:r>
              <a:rPr lang="vi-VN" sz="1900" dirty="0" smtClean="0">
                <a:latin typeface="Times New Roman" panose="02020603050405020304" pitchFamily="18" charset="0"/>
                <a:cs typeface="Times New Roman" panose="02020603050405020304" pitchFamily="18" charset="0"/>
              </a:rPr>
              <a:t>người </a:t>
            </a:r>
            <a:r>
              <a:rPr lang="vi-VN" sz="1900" dirty="0">
                <a:latin typeface="Times New Roman" panose="02020603050405020304" pitchFamily="18" charset="0"/>
                <a:cs typeface="Times New Roman" panose="02020603050405020304" pitchFamily="18" charset="0"/>
              </a:rPr>
              <a:t>quản lý bảo mật</a:t>
            </a:r>
            <a:endParaRPr lang="en-US" sz="1900"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Ø"/>
            </a:pPr>
            <a:r>
              <a:rPr lang="en-US" sz="1900" dirty="0" smtClean="0">
                <a:latin typeface="Times New Roman" panose="02020603050405020304" pitchFamily="18" charset="0"/>
                <a:cs typeface="Times New Roman" panose="02020603050405020304" pitchFamily="18" charset="0"/>
              </a:rPr>
              <a:t> </a:t>
            </a:r>
            <a:r>
              <a:rPr lang="vi-VN" sz="1900" dirty="0" smtClean="0">
                <a:latin typeface="Times New Roman" panose="02020603050405020304" pitchFamily="18" charset="0"/>
                <a:cs typeface="Times New Roman" panose="02020603050405020304" pitchFamily="18" charset="0"/>
              </a:rPr>
              <a:t>kỹ </a:t>
            </a:r>
            <a:r>
              <a:rPr lang="vi-VN" sz="1900" dirty="0">
                <a:latin typeface="Times New Roman" panose="02020603050405020304" pitchFamily="18" charset="0"/>
                <a:cs typeface="Times New Roman" panose="02020603050405020304" pitchFamily="18" charset="0"/>
              </a:rPr>
              <a:t>sư vận hành bảo trì phần cứng và phần mềm</a:t>
            </a:r>
            <a:endParaRPr lang="en-US" sz="1900"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Ø"/>
            </a:pPr>
            <a:r>
              <a:rPr lang="en-US" sz="1900" dirty="0" smtClean="0">
                <a:latin typeface="Times New Roman" panose="02020603050405020304" pitchFamily="18" charset="0"/>
                <a:cs typeface="Times New Roman" panose="02020603050405020304" pitchFamily="18" charset="0"/>
              </a:rPr>
              <a:t> </a:t>
            </a:r>
            <a:r>
              <a:rPr lang="vi-VN" sz="1900" dirty="0" smtClean="0">
                <a:latin typeface="Times New Roman" panose="02020603050405020304" pitchFamily="18" charset="0"/>
                <a:cs typeface="Times New Roman" panose="02020603050405020304" pitchFamily="18" charset="0"/>
              </a:rPr>
              <a:t>chủ </a:t>
            </a:r>
            <a:r>
              <a:rPr lang="vi-VN" sz="1900" dirty="0">
                <a:latin typeface="Times New Roman" panose="02020603050405020304" pitchFamily="18" charset="0"/>
                <a:cs typeface="Times New Roman" panose="02020603050405020304" pitchFamily="18" charset="0"/>
              </a:rPr>
              <a:t>sở hữu nhà hàng</a:t>
            </a:r>
            <a:endParaRPr lang="en-US" sz="1900" dirty="0">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2"/>
          </p:nvPr>
        </p:nvSpPr>
        <p:spPr/>
        <p:txBody>
          <a:bodyPr/>
          <a:lstStyle/>
          <a:p>
            <a:fld id="{C427D6C3-2B56-4BA5-B3F8-E468BD784D9E}" type="slidenum">
              <a:rPr lang="en-US" smtClean="0"/>
              <a:t>3</a:t>
            </a:fld>
            <a:endParaRPr lang="en-US"/>
          </a:p>
        </p:txBody>
      </p:sp>
    </p:spTree>
    <p:extLst>
      <p:ext uri="{BB962C8B-B14F-4D97-AF65-F5344CB8AC3E}">
        <p14:creationId xmlns:p14="http://schemas.microsoft.com/office/powerpoint/2010/main" val="1237578585"/>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0774" y="286603"/>
            <a:ext cx="9984906" cy="1450757"/>
          </a:xfrm>
        </p:spPr>
        <p:txBody>
          <a:bodyPr/>
          <a:lstStyle/>
          <a:p>
            <a:r>
              <a:rPr lang="vi-VN" sz="3600" dirty="0">
                <a:latin typeface="Times New Roman" panose="02020603050405020304" pitchFamily="18" charset="0"/>
                <a:cs typeface="Times New Roman" panose="02020603050405020304" pitchFamily="18" charset="0"/>
              </a:rPr>
              <a:t>2.Phân Biệt Danh Sách Các User</a:t>
            </a:r>
            <a:r>
              <a:rPr lang="vi-V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70774" y="1930401"/>
            <a:ext cx="10041708" cy="4110962"/>
          </a:xfrm>
        </p:spPr>
        <p:txBody>
          <a:bodyPr>
            <a:normAutofit fontScale="92500" lnSpcReduction="10000"/>
          </a:bodyPr>
          <a:lstStyle/>
          <a:p>
            <a:r>
              <a:rPr lang="vi-VN" dirty="0" smtClean="0">
                <a:latin typeface="Times New Roman" panose="02020603050405020304" pitchFamily="18" charset="0"/>
                <a:cs typeface="Times New Roman" panose="02020603050405020304" pitchFamily="18" charset="0"/>
              </a:rPr>
              <a:t>2.1.User </a:t>
            </a:r>
            <a:r>
              <a:rPr lang="vi-VN" dirty="0">
                <a:latin typeface="Times New Roman" panose="02020603050405020304" pitchFamily="18" charset="0"/>
                <a:cs typeface="Times New Roman" panose="02020603050405020304" pitchFamily="18" charset="0"/>
              </a:rPr>
              <a:t>Level 1 (Cấp Quản Lý):</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a:t>
            </a:r>
            <a:r>
              <a:rPr lang="vi-VN" dirty="0" smtClean="0">
                <a:latin typeface="Times New Roman" panose="02020603050405020304" pitchFamily="18" charset="0"/>
                <a:cs typeface="Times New Roman" panose="02020603050405020304" pitchFamily="18" charset="0"/>
              </a:rPr>
              <a:t>hủ </a:t>
            </a:r>
            <a:r>
              <a:rPr lang="vi-VN" dirty="0">
                <a:latin typeface="Times New Roman" panose="02020603050405020304" pitchFamily="18" charset="0"/>
                <a:cs typeface="Times New Roman" panose="02020603050405020304" pitchFamily="18" charset="0"/>
              </a:rPr>
              <a:t>sở hữu nhà </a:t>
            </a:r>
            <a:r>
              <a:rPr lang="vi-VN" dirty="0" smtClean="0">
                <a:latin typeface="Times New Roman" panose="02020603050405020304" pitchFamily="18" charset="0"/>
                <a:cs typeface="Times New Roman" panose="02020603050405020304" pitchFamily="18" charset="0"/>
              </a:rPr>
              <a:t>hàng</a:t>
            </a:r>
            <a:endParaRPr lang="en-US" dirty="0">
              <a:latin typeface="Times New Roman" panose="02020603050405020304" pitchFamily="18" charset="0"/>
              <a:cs typeface="Times New Roman" panose="02020603050405020304" pitchFamily="18" charset="0"/>
            </a:endParaRPr>
          </a:p>
          <a:p>
            <a:r>
              <a:rPr lang="vi-VN" dirty="0">
                <a:latin typeface="Times New Roman" panose="02020603050405020304" pitchFamily="18" charset="0"/>
                <a:cs typeface="Times New Roman" panose="02020603050405020304" pitchFamily="18" charset="0"/>
              </a:rPr>
              <a:t>2.2.User Level 2 (Người Dùng Cuối):</a:t>
            </a:r>
            <a:endParaRPr lang="en-US" dirty="0">
              <a:latin typeface="Times New Roman" panose="02020603050405020304" pitchFamily="18" charset="0"/>
              <a:cs typeface="Times New Roman" panose="02020603050405020304" pitchFamily="18" charset="0"/>
            </a:endParaRPr>
          </a:p>
          <a:p>
            <a:r>
              <a:rPr lang="vi-VN" dirty="0">
                <a:latin typeface="Times New Roman" panose="02020603050405020304" pitchFamily="18" charset="0"/>
                <a:cs typeface="Times New Roman" panose="02020603050405020304" pitchFamily="18" charset="0"/>
              </a:rPr>
              <a:t>Người sử dụng cuối cùng của Restaurant Menu &amp; Ordering System rơi vào ba loại chính: </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Unskilled </a:t>
            </a:r>
            <a:r>
              <a:rPr lang="vi-VN" dirty="0">
                <a:latin typeface="Times New Roman" panose="02020603050405020304" pitchFamily="18" charset="0"/>
                <a:cs typeface="Times New Roman" panose="02020603050405020304" pitchFamily="18" charset="0"/>
              </a:rPr>
              <a:t>user:</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customers</a:t>
            </a:r>
            <a:r>
              <a:rPr lang="vi-VN"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r>
              <a:rPr lang="vi-VN"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Partly </a:t>
            </a:r>
            <a:r>
              <a:rPr lang="vi-VN" dirty="0">
                <a:latin typeface="Times New Roman" panose="02020603050405020304" pitchFamily="18" charset="0"/>
                <a:cs typeface="Times New Roman" panose="02020603050405020304" pitchFamily="18" charset="0"/>
              </a:rPr>
              <a:t>skilled user:</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waiters,chefs,supervisors</a:t>
            </a:r>
            <a:endParaRPr lang="en-US" dirty="0">
              <a:latin typeface="Times New Roman" panose="02020603050405020304" pitchFamily="18" charset="0"/>
              <a:cs typeface="Times New Roman" panose="02020603050405020304" pitchFamily="18" charset="0"/>
            </a:endParaRPr>
          </a:p>
          <a:p>
            <a:r>
              <a:rPr lang="vi-VN"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Highly </a:t>
            </a:r>
            <a:r>
              <a:rPr lang="vi-VN" dirty="0">
                <a:latin typeface="Times New Roman" panose="02020603050405020304" pitchFamily="18" charset="0"/>
                <a:cs typeface="Times New Roman" panose="02020603050405020304" pitchFamily="18" charset="0"/>
              </a:rPr>
              <a:t>skilled user:</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Human engineering </a:t>
            </a:r>
            <a:endParaRPr lang="en-US" dirty="0" smtClean="0">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2"/>
          </p:nvPr>
        </p:nvSpPr>
        <p:spPr/>
        <p:txBody>
          <a:bodyPr/>
          <a:lstStyle/>
          <a:p>
            <a:fld id="{C427D6C3-2B56-4BA5-B3F8-E468BD784D9E}" type="slidenum">
              <a:rPr lang="en-US" smtClean="0"/>
              <a:t>4</a:t>
            </a:fld>
            <a:endParaRPr lang="en-US"/>
          </a:p>
        </p:txBody>
      </p:sp>
    </p:spTree>
    <p:extLst>
      <p:ext uri="{BB962C8B-B14F-4D97-AF65-F5344CB8AC3E}">
        <p14:creationId xmlns:p14="http://schemas.microsoft.com/office/powerpoint/2010/main" val="707384706"/>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vi-VN" sz="2800" dirty="0">
                <a:latin typeface="Times New Roman" panose="02020603050405020304" pitchFamily="18" charset="0"/>
                <a:cs typeface="Times New Roman" panose="02020603050405020304" pitchFamily="18" charset="0"/>
              </a:rPr>
              <a:t>3.Các Product Champion (đại diện tiêu biểu của từng nhóm người sử dụng) Gồm:</a:t>
            </a: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endParaRPr lang="en-US" sz="2800" dirty="0"/>
          </a:p>
        </p:txBody>
      </p:sp>
      <p:sp>
        <p:nvSpPr>
          <p:cNvPr id="3" name="Content Placeholder 2"/>
          <p:cNvSpPr>
            <a:spLocks noGrp="1"/>
          </p:cNvSpPr>
          <p:nvPr>
            <p:ph idx="1"/>
          </p:nvPr>
        </p:nvSpPr>
        <p:spPr/>
        <p:txBody>
          <a:bodyPr/>
          <a:lstStyle/>
          <a:p>
            <a:pPr lvl="0"/>
            <a:r>
              <a:rPr lang="en-US" dirty="0">
                <a:latin typeface="Times New Roman" panose="02020603050405020304" pitchFamily="18" charset="0"/>
                <a:cs typeface="Times New Roman" panose="02020603050405020304" pitchFamily="18" charset="0"/>
              </a:rPr>
              <a:t>C</a:t>
            </a:r>
            <a:r>
              <a:rPr lang="en-US" dirty="0" smtClean="0">
                <a:latin typeface="Times New Roman" panose="02020603050405020304" pitchFamily="18" charset="0"/>
                <a:cs typeface="Times New Roman" panose="02020603050405020304" pitchFamily="18" charset="0"/>
              </a:rPr>
              <a:t>ustomer</a:t>
            </a:r>
            <a:endParaRPr lang="en-US" dirty="0">
              <a:latin typeface="Times New Roman" panose="02020603050405020304" pitchFamily="18" charset="0"/>
              <a:cs typeface="Times New Roman" panose="02020603050405020304" pitchFamily="18" charset="0"/>
            </a:endParaRPr>
          </a:p>
          <a:p>
            <a:pPr lvl="0"/>
            <a:r>
              <a:rPr lang="en-US" dirty="0" smtClean="0">
                <a:latin typeface="Times New Roman" panose="02020603050405020304" pitchFamily="18" charset="0"/>
                <a:cs typeface="Times New Roman" panose="02020603050405020304" pitchFamily="18" charset="0"/>
              </a:rPr>
              <a:t>W</a:t>
            </a:r>
            <a:r>
              <a:rPr lang="vi-VN" dirty="0" smtClean="0">
                <a:latin typeface="Times New Roman" panose="02020603050405020304" pitchFamily="18" charset="0"/>
                <a:cs typeface="Times New Roman" panose="02020603050405020304" pitchFamily="18" charset="0"/>
              </a:rPr>
              <a:t>aiter</a:t>
            </a:r>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C</a:t>
            </a:r>
            <a:r>
              <a:rPr lang="en-US" dirty="0" smtClean="0">
                <a:latin typeface="Times New Roman" panose="02020603050405020304" pitchFamily="18" charset="0"/>
                <a:cs typeface="Times New Roman" panose="02020603050405020304" pitchFamily="18" charset="0"/>
              </a:rPr>
              <a:t>hef</a:t>
            </a:r>
            <a:endParaRPr lang="en-US" dirty="0">
              <a:latin typeface="Times New Roman" panose="02020603050405020304" pitchFamily="18" charset="0"/>
              <a:cs typeface="Times New Roman" panose="02020603050405020304" pitchFamily="18" charset="0"/>
            </a:endParaRPr>
          </a:p>
          <a:p>
            <a:pPr lvl="0"/>
            <a:r>
              <a:rPr lang="en-US" dirty="0" smtClean="0">
                <a:latin typeface="Times New Roman" panose="02020603050405020304" pitchFamily="18" charset="0"/>
                <a:cs typeface="Times New Roman" panose="02020603050405020304" pitchFamily="18" charset="0"/>
              </a:rPr>
              <a:t>Supervisor</a:t>
            </a:r>
            <a:endParaRPr lang="en-US" dirty="0">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2"/>
          </p:nvPr>
        </p:nvSpPr>
        <p:spPr/>
        <p:txBody>
          <a:bodyPr/>
          <a:lstStyle/>
          <a:p>
            <a:fld id="{C427D6C3-2B56-4BA5-B3F8-E468BD784D9E}" type="slidenum">
              <a:rPr lang="en-US" smtClean="0"/>
              <a:t>5</a:t>
            </a:fld>
            <a:endParaRPr lang="en-US"/>
          </a:p>
        </p:txBody>
      </p:sp>
    </p:spTree>
    <p:extLst>
      <p:ext uri="{BB962C8B-B14F-4D97-AF65-F5344CB8AC3E}">
        <p14:creationId xmlns:p14="http://schemas.microsoft.com/office/powerpoint/2010/main" val="484133121"/>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0"/>
            <a:ext cx="9774173" cy="2726108"/>
          </a:xfrm>
        </p:spPr>
        <p:txBody>
          <a:bodyPr>
            <a:normAutofit/>
          </a:bodyPr>
          <a:lstStyle/>
          <a:p>
            <a:pPr algn="ctr"/>
            <a:r>
              <a:rPr lang="en-US" sz="3600" dirty="0" err="1" smtClean="0">
                <a:solidFill>
                  <a:schemeClr val="tx1"/>
                </a:solidFill>
                <a:latin typeface="Times New Roman" panose="02020603050405020304" pitchFamily="18" charset="0"/>
                <a:cs typeface="Times New Roman" panose="02020603050405020304" pitchFamily="18" charset="0"/>
              </a:rPr>
              <a:t>Câu</a:t>
            </a:r>
            <a:r>
              <a:rPr lang="en-US" sz="3600" dirty="0" smtClean="0">
                <a:solidFill>
                  <a:schemeClr val="tx1"/>
                </a:solidFill>
                <a:latin typeface="Times New Roman" panose="02020603050405020304" pitchFamily="18" charset="0"/>
                <a:cs typeface="Times New Roman" panose="02020603050405020304" pitchFamily="18" charset="0"/>
              </a:rPr>
              <a:t> </a:t>
            </a:r>
            <a:r>
              <a:rPr lang="en-US" sz="3600" dirty="0" err="1" smtClean="0">
                <a:solidFill>
                  <a:schemeClr val="tx1"/>
                </a:solidFill>
                <a:latin typeface="Times New Roman" panose="02020603050405020304" pitchFamily="18" charset="0"/>
                <a:cs typeface="Times New Roman" panose="02020603050405020304" pitchFamily="18" charset="0"/>
              </a:rPr>
              <a:t>Hỏi</a:t>
            </a:r>
            <a:r>
              <a:rPr lang="en-US" sz="3600" dirty="0" smtClean="0">
                <a:solidFill>
                  <a:schemeClr val="tx1"/>
                </a:solidFill>
                <a:latin typeface="Times New Roman" panose="02020603050405020304" pitchFamily="18" charset="0"/>
                <a:cs typeface="Times New Roman" panose="02020603050405020304" pitchFamily="18" charset="0"/>
              </a:rPr>
              <a:t> 2.2</a:t>
            </a:r>
            <a:r>
              <a:rPr lang="en-US" dirty="0" smtClean="0">
                <a:solidFill>
                  <a:schemeClr val="tx1"/>
                </a:solidFill>
                <a:latin typeface="Times New Roman" panose="02020603050405020304" pitchFamily="18" charset="0"/>
                <a:cs typeface="Times New Roman" panose="02020603050405020304" pitchFamily="18" charset="0"/>
              </a:rPr>
              <a:t/>
            </a:r>
            <a:br>
              <a:rPr lang="en-US" dirty="0" smtClean="0">
                <a:solidFill>
                  <a:schemeClr val="tx1"/>
                </a:solidFill>
                <a:latin typeface="Times New Roman" panose="02020603050405020304" pitchFamily="18" charset="0"/>
                <a:cs typeface="Times New Roman" panose="02020603050405020304" pitchFamily="18" charset="0"/>
              </a:rPr>
            </a:br>
            <a:r>
              <a:rPr lang="vi-VN" sz="2000" dirty="0">
                <a:solidFill>
                  <a:schemeClr val="tx1"/>
                </a:solidFill>
              </a:rPr>
              <a:t>Căn cứ theo mục 3, lập kế hoạch thực hiện phát hiện xác định các yêu cầu phần mềm với từng Product Champion </a:t>
            </a:r>
            <a:r>
              <a:rPr lang="vi-VN" sz="2000" dirty="0"/>
              <a:t/>
            </a:r>
            <a:br>
              <a:rPr lang="vi-VN" sz="2000" dirty="0"/>
            </a:br>
            <a:r>
              <a:rPr lang="en-US" dirty="0"/>
              <a:t/>
            </a:r>
            <a:br>
              <a:rPr lang="en-US" dirty="0"/>
            </a:br>
            <a:endParaRPr lang="en-US" dirty="0"/>
          </a:p>
        </p:txBody>
      </p:sp>
      <p:sp>
        <p:nvSpPr>
          <p:cNvPr id="3" name="Content Placeholder 2"/>
          <p:cNvSpPr>
            <a:spLocks noGrp="1"/>
          </p:cNvSpPr>
          <p:nvPr>
            <p:ph idx="1"/>
          </p:nvPr>
        </p:nvSpPr>
        <p:spPr>
          <a:xfrm>
            <a:off x="677333" y="1751889"/>
            <a:ext cx="10535149" cy="4289474"/>
          </a:xfrm>
        </p:spPr>
        <p:txBody>
          <a:bodyPr/>
          <a:lstStyle/>
          <a:p>
            <a:pPr lvl="0"/>
            <a:r>
              <a:rPr lang="en-US" sz="2400" b="1" dirty="0">
                <a:latin typeface="Times New Roman" panose="02020603050405020304" pitchFamily="18" charset="0"/>
                <a:cs typeface="Times New Roman" panose="02020603050405020304" pitchFamily="18" charset="0"/>
              </a:rPr>
              <a:t>Product Champions</a:t>
            </a:r>
            <a:endParaRPr lang="en-US" sz="2400" b="1" dirty="0" smtClean="0"/>
          </a:p>
          <a:p>
            <a:pPr lvl="0"/>
            <a:r>
              <a:rPr lang="en-US" dirty="0" err="1" smtClean="0">
                <a:latin typeface="Times New Roman" panose="02020603050405020304" pitchFamily="18" charset="0"/>
                <a:cs typeface="Times New Roman" panose="02020603050405020304" pitchFamily="18" charset="0"/>
              </a:rPr>
              <a:t>Là</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1 </a:t>
            </a:r>
            <a:r>
              <a:rPr lang="en-US" dirty="0" err="1">
                <a:latin typeface="Times New Roman" panose="02020603050405020304" pitchFamily="18" charset="0"/>
                <a:cs typeface="Times New Roman" panose="02020603050405020304" pitchFamily="18" charset="0"/>
              </a:rPr>
              <a:t>giao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giữa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endParaRPr lang="en-US" dirty="0">
              <a:latin typeface="Times New Roman" panose="02020603050405020304" pitchFamily="18" charset="0"/>
              <a:cs typeface="Times New Roman" panose="02020603050405020304" pitchFamily="18" charset="0"/>
            </a:endParaRPr>
          </a:p>
          <a:p>
            <a:pPr lvl="0"/>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1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1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hay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phỏng</a:t>
            </a:r>
            <a:r>
              <a:rPr lang="en-US" dirty="0">
                <a:latin typeface="Times New Roman" panose="02020603050405020304" pitchFamily="18" charset="0"/>
                <a:cs typeface="Times New Roman" panose="02020603050405020304" pitchFamily="18" charset="0"/>
              </a:rPr>
              <a:t>.</a:t>
            </a:r>
          </a:p>
          <a:p>
            <a:pPr lvl="0"/>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nhiệm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thúc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đẩy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nội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a:t>
            </a:r>
            <a:r>
              <a:rPr lang="en-US" dirty="0" err="1" smtClean="0">
                <a:latin typeface="Times New Roman" panose="02020603050405020304" pitchFamily="18" charset="0"/>
                <a:cs typeface="Times New Roman" panose="02020603050405020304" pitchFamily="18" charset="0"/>
              </a:rPr>
              <a:t>à</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xúc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ngoài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phẩm</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cửa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a:t>
            </a:r>
          </a:p>
          <a:p>
            <a:pPr lvl="0"/>
            <a:r>
              <a:rPr lang="en-US" dirty="0" err="1">
                <a:latin typeface="Times New Roman" panose="02020603050405020304" pitchFamily="18" charset="0"/>
                <a:cs typeface="Times New Roman" panose="02020603050405020304" pitchFamily="18" charset="0"/>
              </a:rPr>
              <a:t>Đáp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thích</a:t>
            </a:r>
            <a:endParaRPr lang="en-US" dirty="0">
              <a:latin typeface="Times New Roman" panose="02020603050405020304" pitchFamily="18" charset="0"/>
              <a:cs typeface="Times New Roman" panose="02020603050405020304" pitchFamily="18" charset="0"/>
            </a:endParaRPr>
          </a:p>
          <a:p>
            <a:pPr lvl="0"/>
            <a:r>
              <a:rPr lang="vi-VN" dirty="0">
                <a:latin typeface="Times New Roman" panose="02020603050405020304" pitchFamily="18" charset="0"/>
                <a:cs typeface="Times New Roman" panose="02020603050405020304" pitchFamily="18" charset="0"/>
              </a:rPr>
              <a:t>Mục tiêu là trình bày các nhà phát triển với một bộ yêu cầu thống nhất</a:t>
            </a:r>
            <a:endParaRPr lang="en-US" dirty="0">
              <a:latin typeface="Times New Roman" panose="02020603050405020304" pitchFamily="18" charset="0"/>
              <a:cs typeface="Times New Roman" panose="02020603050405020304" pitchFamily="18" charset="0"/>
            </a:endParaRPr>
          </a:p>
          <a:p>
            <a:pPr lvl="0"/>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quyền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đứa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quyết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bắt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buộc</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427D6C3-2B56-4BA5-B3F8-E468BD784D9E}" type="slidenum">
              <a:rPr lang="en-US" smtClean="0"/>
              <a:t>6</a:t>
            </a:fld>
            <a:endParaRPr lang="en-US"/>
          </a:p>
        </p:txBody>
      </p:sp>
    </p:spTree>
    <p:extLst>
      <p:ext uri="{BB962C8B-B14F-4D97-AF65-F5344CB8AC3E}">
        <p14:creationId xmlns:p14="http://schemas.microsoft.com/office/powerpoint/2010/main" val="2791476999"/>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119641"/>
            <a:ext cx="10535149" cy="1521152"/>
          </a:xfrm>
        </p:spPr>
        <p:txBody>
          <a:bodyPr>
            <a:noAutofit/>
          </a:bodyPr>
          <a:lstStyle/>
          <a:p>
            <a:pPr algn="ctr"/>
            <a:r>
              <a:rPr lang="en-US" sz="20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Câu</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Hỏi</a:t>
            </a:r>
            <a:r>
              <a:rPr lang="en-US" sz="3600" dirty="0" smtClean="0">
                <a:latin typeface="Times New Roman" panose="02020603050405020304" pitchFamily="18" charset="0"/>
                <a:cs typeface="Times New Roman" panose="02020603050405020304" pitchFamily="18" charset="0"/>
              </a:rPr>
              <a:t> 2.3</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vi-VN" sz="1800" dirty="0"/>
              <a:t>Làm rõ mối liên hệ giữa các Requirements (G01-G06), Customers (C01-C22), Waiters (W01-W11), Chef (K01-K03), Supervisors (S01-S05) thể hiện trong các biểu đồ UML, mô tả trong mục 4. UML ANALYSIS MODELS</a:t>
            </a:r>
            <a:br>
              <a:rPr lang="vi-VN" sz="1800" dirty="0"/>
            </a:br>
            <a:endParaRPr lang="en-US" sz="1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905713"/>
            <a:ext cx="10298082" cy="4135650"/>
          </a:xfrm>
        </p:spPr>
        <p:txBody>
          <a:bodyPr>
            <a:normAutofit/>
          </a:bodyPr>
          <a:lstStyle/>
          <a:p>
            <a:r>
              <a:rPr lang="en-US" dirty="0" err="1" smtClean="0">
                <a:latin typeface="Times New Roman" panose="02020603050405020304" pitchFamily="18" charset="0"/>
                <a:cs typeface="Times New Roman" panose="02020603050405020304" pitchFamily="18" charset="0"/>
              </a:rPr>
              <a:t>Thông</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qua </a:t>
            </a:r>
            <a:r>
              <a:rPr lang="en-US" dirty="0" err="1">
                <a:latin typeface="Times New Roman" panose="02020603050405020304" pitchFamily="18" charset="0"/>
                <a:cs typeface="Times New Roman" panose="02020603050405020304" pitchFamily="18" charset="0"/>
              </a:rPr>
              <a:t>biểu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a:t>
            </a:r>
            <a:r>
              <a:rPr lang="en-US" dirty="0">
                <a:latin typeface="Times New Roman" panose="02020603050405020304" pitchFamily="18" charset="0"/>
                <a:cs typeface="Times New Roman" panose="02020603050405020304" pitchFamily="18" charset="0"/>
              </a:rPr>
              <a:t> UML</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ANALYSIC MODELS ta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mềm</a:t>
            </a:r>
            <a:r>
              <a:rPr lang="en-US" dirty="0">
                <a:latin typeface="Times New Roman" panose="02020603050405020304" pitchFamily="18" charset="0"/>
                <a:cs typeface="Times New Roman" panose="02020603050405020304" pitchFamily="18" charset="0"/>
              </a:rPr>
              <a:t> Restaurant Menu &amp; Ordering System (SMOS) </a:t>
            </a:r>
            <a:r>
              <a:rPr lang="en-US" dirty="0" err="1">
                <a:latin typeface="Times New Roman" panose="02020603050405020304" pitchFamily="18" charset="0"/>
                <a:cs typeface="Times New Roman" panose="02020603050405020304" pitchFamily="18" charset="0"/>
              </a:rPr>
              <a:t>gồm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4 </a:t>
            </a:r>
            <a:r>
              <a:rPr lang="en-US" dirty="0" err="1">
                <a:latin typeface="Times New Roman" panose="02020603050405020304" pitchFamily="18" charset="0"/>
                <a:cs typeface="Times New Roman" panose="02020603050405020304" pitchFamily="18" charset="0"/>
              </a:rPr>
              <a:t>tác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sau</a:t>
            </a:r>
            <a:r>
              <a:rPr lang="en-US" dirty="0">
                <a:latin typeface="Times New Roman" panose="02020603050405020304" pitchFamily="18" charset="0"/>
                <a:cs typeface="Times New Roman" panose="02020603050405020304" pitchFamily="18" charset="0"/>
              </a:rPr>
              <a:t> :</a:t>
            </a:r>
          </a:p>
          <a:p>
            <a:pPr lvl="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Customer</a:t>
            </a:r>
          </a:p>
          <a:p>
            <a:pPr lvl="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Waiter</a:t>
            </a:r>
          </a:p>
          <a:p>
            <a:pPr lvl="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Supervisor</a:t>
            </a:r>
          </a:p>
          <a:p>
            <a:pPr lvl="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Chef</a:t>
            </a:r>
          </a:p>
          <a:p>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3 </a:t>
            </a:r>
            <a:r>
              <a:rPr lang="en-US" dirty="0" err="1">
                <a:latin typeface="Times New Roman" panose="02020603050405020304" pitchFamily="18" charset="0"/>
                <a:cs typeface="Times New Roman" panose="02020603050405020304" pitchFamily="18" charset="0"/>
              </a:rPr>
              <a:t>tác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Waiter, Supervisor, Chef</a:t>
            </a:r>
          </a:p>
          <a:p>
            <a:endParaRPr lang="en-US" dirty="0"/>
          </a:p>
        </p:txBody>
      </p:sp>
      <p:sp>
        <p:nvSpPr>
          <p:cNvPr id="4" name="Slide Number Placeholder 3"/>
          <p:cNvSpPr>
            <a:spLocks noGrp="1"/>
          </p:cNvSpPr>
          <p:nvPr>
            <p:ph type="sldNum" sz="quarter" idx="12"/>
          </p:nvPr>
        </p:nvSpPr>
        <p:spPr/>
        <p:txBody>
          <a:bodyPr/>
          <a:lstStyle/>
          <a:p>
            <a:fld id="{C427D6C3-2B56-4BA5-B3F8-E468BD784D9E}" type="slidenum">
              <a:rPr lang="en-US" smtClean="0"/>
              <a:t>7</a:t>
            </a:fld>
            <a:endParaRPr lang="en-US"/>
          </a:p>
        </p:txBody>
      </p:sp>
    </p:spTree>
    <p:extLst>
      <p:ext uri="{BB962C8B-B14F-4D97-AF65-F5344CB8AC3E}">
        <p14:creationId xmlns:p14="http://schemas.microsoft.com/office/powerpoint/2010/main" val="3405767691"/>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Customer</a:t>
            </a:r>
            <a:endParaRPr lang="en-US" dirty="0">
              <a:latin typeface="Times New Roman" panose="02020603050405020304" pitchFamily="18" charset="0"/>
              <a:cs typeface="Times New Roman" panose="02020603050405020304" pitchFamily="18" charset="0"/>
            </a:endParaRP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4994" y="1948442"/>
            <a:ext cx="8050139" cy="3922520"/>
          </a:xfrm>
        </p:spPr>
      </p:pic>
      <p:sp>
        <p:nvSpPr>
          <p:cNvPr id="5" name="Slide Number Placeholder 4"/>
          <p:cNvSpPr>
            <a:spLocks noGrp="1"/>
          </p:cNvSpPr>
          <p:nvPr>
            <p:ph type="sldNum" sz="quarter" idx="12"/>
          </p:nvPr>
        </p:nvSpPr>
        <p:spPr/>
        <p:txBody>
          <a:bodyPr/>
          <a:lstStyle/>
          <a:p>
            <a:fld id="{C427D6C3-2B56-4BA5-B3F8-E468BD784D9E}" type="slidenum">
              <a:rPr lang="en-US" smtClean="0"/>
              <a:t>8</a:t>
            </a:fld>
            <a:endParaRPr lang="en-US"/>
          </a:p>
        </p:txBody>
      </p:sp>
    </p:spTree>
    <p:extLst>
      <p:ext uri="{BB962C8B-B14F-4D97-AF65-F5344CB8AC3E}">
        <p14:creationId xmlns:p14="http://schemas.microsoft.com/office/powerpoint/2010/main" val="572448681"/>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Waiter</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427D6C3-2B56-4BA5-B3F8-E468BD784D9E}" type="slidenum">
              <a:rPr lang="en-US" smtClean="0"/>
              <a:t>9</a:t>
            </a:fld>
            <a:endParaRPr lang="en-US"/>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1751" y="1839909"/>
            <a:ext cx="9229458" cy="4295971"/>
          </a:xfrm>
        </p:spPr>
      </p:pic>
    </p:spTree>
    <p:extLst>
      <p:ext uri="{BB962C8B-B14F-4D97-AF65-F5344CB8AC3E}">
        <p14:creationId xmlns:p14="http://schemas.microsoft.com/office/powerpoint/2010/main" val="725707908"/>
      </p:ext>
    </p:extLst>
  </p:cSld>
  <p:clrMapOvr>
    <a:masterClrMapping/>
  </p:clrMapOvr>
  <p:transition spd="slow">
    <p:push dir="u"/>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1.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Software Requirements Specification_Restaurant Menu-Ordering System&amp;quot;&quot;/&gt;&lt;property id=&quot;20307&quot; value=&quot;256&quot;/&gt;&lt;/object&gt;&lt;object type=&quot;3&quot; unique_id=&quot;10005&quot;&gt;&lt;property id=&quot;20148&quot; value=&quot;5&quot;/&gt;&lt;property id=&quot;20300&quot; value=&quot;Slide 2 - &amp;quot;Nội dung chính&amp;quot;&quot;/&gt;&lt;property id=&quot;20307&quot; value=&quot;257&quot;/&gt;&lt;/object&gt;&lt;object type=&quot;3&quot; unique_id=&quot;10006&quot;&gt;&lt;property id=&quot;20148&quot; value=&quot;5&quot;/&gt;&lt;property id=&quot;20300&quot; value=&quot;Slide 3 - &amp;quot; Câu hỏi 2.1 Nêu danh sách các Stackholders của Hệ thống, phân biệt danh sách các User Level 1, User Level 2. Thử n&quot;/&gt;&lt;property id=&quot;20307&quot; value=&quot;258&quot;/&gt;&lt;/object&gt;&lt;object type=&quot;3&quot; unique_id=&quot;10007&quot;&gt;&lt;property id=&quot;20148&quot; value=&quot;5&quot;/&gt;&lt;property id=&quot;20300&quot; value=&quot;Slide 4 - &amp;quot;2.Phân Biệt Danh Sách Các User  &amp;quot;&quot;/&gt;&lt;property id=&quot;20307&quot; value=&quot;259&quot;/&gt;&lt;/object&gt;&lt;object type=&quot;3&quot; unique_id=&quot;10008&quot;&gt;&lt;property id=&quot;20148&quot; value=&quot;5&quot;/&gt;&lt;property id=&quot;20300&quot; value=&quot;Slide 5 - &amp;quot;3.Các Product Champion (đại diện tiêu biểu của từng nhóm người sử dụng) Gồm: &amp;quot;&quot;/&gt;&lt;property id=&quot;20307&quot; value=&quot;260&quot;/&gt;&lt;/object&gt;&lt;object type=&quot;3&quot; unique_id=&quot;10009&quot;&gt;&lt;property id=&quot;20148&quot; value=&quot;5&quot;/&gt;&lt;property id=&quot;20300&quot; value=&quot;Slide 6 - &amp;quot;Câu Hỏi 2.2 Căn cứ theo mục 3, lập kế hoạch thực hiện phát hiện xác định các yêu cầu phần mềm với từng Product Cham&quot;/&gt;&lt;property id=&quot;20307&quot; value=&quot;261&quot;/&gt;&lt;/object&gt;&lt;object type=&quot;3&quot; unique_id=&quot;10010&quot;&gt;&lt;property id=&quot;20148&quot; value=&quot;5&quot;/&gt;&lt;property id=&quot;20300&quot; value=&quot;Slide 7 - &amp;quot; Câu Hỏi 2.3 Làm rõ mối liên hệ giữa các Requirements (G01-G06), Customers (C01-C22), Waiters (W01-W11), Chef (K01-&quot;/&gt;&lt;property id=&quot;20307&quot; value=&quot;263&quot;/&gt;&lt;/object&gt;&lt;object type=&quot;3&quot; unique_id=&quot;10011&quot;&gt;&lt;property id=&quot;20148&quot; value=&quot;5&quot;/&gt;&lt;property id=&quot;20300&quot; value=&quot;Slide 8 - &amp;quot;Customer&amp;quot;&quot;/&gt;&lt;property id=&quot;20307&quot; value=&quot;264&quot;/&gt;&lt;/object&gt;&lt;object type=&quot;3&quot; unique_id=&quot;10012&quot;&gt;&lt;property id=&quot;20148&quot; value=&quot;5&quot;/&gt;&lt;property id=&quot;20300&quot; value=&quot;Slide 9 - &amp;quot;Waiter&amp;quot;&quot;/&gt;&lt;property id=&quot;20307&quot; value=&quot;265&quot;/&gt;&lt;/object&gt;&lt;object type=&quot;3&quot; unique_id=&quot;10013&quot;&gt;&lt;property id=&quot;20148&quot; value=&quot;5&quot;/&gt;&lt;property id=&quot;20300&quot; value=&quot;Slide 11 - &amp;quot;Supervisor &amp;quot;&quot;/&gt;&lt;property id=&quot;20307&quot; value=&quot;266&quot;/&gt;&lt;/object&gt;&lt;object type=&quot;3&quot; unique_id=&quot;10014&quot;&gt;&lt;property id=&quot;20148&quot; value=&quot;5&quot;/&gt;&lt;property id=&quot;20300&quot; value=&quot;Slide 10 - &amp;quot;Chef&amp;quot;&quot;/&gt;&lt;property id=&quot;20307&quot; value=&quot;267&quot;/&gt;&lt;/object&gt;&lt;object type=&quot;3&quot; unique_id=&quot;10015&quot;&gt;&lt;property id=&quot;20148&quot; value=&quot;5&quot;/&gt;&lt;property id=&quot;20300&quot; value=&quot;Slide 12 - &amp;quot; Câu Hỏi 2.4 Phân tích làm rõ phương pháp phát hiện các Non-Functional Requirements (F01-F05), (Y01-Y11), P(01-P04&quot;/&gt;&lt;property id=&quot;20307&quot; value=&quot;268&quot;/&gt;&lt;/object&gt;&lt;object type=&quot;3&quot; unique_id=&quot;10016&quot;&gt;&lt;property id=&quot;20148&quot; value=&quot;5&quot;/&gt;&lt;property id=&quot;20300&quot; value=&quot;Slide 13 - &amp;quot;Câu hỏi 2.5&amp;quot;&quot;/&gt;&lt;property id=&quot;20307&quot; value=&quot;269&quot;/&gt;&lt;/object&gt;&lt;object type=&quot;3&quot; unique_id=&quot;10017&quot;&gt;&lt;property id=&quot;20148&quot; value=&quot;5&quot;/&gt;&lt;property id=&quot;20300&quot; value=&quot;Slide 14 - &amp;quot;Biểu đồ Sequence Diagrams Deactivate Table &amp;quot;&quot;/&gt;&lt;property id=&quot;20307&quot; value=&quot;270&quot;/&gt;&lt;/object&gt;&lt;object type=&quot;3&quot; unique_id=&quot;10018&quot;&gt;&lt;property id=&quot;20148&quot; value=&quot;5&quot;/&gt;&lt;property id=&quot;20300&quot; value=&quot;Slide 16 - &amp;quot;Biểu đồ Sequence Diagrams Accept Order &amp;quot;&quot;/&gt;&lt;property id=&quot;20307&quot; value=&quot;262&quot;/&gt;&lt;/object&gt;&lt;object type=&quot;3&quot; unique_id=&quot;10228&quot;&gt;&lt;property id=&quot;20148&quot; value=&quot;5&quot;/&gt;&lt;property id=&quot;20300&quot; value=&quot;Slide 15 - &amp;quot;Biểu đồ Sequence Diagrams Activate Table &amp;quot;&quot;/&gt;&lt;property id=&quot;20307&quot; value=&quot;271&quot;/&gt;&lt;/object&gt;&lt;object type=&quot;3&quot; unique_id=&quot;10229&quot;&gt;&lt;property id=&quot;20148&quot; value=&quot;5&quot;/&gt;&lt;property id=&quot;20300&quot; value=&quot;Slide 17 - &amp;quot;Biểu đồ Sequence Diagrams Delevery Order &amp;quot;&quot;/&gt;&lt;property id=&quot;20307&quot; value=&quot;272&quot;/&gt;&lt;/object&gt;&lt;object type=&quot;3&quot; unique_id=&quot;10230&quot;&gt;&lt;property id=&quot;20148&quot; value=&quot;5&quot;/&gt;&lt;property id=&quot;20300&quot; value=&quot;Slide 18 - &amp;quot;Biểu đồ Sequence Diagrams Thanh toán &amp;quot;&quot;/&gt;&lt;property id=&quot;20307&quot; value=&quot;273&quot;/&gt;&lt;/object&gt;&lt;object type=&quot;3&quot; unique_id=&quot;10231&quot;&gt;&lt;property id=&quot;20148&quot; value=&quot;5&quot;/&gt;&lt;property id=&quot;20300&quot; value=&quot;Slide 19 - &amp;quot;Biểu đồ Sequence Diagrams Cash Payment &amp;quot;&quot;/&gt;&lt;property id=&quot;20307&quot; value=&quot;274&quot;/&gt;&lt;/object&gt;&lt;object type=&quot;3&quot; unique_id=&quot;10232&quot;&gt;&lt;property id=&quot;20148&quot; value=&quot;5&quot;/&gt;&lt;property id=&quot;20300&quot; value=&quot;Slide 20 - &amp;quot;Biểu đồ Sequence Diagrams Place Order &amp;quot;&quot;/&gt;&lt;property id=&quot;20307&quot; value=&quot;275&quot;/&gt;&lt;/object&gt;&lt;object type=&quot;3&quot; unique_id=&quot;10233&quot;&gt;&lt;property id=&quot;20148&quot; value=&quot;5&quot;/&gt;&lt;property id=&quot;20300&quot; value=&quot;Slide 21&quot;/&gt;&lt;property id=&quot;20307&quot; value=&quot;276&quot;/&gt;&lt;/object&gt;&lt;/object&gt;&lt;/object&gt;&lt;/database&gt;"/>
  <p:tag name="SECTOMILLISECCONVERTED" val="1"/>
</p:tagLst>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183</TotalTime>
  <Words>715</Words>
  <Application>Microsoft Office PowerPoint</Application>
  <PresentationFormat>Widescreen</PresentationFormat>
  <Paragraphs>99</Paragraphs>
  <Slides>21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Times New Roman</vt:lpstr>
      <vt:lpstr>Wingdings</vt:lpstr>
      <vt:lpstr>Retrospect</vt:lpstr>
      <vt:lpstr>Software Requirements Specification_Restaurant Menu-Ordering System</vt:lpstr>
      <vt:lpstr>Nội dung chính</vt:lpstr>
      <vt:lpstr> Câu hỏi 2.1 Nêu danh sách các Stackholders của Hệ thống, phân biệt danh sách các User Level 1, User Level 2. Thử nghiệm theo phương án của nhóm để xác định các Product Champions</vt:lpstr>
      <vt:lpstr>2.Phân Biệt Danh Sách Các User  </vt:lpstr>
      <vt:lpstr>3.Các Product Champion (đại diện tiêu biểu của từng nhóm người sử dụng) Gồm: </vt:lpstr>
      <vt:lpstr>Câu Hỏi 2.2 Căn cứ theo mục 3, lập kế hoạch thực hiện phát hiện xác định các yêu cầu phần mềm với từng Product Champion   </vt:lpstr>
      <vt:lpstr> Câu Hỏi 2.3 Làm rõ mối liên hệ giữa các Requirements (G01-G06), Customers (C01-C22), Waiters (W01-W11), Chef (K01-K03), Supervisors (S01-S05) thể hiện trong các biểu đồ UML, mô tả trong mục 4. UML ANALYSIS MODELS </vt:lpstr>
      <vt:lpstr>Customer</vt:lpstr>
      <vt:lpstr>Waiter</vt:lpstr>
      <vt:lpstr>Chef</vt:lpstr>
      <vt:lpstr>Supervisor </vt:lpstr>
      <vt:lpstr> Câu Hỏi 2.4 Phân tích làm rõ phương pháp phát hiện các Non-Functional Requirements (F01-F05), (Y01-Y11), P(01-P04) và mối quan hệ với các Requirements (G01-G06), Customers (C01-C22), Waiters (W01-W11), Chef (K01-K03), Supervisors (S01-S05) thể hiện trong các biểu đồ UML.</vt:lpstr>
      <vt:lpstr>Câu hỏi 2.5</vt:lpstr>
      <vt:lpstr>Biểu đồ Sequence Diagrams Deactivate Table </vt:lpstr>
      <vt:lpstr>Biểu đồ Sequence Diagrams Activate Table </vt:lpstr>
      <vt:lpstr>Biểu đồ Sequence Diagrams Accept Order </vt:lpstr>
      <vt:lpstr>Biểu đồ Sequence Diagrams Delevery Order </vt:lpstr>
      <vt:lpstr>Biểu đồ Sequence Diagrams Thanh toán </vt:lpstr>
      <vt:lpstr>Biểu đồ Sequence Diagrams Cash Payment </vt:lpstr>
      <vt:lpstr>Biểu đồ Sequence Diagrams Place Order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hiểu về mẫu tài liệu SRS của phần mềm Restaurant Menu &amp; Ordering System (SMOS)</dc:title>
  <dc:creator>manh</dc:creator>
  <cp:lastModifiedBy>manh</cp:lastModifiedBy>
  <cp:revision>21</cp:revision>
  <dcterms:created xsi:type="dcterms:W3CDTF">2017-10-18T16:17:58Z</dcterms:created>
  <dcterms:modified xsi:type="dcterms:W3CDTF">2017-10-19T01:04:59Z</dcterms:modified>
</cp:coreProperties>
</file>