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380" r:id="rId4"/>
    <p:sldId id="386" r:id="rId5"/>
    <p:sldId id="391" r:id="rId6"/>
    <p:sldId id="387" r:id="rId7"/>
    <p:sldId id="388" r:id="rId8"/>
    <p:sldId id="392" r:id="rId9"/>
    <p:sldId id="390" r:id="rId10"/>
    <p:sldId id="389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3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2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96"/>
      </p:cViewPr>
      <p:guideLst>
        <p:guide pos="3840"/>
        <p:guide orient="horz" pos="2160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7E6CC-5E4C-41B2-A18A-C409A4EF0C6D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A8416-8853-488E-A53C-2A0F6C357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452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DBDE7-167E-4028-A642-6B042A3B7493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D571-2C55-4F49-8488-924D1802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98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64B9-43C6-4740-9233-25FE31C93551}" type="datetime1">
              <a:rPr lang="en-GB" smtClean="0"/>
              <a:t>18/10/2017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96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C76E-95A4-481C-B644-60C17165748C}" type="datetime1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Put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FD7D-5AC9-4AF1-BEFE-7D28838930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85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49AE-0BAD-4977-890B-E9293724A2C9}" type="datetime1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Put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FD7D-5AC9-4AF1-BEFE-7D28838930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58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F22B-7419-4E9E-BCAE-3AB991D34267}" type="datetime1">
              <a:rPr lang="en-GB" smtClean="0"/>
              <a:t>18/10/2017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81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AB29-8774-4541-AF25-26699B336B1B}" type="datetime1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Put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FD7D-5AC9-4AF1-BEFE-7D28838930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47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E1E-7F9C-4990-86A0-C51623A594BB}" type="datetime1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Put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FD7D-5AC9-4AF1-BEFE-7D28838930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7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56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 userDrawn="1"/>
        </p:nvSpPr>
        <p:spPr>
          <a:xfrm rot="5400000">
            <a:off x="11418784" y="254888"/>
            <a:ext cx="456435" cy="533096"/>
          </a:xfrm>
          <a:prstGeom prst="homePlate">
            <a:avLst>
              <a:gd name="adj" fmla="val 3217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56" y="173064"/>
            <a:ext cx="7489288" cy="802493"/>
          </a:xfrm>
        </p:spPr>
        <p:txBody>
          <a:bodyPr>
            <a:no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Pentagon 5"/>
          <p:cNvSpPr/>
          <p:nvPr userDrawn="1"/>
        </p:nvSpPr>
        <p:spPr>
          <a:xfrm rot="5400000">
            <a:off x="11418786" y="207412"/>
            <a:ext cx="456435" cy="533096"/>
          </a:xfrm>
          <a:prstGeom prst="homePlate">
            <a:avLst>
              <a:gd name="adj" fmla="val 3217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5156" y="253057"/>
            <a:ext cx="703693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A83BFD7D-5AC9-4AF1-BEFE-7D288389307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901846"/>
            <a:ext cx="41148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Put your great </a:t>
            </a:r>
            <a:r>
              <a:rPr lang="en-US" smtClean="0">
                <a:solidFill>
                  <a:schemeClr val="accent2"/>
                </a:solidFill>
              </a:rPr>
              <a:t>subtitle in here</a:t>
            </a:r>
            <a:endParaRPr lang="en-GB">
              <a:solidFill>
                <a:schemeClr val="accent2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537200" y="911335"/>
            <a:ext cx="1117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11162146" y="6420953"/>
            <a:ext cx="836703" cy="320477"/>
            <a:chOff x="10692768" y="6311642"/>
            <a:chExt cx="1113651" cy="426556"/>
          </a:xfrm>
        </p:grpSpPr>
        <p:cxnSp>
          <p:nvCxnSpPr>
            <p:cNvPr id="12" name="Straight Connector 11"/>
            <p:cNvCxnSpPr>
              <a:stCxn id="9" idx="6"/>
              <a:endCxn id="8" idx="2"/>
            </p:cNvCxnSpPr>
            <p:nvPr userDrawn="1"/>
          </p:nvCxnSpPr>
          <p:spPr>
            <a:xfrm>
              <a:off x="11118732" y="6524920"/>
              <a:ext cx="261723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55"/>
            <p:cNvSpPr/>
            <p:nvPr userDrawn="1"/>
          </p:nvSpPr>
          <p:spPr>
            <a:xfrm>
              <a:off x="11380455" y="6311643"/>
              <a:ext cx="425964" cy="426555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/>
                </a:gs>
                <a:gs pos="71000">
                  <a:sysClr val="window" lastClr="FFFFFF">
                    <a:lumMod val="95000"/>
                  </a:sysClr>
                </a:gs>
                <a:gs pos="1000">
                  <a:sysClr val="window" lastClr="FFFFFF">
                    <a:lumMod val="85000"/>
                    <a:shade val="100000"/>
                    <a:satMod val="115000"/>
                  </a:sysClr>
                </a:gs>
              </a:gsLst>
              <a:lin ang="7200000" scaled="0"/>
              <a:tileRect/>
            </a:gradFill>
            <a:ln w="2540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Right Arrow 2"/>
            <p:cNvSpPr/>
            <p:nvPr userDrawn="1"/>
          </p:nvSpPr>
          <p:spPr>
            <a:xfrm>
              <a:off x="11490393" y="6400573"/>
              <a:ext cx="234223" cy="24869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椭圆 55"/>
            <p:cNvSpPr/>
            <p:nvPr userDrawn="1"/>
          </p:nvSpPr>
          <p:spPr>
            <a:xfrm>
              <a:off x="10692768" y="6311642"/>
              <a:ext cx="425964" cy="426555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/>
                </a:gs>
                <a:gs pos="71000">
                  <a:sysClr val="window" lastClr="FFFFFF">
                    <a:lumMod val="95000"/>
                  </a:sysClr>
                </a:gs>
                <a:gs pos="1000">
                  <a:sysClr val="window" lastClr="FFFFFF">
                    <a:lumMod val="85000"/>
                    <a:shade val="100000"/>
                    <a:satMod val="115000"/>
                  </a:sysClr>
                </a:gs>
              </a:gsLst>
              <a:lin ang="7200000" scaled="0"/>
              <a:tileRect/>
            </a:gradFill>
            <a:ln w="25400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ight Arrow 9"/>
            <p:cNvSpPr/>
            <p:nvPr userDrawn="1"/>
          </p:nvSpPr>
          <p:spPr>
            <a:xfrm flipH="1">
              <a:off x="10774570" y="6400572"/>
              <a:ext cx="234223" cy="24869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830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F2D8-D421-4A3E-B93F-18FE5B4B2913}" type="datetime1">
              <a:rPr lang="en-GB" smtClean="0"/>
              <a:t>18/10/2017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22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9E0A-C4A0-4F06-A140-84534E6236ED}" type="datetime1">
              <a:rPr lang="en-GB" smtClean="0"/>
              <a:t>18/10/2017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8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5F4B1-4D31-4E3A-ACB2-82E0718073DD}" type="datetime1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Put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BFD7D-5AC9-4AF1-BEFE-7D28838930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9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64000" cy="685799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0" y="4951828"/>
            <a:ext cx="12191999" cy="1906172"/>
            <a:chOff x="5078437" y="4951828"/>
            <a:chExt cx="2743200" cy="1906172"/>
          </a:xfrm>
        </p:grpSpPr>
        <p:sp>
          <p:nvSpPr>
            <p:cNvPr id="7" name="Flowchart: Manual Input 6"/>
            <p:cNvSpPr/>
            <p:nvPr/>
          </p:nvSpPr>
          <p:spPr>
            <a:xfrm flipH="1">
              <a:off x="5992837" y="4951828"/>
              <a:ext cx="914400" cy="1906172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Manual Input 7"/>
            <p:cNvSpPr/>
            <p:nvPr/>
          </p:nvSpPr>
          <p:spPr>
            <a:xfrm>
              <a:off x="6907237" y="4951828"/>
              <a:ext cx="914400" cy="1906172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lowchart: Manual Input 8"/>
            <p:cNvSpPr/>
            <p:nvPr/>
          </p:nvSpPr>
          <p:spPr>
            <a:xfrm>
              <a:off x="5078437" y="4951828"/>
              <a:ext cx="914400" cy="1906172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063998" y="0"/>
            <a:ext cx="4064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9638" y="1752639"/>
            <a:ext cx="10697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  <a:latin typeface="+mj-lt"/>
              </a:rPr>
              <a:t>TUẦN </a:t>
            </a:r>
            <a:r>
              <a:rPr lang="en-US" sz="6000" b="1" dirty="0">
                <a:solidFill>
                  <a:schemeClr val="bg2"/>
                </a:solidFill>
                <a:latin typeface="+mj-lt"/>
              </a:rPr>
              <a:t>3</a:t>
            </a:r>
            <a:endParaRPr lang="en-US" sz="4000" dirty="0" smtClean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n-US" sz="2800" b="1" dirty="0">
                <a:solidFill>
                  <a:srgbClr val="FFFF00"/>
                </a:solidFill>
              </a:rPr>
              <a:t>Software Requirements </a:t>
            </a:r>
            <a:r>
              <a:rPr lang="en-US" sz="2800" b="1" dirty="0" err="1">
                <a:solidFill>
                  <a:srgbClr val="FFFF00"/>
                </a:solidFill>
              </a:rPr>
              <a:t>Specification_Restaurant</a:t>
            </a:r>
            <a:r>
              <a:rPr lang="en-US" sz="2800" b="1" dirty="0">
                <a:solidFill>
                  <a:srgbClr val="FFFF00"/>
                </a:solidFill>
              </a:rPr>
              <a:t> Menu-Ordering System</a:t>
            </a:r>
            <a:endParaRPr lang="en-GB" sz="2800" b="1" dirty="0">
              <a:solidFill>
                <a:srgbClr val="FFFF00"/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80961" y="3447996"/>
            <a:ext cx="1230079" cy="180909"/>
            <a:chOff x="6135754" y="4202298"/>
            <a:chExt cx="1488396" cy="218900"/>
          </a:xfrm>
        </p:grpSpPr>
        <p:sp>
          <p:nvSpPr>
            <p:cNvPr id="3" name="Rectangle 2"/>
            <p:cNvSpPr/>
            <p:nvPr/>
          </p:nvSpPr>
          <p:spPr>
            <a:xfrm>
              <a:off x="6453128" y="4202298"/>
              <a:ext cx="218900" cy="218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70502" y="4202298"/>
              <a:ext cx="218900" cy="2189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7876" y="4202298"/>
              <a:ext cx="218900" cy="218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05250" y="4202298"/>
              <a:ext cx="218900" cy="218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35754" y="4202298"/>
              <a:ext cx="218900" cy="218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714273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56" y="152934"/>
            <a:ext cx="7489288" cy="56537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CÂU HỎI 2.5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FD7D-5AC9-4AF1-BEFE-7D2883893078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0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9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6170" y="1099838"/>
            <a:ext cx="11686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 smtClean="0"/>
              <a:t>Biểu đồ </a:t>
            </a:r>
            <a:r>
              <a:rPr lang="vi-VN" b="1" dirty="0"/>
              <a:t>Sequence </a:t>
            </a:r>
            <a:r>
              <a:rPr lang="vi-VN" b="1" dirty="0" smtClean="0"/>
              <a:t>Diagrams Đăng nhập</a:t>
            </a:r>
            <a:endParaRPr lang="vi-VN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70" y="1469170"/>
            <a:ext cx="7535327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3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56" y="152934"/>
            <a:ext cx="7489288" cy="56537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CÂU HỎI 2.5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FD7D-5AC9-4AF1-BEFE-7D2883893078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0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9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6170" y="1099838"/>
            <a:ext cx="11686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 smtClean="0"/>
              <a:t>Biểu đồ </a:t>
            </a:r>
            <a:r>
              <a:rPr lang="vi-VN" b="1" dirty="0"/>
              <a:t>Sequence </a:t>
            </a:r>
            <a:r>
              <a:rPr lang="vi-VN" b="1" dirty="0" smtClean="0"/>
              <a:t>Diagrams Đăng  xuất</a:t>
            </a:r>
            <a:endParaRPr lang="vi-V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0" y="1469170"/>
            <a:ext cx="4305901" cy="23053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1070" y="2437190"/>
            <a:ext cx="7057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 smtClean="0"/>
              <a:t>Biểu đồ </a:t>
            </a:r>
            <a:r>
              <a:rPr lang="vi-VN" b="1" dirty="0"/>
              <a:t>Sequence </a:t>
            </a:r>
            <a:r>
              <a:rPr lang="vi-VN" b="1" dirty="0" smtClean="0"/>
              <a:t>Diagrams Deactivate Table</a:t>
            </a:r>
            <a:endParaRPr lang="vi-VN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01" y="2826772"/>
            <a:ext cx="8049748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56" y="152934"/>
            <a:ext cx="7489288" cy="56537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CÂU HỎI 2.5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FD7D-5AC9-4AF1-BEFE-7D2883893078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0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9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6170" y="1099838"/>
            <a:ext cx="11686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 smtClean="0"/>
              <a:t>Biểu đồ </a:t>
            </a:r>
            <a:r>
              <a:rPr lang="vi-VN" b="1" dirty="0"/>
              <a:t>Sequence </a:t>
            </a:r>
            <a:r>
              <a:rPr lang="vi-VN" b="1" dirty="0" smtClean="0"/>
              <a:t>Diagrams Activate Table</a:t>
            </a:r>
            <a:endParaRPr lang="vi-V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70" y="1580413"/>
            <a:ext cx="8754697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1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56" y="152934"/>
            <a:ext cx="7489288" cy="56537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CÂU HỎI 2.5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FD7D-5AC9-4AF1-BEFE-7D2883893078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0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9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919" y="1192769"/>
            <a:ext cx="11686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 smtClean="0"/>
              <a:t>Biểu đồ </a:t>
            </a:r>
            <a:r>
              <a:rPr lang="vi-VN" b="1" dirty="0"/>
              <a:t>Sequence </a:t>
            </a:r>
            <a:r>
              <a:rPr lang="vi-VN" b="1" dirty="0" smtClean="0"/>
              <a:t>Diagrams Accept Order</a:t>
            </a:r>
            <a:endParaRPr lang="vi-VN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05" y="1562101"/>
            <a:ext cx="7449590" cy="298174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754914" y="3155512"/>
            <a:ext cx="4243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 smtClean="0"/>
              <a:t>Biểu đồ </a:t>
            </a:r>
            <a:r>
              <a:rPr lang="vi-VN" b="1" dirty="0"/>
              <a:t>Sequence </a:t>
            </a:r>
            <a:r>
              <a:rPr lang="vi-VN" b="1" dirty="0" smtClean="0"/>
              <a:t>Diagrams Delevery Order</a:t>
            </a:r>
            <a:endParaRPr lang="vi-VN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3674751"/>
            <a:ext cx="513080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56" y="152934"/>
            <a:ext cx="7489288" cy="56537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CÂU HỎI 2.5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FD7D-5AC9-4AF1-BEFE-7D2883893078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0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9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6170" y="1099838"/>
            <a:ext cx="11686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 smtClean="0"/>
              <a:t>Biểu đồ </a:t>
            </a:r>
            <a:r>
              <a:rPr lang="vi-VN" b="1" dirty="0"/>
              <a:t>Sequence </a:t>
            </a:r>
            <a:r>
              <a:rPr lang="vi-VN" b="1" dirty="0" smtClean="0"/>
              <a:t>Diagrams Thanh toán</a:t>
            </a:r>
            <a:endParaRPr lang="vi-V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88" y="1684076"/>
            <a:ext cx="930722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9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56" y="152934"/>
            <a:ext cx="7489288" cy="56537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CÂU HỎI 2.5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FD7D-5AC9-4AF1-BEFE-7D2883893078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0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9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6170" y="1099838"/>
            <a:ext cx="11686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 smtClean="0"/>
              <a:t>Biểu đồ </a:t>
            </a:r>
            <a:r>
              <a:rPr lang="vi-VN" b="1" dirty="0"/>
              <a:t>Sequence </a:t>
            </a:r>
            <a:r>
              <a:rPr lang="vi-VN" b="1" dirty="0" smtClean="0"/>
              <a:t>Diagrams Cash Payment</a:t>
            </a:r>
            <a:endParaRPr lang="vi-V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83" y="1850704"/>
            <a:ext cx="9392961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5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56" y="152934"/>
            <a:ext cx="7489288" cy="56537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CÂU HỎI 2.5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FD7D-5AC9-4AF1-BEFE-7D2883893078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0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9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6170" y="1099838"/>
            <a:ext cx="11686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 smtClean="0"/>
              <a:t>Biểu đồ </a:t>
            </a:r>
            <a:r>
              <a:rPr lang="vi-VN" b="1" dirty="0"/>
              <a:t>Sequence </a:t>
            </a:r>
            <a:r>
              <a:rPr lang="vi-VN" b="1" dirty="0" smtClean="0"/>
              <a:t>Diagrams  PayBill</a:t>
            </a:r>
            <a:endParaRPr lang="vi-V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78" y="1649112"/>
            <a:ext cx="8192643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9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56" y="152934"/>
            <a:ext cx="7489288" cy="56537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CÂU HỎI 2.5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FD7D-5AC9-4AF1-BEFE-7D2883893078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0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9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6170" y="1099838"/>
            <a:ext cx="11686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 smtClean="0"/>
              <a:t>Biểu đồ </a:t>
            </a:r>
            <a:r>
              <a:rPr lang="vi-VN" b="1" dirty="0"/>
              <a:t>Sequence </a:t>
            </a:r>
            <a:r>
              <a:rPr lang="vi-VN" b="1" dirty="0" smtClean="0"/>
              <a:t>Diagrams Place Order</a:t>
            </a:r>
            <a:endParaRPr lang="vi-V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9" y="1580849"/>
            <a:ext cx="824980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9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FD7D-5AC9-4AF1-BEFE-7D2883893078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5" name="Picture 2" descr="Kết quả hình ảnh cho chung em cam on thay a 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91" y="13648"/>
            <a:ext cx="9150824" cy="684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36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3" name="Flowchart: Document 2"/>
          <p:cNvSpPr/>
          <p:nvPr/>
        </p:nvSpPr>
        <p:spPr>
          <a:xfrm>
            <a:off x="636704" y="0"/>
            <a:ext cx="4104109" cy="6035040"/>
          </a:xfrm>
          <a:prstGeom prst="flowChartDocumen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65420" y="402132"/>
            <a:ext cx="4246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2"/>
                </a:solidFill>
                <a:latin typeface="+mj-lt"/>
              </a:rPr>
              <a:t>GIỚI </a:t>
            </a:r>
            <a:r>
              <a:rPr lang="en-US" sz="3600" b="1" dirty="0">
                <a:solidFill>
                  <a:schemeClr val="bg2"/>
                </a:solidFill>
                <a:latin typeface="+mj-lt"/>
              </a:rPr>
              <a:t>THIỆU NHÓM</a:t>
            </a:r>
            <a:endParaRPr lang="en-GB" sz="3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2099" y="1326417"/>
            <a:ext cx="2413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 dirty="0" err="1" smtClean="0">
                <a:solidFill>
                  <a:srgbClr val="FFFF00"/>
                </a:solidFill>
              </a:rPr>
              <a:t>Nhóm</a:t>
            </a:r>
            <a:r>
              <a:rPr lang="en-GB" sz="2000" b="1" i="1" dirty="0" smtClean="0">
                <a:solidFill>
                  <a:srgbClr val="FFFF00"/>
                </a:solidFill>
              </a:rPr>
              <a:t> 05: </a:t>
            </a:r>
            <a:r>
              <a:rPr lang="en-GB" sz="2000" b="1" i="1" dirty="0" err="1" smtClean="0">
                <a:solidFill>
                  <a:srgbClr val="FFFF00"/>
                </a:solidFill>
              </a:rPr>
              <a:t>Lớp</a:t>
            </a:r>
            <a:r>
              <a:rPr lang="en-GB" sz="2000" b="1" i="1" dirty="0" smtClean="0">
                <a:solidFill>
                  <a:srgbClr val="FFFF00"/>
                </a:solidFill>
              </a:rPr>
              <a:t> LTU12B</a:t>
            </a:r>
            <a:endParaRPr lang="en-GB" sz="2000" i="1" dirty="0">
              <a:solidFill>
                <a:srgbClr val="FFFF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23053" y="1224966"/>
            <a:ext cx="15896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46357" y="2128537"/>
            <a:ext cx="2605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b="1" dirty="0">
                <a:solidFill>
                  <a:schemeClr val="bg1"/>
                </a:solidFill>
              </a:rPr>
              <a:t>Ngô Quang </a:t>
            </a:r>
            <a:r>
              <a:rPr lang="vi-VN" b="1" dirty="0" smtClean="0">
                <a:solidFill>
                  <a:schemeClr val="bg1"/>
                </a:solidFill>
              </a:rPr>
              <a:t>Trí</a:t>
            </a:r>
            <a:endParaRPr lang="en-US" b="1" dirty="0" smtClean="0">
              <a:solidFill>
                <a:schemeClr val="bg1"/>
              </a:solidFill>
            </a:endParaRPr>
          </a:p>
          <a:p>
            <a:pPr lvl="0"/>
            <a:r>
              <a:rPr lang="vi-VN" b="1" dirty="0" smtClean="0">
                <a:solidFill>
                  <a:schemeClr val="bg1"/>
                </a:solidFill>
              </a:rPr>
              <a:t>20138698 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46357" y="2954232"/>
            <a:ext cx="2605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rgbClr val="FFFF00"/>
                </a:solidFill>
              </a:rPr>
              <a:t>Vũ </a:t>
            </a:r>
            <a:r>
              <a:rPr lang="en-US" b="1" dirty="0" err="1">
                <a:solidFill>
                  <a:srgbClr val="FFFF00"/>
                </a:solidFill>
              </a:rPr>
              <a:t>Ngọc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Khánh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</a:p>
          <a:p>
            <a:pPr lvl="0"/>
            <a:r>
              <a:rPr lang="en-US" b="1" dirty="0" smtClean="0">
                <a:solidFill>
                  <a:srgbClr val="FFFF00"/>
                </a:solidFill>
              </a:rPr>
              <a:t>2013 8679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41346" y="3769080"/>
            <a:ext cx="2605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err="1" smtClean="0">
                <a:solidFill>
                  <a:schemeClr val="bg1"/>
                </a:solidFill>
              </a:rPr>
              <a:t>Nguyễn</a:t>
            </a:r>
            <a:r>
              <a:rPr lang="en-US" b="1" dirty="0" smtClean="0">
                <a:solidFill>
                  <a:schemeClr val="bg1"/>
                </a:solidFill>
              </a:rPr>
              <a:t> Thy San</a:t>
            </a:r>
          </a:p>
          <a:p>
            <a:pPr lvl="0"/>
            <a:r>
              <a:rPr lang="en-US" b="1" dirty="0" smtClean="0">
                <a:solidFill>
                  <a:schemeClr val="bg1"/>
                </a:solidFill>
              </a:rPr>
              <a:t>2013 8369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46357" y="4681869"/>
            <a:ext cx="2605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FFFF00"/>
                </a:solidFill>
              </a:rPr>
              <a:t>Nguyễn Thị </a:t>
            </a:r>
            <a:r>
              <a:rPr lang="vi-VN" b="1" dirty="0" smtClean="0">
                <a:solidFill>
                  <a:srgbClr val="FFFF00"/>
                </a:solidFill>
              </a:rPr>
              <a:t>Vân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vi-VN" b="1" dirty="0" smtClean="0">
                <a:solidFill>
                  <a:srgbClr val="FFFF00"/>
                </a:solidFill>
              </a:rPr>
              <a:t>2013 </a:t>
            </a:r>
            <a:r>
              <a:rPr lang="en-US" b="1" dirty="0" smtClean="0">
                <a:solidFill>
                  <a:srgbClr val="FFFF00"/>
                </a:solidFill>
              </a:rPr>
              <a:t>8527</a:t>
            </a:r>
            <a:endParaRPr lang="en-GB" b="1" dirty="0">
              <a:solidFill>
                <a:srgbClr val="FFFF00"/>
              </a:solidFill>
            </a:endParaRPr>
          </a:p>
        </p:txBody>
      </p:sp>
      <p:pic>
        <p:nvPicPr>
          <p:cNvPr id="3074" name="Picture 2" descr="Hình ảnh có liên qu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61" y="2078199"/>
            <a:ext cx="534476" cy="69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ình ảnh có liên qu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23" y="2903894"/>
            <a:ext cx="534476" cy="69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ình ảnh có liên qu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23" y="3769080"/>
            <a:ext cx="534476" cy="69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ết quả hình ảnh cho girl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13" y="4582186"/>
            <a:ext cx="845696" cy="84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rong hình ảnh có thể có: 1 người, kính mắt và đê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130" y="916847"/>
            <a:ext cx="2027288" cy="2090139"/>
          </a:xfrm>
          <a:prstGeom prst="ellipse">
            <a:avLst/>
          </a:prstGeom>
          <a:ln w="635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ong hình ảnh có thể có: 2 người, mọi người đang cười, mọi người đang đứng, giày và ngoài trờ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130" y="3874382"/>
            <a:ext cx="1934309" cy="1946475"/>
          </a:xfrm>
          <a:prstGeom prst="ellipse">
            <a:avLst/>
          </a:prstGeom>
          <a:ln w="635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Ảnh đại diện của San Sann, Trong hình ảnh có thể có: 1 người, trong nhà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922" y="3780820"/>
            <a:ext cx="2133599" cy="2133600"/>
          </a:xfrm>
          <a:prstGeom prst="ellipse">
            <a:avLst/>
          </a:prstGeom>
          <a:ln w="635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ảnh đại diện của bạn, Trong hình ảnh có thể có: 1 người, đang đứng, mũ và ngoài trờ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82" y="856594"/>
            <a:ext cx="2051539" cy="2051541"/>
          </a:xfrm>
          <a:prstGeom prst="ellipse">
            <a:avLst/>
          </a:prstGeom>
          <a:ln w="635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86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77" y="247894"/>
            <a:ext cx="10515600" cy="85407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MỤC LỤC</a:t>
            </a:r>
            <a:endParaRPr lang="en-US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3908" y="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101969"/>
            <a:ext cx="108086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 err="1" smtClean="0"/>
              <a:t>Giới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thiệu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nhóm</a:t>
            </a:r>
            <a:endParaRPr lang="en-US" sz="3200" b="1" dirty="0" smtClean="0"/>
          </a:p>
          <a:p>
            <a:r>
              <a:rPr lang="en-US" sz="3200" b="1" dirty="0" smtClean="0"/>
              <a:t>2. </a:t>
            </a:r>
            <a:r>
              <a:rPr lang="en-US" sz="3200" b="1" dirty="0" err="1" smtClean="0"/>
              <a:t>Trả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lời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câu</a:t>
            </a:r>
            <a:r>
              <a:rPr lang="en-US" sz="3200" b="1" dirty="0" smtClean="0"/>
              <a:t> 2.1</a:t>
            </a:r>
          </a:p>
          <a:p>
            <a:r>
              <a:rPr lang="en-US" sz="3200" b="1" dirty="0" smtClean="0"/>
              <a:t>3. </a:t>
            </a:r>
            <a:r>
              <a:rPr lang="en-US" sz="3200" b="1" dirty="0" err="1"/>
              <a:t>Trả</a:t>
            </a:r>
            <a:r>
              <a:rPr lang="en-US" sz="3200" b="1" dirty="0"/>
              <a:t> </a:t>
            </a:r>
            <a:r>
              <a:rPr lang="en-US" sz="3200" b="1" dirty="0" err="1"/>
              <a:t>lời</a:t>
            </a:r>
            <a:r>
              <a:rPr lang="en-US" sz="3200" b="1" dirty="0"/>
              <a:t> </a:t>
            </a:r>
            <a:r>
              <a:rPr lang="en-US" sz="3200" b="1" dirty="0" err="1"/>
              <a:t>câu</a:t>
            </a:r>
            <a:r>
              <a:rPr lang="en-US" sz="3200" b="1" dirty="0"/>
              <a:t> </a:t>
            </a:r>
            <a:r>
              <a:rPr lang="en-US" sz="3200" b="1" dirty="0" smtClean="0"/>
              <a:t>2.2</a:t>
            </a:r>
            <a:endParaRPr lang="en-US" sz="3200" b="1" dirty="0"/>
          </a:p>
          <a:p>
            <a:r>
              <a:rPr lang="en-US" sz="3200" b="1" dirty="0" smtClean="0"/>
              <a:t>4. </a:t>
            </a:r>
            <a:r>
              <a:rPr lang="en-US" sz="3200" b="1" dirty="0" err="1"/>
              <a:t>Trả</a:t>
            </a:r>
            <a:r>
              <a:rPr lang="en-US" sz="3200" b="1" dirty="0"/>
              <a:t> </a:t>
            </a:r>
            <a:r>
              <a:rPr lang="en-US" sz="3200" b="1" dirty="0" err="1"/>
              <a:t>lời</a:t>
            </a:r>
            <a:r>
              <a:rPr lang="en-US" sz="3200" b="1" dirty="0"/>
              <a:t> </a:t>
            </a:r>
            <a:r>
              <a:rPr lang="en-US" sz="3200" b="1" dirty="0" err="1"/>
              <a:t>câu</a:t>
            </a:r>
            <a:r>
              <a:rPr lang="en-US" sz="3200" b="1" dirty="0"/>
              <a:t> </a:t>
            </a:r>
            <a:r>
              <a:rPr lang="en-US" sz="3200" b="1" dirty="0" smtClean="0"/>
              <a:t>2.3</a:t>
            </a:r>
            <a:endParaRPr lang="en-US" sz="3200" b="1" dirty="0"/>
          </a:p>
          <a:p>
            <a:r>
              <a:rPr lang="en-US" sz="3200" b="1" dirty="0" smtClean="0"/>
              <a:t>5. </a:t>
            </a:r>
            <a:r>
              <a:rPr lang="en-US" sz="3200" b="1" dirty="0" err="1"/>
              <a:t>Trả</a:t>
            </a:r>
            <a:r>
              <a:rPr lang="en-US" sz="3200" b="1" dirty="0"/>
              <a:t> </a:t>
            </a:r>
            <a:r>
              <a:rPr lang="en-US" sz="3200" b="1" dirty="0" err="1"/>
              <a:t>lời</a:t>
            </a:r>
            <a:r>
              <a:rPr lang="en-US" sz="3200" b="1" dirty="0"/>
              <a:t> </a:t>
            </a:r>
            <a:r>
              <a:rPr lang="en-US" sz="3200" b="1" dirty="0" err="1"/>
              <a:t>câu</a:t>
            </a:r>
            <a:r>
              <a:rPr lang="en-US" sz="3200" b="1" dirty="0"/>
              <a:t> </a:t>
            </a:r>
            <a:r>
              <a:rPr lang="en-US" sz="3200" b="1" dirty="0" smtClean="0"/>
              <a:t>2.4</a:t>
            </a:r>
          </a:p>
          <a:p>
            <a:r>
              <a:rPr lang="en-US" sz="3200" b="1" dirty="0" smtClean="0"/>
              <a:t>6. </a:t>
            </a:r>
            <a:r>
              <a:rPr lang="en-US" sz="3200" b="1" dirty="0" err="1"/>
              <a:t>Trả</a:t>
            </a:r>
            <a:r>
              <a:rPr lang="en-US" sz="3200" b="1" dirty="0"/>
              <a:t> </a:t>
            </a:r>
            <a:r>
              <a:rPr lang="en-US" sz="3200" b="1" dirty="0" err="1"/>
              <a:t>lời</a:t>
            </a:r>
            <a:r>
              <a:rPr lang="en-US" sz="3200" b="1" dirty="0"/>
              <a:t> </a:t>
            </a:r>
            <a:r>
              <a:rPr lang="en-US" sz="3200" b="1" dirty="0" err="1"/>
              <a:t>câu</a:t>
            </a:r>
            <a:r>
              <a:rPr lang="en-US" sz="3200" b="1" dirty="0"/>
              <a:t> </a:t>
            </a:r>
            <a:r>
              <a:rPr lang="en-US" sz="3200" b="1" dirty="0" smtClean="0"/>
              <a:t>2.5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2801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56" y="152934"/>
            <a:ext cx="7489288" cy="56537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CÂU HỎI 2.1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FD7D-5AC9-4AF1-BEFE-7D288389307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0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9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600" y="972304"/>
            <a:ext cx="11049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b="1" dirty="0" smtClean="0"/>
              <a:t>Nêu </a:t>
            </a:r>
            <a:r>
              <a:rPr lang="vi-VN" b="1" dirty="0"/>
              <a:t>danh sách các Stackholders của Hệ thống, phân biệt danh sách các User Level 1, User Level 2.</a:t>
            </a:r>
          </a:p>
          <a:p>
            <a:pPr algn="just"/>
            <a:r>
              <a:rPr lang="vi-VN" b="1" dirty="0" smtClean="0"/>
              <a:t>Thử </a:t>
            </a:r>
            <a:r>
              <a:rPr lang="vi-VN" b="1" dirty="0"/>
              <a:t>nghiệm theo phương án của nhóm để xác định các Product </a:t>
            </a:r>
            <a:r>
              <a:rPr lang="vi-VN" b="1" dirty="0" smtClean="0"/>
              <a:t>Champions</a:t>
            </a:r>
          </a:p>
          <a:p>
            <a:pPr algn="just"/>
            <a:endParaRPr lang="vi-VN" b="1" dirty="0" smtClean="0"/>
          </a:p>
          <a:p>
            <a:pPr algn="just"/>
            <a:r>
              <a:rPr lang="vi-VN" dirty="0"/>
              <a:t>Stackholder: Waiter, Supervisor, Customers, Chef, </a:t>
            </a:r>
            <a:r>
              <a:rPr lang="vi-VN" dirty="0" smtClean="0"/>
              <a:t>Restaurant Manager</a:t>
            </a:r>
          </a:p>
          <a:p>
            <a:endParaRPr lang="vi-VN" dirty="0" smtClean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Cách </a:t>
            </a:r>
            <a:r>
              <a:rPr lang="vi-VN" dirty="0" smtClean="0"/>
              <a:t>xác định product champions</a:t>
            </a:r>
            <a:r>
              <a:rPr lang="vi-VN" dirty="0" smtClean="0"/>
              <a:t>:</a:t>
            </a:r>
            <a:endParaRPr lang="vi-VN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23272" y="2313622"/>
            <a:ext cx="1320800" cy="419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rgbClr val="C00000"/>
                </a:solidFill>
              </a:rPr>
              <a:t>Lever 1</a:t>
            </a:r>
            <a:endParaRPr lang="vi-VN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30894" y="2063750"/>
            <a:ext cx="1320800" cy="419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rgbClr val="C00000"/>
                </a:solidFill>
              </a:rPr>
              <a:t>Lever 2</a:t>
            </a:r>
            <a:endParaRPr lang="vi-VN" sz="2400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27594" y="2736850"/>
            <a:ext cx="1663700" cy="685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solidFill>
                  <a:srgbClr val="FFFF00"/>
                </a:solidFill>
              </a:rPr>
              <a:t>Resaurant Manager</a:t>
            </a:r>
            <a:endParaRPr lang="vi-VN" b="1" dirty="0">
              <a:solidFill>
                <a:srgbClr val="FF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459644" y="2692400"/>
            <a:ext cx="1663700" cy="685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solidFill>
                  <a:srgbClr val="FFFF00"/>
                </a:solidFill>
              </a:rPr>
              <a:t>Bank</a:t>
            </a:r>
            <a:endParaRPr lang="vi-VN" b="1" dirty="0">
              <a:solidFill>
                <a:srgbClr val="FFFF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96850" y="3030061"/>
            <a:ext cx="1663700" cy="685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solidFill>
                  <a:srgbClr val="FFFF00"/>
                </a:solidFill>
              </a:rPr>
              <a:t>Waiter</a:t>
            </a:r>
            <a:endParaRPr lang="vi-VN" b="1" dirty="0">
              <a:solidFill>
                <a:srgbClr val="FFFF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091397" y="3030061"/>
            <a:ext cx="1663700" cy="685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solidFill>
                  <a:srgbClr val="FFFF00"/>
                </a:solidFill>
              </a:rPr>
              <a:t>Customer</a:t>
            </a:r>
            <a:endParaRPr lang="vi-VN" b="1" dirty="0">
              <a:solidFill>
                <a:srgbClr val="FFFF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187288" y="2998311"/>
            <a:ext cx="1663700" cy="685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solidFill>
                  <a:srgbClr val="FFFF00"/>
                </a:solidFill>
              </a:rPr>
              <a:t>Supervisor</a:t>
            </a:r>
            <a:endParaRPr lang="vi-VN" b="1" dirty="0">
              <a:solidFill>
                <a:srgbClr val="FFFF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96850" y="2167200"/>
            <a:ext cx="1663700" cy="685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>
                <a:solidFill>
                  <a:srgbClr val="FFFF00"/>
                </a:solidFill>
              </a:rPr>
              <a:t>Chef</a:t>
            </a:r>
            <a:endParaRPr lang="vi-VN" b="1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1860550" y="2523172"/>
            <a:ext cx="126272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7"/>
          </p:cNvCxnSpPr>
          <p:nvPr/>
        </p:nvCxnSpPr>
        <p:spPr>
          <a:xfrm flipH="1">
            <a:off x="1616907" y="2732722"/>
            <a:ext cx="1506365" cy="39777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4" idx="7"/>
          </p:cNvCxnSpPr>
          <p:nvPr/>
        </p:nvCxnSpPr>
        <p:spPr>
          <a:xfrm flipH="1">
            <a:off x="3511454" y="2732722"/>
            <a:ext cx="272218" cy="39777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5" idx="1"/>
          </p:cNvCxnSpPr>
          <p:nvPr/>
        </p:nvCxnSpPr>
        <p:spPr>
          <a:xfrm>
            <a:off x="4187288" y="2732722"/>
            <a:ext cx="243643" cy="36602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6" idx="7"/>
          </p:cNvCxnSpPr>
          <p:nvPr/>
        </p:nvCxnSpPr>
        <p:spPr>
          <a:xfrm flipH="1">
            <a:off x="8447651" y="2482850"/>
            <a:ext cx="243643" cy="35443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1" idx="1"/>
          </p:cNvCxnSpPr>
          <p:nvPr/>
        </p:nvCxnSpPr>
        <p:spPr>
          <a:xfrm>
            <a:off x="8691294" y="2482850"/>
            <a:ext cx="1011993" cy="30998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entagon 33"/>
          <p:cNvSpPr/>
          <p:nvPr/>
        </p:nvSpPr>
        <p:spPr>
          <a:xfrm>
            <a:off x="1028700" y="4940300"/>
            <a:ext cx="2754972" cy="1168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accent4">
                    <a:lumMod val="50000"/>
                  </a:schemeClr>
                </a:solidFill>
              </a:rPr>
              <a:t>Tổ chức tuyển sinh từ thị trường</a:t>
            </a:r>
            <a:endParaRPr lang="vi-V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Pentagon 36"/>
          <p:cNvSpPr/>
          <p:nvPr/>
        </p:nvSpPr>
        <p:spPr>
          <a:xfrm>
            <a:off x="3783672" y="4940300"/>
            <a:ext cx="2754972" cy="1168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accent4">
                    <a:lumMod val="50000"/>
                  </a:schemeClr>
                </a:solidFill>
              </a:rPr>
              <a:t>Tổ chức cuộc họp với các Product Champion</a:t>
            </a:r>
            <a:endParaRPr lang="vi-V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Pentagon 37"/>
          <p:cNvSpPr/>
          <p:nvPr/>
        </p:nvSpPr>
        <p:spPr>
          <a:xfrm>
            <a:off x="6557694" y="4917142"/>
            <a:ext cx="2754972" cy="1168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solidFill>
                  <a:schemeClr val="accent4">
                    <a:lumMod val="50000"/>
                  </a:schemeClr>
                </a:solidFill>
              </a:rPr>
              <a:t>Đừng quyên hậu đãi họ !!!!</a:t>
            </a:r>
            <a:endParaRPr lang="vi-V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860550" y="4388624"/>
            <a:ext cx="490806" cy="3865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/>
              <a:t>1</a:t>
            </a:r>
            <a:endParaRPr lang="vi-VN" b="1" dirty="0"/>
          </a:p>
        </p:txBody>
      </p:sp>
      <p:sp>
        <p:nvSpPr>
          <p:cNvPr id="40" name="Oval 39"/>
          <p:cNvSpPr/>
          <p:nvPr/>
        </p:nvSpPr>
        <p:spPr>
          <a:xfrm>
            <a:off x="5019138" y="4388624"/>
            <a:ext cx="490806" cy="3865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/>
              <a:t>2</a:t>
            </a:r>
            <a:endParaRPr lang="vi-VN" b="1" dirty="0"/>
          </a:p>
        </p:txBody>
      </p:sp>
      <p:sp>
        <p:nvSpPr>
          <p:cNvPr id="41" name="Oval 40"/>
          <p:cNvSpPr/>
          <p:nvPr/>
        </p:nvSpPr>
        <p:spPr>
          <a:xfrm>
            <a:off x="7614041" y="4388624"/>
            <a:ext cx="490806" cy="3865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/>
              <a:t>3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41295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56" y="152934"/>
            <a:ext cx="7489288" cy="56537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CÂU HỎI 2.1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FD7D-5AC9-4AF1-BEFE-7D2883893078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0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9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6514" y="1518720"/>
            <a:ext cx="111066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Bước 1: Đăng thông tin tuyển product champion gồm: 1 người phục vụ, 1 thực khách, 1 đầu bếp</a:t>
            </a:r>
          </a:p>
          <a:p>
            <a:r>
              <a:rPr lang="vi-VN" b="1" dirty="0"/>
              <a:t> Tiêu chí tuyển là những người mang đặc điểm mà giống với nhóm người dùng phần mềm hướng tới</a:t>
            </a:r>
          </a:p>
          <a:p>
            <a:pPr algn="just"/>
            <a:r>
              <a:rPr lang="en-US" b="1" dirty="0"/>
              <a:t>+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thu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b="1" dirty="0"/>
              <a:t> </a:t>
            </a:r>
            <a:r>
              <a:rPr lang="en-US" b="1" dirty="0" err="1"/>
              <a:t>bình</a:t>
            </a:r>
            <a:endParaRPr lang="en-US" b="1" dirty="0"/>
          </a:p>
          <a:p>
            <a:pPr algn="just"/>
            <a:r>
              <a:rPr lang="en-US" b="1" dirty="0"/>
              <a:t>+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bếp</a:t>
            </a:r>
            <a:r>
              <a:rPr lang="en-US" b="1" dirty="0"/>
              <a:t> </a:t>
            </a:r>
            <a:r>
              <a:rPr lang="en-US" b="1" dirty="0" err="1"/>
              <a:t>chất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3 </a:t>
            </a:r>
            <a:r>
              <a:rPr lang="en-US" b="1" dirty="0" err="1"/>
              <a:t>sao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, </a:t>
            </a:r>
          </a:p>
          <a:p>
            <a:pPr algn="just"/>
            <a:r>
              <a:rPr lang="en-US" b="1" dirty="0"/>
              <a:t>+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nhà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b="1" dirty="0"/>
              <a:t> </a:t>
            </a:r>
            <a:r>
              <a:rPr lang="en-US" b="1" dirty="0" err="1"/>
              <a:t>bình</a:t>
            </a:r>
            <a:r>
              <a:rPr lang="en-US" b="1" dirty="0"/>
              <a:t> </a:t>
            </a:r>
            <a:r>
              <a:rPr lang="en-US" b="1" dirty="0" err="1"/>
              <a:t>doanh</a:t>
            </a:r>
            <a:r>
              <a:rPr lang="en-US" b="1" dirty="0"/>
              <a:t> </a:t>
            </a:r>
            <a:r>
              <a:rPr lang="en-US" b="1" dirty="0" err="1"/>
              <a:t>thu</a:t>
            </a:r>
            <a:r>
              <a:rPr lang="en-US" b="1" dirty="0"/>
              <a:t>  500 </a:t>
            </a:r>
            <a:r>
              <a:rPr lang="en-US" b="1" dirty="0" err="1"/>
              <a:t>triệu</a:t>
            </a:r>
            <a:r>
              <a:rPr lang="en-US" b="1" dirty="0"/>
              <a:t>/ </a:t>
            </a:r>
            <a:r>
              <a:rPr lang="en-US" b="1" dirty="0" err="1"/>
              <a:t>tháng</a:t>
            </a:r>
            <a:r>
              <a:rPr lang="en-US" b="1" dirty="0"/>
              <a:t>, </a:t>
            </a:r>
          </a:p>
          <a:p>
            <a:pPr algn="just"/>
            <a:r>
              <a:rPr lang="en-US" b="1" dirty="0"/>
              <a:t>+</a:t>
            </a:r>
            <a:r>
              <a:rPr lang="en-US" b="1" dirty="0" err="1"/>
              <a:t>Phục</a:t>
            </a:r>
            <a:r>
              <a:rPr lang="en-US" b="1" dirty="0"/>
              <a:t> </a:t>
            </a:r>
            <a:r>
              <a:rPr lang="en-US" b="1" dirty="0" err="1"/>
              <a:t>vụ</a:t>
            </a:r>
            <a:r>
              <a:rPr lang="en-US" b="1" dirty="0"/>
              <a:t> :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kinh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3 </a:t>
            </a:r>
            <a:r>
              <a:rPr lang="en-US" b="1" dirty="0" err="1" smtClean="0"/>
              <a:t>năm</a:t>
            </a:r>
            <a:endParaRPr lang="en-US" b="1" dirty="0" smtClean="0"/>
          </a:p>
          <a:p>
            <a:pPr algn="just"/>
            <a:endParaRPr lang="vi-VN" dirty="0"/>
          </a:p>
          <a:p>
            <a:r>
              <a:rPr lang="en-US" dirty="0" err="1" smtClean="0">
                <a:latin typeface="Times"/>
                <a:cs typeface="Times"/>
              </a:rPr>
              <a:t>Bước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smtClean="0">
                <a:latin typeface="Times"/>
                <a:cs typeface="Times"/>
              </a:rPr>
              <a:t>2: </a:t>
            </a:r>
            <a:r>
              <a:rPr lang="en-US" dirty="0" err="1" smtClean="0">
                <a:latin typeface="Times"/>
                <a:cs typeface="Times"/>
              </a:rPr>
              <a:t>Tổ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chức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cuộc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họp</a:t>
            </a:r>
            <a:r>
              <a:rPr lang="en-US" dirty="0" smtClean="0">
                <a:latin typeface="Times"/>
                <a:cs typeface="Times"/>
              </a:rPr>
              <a:t> , </a:t>
            </a:r>
            <a:r>
              <a:rPr lang="en-US" dirty="0" err="1" smtClean="0">
                <a:latin typeface="Times"/>
                <a:cs typeface="Times"/>
              </a:rPr>
              <a:t>để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cùng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bàn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bạc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về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phần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mềm</a:t>
            </a:r>
            <a:endParaRPr lang="en-US" dirty="0" smtClean="0">
              <a:latin typeface="Times"/>
              <a:cs typeface="Times"/>
            </a:endParaRPr>
          </a:p>
          <a:p>
            <a:pPr algn="just"/>
            <a:r>
              <a:rPr lang="en-US" dirty="0" smtClean="0">
                <a:latin typeface="Times"/>
                <a:cs typeface="Times"/>
              </a:rPr>
              <a:t>  -</a:t>
            </a:r>
            <a:r>
              <a:rPr lang="en-US" dirty="0" err="1" smtClean="0">
                <a:latin typeface="Times"/>
                <a:cs typeface="Times"/>
              </a:rPr>
              <a:t>Một</a:t>
            </a:r>
            <a:r>
              <a:rPr lang="en-US" dirty="0" smtClean="0">
                <a:latin typeface="Times"/>
                <a:cs typeface="Times"/>
              </a:rPr>
              <a:t> PC </a:t>
            </a:r>
            <a:r>
              <a:rPr lang="en-US" dirty="0" err="1" smtClean="0">
                <a:latin typeface="Times"/>
                <a:cs typeface="Times"/>
              </a:rPr>
              <a:t>tốt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có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cái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nhìn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rõ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ràng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về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hệ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thống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mới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và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ủng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hộ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hệ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vi-VN" dirty="0">
                <a:latin typeface="Times"/>
                <a:cs typeface="Times"/>
              </a:rPr>
              <a:t>thống vì họ thấy được lợi ích dành cho họ từ hệ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smtClean="0">
                <a:latin typeface="Times"/>
                <a:cs typeface="Times"/>
              </a:rPr>
              <a:t>   </a:t>
            </a:r>
            <a:r>
              <a:rPr lang="en-US" dirty="0" err="1" smtClean="0">
                <a:latin typeface="Times"/>
                <a:cs typeface="Times"/>
              </a:rPr>
              <a:t>thống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mới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này</a:t>
            </a:r>
            <a:r>
              <a:rPr lang="en-US" dirty="0">
                <a:latin typeface="Times"/>
                <a:cs typeface="Times"/>
              </a:rPr>
              <a:t>.</a:t>
            </a:r>
          </a:p>
          <a:p>
            <a:pPr algn="just"/>
            <a:r>
              <a:rPr lang="vi-VN" dirty="0">
                <a:latin typeface="Times"/>
                <a:cs typeface="Times"/>
              </a:rPr>
              <a:t>-</a:t>
            </a:r>
            <a:r>
              <a:rPr lang="vi-VN" dirty="0" smtClean="0">
                <a:latin typeface="Times"/>
                <a:cs typeface="Times"/>
              </a:rPr>
              <a:t>Là </a:t>
            </a:r>
            <a:r>
              <a:rPr lang="vi-VN" dirty="0">
                <a:latin typeface="Times"/>
                <a:cs typeface="Times"/>
              </a:rPr>
              <a:t>người cởi mở và được đồng nghiệp tín nhiệm.</a:t>
            </a:r>
          </a:p>
          <a:p>
            <a:pPr algn="just"/>
            <a:r>
              <a:rPr lang="vi-VN" dirty="0">
                <a:latin typeface="Times"/>
                <a:cs typeface="Times"/>
              </a:rPr>
              <a:t>-</a:t>
            </a:r>
            <a:r>
              <a:rPr lang="vi-VN" dirty="0" smtClean="0">
                <a:latin typeface="Times"/>
                <a:cs typeface="Times"/>
              </a:rPr>
              <a:t>Là </a:t>
            </a:r>
            <a:r>
              <a:rPr lang="vi-VN" dirty="0">
                <a:latin typeface="Times"/>
                <a:cs typeface="Times"/>
              </a:rPr>
              <a:t>người hiểu biết thấu đáo về nghiệp vụ và môi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vi-VN" dirty="0">
                <a:latin typeface="Times"/>
                <a:cs typeface="Times"/>
              </a:rPr>
              <a:t>trường hoạt động của hệ thống.</a:t>
            </a:r>
          </a:p>
          <a:p>
            <a:pPr algn="just"/>
            <a:r>
              <a:rPr lang="vi-VN" dirty="0" smtClean="0">
                <a:latin typeface="Times"/>
                <a:cs typeface="Times"/>
              </a:rPr>
              <a:t>-Nhận </a:t>
            </a:r>
            <a:r>
              <a:rPr lang="vi-VN" dirty="0">
                <a:latin typeface="Times"/>
                <a:cs typeface="Times"/>
              </a:rPr>
              <a:t>thức được tầm quan trọng của họ đối với sự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thành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công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của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dự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án</a:t>
            </a:r>
            <a:r>
              <a:rPr lang="en-US" dirty="0" smtClean="0">
                <a:latin typeface="Times"/>
                <a:cs typeface="Times"/>
              </a:rPr>
              <a:t>.\</a:t>
            </a:r>
          </a:p>
          <a:p>
            <a:pPr algn="just"/>
            <a:r>
              <a:rPr lang="en-US" dirty="0">
                <a:latin typeface="Times"/>
                <a:cs typeface="Times"/>
              </a:rPr>
              <a:t> </a:t>
            </a:r>
            <a:endParaRPr lang="en-US" dirty="0" smtClean="0">
              <a:latin typeface="Times"/>
              <a:cs typeface="Times"/>
            </a:endParaRPr>
          </a:p>
          <a:p>
            <a:pPr algn="just"/>
            <a:r>
              <a:rPr lang="en-US" dirty="0" smtClean="0">
                <a:latin typeface="Times"/>
                <a:cs typeface="Times"/>
              </a:rPr>
              <a:t>Bước3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dirty="0" err="1">
                <a:latin typeface="Times"/>
                <a:cs typeface="Times"/>
              </a:rPr>
              <a:t>Sau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mỗi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cuộc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họp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nên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có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biện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pháp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khích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lệ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các</a:t>
            </a:r>
            <a:r>
              <a:rPr lang="en-US" dirty="0">
                <a:latin typeface="Times"/>
                <a:cs typeface="Times"/>
              </a:rPr>
              <a:t> Product </a:t>
            </a:r>
            <a:r>
              <a:rPr lang="en-US" dirty="0" smtClean="0">
                <a:latin typeface="Times"/>
                <a:cs typeface="Times"/>
              </a:rPr>
              <a:t>Champion</a:t>
            </a:r>
          </a:p>
          <a:p>
            <a:pPr marL="0" lvl="2" algn="just"/>
            <a:r>
              <a:rPr lang="en-US" dirty="0" err="1" smtClean="0">
                <a:latin typeface="Times"/>
                <a:cs typeface="Times"/>
              </a:rPr>
              <a:t>Nên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khích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lệ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bằng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kinh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tế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cho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các</a:t>
            </a:r>
            <a:r>
              <a:rPr lang="en-US" dirty="0">
                <a:latin typeface="Times"/>
                <a:cs typeface="Times"/>
              </a:rPr>
              <a:t> PC </a:t>
            </a:r>
            <a:r>
              <a:rPr lang="en-US" dirty="0" err="1">
                <a:latin typeface="Times"/>
                <a:cs typeface="Times"/>
              </a:rPr>
              <a:t>bên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ngoài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vi-VN" dirty="0">
                <a:latin typeface="Times"/>
                <a:cs typeface="Times"/>
              </a:rPr>
              <a:t>như giảm giá sản phẩm hay trả tiền theo giờ khi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họ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tham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gia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>
                <a:latin typeface="Times"/>
                <a:cs typeface="Times"/>
              </a:rPr>
              <a:t>công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</a:rPr>
              <a:t>việc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1496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56" y="152934"/>
            <a:ext cx="7489288" cy="56537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CÂU HỎI 2.2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FD7D-5AC9-4AF1-BEFE-7D2883893078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0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9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350" y="1099838"/>
            <a:ext cx="111633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b="1" dirty="0" smtClean="0"/>
              <a:t>Căn </a:t>
            </a:r>
            <a:r>
              <a:rPr lang="vi-VN" b="1" dirty="0"/>
              <a:t>cứ theo mục 3, lập kế hoạch thực hiện phát hiện xác định các yêu cầu phần mềm với </a:t>
            </a:r>
            <a:r>
              <a:rPr lang="vi-VN" b="1" dirty="0" smtClean="0"/>
              <a:t>từng Product Champion</a:t>
            </a:r>
          </a:p>
          <a:p>
            <a:pPr algn="just"/>
            <a:endParaRPr lang="vi-VN" b="1" dirty="0"/>
          </a:p>
          <a:p>
            <a:pPr algn="just"/>
            <a:r>
              <a:rPr lang="vi-VN" dirty="0" smtClean="0"/>
              <a:t>Các yêu cầu phần mềm với từng product champion:</a:t>
            </a:r>
          </a:p>
          <a:p>
            <a:pPr algn="just"/>
            <a:r>
              <a:rPr lang="vi-VN" dirty="0" smtClean="0"/>
              <a:t>-Bồi bàn:</a:t>
            </a:r>
          </a:p>
          <a:p>
            <a:pPr algn="just"/>
            <a:r>
              <a:rPr lang="vi-VN" dirty="0" smtClean="0"/>
              <a:t>+Giao diện đơn giản dễ sử dụng</a:t>
            </a:r>
          </a:p>
          <a:p>
            <a:pPr algn="just"/>
            <a:r>
              <a:rPr lang="vi-VN" dirty="0" smtClean="0"/>
              <a:t>+Ứng dụng có hiệu nặng cao xử lý nhanh</a:t>
            </a:r>
          </a:p>
          <a:p>
            <a:pPr algn="just"/>
            <a:r>
              <a:rPr lang="vi-VN" dirty="0" smtClean="0"/>
              <a:t>+Xác định những lỗi có thể xảy ra trong quá trình sử dụng</a:t>
            </a:r>
          </a:p>
          <a:p>
            <a:pPr algn="just"/>
            <a:r>
              <a:rPr lang="vi-VN" dirty="0" smtClean="0"/>
              <a:t>+Yêu cầu về bộ nhớ</a:t>
            </a:r>
            <a:endParaRPr lang="vi-VN" dirty="0"/>
          </a:p>
          <a:p>
            <a:pPr algn="just"/>
            <a:endParaRPr lang="vi-VN" dirty="0" smtClean="0"/>
          </a:p>
          <a:p>
            <a:pPr algn="just"/>
            <a:r>
              <a:rPr lang="vi-VN" dirty="0" smtClean="0"/>
              <a:t>-Thực khách:</a:t>
            </a:r>
          </a:p>
          <a:p>
            <a:pPr algn="just"/>
            <a:r>
              <a:rPr lang="vi-VN" dirty="0" smtClean="0"/>
              <a:t>+Giao diện đẹp bắt mắt hình ảnh đa dạng phong phú, menu cập nhật thường xuyên</a:t>
            </a:r>
          </a:p>
          <a:p>
            <a:pPr algn="just"/>
            <a:r>
              <a:rPr lang="vi-VN" dirty="0" smtClean="0"/>
              <a:t>+Dễ dàng sử dụng cho bất kì ai</a:t>
            </a:r>
          </a:p>
          <a:p>
            <a:pPr algn="just"/>
            <a:r>
              <a:rPr lang="vi-VN" dirty="0"/>
              <a:t> </a:t>
            </a:r>
            <a:endParaRPr lang="vi-VN" dirty="0" smtClean="0"/>
          </a:p>
          <a:p>
            <a:pPr algn="just"/>
            <a:r>
              <a:rPr lang="vi-VN" dirty="0" smtClean="0"/>
              <a:t>-Đầu bếp:</a:t>
            </a:r>
          </a:p>
          <a:p>
            <a:pPr algn="just"/>
            <a:r>
              <a:rPr lang="vi-VN" dirty="0" smtClean="0"/>
              <a:t>+Giao diện đơn giản, hiển thị nhanh</a:t>
            </a:r>
          </a:p>
          <a:p>
            <a:pPr algn="just"/>
            <a:r>
              <a:rPr lang="vi-VN" dirty="0" smtClean="0"/>
              <a:t>+Thời gian nhanh, dễ tương tác với môi trường xung quanh</a:t>
            </a:r>
          </a:p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9162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81" y="2524611"/>
            <a:ext cx="4446418" cy="2308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56" y="152934"/>
            <a:ext cx="7489288" cy="56537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CÂU HỎI 2.3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FD7D-5AC9-4AF1-BEFE-7D2883893078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0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9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6469" y="954951"/>
            <a:ext cx="115947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b="1" dirty="0" smtClean="0"/>
              <a:t>Làm rõ mối liên hệ giữa các Requirements (G01-G06), Customers (C01-C22), Waiters (W01-W11), Chef (K01-K03), Supervisors (S01-S05) thể hiện trong các biểu đồ UML, mô tả trong mục 4. UML ANALYSIS MODELS</a:t>
            </a:r>
          </a:p>
          <a:p>
            <a:endParaRPr lang="en-US" dirty="0" smtClean="0"/>
          </a:p>
          <a:p>
            <a:r>
              <a:rPr lang="en-US" dirty="0" smtClean="0"/>
              <a:t>Requirements: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                         Customers: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+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 smtClean="0"/>
          </a:p>
          <a:p>
            <a:r>
              <a:rPr lang="en-US" dirty="0" smtClean="0"/>
              <a:t>+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smtClean="0"/>
              <a:t>+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algn="just"/>
            <a:endParaRPr lang="vi-VN" b="1" dirty="0"/>
          </a:p>
        </p:txBody>
      </p:sp>
      <p:sp>
        <p:nvSpPr>
          <p:cNvPr id="4" name="Rectangle 3"/>
          <p:cNvSpPr/>
          <p:nvPr/>
        </p:nvSpPr>
        <p:spPr>
          <a:xfrm>
            <a:off x="5199156" y="218980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Bồi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bàn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+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endParaRPr lang="en-US" b="1" dirty="0"/>
          </a:p>
          <a:p>
            <a:r>
              <a:rPr lang="en-US" b="1" dirty="0"/>
              <a:t>+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endParaRPr lang="en-US" b="1" dirty="0"/>
          </a:p>
          <a:p>
            <a:r>
              <a:rPr lang="en-US" b="1" dirty="0"/>
              <a:t>+</a:t>
            </a:r>
            <a:r>
              <a:rPr lang="en-US" b="1" dirty="0" err="1"/>
              <a:t>Bàn</a:t>
            </a:r>
            <a:r>
              <a:rPr lang="en-US" b="1" dirty="0"/>
              <a:t> </a:t>
            </a: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endParaRPr lang="en-US" b="1" dirty="0"/>
          </a:p>
          <a:p>
            <a:r>
              <a:rPr lang="en-US" b="1" dirty="0"/>
              <a:t>+</a:t>
            </a:r>
            <a:r>
              <a:rPr lang="en-US" b="1" dirty="0" err="1"/>
              <a:t>Bàn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endParaRPr lang="en-US" b="1" dirty="0"/>
          </a:p>
          <a:p>
            <a:r>
              <a:rPr lang="en-US" b="1" dirty="0"/>
              <a:t>+</a:t>
            </a:r>
            <a:r>
              <a:rPr lang="en-US" b="1" dirty="0" err="1"/>
              <a:t>Giao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</a:p>
          <a:p>
            <a:r>
              <a:rPr lang="en-US" b="1" dirty="0"/>
              <a:t>+</a:t>
            </a:r>
            <a:r>
              <a:rPr lang="en-US" b="1" dirty="0" err="1"/>
              <a:t>Nhận</a:t>
            </a:r>
            <a:r>
              <a:rPr lang="en-US" b="1" dirty="0"/>
              <a:t> order</a:t>
            </a:r>
          </a:p>
          <a:p>
            <a:r>
              <a:rPr lang="en-US" b="1" dirty="0"/>
              <a:t>+</a:t>
            </a:r>
            <a:r>
              <a:rPr lang="en-US" b="1" dirty="0" err="1"/>
              <a:t>Thanh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thẻ</a:t>
            </a:r>
            <a:r>
              <a:rPr lang="en-US" b="1" dirty="0"/>
              <a:t>/</a:t>
            </a:r>
            <a:r>
              <a:rPr lang="en-US" b="1" dirty="0" err="1"/>
              <a:t>tiền</a:t>
            </a:r>
            <a:r>
              <a:rPr lang="en-US" b="1" dirty="0"/>
              <a:t> </a:t>
            </a:r>
            <a:r>
              <a:rPr lang="en-US" b="1" dirty="0" err="1"/>
              <a:t>mặt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9" y="2332682"/>
            <a:ext cx="4048155" cy="26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56" y="152934"/>
            <a:ext cx="7489288" cy="56537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CÂU HỎI 2.3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FD7D-5AC9-4AF1-BEFE-7D2883893078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0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9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6469" y="954951"/>
            <a:ext cx="1159477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b="1" dirty="0" smtClean="0"/>
              <a:t>Làm rõ mối liên hệ giữa các Requirements (G01-G06), Customers (C01-C22), Waiters (W01-W11), Chef (K01-K03), Supervisors (S01-S05) thể hiện trong các biểu đồ UML, mô tả trong mục 4. UML ANALYSIS MODELS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b="1" dirty="0" smtClean="0"/>
              <a:t>+</a:t>
            </a:r>
            <a:r>
              <a:rPr lang="en-US" sz="2400" b="1" dirty="0" err="1" smtClean="0"/>
              <a:t>Chấp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nhận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hoặc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huỷ</a:t>
            </a:r>
            <a:r>
              <a:rPr lang="en-US" sz="2400" b="1" dirty="0" smtClean="0"/>
              <a:t> order</a:t>
            </a:r>
          </a:p>
          <a:p>
            <a:r>
              <a:rPr lang="en-US" sz="2400" b="1" dirty="0" smtClean="0"/>
              <a:t>+</a:t>
            </a:r>
            <a:r>
              <a:rPr lang="en-US" sz="2400" b="1" dirty="0" err="1" smtClean="0"/>
              <a:t>Thông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báo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đồ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ăn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sẵn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sàng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phục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vụ</a:t>
            </a:r>
            <a:endParaRPr lang="en-US" sz="2400" b="1" dirty="0" smtClean="0"/>
          </a:p>
          <a:p>
            <a:endParaRPr lang="en-US" dirty="0"/>
          </a:p>
          <a:p>
            <a:pPr algn="just"/>
            <a:endParaRPr lang="vi-VN" b="1" dirty="0" smtClean="0"/>
          </a:p>
          <a:p>
            <a:pPr algn="just"/>
            <a:endParaRPr lang="vi-VN" b="1" dirty="0" smtClean="0"/>
          </a:p>
          <a:p>
            <a:pPr algn="just"/>
            <a:endParaRPr lang="vi-V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56" y="2114560"/>
            <a:ext cx="5981700" cy="33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56" y="152934"/>
            <a:ext cx="7489288" cy="56537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CÂU HỎI 2.4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FD7D-5AC9-4AF1-BEFE-7D2883893078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0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95"/>
          <p:cNvSpPr>
            <a:spLocks noChangeArrowheads="1"/>
          </p:cNvSpPr>
          <p:nvPr/>
        </p:nvSpPr>
        <p:spPr bwMode="auto">
          <a:xfrm>
            <a:off x="0" y="6904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338" y="959862"/>
            <a:ext cx="116305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b="1" dirty="0" smtClean="0"/>
              <a:t>Phân </a:t>
            </a:r>
            <a:r>
              <a:rPr lang="vi-VN" b="1" dirty="0"/>
              <a:t>tích làm rõ phương pháp phát hiện các Non-Functional Requirements (F01-F05), (Y01-Y11</a:t>
            </a:r>
            <a:r>
              <a:rPr lang="vi-VN" b="1" dirty="0" smtClean="0"/>
              <a:t>), P(01-P04</a:t>
            </a:r>
            <a:r>
              <a:rPr lang="vi-VN" b="1" dirty="0"/>
              <a:t>) và mối quan hệ với các Requirements (G01-G06), Customers (C01-C22), Waiters (W01-W11</a:t>
            </a:r>
            <a:r>
              <a:rPr lang="vi-VN" b="1" dirty="0" smtClean="0"/>
              <a:t>), Chef </a:t>
            </a:r>
            <a:r>
              <a:rPr lang="vi-VN" b="1" dirty="0"/>
              <a:t>(K01-K03), Supervisors (S01-S05) thể hiện trong các biểu đồ UML</a:t>
            </a:r>
            <a:r>
              <a:rPr lang="vi-VN" b="1" dirty="0" smtClean="0"/>
              <a:t>.</a:t>
            </a:r>
          </a:p>
          <a:p>
            <a:pPr algn="just"/>
            <a:endParaRPr lang="vi-VN" b="1" dirty="0" smtClean="0"/>
          </a:p>
          <a:p>
            <a:pPr algn="just"/>
            <a:endParaRPr lang="vi-VN" dirty="0" smtClean="0"/>
          </a:p>
          <a:p>
            <a:pPr algn="just"/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630070" y="2955746"/>
            <a:ext cx="106650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b="1" dirty="0">
                <a:solidFill>
                  <a:srgbClr val="FF0000"/>
                </a:solidFill>
              </a:rPr>
              <a:t>(F01-F05) Các yêu cầu an toàn không chức năng để đảm bảo không mất mát thông tin khi sử dụng</a:t>
            </a:r>
          </a:p>
          <a:p>
            <a:pPr algn="just"/>
            <a:endParaRPr lang="vi-VN" b="1" dirty="0">
              <a:solidFill>
                <a:srgbClr val="FF0000"/>
              </a:solidFill>
            </a:endParaRPr>
          </a:p>
          <a:p>
            <a:pPr algn="just"/>
            <a:r>
              <a:rPr lang="vi-VN" b="1" dirty="0">
                <a:solidFill>
                  <a:srgbClr val="FF0000"/>
                </a:solidFill>
              </a:rPr>
              <a:t>(Y01-Y11) Các yêu cầu bảo mật cho ứng dụng ( yêu cầu đăng nhập, yêu cầu về mật khẩu,...)</a:t>
            </a:r>
          </a:p>
          <a:p>
            <a:pPr algn="just"/>
            <a:endParaRPr lang="vi-VN" b="1" dirty="0">
              <a:solidFill>
                <a:srgbClr val="FF0000"/>
              </a:solidFill>
            </a:endParaRPr>
          </a:p>
          <a:p>
            <a:pPr algn="just"/>
            <a:r>
              <a:rPr lang="vi-VN" b="1" dirty="0">
                <a:solidFill>
                  <a:srgbClr val="FF0000"/>
                </a:solidFill>
              </a:rPr>
              <a:t>P(01-P04) Các yêu cầu về hiệu năng của ứng dụng</a:t>
            </a:r>
          </a:p>
        </p:txBody>
      </p:sp>
    </p:spTree>
    <p:extLst>
      <p:ext uri="{BB962C8B-B14F-4D97-AF65-F5344CB8AC3E}">
        <p14:creationId xmlns:p14="http://schemas.microsoft.com/office/powerpoint/2010/main" val="168940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4">
      <a:majorFont>
        <a:latin typeface="Source Sans Pro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11067</TotalTime>
  <Words>901</Words>
  <Application>Microsoft Office PowerPoint</Application>
  <PresentationFormat>Widescreen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Source Sans Pro</vt:lpstr>
      <vt:lpstr>Tahoma</vt:lpstr>
      <vt:lpstr>Times</vt:lpstr>
      <vt:lpstr>Office Theme</vt:lpstr>
      <vt:lpstr>PowerPoint Presentation</vt:lpstr>
      <vt:lpstr>PowerPoint Presentation</vt:lpstr>
      <vt:lpstr>MỤC LỤC</vt:lpstr>
      <vt:lpstr>CÂU HỎI 2.1</vt:lpstr>
      <vt:lpstr>CÂU HỎI 2.1</vt:lpstr>
      <vt:lpstr>CÂU HỎI 2.2</vt:lpstr>
      <vt:lpstr>CÂU HỎI 2.3</vt:lpstr>
      <vt:lpstr>CÂU HỎI 2.3</vt:lpstr>
      <vt:lpstr>CÂU HỎI 2.4</vt:lpstr>
      <vt:lpstr>CÂU HỎI 2.5</vt:lpstr>
      <vt:lpstr>CÂU HỎI 2.5</vt:lpstr>
      <vt:lpstr>CÂU HỎI 2.5</vt:lpstr>
      <vt:lpstr>CÂU HỎI 2.5</vt:lpstr>
      <vt:lpstr>CÂU HỎI 2.5</vt:lpstr>
      <vt:lpstr>CÂU HỎI 2.5</vt:lpstr>
      <vt:lpstr>CÂU HỎI 2.5</vt:lpstr>
      <vt:lpstr>CÂU HỎI 2.5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Thanh Binh</dc:creator>
  <cp:lastModifiedBy>Welcome</cp:lastModifiedBy>
  <cp:revision>324</cp:revision>
  <dcterms:created xsi:type="dcterms:W3CDTF">2015-04-15T13:40:17Z</dcterms:created>
  <dcterms:modified xsi:type="dcterms:W3CDTF">2017-10-18T15:21:41Z</dcterms:modified>
</cp:coreProperties>
</file>