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45"/>
  </p:notesMasterIdLst>
  <p:handoutMasterIdLst>
    <p:handoutMasterId r:id="rId46"/>
  </p:handoutMasterIdLst>
  <p:sldIdLst>
    <p:sldId id="413" r:id="rId2"/>
    <p:sldId id="528" r:id="rId3"/>
    <p:sldId id="529" r:id="rId4"/>
    <p:sldId id="530" r:id="rId5"/>
    <p:sldId id="450" r:id="rId6"/>
    <p:sldId id="531" r:id="rId7"/>
    <p:sldId id="532" r:id="rId8"/>
    <p:sldId id="533" r:id="rId9"/>
    <p:sldId id="543" r:id="rId10"/>
    <p:sldId id="544" r:id="rId11"/>
    <p:sldId id="459" r:id="rId12"/>
    <p:sldId id="461" r:id="rId13"/>
    <p:sldId id="460" r:id="rId14"/>
    <p:sldId id="479" r:id="rId15"/>
    <p:sldId id="480" r:id="rId16"/>
    <p:sldId id="481" r:id="rId17"/>
    <p:sldId id="542" r:id="rId18"/>
    <p:sldId id="415" r:id="rId19"/>
    <p:sldId id="483" r:id="rId20"/>
    <p:sldId id="463" r:id="rId21"/>
    <p:sldId id="545" r:id="rId22"/>
    <p:sldId id="506" r:id="rId23"/>
    <p:sldId id="507" r:id="rId24"/>
    <p:sldId id="505" r:id="rId25"/>
    <p:sldId id="469" r:id="rId26"/>
    <p:sldId id="457" r:id="rId27"/>
    <p:sldId id="484" r:id="rId28"/>
    <p:sldId id="485" r:id="rId29"/>
    <p:sldId id="486" r:id="rId30"/>
    <p:sldId id="487" r:id="rId31"/>
    <p:sldId id="488" r:id="rId32"/>
    <p:sldId id="489" r:id="rId33"/>
    <p:sldId id="510" r:id="rId34"/>
    <p:sldId id="508" r:id="rId35"/>
    <p:sldId id="491" r:id="rId36"/>
    <p:sldId id="471" r:id="rId37"/>
    <p:sldId id="512" r:id="rId38"/>
    <p:sldId id="511" r:id="rId39"/>
    <p:sldId id="513" r:id="rId40"/>
    <p:sldId id="514" r:id="rId41"/>
    <p:sldId id="519" r:id="rId42"/>
    <p:sldId id="520" r:id="rId43"/>
    <p:sldId id="493"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1" autoAdjust="0"/>
    <p:restoredTop sz="90929"/>
  </p:normalViewPr>
  <p:slideViewPr>
    <p:cSldViewPr>
      <p:cViewPr varScale="1">
        <p:scale>
          <a:sx n="66" d="100"/>
          <a:sy n="66" d="100"/>
        </p:scale>
        <p:origin x="-1476" y="-102"/>
      </p:cViewPr>
      <p:guideLst>
        <p:guide orient="horz" pos="1728"/>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68612" name="Rectangle 4"/>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DD961303-494F-4071-8563-7396451BC21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ED3D93C-BF72-4F6A-A4C4-3E1CDE7B1F6E}" type="slidenum">
              <a:rPr lang="en-US"/>
              <a:pPr/>
              <a:t>11</a:t>
            </a:fld>
            <a:endParaRPr lang="en-US"/>
          </a:p>
        </p:txBody>
      </p:sp>
      <p:sp>
        <p:nvSpPr>
          <p:cNvPr id="69635" name="Rectangle 2"/>
          <p:cNvSpPr>
            <a:spLocks noChangeArrowheads="1" noTextEdit="1"/>
          </p:cNvSpPr>
          <p:nvPr>
            <p:ph type="sldImg"/>
          </p:nvPr>
        </p:nvSpPr>
        <p:spPr>
          <a:xfrm>
            <a:off x="1150938" y="692150"/>
            <a:ext cx="4556125" cy="3416300"/>
          </a:xfrm>
          <a:ln cap="flat"/>
        </p:spPr>
      </p:sp>
      <p:sp>
        <p:nvSpPr>
          <p:cNvPr id="69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74369E6-21B2-42A5-A231-3806299C4D4F}" type="slidenum">
              <a:rPr lang="en-US"/>
              <a:pPr/>
              <a:t>34</a:t>
            </a:fld>
            <a:endParaRPr lang="en-US"/>
          </a:p>
        </p:txBody>
      </p:sp>
      <p:sp>
        <p:nvSpPr>
          <p:cNvPr id="79875" name="Rectangle 2"/>
          <p:cNvSpPr>
            <a:spLocks noChangeArrowheads="1" noTextEdit="1"/>
          </p:cNvSpPr>
          <p:nvPr>
            <p:ph type="sldImg"/>
          </p:nvPr>
        </p:nvSpPr>
        <p:spPr>
          <a:xfrm>
            <a:off x="1150938" y="692150"/>
            <a:ext cx="4556125" cy="3416300"/>
          </a:xfrm>
          <a:ln cap="flat"/>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1AECB77-5C23-4DC7-9C61-BD7767DF8E0F}" type="slidenum">
              <a:rPr lang="en-US"/>
              <a:pPr/>
              <a:t>35</a:t>
            </a:fld>
            <a:endParaRPr lang="en-US"/>
          </a:p>
        </p:txBody>
      </p:sp>
      <p:sp>
        <p:nvSpPr>
          <p:cNvPr id="80899" name="Rectangle 2"/>
          <p:cNvSpPr>
            <a:spLocks noChangeArrowheads="1" noTextEdit="1"/>
          </p:cNvSpPr>
          <p:nvPr>
            <p:ph type="sldImg"/>
          </p:nvPr>
        </p:nvSpPr>
        <p:spPr>
          <a:xfrm>
            <a:off x="1150938" y="692150"/>
            <a:ext cx="4556125" cy="3416300"/>
          </a:xfrm>
          <a:ln cap="flat"/>
        </p:spPr>
      </p:sp>
      <p:sp>
        <p:nvSpPr>
          <p:cNvPr id="80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4EB4978-A921-4E92-BEB1-03A2A1CD0CA5}" type="slidenum">
              <a:rPr lang="en-US"/>
              <a:pPr/>
              <a:t>36</a:t>
            </a:fld>
            <a:endParaRPr lang="en-US"/>
          </a:p>
        </p:txBody>
      </p:sp>
      <p:sp>
        <p:nvSpPr>
          <p:cNvPr id="81923" name="Rectangle 2"/>
          <p:cNvSpPr>
            <a:spLocks noChangeArrowheads="1" noTextEdit="1"/>
          </p:cNvSpPr>
          <p:nvPr>
            <p:ph type="sldImg"/>
          </p:nvPr>
        </p:nvSpPr>
        <p:spPr>
          <a:xfrm>
            <a:off x="1150938" y="692150"/>
            <a:ext cx="4556125" cy="3416300"/>
          </a:xfrm>
          <a:ln cap="flat"/>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4F81B37-8480-46B1-8621-0080B9E5ADEF}" type="slidenum">
              <a:rPr lang="en-US"/>
              <a:pPr/>
              <a:t>37</a:t>
            </a:fld>
            <a:endParaRPr lang="en-US"/>
          </a:p>
        </p:txBody>
      </p:sp>
      <p:sp>
        <p:nvSpPr>
          <p:cNvPr id="82947" name="Rectangle 2"/>
          <p:cNvSpPr>
            <a:spLocks noChangeArrowheads="1" noTextEdit="1"/>
          </p:cNvSpPr>
          <p:nvPr>
            <p:ph type="sldImg"/>
          </p:nvPr>
        </p:nvSpPr>
        <p:spPr>
          <a:xfrm>
            <a:off x="1150938" y="692150"/>
            <a:ext cx="4556125" cy="3416300"/>
          </a:xfrm>
          <a:ln cap="flat"/>
        </p:spPr>
      </p:sp>
      <p:sp>
        <p:nvSpPr>
          <p:cNvPr id="82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B1FC129-37CB-4124-9B24-DC480441EB54}" type="slidenum">
              <a:rPr lang="en-US"/>
              <a:pPr/>
              <a:t>38</a:t>
            </a:fld>
            <a:endParaRPr lang="en-US"/>
          </a:p>
        </p:txBody>
      </p:sp>
      <p:sp>
        <p:nvSpPr>
          <p:cNvPr id="83971" name="Rectangle 2"/>
          <p:cNvSpPr>
            <a:spLocks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D98BCC3-5B1B-4615-B190-5B8F90EADBFF}" type="slidenum">
              <a:rPr lang="en-US"/>
              <a:pPr/>
              <a:t>39</a:t>
            </a:fld>
            <a:endParaRPr lang="en-US"/>
          </a:p>
        </p:txBody>
      </p:sp>
      <p:sp>
        <p:nvSpPr>
          <p:cNvPr id="84995" name="Rectangle 2"/>
          <p:cNvSpPr>
            <a:spLocks noChangeArrowheads="1" noTextEdit="1"/>
          </p:cNvSpPr>
          <p:nvPr>
            <p:ph type="sldImg"/>
          </p:nvPr>
        </p:nvSpPr>
        <p:spPr>
          <a:xfrm>
            <a:off x="1150938" y="692150"/>
            <a:ext cx="4556125" cy="3416300"/>
          </a:xfrm>
          <a:ln cap="flat"/>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BFB29AF-E2AC-477E-9ED2-656CB55D7130}" type="slidenum">
              <a:rPr lang="en-US"/>
              <a:pPr/>
              <a:t>40</a:t>
            </a:fld>
            <a:endParaRPr lang="en-US"/>
          </a:p>
        </p:txBody>
      </p:sp>
      <p:sp>
        <p:nvSpPr>
          <p:cNvPr id="86019" name="Rectangle 2"/>
          <p:cNvSpPr>
            <a:spLocks noChangeArrowheads="1" noTextEdit="1"/>
          </p:cNvSpPr>
          <p:nvPr>
            <p:ph type="sldImg"/>
          </p:nvPr>
        </p:nvSpPr>
        <p:spPr>
          <a:xfrm>
            <a:off x="1150938" y="692150"/>
            <a:ext cx="4556125" cy="3416300"/>
          </a:xfrm>
          <a:ln cap="flat"/>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8C4886C-4B27-4E84-B8BB-E634DA03C195}" type="slidenum">
              <a:rPr lang="en-US"/>
              <a:pPr/>
              <a:t>41</a:t>
            </a:fld>
            <a:endParaRPr lang="en-US"/>
          </a:p>
        </p:txBody>
      </p:sp>
      <p:sp>
        <p:nvSpPr>
          <p:cNvPr id="91139" name="Rectangle 2"/>
          <p:cNvSpPr>
            <a:spLocks noChangeArrowheads="1" noTextEdit="1"/>
          </p:cNvSpPr>
          <p:nvPr>
            <p:ph type="sldImg"/>
          </p:nvPr>
        </p:nvSpPr>
        <p:spPr>
          <a:xfrm>
            <a:off x="1150938" y="692150"/>
            <a:ext cx="4556125" cy="3416300"/>
          </a:xfrm>
          <a:ln cap="flat"/>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A3D621B-34E8-4653-BE8C-80A04FCDCED0}" type="slidenum">
              <a:rPr lang="en-US"/>
              <a:pPr/>
              <a:t>42</a:t>
            </a:fld>
            <a:endParaRPr lang="en-US"/>
          </a:p>
        </p:txBody>
      </p:sp>
      <p:sp>
        <p:nvSpPr>
          <p:cNvPr id="92163" name="Rectangle 2"/>
          <p:cNvSpPr>
            <a:spLocks noChangeArrowheads="1" noTextEdit="1"/>
          </p:cNvSpPr>
          <p:nvPr>
            <p:ph type="sldImg"/>
          </p:nvPr>
        </p:nvSpPr>
        <p:spPr>
          <a:xfrm>
            <a:off x="1150938" y="692150"/>
            <a:ext cx="4556125" cy="3416300"/>
          </a:xfrm>
          <a:ln cap="flat"/>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614709B-966C-4373-9859-7820184032A4}" type="slidenum">
              <a:rPr lang="en-US"/>
              <a:pPr/>
              <a:t>43</a:t>
            </a:fld>
            <a:endParaRPr lang="en-US"/>
          </a:p>
        </p:txBody>
      </p:sp>
      <p:sp>
        <p:nvSpPr>
          <p:cNvPr id="93187" name="Rectangle 2"/>
          <p:cNvSpPr>
            <a:spLocks noChangeArrowheads="1" noTextEdit="1"/>
          </p:cNvSpPr>
          <p:nvPr>
            <p:ph type="sldImg"/>
          </p:nvPr>
        </p:nvSpPr>
        <p:spPr>
          <a:xfrm>
            <a:off x="1150938" y="692150"/>
            <a:ext cx="4556125" cy="3416300"/>
          </a:xfrm>
          <a:ln cap="flat"/>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9BFBD4E-2293-4444-B4C3-87B2DC381F6B}" type="slidenum">
              <a:rPr lang="en-US"/>
              <a:pPr/>
              <a:t>26</a:t>
            </a:fld>
            <a:endParaRPr lang="en-US"/>
          </a:p>
        </p:txBody>
      </p:sp>
      <p:sp>
        <p:nvSpPr>
          <p:cNvPr id="70659" name="Rectangle 2"/>
          <p:cNvSpPr>
            <a:spLocks noChangeArrowheads="1" noTextEdit="1"/>
          </p:cNvSpPr>
          <p:nvPr>
            <p:ph type="sldImg"/>
          </p:nvPr>
        </p:nvSpPr>
        <p:spPr>
          <a:xfrm>
            <a:off x="1150938" y="692150"/>
            <a:ext cx="4556125" cy="3416300"/>
          </a:xfrm>
          <a:ln cap="flat"/>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F713AB0-EF5C-44FF-BDB2-D5ABCC16B1C9}" type="slidenum">
              <a:rPr lang="en-US"/>
              <a:pPr/>
              <a:t>27</a:t>
            </a:fld>
            <a:endParaRPr lang="en-US"/>
          </a:p>
        </p:txBody>
      </p:sp>
      <p:sp>
        <p:nvSpPr>
          <p:cNvPr id="71683" name="Rectangle 2"/>
          <p:cNvSpPr>
            <a:spLocks noChangeArrowheads="1" noTextEdit="1"/>
          </p:cNvSpPr>
          <p:nvPr>
            <p:ph type="sldImg"/>
          </p:nvPr>
        </p:nvSpPr>
        <p:spPr>
          <a:xfrm>
            <a:off x="1150938" y="692150"/>
            <a:ext cx="4556125" cy="3416300"/>
          </a:xfrm>
          <a:ln cap="flat"/>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7063DD6-A910-4757-9FB6-DDAD2E575699}" type="slidenum">
              <a:rPr lang="en-US"/>
              <a:pPr/>
              <a:t>28</a:t>
            </a:fld>
            <a:endParaRPr lang="en-US"/>
          </a:p>
        </p:txBody>
      </p:sp>
      <p:sp>
        <p:nvSpPr>
          <p:cNvPr id="72707" name="Rectangle 2"/>
          <p:cNvSpPr>
            <a:spLocks noChangeArrowheads="1" noTextEdit="1"/>
          </p:cNvSpPr>
          <p:nvPr>
            <p:ph type="sldImg"/>
          </p:nvPr>
        </p:nvSpPr>
        <p:spPr>
          <a:xfrm>
            <a:off x="1150938" y="692150"/>
            <a:ext cx="4556125" cy="3416300"/>
          </a:xfrm>
          <a:ln cap="flat"/>
        </p:spPr>
      </p:sp>
      <p:sp>
        <p:nvSpPr>
          <p:cNvPr id="727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57060ED-A8D0-4126-A88D-CAFAD429FAB4}" type="slidenum">
              <a:rPr lang="en-US"/>
              <a:pPr/>
              <a:t>29</a:t>
            </a:fld>
            <a:endParaRPr lang="en-US"/>
          </a:p>
        </p:txBody>
      </p:sp>
      <p:sp>
        <p:nvSpPr>
          <p:cNvPr id="73731" name="Rectangle 2"/>
          <p:cNvSpPr>
            <a:spLocks noChangeArrowheads="1" noTextEdit="1"/>
          </p:cNvSpPr>
          <p:nvPr>
            <p:ph type="sldImg"/>
          </p:nvPr>
        </p:nvSpPr>
        <p:spPr>
          <a:xfrm>
            <a:off x="1150938" y="692150"/>
            <a:ext cx="4556125" cy="3416300"/>
          </a:xfrm>
          <a:ln cap="flat"/>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D63A8F1-5C7A-4C21-AC35-A08B8DA86802}" type="slidenum">
              <a:rPr lang="en-US"/>
              <a:pPr/>
              <a:t>30</a:t>
            </a:fld>
            <a:endParaRPr lang="en-US"/>
          </a:p>
        </p:txBody>
      </p:sp>
      <p:sp>
        <p:nvSpPr>
          <p:cNvPr id="74755" name="Rectangle 2"/>
          <p:cNvSpPr>
            <a:spLocks noChangeArrowheads="1" noTextEdit="1"/>
          </p:cNvSpPr>
          <p:nvPr>
            <p:ph type="sldImg"/>
          </p:nvPr>
        </p:nvSpPr>
        <p:spPr>
          <a:xfrm>
            <a:off x="1150938" y="692150"/>
            <a:ext cx="4556125" cy="3416300"/>
          </a:xfrm>
          <a:ln cap="flat"/>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BFB64A0-BBAC-4848-8343-DE8F568C4B96}" type="slidenum">
              <a:rPr lang="en-US"/>
              <a:pPr/>
              <a:t>31</a:t>
            </a:fld>
            <a:endParaRPr lang="en-US"/>
          </a:p>
        </p:txBody>
      </p:sp>
      <p:sp>
        <p:nvSpPr>
          <p:cNvPr id="75779" name="Rectangle 2"/>
          <p:cNvSpPr>
            <a:spLocks noChangeArrowheads="1" noTextEdit="1"/>
          </p:cNvSpPr>
          <p:nvPr>
            <p:ph type="sldImg"/>
          </p:nvPr>
        </p:nvSpPr>
        <p:spPr>
          <a:xfrm>
            <a:off x="1150938" y="692150"/>
            <a:ext cx="4556125" cy="3416300"/>
          </a:xfrm>
          <a:ln cap="flat"/>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DB75D90-6C87-415D-9B66-7D4312FF3E56}" type="slidenum">
              <a:rPr lang="en-US"/>
              <a:pPr/>
              <a:t>32</a:t>
            </a:fld>
            <a:endParaRPr lang="en-US"/>
          </a:p>
        </p:txBody>
      </p:sp>
      <p:sp>
        <p:nvSpPr>
          <p:cNvPr id="76803" name="Rectangle 2"/>
          <p:cNvSpPr>
            <a:spLocks noChangeArrowheads="1" noTextEdit="1"/>
          </p:cNvSpPr>
          <p:nvPr>
            <p:ph type="sldImg"/>
          </p:nvPr>
        </p:nvSpPr>
        <p:spPr>
          <a:xfrm>
            <a:off x="1150938" y="692150"/>
            <a:ext cx="4556125" cy="3416300"/>
          </a:xfrm>
          <a:ln cap="flat"/>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0A09589-B106-45BF-B722-96070203CF9D}" type="slidenum">
              <a:rPr lang="en-US"/>
              <a:pPr/>
              <a:t>33</a:t>
            </a:fld>
            <a:endParaRPr lang="en-US"/>
          </a:p>
        </p:txBody>
      </p:sp>
      <p:sp>
        <p:nvSpPr>
          <p:cNvPr id="77827" name="Rectangle 2"/>
          <p:cNvSpPr>
            <a:spLocks noChangeArrowheads="1" noTextEdit="1"/>
          </p:cNvSpPr>
          <p:nvPr>
            <p:ph type="sldImg"/>
          </p:nvPr>
        </p:nvSpPr>
        <p:spPr>
          <a:xfrm>
            <a:off x="1150938" y="692150"/>
            <a:ext cx="4556125" cy="3416300"/>
          </a:xfrm>
          <a:ln cap="flat"/>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smtClean="0"/>
              <a:t>Click to edit Master title style</a:t>
            </a:r>
            <a:endParaRPr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7" name="Date Placeholder 27"/>
          <p:cNvSpPr>
            <a:spLocks noGrp="1"/>
          </p:cNvSpPr>
          <p:nvPr>
            <p:ph type="dt" sz="half" idx="10"/>
          </p:nvPr>
        </p:nvSpPr>
        <p:spPr>
          <a:xfrm>
            <a:off x="6705600" y="4206875"/>
            <a:ext cx="960438" cy="457200"/>
          </a:xfrm>
        </p:spPr>
        <p:txBody>
          <a:bodyPr/>
          <a:lstStyle>
            <a:lvl1pPr>
              <a:defRPr/>
            </a:lvl1pPr>
          </a:lstStyle>
          <a:p>
            <a:endParaRPr 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r>
              <a:rPr lang="en-US"/>
              <a:t>Liang, Introduction to Java Programming, Seventh Edition, (c) 2009 Pearson Education, Inc. All rights reserved. 0136012671</a:t>
            </a:r>
          </a:p>
        </p:txBody>
      </p:sp>
      <p:sp>
        <p:nvSpPr>
          <p:cNvPr id="19" name="Slide Number Placeholder 28"/>
          <p:cNvSpPr>
            <a:spLocks noGrp="1"/>
          </p:cNvSpPr>
          <p:nvPr>
            <p:ph type="sldNum" sz="quarter" idx="12"/>
          </p:nvPr>
        </p:nvSpPr>
        <p:spPr>
          <a:xfrm>
            <a:off x="8320088" y="1588"/>
            <a:ext cx="747712" cy="365125"/>
          </a:xfrm>
        </p:spPr>
        <p:txBody>
          <a:bodyPr/>
          <a:lstStyle>
            <a:lvl1pPr>
              <a:defRPr>
                <a:solidFill>
                  <a:schemeClr val="bg1"/>
                </a:solidFill>
              </a:defRPr>
            </a:lvl1pPr>
          </a:lstStyle>
          <a:p>
            <a:fld id="{A12022F1-065A-4980-8F3F-992F78ED23F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2DDD1CBC-DED8-4741-9532-04F3E152CAC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43310FE2-B296-4F1C-B663-B60D844CA1F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68C6A563-9FAB-4EEF-8E53-CB753360122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13"/>
          <p:cNvSpPr>
            <a:spLocks noGrp="1"/>
          </p:cNvSpPr>
          <p:nvPr>
            <p:ph type="dt" sz="half" idx="10"/>
          </p:nvPr>
        </p:nvSpPr>
        <p:spPr/>
        <p:txBody>
          <a:bodyPr/>
          <a:lstStyle>
            <a:lvl1pPr>
              <a:defRPr/>
            </a:lvl1pPr>
          </a:lstStyle>
          <a:p>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90E1932A-7BF8-49F9-B5F8-6876BEFE8DD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99927645-8C09-4244-9171-AAD0409F856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6A992885-4A1F-458E-A282-A8D76218C33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smtClean="0"/>
              <a:t>Click to edit Master title style</a:t>
            </a:r>
            <a:endParaRPr lang="en-US"/>
          </a:p>
        </p:txBody>
      </p:sp>
      <p:sp>
        <p:nvSpPr>
          <p:cNvPr id="3" name="Date Placeholder 2"/>
          <p:cNvSpPr>
            <a:spLocks noGrp="1"/>
          </p:cNvSpPr>
          <p:nvPr>
            <p:ph type="dt" sz="half" idx="10"/>
          </p:nvPr>
        </p:nvSpPr>
        <p:spPr>
          <a:xfrm>
            <a:off x="6583363" y="612775"/>
            <a:ext cx="957262" cy="457200"/>
          </a:xfr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6A2671B-2D34-4C33-8CAF-38BC23FBBFB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22"/>
          <p:cNvSpPr>
            <a:spLocks noGrp="1"/>
          </p:cNvSpPr>
          <p:nvPr>
            <p:ph type="sldNum" sz="quarter" idx="12"/>
          </p:nvPr>
        </p:nvSpPr>
        <p:spPr/>
        <p:txBody>
          <a:bodyPr/>
          <a:lstStyle>
            <a:lvl1pPr>
              <a:defRPr/>
            </a:lvl1pPr>
          </a:lstStyle>
          <a:p>
            <a:fld id="{2AB6421B-CB74-4398-BFDF-00A4CE946CA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smtClean="0"/>
              <a:t>Click to edit Master title style</a:t>
            </a:r>
            <a:endParaRPr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396A80C6-E405-42DD-AA7C-54CFB808279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98217117-9DED-40E2-AD65-A51DC7648F2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srgbClr val="FFFFFF"/>
              </a:solidFill>
            </a:endParaRPr>
          </a:p>
        </p:txBody>
      </p:sp>
      <p:sp>
        <p:nvSpPr>
          <p:cNvPr id="24591"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92"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800">
                <a:solidFill>
                  <a:schemeClr val="accent2"/>
                </a:solidFill>
              </a:defRPr>
            </a:lvl1pPr>
          </a:lstStyle>
          <a:p>
            <a:endParaRPr lang="en-US"/>
          </a:p>
        </p:txBody>
      </p:sp>
      <p:sp>
        <p:nvSpPr>
          <p:cNvPr id="3" name="Footer Placeholder 2"/>
          <p:cNvSpPr>
            <a:spLocks noGrp="1"/>
          </p:cNvSpPr>
          <p:nvPr>
            <p:ph type="ftr" sz="quarter" idx="3"/>
          </p:nvPr>
        </p:nvSpPr>
        <p:spPr>
          <a:xfrm>
            <a:off x="5257800" y="612775"/>
            <a:ext cx="1325563"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800">
                <a:solidFill>
                  <a:schemeClr val="accent2"/>
                </a:solidFill>
              </a:defRPr>
            </a:lvl1pPr>
          </a:lstStyle>
          <a:p>
            <a:endParaRPr lang="en-US"/>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800">
                <a:solidFill>
                  <a:srgbClr val="FFFFFF"/>
                </a:solidFill>
              </a:defRPr>
            </a:lvl1pPr>
          </a:lstStyle>
          <a:p>
            <a:fld id="{053ED23B-B57E-4B65-B250-F1F881F7507A}" type="slidenum">
              <a:rPr lang="en-US"/>
              <a:pPr/>
              <a:t>‹#›</a:t>
            </a:fld>
            <a:endParaRPr lang="en-US"/>
          </a:p>
        </p:txBody>
      </p:sp>
      <p:sp>
        <p:nvSpPr>
          <p:cNvPr id="20"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defRPr/>
            </a:pPr>
            <a:r>
              <a:rPr lang="en-US" sz="1000">
                <a:latin typeface="Arial" pitchFamily="34" charset="0"/>
              </a:rPr>
              <a:t>Liang, Introduction to Java Programming, Seventh Edition, (c) 2009 Pearson Education, Inc. All rights reserved. 0136012671</a:t>
            </a:r>
          </a:p>
        </p:txBody>
      </p:sp>
    </p:spTree>
  </p:cSld>
  <p:clrMap bg1="lt1" tx1="dk1" bg2="lt2" tx2="dk2" accent1="accent1" accent2="accent2" accent3="accent3" accent4="accent4" accent5="accent5" accent6="accent6" hlink="hlink" folHlink="folHlink"/>
  <p:sldLayoutIdLst>
    <p:sldLayoutId id="2147483725" r:id="rId1"/>
    <p:sldLayoutId id="2147483716" r:id="rId2"/>
    <p:sldLayoutId id="2147483717" r:id="rId3"/>
    <p:sldLayoutId id="2147483718" r:id="rId4"/>
    <p:sldLayoutId id="2147483719" r:id="rId5"/>
    <p:sldLayoutId id="2147483726" r:id="rId6"/>
    <p:sldLayoutId id="2147483720" r:id="rId7"/>
    <p:sldLayoutId id="2147483721" r:id="rId8"/>
    <p:sldLayoutId id="2147483722" r:id="rId9"/>
    <p:sldLayoutId id="2147483723" r:id="rId10"/>
    <p:sldLayoutId id="2147483724"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9BBB59"/>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9BBB59"/>
        </a:buClr>
        <a:buFont typeface="Georgia" pitchFamily="18" charset="0"/>
        <a:buChar char="▫"/>
        <a:defRPr sz="2000" kern="1200">
          <a:solidFill>
            <a:srgbClr val="9BBB59"/>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1524000"/>
            <a:ext cx="7772400" cy="1143000"/>
          </a:xfrm>
          <a:noFill/>
        </p:spPr>
        <p:txBody>
          <a:bodyPr/>
          <a:lstStyle/>
          <a:p>
            <a:pPr eaLnBrk="1" hangingPunct="1"/>
            <a:r>
              <a:rPr lang="en-US" dirty="0" smtClean="0"/>
              <a:t>Java</a:t>
            </a:r>
            <a:r>
              <a:rPr lang="en-US" dirty="0" smtClean="0"/>
              <a:t/>
            </a:r>
            <a:br>
              <a:rPr lang="en-US" dirty="0" smtClean="0"/>
            </a:br>
            <a:r>
              <a:rPr lang="en-US" dirty="0" smtClean="0"/>
              <a:t>Multithreading / Concurrency</a:t>
            </a:r>
          </a:p>
        </p:txBody>
      </p:sp>
      <p:sp>
        <p:nvSpPr>
          <p:cNvPr id="27651" name="Slide Number Placeholder 4"/>
          <p:cNvSpPr>
            <a:spLocks noGrp="1"/>
          </p:cNvSpPr>
          <p:nvPr>
            <p:ph type="sldNum" sz="quarter" idx="12"/>
          </p:nvPr>
        </p:nvSpPr>
        <p:spPr bwMode="auto">
          <a:noFill/>
          <a:ln>
            <a:miter lim="800000"/>
            <a:headEnd/>
            <a:tailEnd/>
          </a:ln>
        </p:spPr>
        <p:txBody>
          <a:bodyPr/>
          <a:lstStyle/>
          <a:p>
            <a:fld id="{85F7CC5A-EFB1-431F-8F3A-277EC8DE8735}" type="slidenum">
              <a:rPr lang="en-US"/>
              <a:pPr/>
              <a:t>1</a:t>
            </a:fld>
            <a:endParaRPr lang="en-US"/>
          </a:p>
        </p:txBody>
      </p:sp>
      <p:sp>
        <p:nvSpPr>
          <p:cNvPr id="27652" name="Rectangle 6"/>
          <p:cNvSpPr>
            <a:spLocks noChangeArrowheads="1"/>
          </p:cNvSpPr>
          <p:nvPr/>
        </p:nvSpPr>
        <p:spPr bwMode="auto">
          <a:xfrm>
            <a:off x="2281238" y="2633663"/>
            <a:ext cx="9144000" cy="0"/>
          </a:xfrm>
          <a:prstGeom prst="rect">
            <a:avLst/>
          </a:prstGeom>
          <a:noFill/>
          <a:ln w="12700">
            <a:noFill/>
            <a:miter lim="800000"/>
            <a:headEnd type="none" w="sm" len="sm"/>
            <a:tailEnd type="none" w="sm" len="sm"/>
          </a:ln>
        </p:spPr>
        <p:txBody>
          <a:bodyPr>
            <a:spAutoFit/>
          </a:bodyPr>
          <a:lstStyle/>
          <a:p>
            <a:endParaRPr lang="en-US"/>
          </a:p>
        </p:txBody>
      </p:sp>
      <p:sp>
        <p:nvSpPr>
          <p:cNvPr id="27653" name="Rectangle 8"/>
          <p:cNvSpPr>
            <a:spLocks noChangeArrowheads="1"/>
          </p:cNvSpPr>
          <p:nvPr/>
        </p:nvSpPr>
        <p:spPr bwMode="auto">
          <a:xfrm>
            <a:off x="2281238" y="2824163"/>
            <a:ext cx="9144000" cy="0"/>
          </a:xfrm>
          <a:prstGeom prst="rect">
            <a:avLst/>
          </a:prstGeom>
          <a:noFill/>
          <a:ln w="12700">
            <a:noFill/>
            <a:miter lim="800000"/>
            <a:headEnd type="none" w="sm" len="sm"/>
            <a:tailEnd type="none" w="sm" len="sm"/>
          </a:ln>
        </p:spPr>
        <p:txBody>
          <a:bodyPr>
            <a:spAutoFit/>
          </a:bodyPr>
          <a:lstStyle/>
          <a:p>
            <a:endParaRPr lang="en-US"/>
          </a:p>
        </p:txBody>
      </p:sp>
      <p:sp>
        <p:nvSpPr>
          <p:cNvPr id="27654" name="Rectangle 10"/>
          <p:cNvSpPr>
            <a:spLocks noChangeArrowheads="1"/>
          </p:cNvSpPr>
          <p:nvPr/>
        </p:nvSpPr>
        <p:spPr bwMode="auto">
          <a:xfrm>
            <a:off x="0" y="2903538"/>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Thread termination</a:t>
            </a:r>
          </a:p>
        </p:txBody>
      </p:sp>
      <p:sp>
        <p:nvSpPr>
          <p:cNvPr id="35843" name="Content Placeholder 2"/>
          <p:cNvSpPr>
            <a:spLocks noGrp="1"/>
          </p:cNvSpPr>
          <p:nvPr>
            <p:ph idx="1"/>
          </p:nvPr>
        </p:nvSpPr>
        <p:spPr/>
        <p:txBody>
          <a:bodyPr/>
          <a:lstStyle/>
          <a:p>
            <a:pPr>
              <a:buFont typeface="Georgia" pitchFamily="18" charset="0"/>
              <a:buNone/>
            </a:pPr>
            <a:r>
              <a:rPr lang="en-US" smtClean="0"/>
              <a:t>A thread becomes Not Runnable when one of these events occurs:</a:t>
            </a:r>
          </a:p>
          <a:p>
            <a:pPr>
              <a:buFont typeface="Georgia" pitchFamily="18" charset="0"/>
              <a:buNone/>
            </a:pPr>
            <a:endParaRPr lang="en-US" smtClean="0"/>
          </a:p>
          <a:p>
            <a:r>
              <a:rPr lang="en-US" smtClean="0"/>
              <a:t> Its sleep method is invoked.</a:t>
            </a:r>
          </a:p>
          <a:p>
            <a:r>
              <a:rPr lang="en-US" smtClean="0"/>
              <a:t> The thread calls the wait method to wait for a specific condition to be satisifed.</a:t>
            </a:r>
          </a:p>
          <a:p>
            <a:r>
              <a:rPr lang="en-US" smtClean="0"/>
              <a:t> The thread is blocking on I/O. </a:t>
            </a:r>
          </a:p>
        </p:txBody>
      </p:sp>
      <p:sp>
        <p:nvSpPr>
          <p:cNvPr id="35844" name="Slide Number Placeholder 3"/>
          <p:cNvSpPr>
            <a:spLocks noGrp="1"/>
          </p:cNvSpPr>
          <p:nvPr>
            <p:ph type="sldNum" sz="quarter" idx="12"/>
          </p:nvPr>
        </p:nvSpPr>
        <p:spPr bwMode="auto">
          <a:noFill/>
          <a:ln>
            <a:miter lim="800000"/>
            <a:headEnd/>
            <a:tailEnd/>
          </a:ln>
        </p:spPr>
        <p:txBody>
          <a:bodyPr/>
          <a:lstStyle/>
          <a:p>
            <a:fld id="{1A776B46-6028-426E-B321-7166322FE8EF}"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304800"/>
            <a:ext cx="7772400" cy="762000"/>
          </a:xfrm>
          <a:noFill/>
        </p:spPr>
        <p:txBody>
          <a:bodyPr/>
          <a:lstStyle/>
          <a:p>
            <a:pPr eaLnBrk="1" hangingPunct="1"/>
            <a:r>
              <a:rPr lang="en-US" smtClean="0"/>
              <a:t>Creating Tasks and Threads</a:t>
            </a:r>
          </a:p>
        </p:txBody>
      </p:sp>
      <p:sp>
        <p:nvSpPr>
          <p:cNvPr id="2052" name="Slide Number Placeholder 4"/>
          <p:cNvSpPr>
            <a:spLocks noGrp="1"/>
          </p:cNvSpPr>
          <p:nvPr>
            <p:ph type="sldNum" sz="quarter" idx="12"/>
          </p:nvPr>
        </p:nvSpPr>
        <p:spPr bwMode="auto">
          <a:noFill/>
          <a:ln>
            <a:miter lim="800000"/>
            <a:headEnd/>
            <a:tailEnd/>
          </a:ln>
        </p:spPr>
        <p:txBody>
          <a:bodyPr/>
          <a:lstStyle/>
          <a:p>
            <a:fld id="{00278B8B-B13F-4499-BC4C-D067CC4D9172}" type="slidenum">
              <a:rPr lang="en-US"/>
              <a:pPr/>
              <a:t>11</a:t>
            </a:fld>
            <a:endParaRPr lang="en-US"/>
          </a:p>
        </p:txBody>
      </p:sp>
      <p:sp>
        <p:nvSpPr>
          <p:cNvPr id="2053" name="Rectangle 5"/>
          <p:cNvSpPr>
            <a:spLocks noChangeArrowheads="1"/>
          </p:cNvSpPr>
          <p:nvPr/>
        </p:nvSpPr>
        <p:spPr bwMode="auto">
          <a:xfrm>
            <a:off x="1828800" y="2324100"/>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4" name="Rectangle 7"/>
          <p:cNvSpPr>
            <a:spLocks noChangeArrowheads="1"/>
          </p:cNvSpPr>
          <p:nvPr/>
        </p:nvSpPr>
        <p:spPr bwMode="auto">
          <a:xfrm>
            <a:off x="1876425" y="24717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5" name="Rectangle 9"/>
          <p:cNvSpPr>
            <a:spLocks noChangeArrowheads="1"/>
          </p:cNvSpPr>
          <p:nvPr/>
        </p:nvSpPr>
        <p:spPr bwMode="auto">
          <a:xfrm>
            <a:off x="1914525" y="2514600"/>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6" name="Rectangle 11"/>
          <p:cNvSpPr>
            <a:spLocks noChangeArrowheads="1"/>
          </p:cNvSpPr>
          <p:nvPr/>
        </p:nvSpPr>
        <p:spPr bwMode="auto">
          <a:xfrm>
            <a:off x="0" y="247650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2050" name="Object 10"/>
          <p:cNvGraphicFramePr>
            <a:graphicFrameLocks noChangeAspect="1"/>
          </p:cNvGraphicFramePr>
          <p:nvPr/>
        </p:nvGraphicFramePr>
        <p:xfrm>
          <a:off x="152400" y="1676400"/>
          <a:ext cx="8686800" cy="3251200"/>
        </p:xfrm>
        <a:graphic>
          <a:graphicData uri="http://schemas.openxmlformats.org/presentationml/2006/ole">
            <p:oleObj spid="_x0000_s2050" name="Picture" r:id="rId4" imgW="5093208" imgH="1905000" progId="Word.Picture.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457200"/>
            <a:ext cx="7848600" cy="1600200"/>
          </a:xfrm>
        </p:spPr>
        <p:txBody>
          <a:bodyPr>
            <a:normAutofit/>
          </a:bodyPr>
          <a:lstStyle/>
          <a:p>
            <a:pPr eaLnBrk="1" hangingPunct="1"/>
            <a:r>
              <a:rPr lang="en-US" sz="3200" smtClean="0"/>
              <a:t>Example:</a:t>
            </a:r>
            <a:br>
              <a:rPr lang="en-US" sz="3200" smtClean="0"/>
            </a:br>
            <a:r>
              <a:rPr lang="en-US" sz="3200" smtClean="0"/>
              <a:t>Using the </a:t>
            </a:r>
            <a:r>
              <a:rPr lang="en-US" sz="3400" smtClean="0">
                <a:latin typeface="Courier New" pitchFamily="49" charset="0"/>
              </a:rPr>
              <a:t>Runnable</a:t>
            </a:r>
            <a:r>
              <a:rPr lang="en-US" sz="3200" smtClean="0"/>
              <a:t> Interface to Create and Launch Threads</a:t>
            </a:r>
            <a:endParaRPr lang="en-US" sz="3200" smtClean="0">
              <a:solidFill>
                <a:schemeClr val="tx1"/>
              </a:solidFill>
              <a:latin typeface="Book Antiqua" pitchFamily="18" charset="0"/>
            </a:endParaRPr>
          </a:p>
        </p:txBody>
      </p:sp>
      <p:sp>
        <p:nvSpPr>
          <p:cNvPr id="265219" name="Rectangle 3"/>
          <p:cNvSpPr>
            <a:spLocks noGrp="1" noChangeArrowheads="1"/>
          </p:cNvSpPr>
          <p:nvPr>
            <p:ph idx="1"/>
          </p:nvPr>
        </p:nvSpPr>
        <p:spPr>
          <a:xfrm>
            <a:off x="685800" y="2438400"/>
            <a:ext cx="7848600" cy="2819400"/>
          </a:xfrm>
        </p:spPr>
        <p:txBody>
          <a:bodyPr>
            <a:normAutofit fontScale="92500"/>
          </a:bodyPr>
          <a:lstStyle/>
          <a:p>
            <a:pPr marL="365760" indent="-256032" eaLnBrk="1" fontAlgn="auto" hangingPunct="1">
              <a:spcAft>
                <a:spcPts val="0"/>
              </a:spcAft>
              <a:buClr>
                <a:schemeClr val="accent3"/>
              </a:buClr>
              <a:buFont typeface="Georgia"/>
              <a:buChar char="•"/>
              <a:defRPr/>
            </a:pPr>
            <a:r>
              <a:rPr lang="en-US"/>
              <a:t>Objective: Create and run three threads:</a:t>
            </a:r>
          </a:p>
          <a:p>
            <a:pPr marL="658368" lvl="1" indent="-246888" eaLnBrk="1" fontAlgn="auto" hangingPunct="1">
              <a:spcAft>
                <a:spcPts val="0"/>
              </a:spcAft>
              <a:buFont typeface="Georgia"/>
              <a:buChar char="▫"/>
              <a:defRPr/>
            </a:pPr>
            <a:r>
              <a:rPr lang="en-US" sz="3000"/>
              <a:t>The first thread prints the letter </a:t>
            </a:r>
            <a:r>
              <a:rPr lang="en-US" sz="3000" i="1"/>
              <a:t>a</a:t>
            </a:r>
            <a:r>
              <a:rPr lang="en-US" sz="3000"/>
              <a:t> 100 times. </a:t>
            </a:r>
          </a:p>
          <a:p>
            <a:pPr marL="658368" lvl="1" indent="-246888" eaLnBrk="1" fontAlgn="auto" hangingPunct="1">
              <a:spcAft>
                <a:spcPts val="0"/>
              </a:spcAft>
              <a:buFont typeface="Georgia"/>
              <a:buChar char="▫"/>
              <a:defRPr/>
            </a:pPr>
            <a:r>
              <a:rPr lang="en-US" sz="3000"/>
              <a:t>The second thread prints the letter </a:t>
            </a:r>
            <a:r>
              <a:rPr lang="en-US" sz="3000" i="1"/>
              <a:t>b</a:t>
            </a:r>
            <a:r>
              <a:rPr lang="en-US" sz="3000"/>
              <a:t> 100 times.</a:t>
            </a:r>
          </a:p>
          <a:p>
            <a:pPr marL="658368" lvl="1" indent="-246888" eaLnBrk="1" fontAlgn="auto" hangingPunct="1">
              <a:spcAft>
                <a:spcPts val="0"/>
              </a:spcAft>
              <a:buFont typeface="Georgia"/>
              <a:buChar char="▫"/>
              <a:defRPr/>
            </a:pPr>
            <a:r>
              <a:rPr lang="en-US" sz="3000"/>
              <a:t>The third thread prints the integers 1 through 100.</a:t>
            </a:r>
            <a:r>
              <a:rPr lang="en-US"/>
              <a:t> </a:t>
            </a:r>
          </a:p>
        </p:txBody>
      </p:sp>
      <p:sp>
        <p:nvSpPr>
          <p:cNvPr id="36868" name="Slide Number Placeholder 4"/>
          <p:cNvSpPr>
            <a:spLocks noGrp="1"/>
          </p:cNvSpPr>
          <p:nvPr>
            <p:ph type="sldNum" sz="quarter" idx="12"/>
          </p:nvPr>
        </p:nvSpPr>
        <p:spPr bwMode="auto">
          <a:noFill/>
          <a:ln>
            <a:miter lim="800000"/>
            <a:headEnd/>
            <a:tailEnd/>
          </a:ln>
        </p:spPr>
        <p:txBody>
          <a:bodyPr/>
          <a:lstStyle/>
          <a:p>
            <a:fld id="{7FAA59C1-0E0A-40FA-89EE-64E5C12D543E}"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09600" y="152400"/>
            <a:ext cx="7848600" cy="762000"/>
          </a:xfrm>
        </p:spPr>
        <p:txBody>
          <a:bodyPr/>
          <a:lstStyle/>
          <a:p>
            <a:pPr eaLnBrk="1" hangingPunct="1"/>
            <a:r>
              <a:rPr lang="en-US" smtClean="0"/>
              <a:t>The Thread Class </a:t>
            </a:r>
            <a:endParaRPr lang="en-US" b="1" smtClean="0">
              <a:latin typeface="Courier" charset="0"/>
            </a:endParaRPr>
          </a:p>
        </p:txBody>
      </p:sp>
      <p:sp>
        <p:nvSpPr>
          <p:cNvPr id="3076" name="Slide Number Placeholder 4"/>
          <p:cNvSpPr>
            <a:spLocks noGrp="1"/>
          </p:cNvSpPr>
          <p:nvPr>
            <p:ph type="sldNum" sz="quarter" idx="12"/>
          </p:nvPr>
        </p:nvSpPr>
        <p:spPr bwMode="auto">
          <a:noFill/>
          <a:ln>
            <a:miter lim="800000"/>
            <a:headEnd/>
            <a:tailEnd/>
          </a:ln>
        </p:spPr>
        <p:txBody>
          <a:bodyPr/>
          <a:lstStyle/>
          <a:p>
            <a:fld id="{577E2CC9-5DE1-4E49-BAFB-422DB78705B4}" type="slidenum">
              <a:rPr lang="en-US"/>
              <a:pPr/>
              <a:t>13</a:t>
            </a:fld>
            <a:endParaRPr lang="en-US"/>
          </a:p>
        </p:txBody>
      </p:sp>
      <p:sp>
        <p:nvSpPr>
          <p:cNvPr id="3077" name="Rectangle 7"/>
          <p:cNvSpPr>
            <a:spLocks noChangeArrowheads="1"/>
          </p:cNvSpPr>
          <p:nvPr/>
        </p:nvSpPr>
        <p:spPr bwMode="auto">
          <a:xfrm>
            <a:off x="2000250" y="2214563"/>
            <a:ext cx="9144000" cy="0"/>
          </a:xfrm>
          <a:prstGeom prst="rect">
            <a:avLst/>
          </a:prstGeom>
          <a:noFill/>
          <a:ln w="12700">
            <a:noFill/>
            <a:miter lim="800000"/>
            <a:headEnd type="none" w="sm" len="sm"/>
            <a:tailEnd type="none" w="sm" len="sm"/>
          </a:ln>
        </p:spPr>
        <p:txBody>
          <a:bodyPr>
            <a:spAutoFit/>
          </a:bodyPr>
          <a:lstStyle/>
          <a:p>
            <a:endParaRPr lang="en-US"/>
          </a:p>
        </p:txBody>
      </p:sp>
      <p:sp>
        <p:nvSpPr>
          <p:cNvPr id="3078" name="Rectangle 9"/>
          <p:cNvSpPr>
            <a:spLocks noChangeArrowheads="1"/>
          </p:cNvSpPr>
          <p:nvPr/>
        </p:nvSpPr>
        <p:spPr bwMode="auto">
          <a:xfrm>
            <a:off x="2000250" y="2057400"/>
            <a:ext cx="9144000" cy="0"/>
          </a:xfrm>
          <a:prstGeom prst="rect">
            <a:avLst/>
          </a:prstGeom>
          <a:noFill/>
          <a:ln w="12700">
            <a:noFill/>
            <a:miter lim="800000"/>
            <a:headEnd type="none" w="sm" len="sm"/>
            <a:tailEnd type="none" w="sm" len="sm"/>
          </a:ln>
        </p:spPr>
        <p:txBody>
          <a:bodyPr>
            <a:spAutoFit/>
          </a:bodyPr>
          <a:lstStyle/>
          <a:p>
            <a:endParaRPr lang="en-US"/>
          </a:p>
        </p:txBody>
      </p:sp>
      <p:sp>
        <p:nvSpPr>
          <p:cNvPr id="3079" name="Rectangle 11"/>
          <p:cNvSpPr>
            <a:spLocks noChangeArrowheads="1"/>
          </p:cNvSpPr>
          <p:nvPr/>
        </p:nvSpPr>
        <p:spPr bwMode="auto">
          <a:xfrm>
            <a:off x="0" y="2301875"/>
            <a:ext cx="9144000" cy="0"/>
          </a:xfrm>
          <a:prstGeom prst="rect">
            <a:avLst/>
          </a:prstGeom>
          <a:noFill/>
          <a:ln w="12700">
            <a:noFill/>
            <a:miter lim="800000"/>
            <a:headEnd type="none" w="sm" len="sm"/>
            <a:tailEnd type="none" w="sm" len="sm"/>
          </a:ln>
        </p:spPr>
        <p:txBody>
          <a:bodyPr anchor="ctr">
            <a:spAutoFit/>
          </a:bodyPr>
          <a:lstStyle/>
          <a:p>
            <a:endParaRPr lang="en-US"/>
          </a:p>
        </p:txBody>
      </p:sp>
      <p:graphicFrame>
        <p:nvGraphicFramePr>
          <p:cNvPr id="3074" name="Object 10"/>
          <p:cNvGraphicFramePr>
            <a:graphicFrameLocks noChangeAspect="1"/>
          </p:cNvGraphicFramePr>
          <p:nvPr/>
        </p:nvGraphicFramePr>
        <p:xfrm>
          <a:off x="0" y="1447800"/>
          <a:ext cx="9144000" cy="4587875"/>
        </p:xfrm>
        <a:graphic>
          <a:graphicData uri="http://schemas.openxmlformats.org/presentationml/2006/ole">
            <p:oleObj spid="_x0000_s3074" name="Picture" r:id="rId3" imgW="4495800" imgH="2253996" progId="Word.Picture.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152400"/>
            <a:ext cx="8763000" cy="762000"/>
          </a:xfrm>
        </p:spPr>
        <p:txBody>
          <a:bodyPr/>
          <a:lstStyle/>
          <a:p>
            <a:pPr eaLnBrk="1" hangingPunct="1"/>
            <a:r>
              <a:rPr lang="en-US" smtClean="0"/>
              <a:t>The Static yield() Method</a:t>
            </a:r>
            <a:endParaRPr lang="en-US" b="1" smtClean="0">
              <a:latin typeface="Courier" charset="0"/>
            </a:endParaRPr>
          </a:p>
        </p:txBody>
      </p:sp>
      <p:sp>
        <p:nvSpPr>
          <p:cNvPr id="37891" name="Rectangle 3"/>
          <p:cNvSpPr>
            <a:spLocks noGrp="1" noChangeArrowheads="1"/>
          </p:cNvSpPr>
          <p:nvPr>
            <p:ph idx="1"/>
          </p:nvPr>
        </p:nvSpPr>
        <p:spPr>
          <a:xfrm>
            <a:off x="228600" y="990600"/>
            <a:ext cx="8686800" cy="5105400"/>
          </a:xfrm>
        </p:spPr>
        <p:txBody>
          <a:bodyPr/>
          <a:lstStyle/>
          <a:p>
            <a:pPr marL="0" indent="0" eaLnBrk="1" hangingPunct="1">
              <a:lnSpc>
                <a:spcPct val="80000"/>
              </a:lnSpc>
              <a:spcBef>
                <a:spcPct val="0"/>
              </a:spcBef>
              <a:buFont typeface="Monotype Sorts" pitchFamily="2" charset="2"/>
              <a:buNone/>
            </a:pPr>
            <a:r>
              <a:rPr lang="en-US" dirty="0" smtClean="0">
                <a:cs typeface="Times New Roman" pitchFamily="18" charset="0"/>
              </a:rPr>
              <a:t>You can use the yield() method to temporarily release time for other threads. For example, suppose you modify the code in Lines 53-57 in TaskThreadDemo.java as follows:</a:t>
            </a:r>
          </a:p>
          <a:p>
            <a:pPr marL="0" indent="0" eaLnBrk="1" hangingPunct="1">
              <a:lnSpc>
                <a:spcPct val="80000"/>
              </a:lnSpc>
              <a:spcBef>
                <a:spcPct val="0"/>
              </a:spcBef>
              <a:buFont typeface="Monotype Sorts" pitchFamily="2" charset="2"/>
              <a:buNone/>
            </a:pPr>
            <a:endParaRPr lang="en-US" dirty="0" smtClean="0">
              <a:cs typeface="Times New Roman" pitchFamily="18" charset="0"/>
            </a:endParaRPr>
          </a:p>
          <a:p>
            <a:pPr marL="625475" lvl="1" indent="-112713" eaLnBrk="1" hangingPunct="1">
              <a:lnSpc>
                <a:spcPct val="80000"/>
              </a:lnSpc>
              <a:spcBef>
                <a:spcPct val="0"/>
              </a:spcBef>
              <a:buFontTx/>
              <a:buNone/>
            </a:pPr>
            <a:r>
              <a:rPr lang="en-US" sz="2400" dirty="0" smtClean="0">
                <a:latin typeface="Courier New" pitchFamily="49" charset="0"/>
                <a:cs typeface="Times New Roman" pitchFamily="18" charset="0"/>
              </a:rPr>
              <a:t>public void run() {</a:t>
            </a:r>
          </a:p>
          <a:p>
            <a:pPr marL="625475" lvl="1" indent="-112713" eaLnBrk="1" hangingPunct="1">
              <a:lnSpc>
                <a:spcPct val="80000"/>
              </a:lnSpc>
              <a:spcBef>
                <a:spcPct val="0"/>
              </a:spcBef>
              <a:buFontTx/>
              <a:buNone/>
            </a:pPr>
            <a:r>
              <a:rPr lang="en-US" sz="2400" dirty="0" smtClean="0">
                <a:latin typeface="Courier New" pitchFamily="49" charset="0"/>
                <a:cs typeface="Times New Roman" pitchFamily="18" charset="0"/>
              </a:rPr>
              <a:t>  for (</a:t>
            </a:r>
            <a:r>
              <a:rPr lang="en-US" sz="2400"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i</a:t>
            </a:r>
            <a:r>
              <a:rPr lang="en-US" sz="2400" dirty="0" smtClean="0">
                <a:latin typeface="Courier New" pitchFamily="49" charset="0"/>
                <a:cs typeface="Times New Roman" pitchFamily="18" charset="0"/>
              </a:rPr>
              <a:t> = 1; </a:t>
            </a:r>
            <a:r>
              <a:rPr lang="en-US" sz="2400" dirty="0" err="1" smtClean="0">
                <a:latin typeface="Courier New" pitchFamily="49" charset="0"/>
                <a:cs typeface="Times New Roman" pitchFamily="18" charset="0"/>
              </a:rPr>
              <a:t>i</a:t>
            </a:r>
            <a:r>
              <a:rPr lang="en-US" sz="2400" dirty="0" smtClean="0">
                <a:latin typeface="Courier New" pitchFamily="49" charset="0"/>
                <a:cs typeface="Times New Roman" pitchFamily="18" charset="0"/>
              </a:rPr>
              <a:t> &lt;= </a:t>
            </a:r>
            <a:r>
              <a:rPr lang="en-US" sz="2400" dirty="0" err="1" smtClean="0">
                <a:latin typeface="Courier New" pitchFamily="49" charset="0"/>
                <a:cs typeface="Times New Roman" pitchFamily="18" charset="0"/>
              </a:rPr>
              <a:t>lastNum</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i</a:t>
            </a:r>
            <a:r>
              <a:rPr lang="en-US" sz="2400" dirty="0" smtClean="0">
                <a:latin typeface="Courier New" pitchFamily="49" charset="0"/>
                <a:cs typeface="Times New Roman" pitchFamily="18" charset="0"/>
              </a:rPr>
              <a:t>++) {</a:t>
            </a:r>
          </a:p>
          <a:p>
            <a:pPr marL="625475" lvl="1" indent="-112713" eaLnBrk="1" hangingPunct="1">
              <a:lnSpc>
                <a:spcPct val="80000"/>
              </a:lnSpc>
              <a:spcBef>
                <a:spcPct val="0"/>
              </a:spcBef>
              <a:buFontTx/>
              <a:buNone/>
            </a:pP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System.out.print</a:t>
            </a:r>
            <a:r>
              <a:rPr lang="en-US" sz="2400" dirty="0" smtClean="0">
                <a:latin typeface="Courier New" pitchFamily="49" charset="0"/>
                <a:cs typeface="Times New Roman" pitchFamily="18" charset="0"/>
              </a:rPr>
              <a:t>(" " + </a:t>
            </a:r>
            <a:r>
              <a:rPr lang="en-US" sz="2400" dirty="0" err="1" smtClean="0">
                <a:latin typeface="Courier New" pitchFamily="49" charset="0"/>
                <a:cs typeface="Times New Roman" pitchFamily="18" charset="0"/>
              </a:rPr>
              <a:t>i</a:t>
            </a:r>
            <a:r>
              <a:rPr lang="en-US" sz="2400" dirty="0" smtClean="0">
                <a:latin typeface="Courier New" pitchFamily="49" charset="0"/>
                <a:cs typeface="Times New Roman" pitchFamily="18" charset="0"/>
              </a:rPr>
              <a:t>);</a:t>
            </a:r>
          </a:p>
          <a:p>
            <a:pPr marL="625475" lvl="1" indent="-112713" eaLnBrk="1" hangingPunct="1">
              <a:lnSpc>
                <a:spcPct val="80000"/>
              </a:lnSpc>
              <a:spcBef>
                <a:spcPct val="0"/>
              </a:spcBef>
              <a:buFontTx/>
              <a:buNone/>
            </a:pPr>
            <a:r>
              <a:rPr lang="en-US" sz="2400" b="1" dirty="0" smtClean="0">
                <a:latin typeface="Courier New" pitchFamily="49" charset="0"/>
                <a:cs typeface="Times New Roman" pitchFamily="18" charset="0"/>
              </a:rPr>
              <a:t>    </a:t>
            </a:r>
            <a:r>
              <a:rPr lang="en-US" sz="2400" b="1" dirty="0" err="1" smtClean="0">
                <a:solidFill>
                  <a:srgbClr val="FF3300"/>
                </a:solidFill>
                <a:latin typeface="Courier New" pitchFamily="49" charset="0"/>
                <a:cs typeface="Times New Roman" pitchFamily="18" charset="0"/>
              </a:rPr>
              <a:t>Thread.yield</a:t>
            </a:r>
            <a:r>
              <a:rPr lang="en-US" sz="2400" b="1" dirty="0" smtClean="0">
                <a:solidFill>
                  <a:srgbClr val="FF3300"/>
                </a:solidFill>
                <a:latin typeface="Courier New" pitchFamily="49" charset="0"/>
                <a:cs typeface="Times New Roman" pitchFamily="18" charset="0"/>
              </a:rPr>
              <a:t>();</a:t>
            </a:r>
            <a:endParaRPr lang="en-US" sz="2400" dirty="0" smtClean="0">
              <a:solidFill>
                <a:srgbClr val="FF3300"/>
              </a:solidFill>
              <a:latin typeface="Courier New" pitchFamily="49" charset="0"/>
              <a:cs typeface="Times New Roman" pitchFamily="18" charset="0"/>
            </a:endParaRPr>
          </a:p>
          <a:p>
            <a:pPr marL="625475" lvl="1" indent="-112713" eaLnBrk="1" hangingPunct="1">
              <a:lnSpc>
                <a:spcPct val="80000"/>
              </a:lnSpc>
              <a:spcBef>
                <a:spcPct val="0"/>
              </a:spcBef>
              <a:buFontTx/>
              <a:buNone/>
            </a:pPr>
            <a:r>
              <a:rPr lang="en-US" sz="2400" dirty="0" smtClean="0">
                <a:latin typeface="Courier New" pitchFamily="49" charset="0"/>
                <a:cs typeface="Times New Roman" pitchFamily="18" charset="0"/>
              </a:rPr>
              <a:t>  }</a:t>
            </a:r>
          </a:p>
          <a:p>
            <a:pPr marL="625475" lvl="1" indent="-112713" eaLnBrk="1" hangingPunct="1">
              <a:lnSpc>
                <a:spcPct val="80000"/>
              </a:lnSpc>
              <a:spcBef>
                <a:spcPct val="0"/>
              </a:spcBef>
              <a:buFontTx/>
              <a:buNone/>
            </a:pPr>
            <a:r>
              <a:rPr lang="en-US" sz="2400" dirty="0" smtClean="0">
                <a:latin typeface="Courier New" pitchFamily="49" charset="0"/>
                <a:cs typeface="Times New Roman" pitchFamily="18" charset="0"/>
              </a:rPr>
              <a:t>}</a:t>
            </a:r>
          </a:p>
          <a:p>
            <a:pPr marL="0" indent="0" eaLnBrk="1" hangingPunct="1">
              <a:lnSpc>
                <a:spcPct val="80000"/>
              </a:lnSpc>
              <a:spcBef>
                <a:spcPct val="0"/>
              </a:spcBef>
              <a:buFont typeface="Monotype Sorts" pitchFamily="2" charset="2"/>
              <a:buNone/>
            </a:pPr>
            <a:r>
              <a:rPr lang="en-US" dirty="0" smtClean="0">
                <a:cs typeface="Times New Roman" pitchFamily="18" charset="0"/>
              </a:rPr>
              <a:t> </a:t>
            </a:r>
          </a:p>
          <a:p>
            <a:pPr marL="0" indent="0" eaLnBrk="1" hangingPunct="1">
              <a:lnSpc>
                <a:spcPct val="80000"/>
              </a:lnSpc>
              <a:spcBef>
                <a:spcPct val="0"/>
              </a:spcBef>
              <a:buFont typeface="Monotype Sorts" pitchFamily="2" charset="2"/>
              <a:buNone/>
            </a:pPr>
            <a:r>
              <a:rPr lang="en-US" dirty="0" smtClean="0">
                <a:cs typeface="Times New Roman" pitchFamily="18" charset="0"/>
              </a:rPr>
              <a:t>Every time a number is printed, the print100 thread is yielded. So, the numbers are printed after the characters. </a:t>
            </a:r>
          </a:p>
        </p:txBody>
      </p:sp>
      <p:sp>
        <p:nvSpPr>
          <p:cNvPr id="37892" name="Slide Number Placeholder 4"/>
          <p:cNvSpPr>
            <a:spLocks noGrp="1"/>
          </p:cNvSpPr>
          <p:nvPr>
            <p:ph type="sldNum" sz="quarter" idx="12"/>
          </p:nvPr>
        </p:nvSpPr>
        <p:spPr bwMode="auto">
          <a:noFill/>
          <a:ln>
            <a:miter lim="800000"/>
            <a:headEnd/>
            <a:tailEnd/>
          </a:ln>
        </p:spPr>
        <p:txBody>
          <a:bodyPr/>
          <a:lstStyle/>
          <a:p>
            <a:fld id="{F8ECE29E-E800-4C4D-957E-F97EF8DA422E}"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152400"/>
            <a:ext cx="8763000" cy="762000"/>
          </a:xfrm>
        </p:spPr>
        <p:txBody>
          <a:bodyPr/>
          <a:lstStyle/>
          <a:p>
            <a:pPr eaLnBrk="1" hangingPunct="1"/>
            <a:r>
              <a:rPr lang="en-US" sz="3600" smtClean="0"/>
              <a:t>The Static sleep(milliseconds) Method</a:t>
            </a:r>
            <a:endParaRPr lang="en-US" sz="3600" b="1" smtClean="0">
              <a:latin typeface="Courier" charset="0"/>
            </a:endParaRPr>
          </a:p>
        </p:txBody>
      </p:sp>
      <p:sp>
        <p:nvSpPr>
          <p:cNvPr id="38915" name="Rectangle 3"/>
          <p:cNvSpPr>
            <a:spLocks noGrp="1" noChangeArrowheads="1"/>
          </p:cNvSpPr>
          <p:nvPr>
            <p:ph idx="1"/>
          </p:nvPr>
        </p:nvSpPr>
        <p:spPr>
          <a:xfrm>
            <a:off x="228600" y="990600"/>
            <a:ext cx="8763000" cy="5334000"/>
          </a:xfrm>
        </p:spPr>
        <p:txBody>
          <a:bodyPr/>
          <a:lstStyle/>
          <a:p>
            <a:pPr marL="0" indent="0" eaLnBrk="1" hangingPunct="1">
              <a:lnSpc>
                <a:spcPct val="80000"/>
              </a:lnSpc>
              <a:spcBef>
                <a:spcPct val="0"/>
              </a:spcBef>
              <a:buFont typeface="Monotype Sorts" pitchFamily="2" charset="2"/>
              <a:buNone/>
            </a:pPr>
            <a:r>
              <a:rPr lang="en-US" sz="2400" smtClean="0">
                <a:cs typeface="Times New Roman" pitchFamily="18" charset="0"/>
              </a:rPr>
              <a:t>The sleep(long mills) method puts the thread to sleep for the specified time in milliseconds. For example, suppose you modify the code in Lines 53-57 in TaskThreadDemo.java as follows:</a:t>
            </a:r>
          </a:p>
          <a:p>
            <a:pPr marL="0" indent="0" eaLnBrk="1" hangingPunct="1">
              <a:lnSpc>
                <a:spcPct val="80000"/>
              </a:lnSpc>
              <a:spcBef>
                <a:spcPct val="0"/>
              </a:spcBef>
              <a:buFont typeface="Monotype Sorts" pitchFamily="2" charset="2"/>
              <a:buNone/>
            </a:pPr>
            <a:endParaRPr lang="en-US" sz="2400" smtClean="0">
              <a:cs typeface="Times New Roman" pitchFamily="18" charset="0"/>
            </a:endParaRPr>
          </a:p>
          <a:p>
            <a:pPr marL="625475" lvl="1" indent="-112713" eaLnBrk="1" hangingPunct="1">
              <a:lnSpc>
                <a:spcPct val="80000"/>
              </a:lnSpc>
              <a:spcBef>
                <a:spcPct val="0"/>
              </a:spcBef>
              <a:buFontTx/>
              <a:buNone/>
            </a:pPr>
            <a:r>
              <a:rPr lang="en-US" sz="2000" smtClean="0">
                <a:latin typeface="Courier New" pitchFamily="49" charset="0"/>
                <a:cs typeface="Times New Roman" pitchFamily="18" charset="0"/>
              </a:rPr>
              <a:t>public void run() {</a:t>
            </a:r>
          </a:p>
          <a:p>
            <a:pPr marL="625475" lvl="1" indent="-112713" eaLnBrk="1" hangingPunct="1">
              <a:lnSpc>
                <a:spcPct val="80000"/>
              </a:lnSpc>
              <a:spcBef>
                <a:spcPct val="0"/>
              </a:spcBef>
              <a:buFontTx/>
              <a:buNone/>
            </a:pPr>
            <a:r>
              <a:rPr lang="en-US" sz="2000" smtClean="0">
                <a:latin typeface="Courier New" pitchFamily="49" charset="0"/>
                <a:cs typeface="Times New Roman" pitchFamily="18" charset="0"/>
              </a:rPr>
              <a:t>  for (int i = 1; i &lt;= lastNum; i++) {</a:t>
            </a:r>
          </a:p>
          <a:p>
            <a:pPr marL="625475" lvl="1" indent="-112713" eaLnBrk="1" hangingPunct="1">
              <a:lnSpc>
                <a:spcPct val="80000"/>
              </a:lnSpc>
              <a:spcBef>
                <a:spcPct val="0"/>
              </a:spcBef>
              <a:buFontTx/>
              <a:buNone/>
            </a:pPr>
            <a:r>
              <a:rPr lang="en-US" sz="2000" smtClean="0">
                <a:latin typeface="Courier New" pitchFamily="49" charset="0"/>
                <a:cs typeface="Times New Roman" pitchFamily="18" charset="0"/>
              </a:rPr>
              <a:t>    System.out.print(" " + i);</a:t>
            </a:r>
          </a:p>
          <a:p>
            <a:pPr marL="625475" lvl="1" indent="-112713" eaLnBrk="1" hangingPunct="1">
              <a:lnSpc>
                <a:spcPct val="80000"/>
              </a:lnSpc>
              <a:spcBef>
                <a:spcPct val="0"/>
              </a:spcBef>
              <a:buFontTx/>
              <a:buNone/>
            </a:pPr>
            <a:r>
              <a:rPr lang="en-US" sz="2000" smtClean="0">
                <a:latin typeface="Courier New" pitchFamily="49" charset="0"/>
                <a:cs typeface="Times New Roman" pitchFamily="18" charset="0"/>
              </a:rPr>
              <a:t>    </a:t>
            </a:r>
            <a:r>
              <a:rPr lang="en-US" sz="2000" smtClean="0">
                <a:solidFill>
                  <a:srgbClr val="FF3300"/>
                </a:solidFill>
                <a:latin typeface="Courier New" pitchFamily="49" charset="0"/>
                <a:cs typeface="Times New Roman" pitchFamily="18" charset="0"/>
              </a:rPr>
              <a:t>try {</a:t>
            </a:r>
          </a:p>
          <a:p>
            <a:pPr marL="625475" lvl="1" indent="-112713" eaLnBrk="1" hangingPunct="1">
              <a:lnSpc>
                <a:spcPct val="80000"/>
              </a:lnSpc>
              <a:spcBef>
                <a:spcPct val="0"/>
              </a:spcBef>
              <a:buFontTx/>
              <a:buNone/>
            </a:pPr>
            <a:r>
              <a:rPr lang="en-US" sz="2000" smtClean="0">
                <a:solidFill>
                  <a:srgbClr val="FF3300"/>
                </a:solidFill>
                <a:latin typeface="Courier New" pitchFamily="49" charset="0"/>
                <a:cs typeface="Times New Roman" pitchFamily="18" charset="0"/>
              </a:rPr>
              <a:t>      if (i &gt;= 50) Thread.sleep(1);</a:t>
            </a:r>
          </a:p>
          <a:p>
            <a:pPr marL="625475" lvl="1" indent="-112713" eaLnBrk="1" hangingPunct="1">
              <a:lnSpc>
                <a:spcPct val="80000"/>
              </a:lnSpc>
              <a:spcBef>
                <a:spcPct val="0"/>
              </a:spcBef>
              <a:buFontTx/>
              <a:buNone/>
            </a:pPr>
            <a:r>
              <a:rPr lang="en-US" sz="2000" smtClean="0">
                <a:solidFill>
                  <a:srgbClr val="FF3300"/>
                </a:solidFill>
                <a:latin typeface="Courier New" pitchFamily="49" charset="0"/>
                <a:cs typeface="Times New Roman" pitchFamily="18" charset="0"/>
              </a:rPr>
              <a:t>    }</a:t>
            </a:r>
          </a:p>
          <a:p>
            <a:pPr marL="625475" lvl="1" indent="-112713" eaLnBrk="1" hangingPunct="1">
              <a:lnSpc>
                <a:spcPct val="80000"/>
              </a:lnSpc>
              <a:spcBef>
                <a:spcPct val="0"/>
              </a:spcBef>
              <a:buFontTx/>
              <a:buNone/>
            </a:pPr>
            <a:r>
              <a:rPr lang="en-US" sz="2000" smtClean="0">
                <a:solidFill>
                  <a:srgbClr val="FF3300"/>
                </a:solidFill>
                <a:latin typeface="Courier New" pitchFamily="49" charset="0"/>
                <a:cs typeface="Times New Roman" pitchFamily="18" charset="0"/>
              </a:rPr>
              <a:t>    catch (InterruptedException ex) {</a:t>
            </a:r>
          </a:p>
          <a:p>
            <a:pPr marL="625475" lvl="1" indent="-112713" eaLnBrk="1" hangingPunct="1">
              <a:lnSpc>
                <a:spcPct val="80000"/>
              </a:lnSpc>
              <a:spcBef>
                <a:spcPct val="0"/>
              </a:spcBef>
              <a:buFontTx/>
              <a:buNone/>
            </a:pPr>
            <a:r>
              <a:rPr lang="en-US" sz="2000" smtClean="0">
                <a:solidFill>
                  <a:srgbClr val="FF3300"/>
                </a:solidFill>
                <a:latin typeface="Courier New" pitchFamily="49" charset="0"/>
                <a:cs typeface="Times New Roman" pitchFamily="18" charset="0"/>
              </a:rPr>
              <a:t>    }</a:t>
            </a:r>
          </a:p>
          <a:p>
            <a:pPr marL="625475" lvl="1" indent="-112713" eaLnBrk="1" hangingPunct="1">
              <a:lnSpc>
                <a:spcPct val="80000"/>
              </a:lnSpc>
              <a:spcBef>
                <a:spcPct val="0"/>
              </a:spcBef>
              <a:buFontTx/>
              <a:buNone/>
            </a:pPr>
            <a:r>
              <a:rPr lang="en-US" sz="2000" smtClean="0">
                <a:latin typeface="Courier New" pitchFamily="49" charset="0"/>
                <a:cs typeface="Times New Roman" pitchFamily="18" charset="0"/>
              </a:rPr>
              <a:t>  }</a:t>
            </a:r>
          </a:p>
          <a:p>
            <a:pPr marL="625475" lvl="1" indent="-112713" eaLnBrk="1" hangingPunct="1">
              <a:lnSpc>
                <a:spcPct val="80000"/>
              </a:lnSpc>
              <a:spcBef>
                <a:spcPct val="0"/>
              </a:spcBef>
              <a:buFontTx/>
              <a:buNone/>
            </a:pPr>
            <a:r>
              <a:rPr lang="en-US" sz="2000" smtClean="0">
                <a:latin typeface="Courier New" pitchFamily="49" charset="0"/>
                <a:cs typeface="Times New Roman" pitchFamily="18" charset="0"/>
              </a:rPr>
              <a:t>}</a:t>
            </a:r>
          </a:p>
          <a:p>
            <a:pPr marL="0" indent="0" eaLnBrk="1" hangingPunct="1">
              <a:lnSpc>
                <a:spcPct val="80000"/>
              </a:lnSpc>
              <a:spcBef>
                <a:spcPct val="0"/>
              </a:spcBef>
              <a:buFont typeface="Monotype Sorts" pitchFamily="2" charset="2"/>
              <a:buNone/>
            </a:pPr>
            <a:r>
              <a:rPr lang="en-US" sz="2400" smtClean="0">
                <a:cs typeface="Times New Roman" pitchFamily="18" charset="0"/>
              </a:rPr>
              <a:t> </a:t>
            </a:r>
          </a:p>
          <a:p>
            <a:pPr marL="0" indent="0" eaLnBrk="1" hangingPunct="1">
              <a:lnSpc>
                <a:spcPct val="80000"/>
              </a:lnSpc>
              <a:spcBef>
                <a:spcPct val="0"/>
              </a:spcBef>
              <a:buFont typeface="Monotype Sorts" pitchFamily="2" charset="2"/>
              <a:buNone/>
            </a:pPr>
            <a:r>
              <a:rPr lang="en-US" sz="2400" smtClean="0">
                <a:cs typeface="Times New Roman" pitchFamily="18" charset="0"/>
              </a:rPr>
              <a:t>Every time a number (&gt;= 50) is printed, the </a:t>
            </a:r>
            <a:r>
              <a:rPr lang="en-US" sz="2400" u="sng" smtClean="0">
                <a:cs typeface="Times New Roman" pitchFamily="18" charset="0"/>
              </a:rPr>
              <a:t>print100</a:t>
            </a:r>
            <a:r>
              <a:rPr lang="en-US" sz="2400" smtClean="0">
                <a:cs typeface="Times New Roman" pitchFamily="18" charset="0"/>
              </a:rPr>
              <a:t> thread is put to sleep for 1 millisecond. </a:t>
            </a:r>
          </a:p>
        </p:txBody>
      </p:sp>
      <p:sp>
        <p:nvSpPr>
          <p:cNvPr id="38916" name="Slide Number Placeholder 4"/>
          <p:cNvSpPr>
            <a:spLocks noGrp="1"/>
          </p:cNvSpPr>
          <p:nvPr>
            <p:ph type="sldNum" sz="quarter" idx="12"/>
          </p:nvPr>
        </p:nvSpPr>
        <p:spPr bwMode="auto">
          <a:noFill/>
          <a:ln>
            <a:miter lim="800000"/>
            <a:headEnd/>
            <a:tailEnd/>
          </a:ln>
        </p:spPr>
        <p:txBody>
          <a:bodyPr/>
          <a:lstStyle/>
          <a:p>
            <a:fld id="{FEAFC06B-D4F4-44A7-97A2-C49D322E9207}"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28600" y="152400"/>
            <a:ext cx="8763000" cy="762000"/>
          </a:xfrm>
        </p:spPr>
        <p:txBody>
          <a:bodyPr/>
          <a:lstStyle/>
          <a:p>
            <a:pPr eaLnBrk="1" hangingPunct="1"/>
            <a:r>
              <a:rPr lang="en-US" smtClean="0"/>
              <a:t>The join() Method</a:t>
            </a:r>
            <a:endParaRPr lang="en-US" b="1" smtClean="0">
              <a:latin typeface="Courier" charset="0"/>
            </a:endParaRPr>
          </a:p>
        </p:txBody>
      </p:sp>
      <p:sp>
        <p:nvSpPr>
          <p:cNvPr id="4100" name="Rectangle 3"/>
          <p:cNvSpPr>
            <a:spLocks noGrp="1" noChangeArrowheads="1"/>
          </p:cNvSpPr>
          <p:nvPr>
            <p:ph idx="1"/>
          </p:nvPr>
        </p:nvSpPr>
        <p:spPr>
          <a:xfrm>
            <a:off x="381000" y="914400"/>
            <a:ext cx="8763000" cy="1143000"/>
          </a:xfrm>
        </p:spPr>
        <p:txBody>
          <a:bodyPr/>
          <a:lstStyle/>
          <a:p>
            <a:pPr marL="0" indent="0" eaLnBrk="1" hangingPunct="1">
              <a:lnSpc>
                <a:spcPct val="90000"/>
              </a:lnSpc>
              <a:spcBef>
                <a:spcPct val="0"/>
              </a:spcBef>
              <a:buFont typeface="Monotype Sorts" pitchFamily="2" charset="2"/>
              <a:buNone/>
            </a:pPr>
            <a:r>
              <a:rPr lang="en-US" sz="2400" smtClean="0">
                <a:cs typeface="Times New Roman" pitchFamily="18" charset="0"/>
              </a:rPr>
              <a:t>You can use the join() method to force one thread to wait for another thread to finish. For example, suppose you modify the code in Lines 53-57 in TaskThreadDemo.java as follows:</a:t>
            </a:r>
          </a:p>
        </p:txBody>
      </p:sp>
      <p:sp>
        <p:nvSpPr>
          <p:cNvPr id="4101" name="Slide Number Placeholder 4"/>
          <p:cNvSpPr>
            <a:spLocks noGrp="1"/>
          </p:cNvSpPr>
          <p:nvPr>
            <p:ph type="sldNum" sz="quarter" idx="12"/>
          </p:nvPr>
        </p:nvSpPr>
        <p:spPr bwMode="auto">
          <a:noFill/>
          <a:ln>
            <a:miter lim="800000"/>
            <a:headEnd/>
            <a:tailEnd/>
          </a:ln>
        </p:spPr>
        <p:txBody>
          <a:bodyPr/>
          <a:lstStyle/>
          <a:p>
            <a:fld id="{CAAE05C5-995F-4570-8AB5-A8EAFA6FF8DF}" type="slidenum">
              <a:rPr lang="en-US"/>
              <a:pPr/>
              <a:t>16</a:t>
            </a:fld>
            <a:endParaRPr lang="en-US"/>
          </a:p>
        </p:txBody>
      </p:sp>
      <p:sp>
        <p:nvSpPr>
          <p:cNvPr id="4102" name="Rectangle 4"/>
          <p:cNvSpPr>
            <a:spLocks noChangeArrowheads="1"/>
          </p:cNvSpPr>
          <p:nvPr/>
        </p:nvSpPr>
        <p:spPr bwMode="auto">
          <a:xfrm>
            <a:off x="228600" y="5562600"/>
            <a:ext cx="8763000" cy="685800"/>
          </a:xfrm>
          <a:prstGeom prst="rect">
            <a:avLst/>
          </a:prstGeom>
          <a:noFill/>
          <a:ln w="9525">
            <a:noFill/>
            <a:miter lim="800000"/>
            <a:headEnd/>
            <a:tailEnd/>
          </a:ln>
        </p:spPr>
        <p:txBody>
          <a:bodyPr lIns="92075" tIns="46038" rIns="92075" bIns="46038"/>
          <a:lstStyle/>
          <a:p>
            <a:pPr>
              <a:lnSpc>
                <a:spcPct val="90000"/>
              </a:lnSpc>
              <a:buClr>
                <a:schemeClr val="tx2"/>
              </a:buClr>
              <a:buSzPct val="75000"/>
              <a:buFont typeface="Monotype Sorts" pitchFamily="2" charset="2"/>
              <a:buNone/>
            </a:pPr>
            <a:endParaRPr lang="en-US">
              <a:cs typeface="Times New Roman" pitchFamily="18" charset="0"/>
            </a:endParaRPr>
          </a:p>
          <a:p>
            <a:pPr>
              <a:lnSpc>
                <a:spcPct val="90000"/>
              </a:lnSpc>
              <a:buClr>
                <a:schemeClr val="tx2"/>
              </a:buClr>
              <a:buSzPct val="75000"/>
              <a:buFont typeface="Monotype Sorts" pitchFamily="2" charset="2"/>
              <a:buNone/>
            </a:pPr>
            <a:r>
              <a:rPr lang="en-US">
                <a:cs typeface="Times New Roman" pitchFamily="18" charset="0"/>
              </a:rPr>
              <a:t>The numbers after 50 are printed after thread printA is finished. </a:t>
            </a:r>
          </a:p>
        </p:txBody>
      </p:sp>
      <p:sp>
        <p:nvSpPr>
          <p:cNvPr id="4103" name="Rectangle 6"/>
          <p:cNvSpPr>
            <a:spLocks noChangeArrowheads="1"/>
          </p:cNvSpPr>
          <p:nvPr/>
        </p:nvSpPr>
        <p:spPr bwMode="auto">
          <a:xfrm>
            <a:off x="0" y="2674938"/>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4098" name="Object 5"/>
          <p:cNvGraphicFramePr>
            <a:graphicFrameLocks noChangeAspect="1"/>
          </p:cNvGraphicFramePr>
          <p:nvPr/>
        </p:nvGraphicFramePr>
        <p:xfrm>
          <a:off x="228600" y="2286000"/>
          <a:ext cx="8686800" cy="2889250"/>
        </p:xfrm>
        <a:graphic>
          <a:graphicData uri="http://schemas.openxmlformats.org/presentationml/2006/ole">
            <p:oleObj spid="_x0000_s4098" name="Picture" r:id="rId3" imgW="4544568" imgH="1511808" progId="Word.Picture.8">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762000" y="228600"/>
            <a:ext cx="7772400" cy="609600"/>
          </a:xfrm>
        </p:spPr>
        <p:txBody>
          <a:bodyPr>
            <a:normAutofit/>
          </a:bodyPr>
          <a:lstStyle/>
          <a:p>
            <a:pPr eaLnBrk="1" hangingPunct="1"/>
            <a:r>
              <a:rPr lang="en-US" sz="3200" smtClean="0"/>
              <a:t>Thread States</a:t>
            </a:r>
            <a:endParaRPr lang="en-US" sz="3200" b="1" smtClean="0"/>
          </a:p>
        </p:txBody>
      </p:sp>
      <p:sp>
        <p:nvSpPr>
          <p:cNvPr id="5124" name="Slide Number Placeholder 4"/>
          <p:cNvSpPr>
            <a:spLocks noGrp="1"/>
          </p:cNvSpPr>
          <p:nvPr>
            <p:ph type="sldNum" sz="quarter" idx="12"/>
          </p:nvPr>
        </p:nvSpPr>
        <p:spPr bwMode="auto">
          <a:noFill/>
          <a:ln>
            <a:miter lim="800000"/>
            <a:headEnd/>
            <a:tailEnd/>
          </a:ln>
        </p:spPr>
        <p:txBody>
          <a:bodyPr/>
          <a:lstStyle/>
          <a:p>
            <a:fld id="{CD895A43-274D-47D3-8C63-59BAFC1D131C}" type="slidenum">
              <a:rPr lang="en-US"/>
              <a:pPr/>
              <a:t>17</a:t>
            </a:fld>
            <a:endParaRPr lang="en-US"/>
          </a:p>
        </p:txBody>
      </p:sp>
      <p:sp>
        <p:nvSpPr>
          <p:cNvPr id="5125" name="Rectangle 5"/>
          <p:cNvSpPr>
            <a:spLocks noChangeArrowheads="1"/>
          </p:cNvSpPr>
          <p:nvPr/>
        </p:nvSpPr>
        <p:spPr bwMode="auto">
          <a:xfrm>
            <a:off x="1914525" y="2428875"/>
            <a:ext cx="9144000" cy="0"/>
          </a:xfrm>
          <a:prstGeom prst="rect">
            <a:avLst/>
          </a:prstGeom>
          <a:noFill/>
          <a:ln w="12700">
            <a:noFill/>
            <a:miter lim="800000"/>
            <a:headEnd type="none" w="sm" len="sm"/>
            <a:tailEnd type="none" w="sm" len="sm"/>
          </a:ln>
        </p:spPr>
        <p:txBody>
          <a:bodyPr>
            <a:spAutoFit/>
          </a:bodyPr>
          <a:lstStyle/>
          <a:p>
            <a:endParaRPr lang="en-US"/>
          </a:p>
        </p:txBody>
      </p:sp>
      <p:pic>
        <p:nvPicPr>
          <p:cNvPr id="5127" name="Picture 7" descr="C:\Users\dungnt\Desktop\state-machine.png"/>
          <p:cNvPicPr>
            <a:picLocks noChangeAspect="1" noChangeArrowheads="1"/>
          </p:cNvPicPr>
          <p:nvPr/>
        </p:nvPicPr>
        <p:blipFill>
          <a:blip r:embed="rId2"/>
          <a:srcRect/>
          <a:stretch>
            <a:fillRect/>
          </a:stretch>
        </p:blipFill>
        <p:spPr bwMode="auto">
          <a:xfrm>
            <a:off x="304800" y="824919"/>
            <a:ext cx="8458200" cy="557588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228600"/>
            <a:ext cx="8686800" cy="895350"/>
          </a:xfrm>
        </p:spPr>
        <p:txBody>
          <a:bodyPr/>
          <a:lstStyle/>
          <a:p>
            <a:pPr eaLnBrk="1" hangingPunct="1"/>
            <a:r>
              <a:rPr lang="en-US" smtClean="0"/>
              <a:t>Thread methods</a:t>
            </a:r>
            <a:endParaRPr lang="en-US" sz="3200" smtClean="0"/>
          </a:p>
        </p:txBody>
      </p:sp>
      <p:sp>
        <p:nvSpPr>
          <p:cNvPr id="39939" name="Rectangle 3"/>
          <p:cNvSpPr>
            <a:spLocks noGrp="1" noChangeArrowheads="1"/>
          </p:cNvSpPr>
          <p:nvPr>
            <p:ph idx="1"/>
          </p:nvPr>
        </p:nvSpPr>
        <p:spPr>
          <a:xfrm>
            <a:off x="304800" y="1219200"/>
            <a:ext cx="8610600" cy="5181600"/>
          </a:xfrm>
        </p:spPr>
        <p:txBody>
          <a:bodyPr/>
          <a:lstStyle/>
          <a:p>
            <a:pPr marL="0" indent="0" eaLnBrk="1" hangingPunct="1">
              <a:lnSpc>
                <a:spcPct val="80000"/>
              </a:lnSpc>
              <a:spcBef>
                <a:spcPct val="0"/>
              </a:spcBef>
              <a:buFont typeface="Monotype Sorts" pitchFamily="2" charset="2"/>
              <a:buNone/>
            </a:pPr>
            <a:r>
              <a:rPr lang="en-US" sz="2600" smtClean="0">
                <a:cs typeface="Times New Roman" pitchFamily="18" charset="0"/>
              </a:rPr>
              <a:t>isAlive() </a:t>
            </a:r>
          </a:p>
          <a:p>
            <a:pPr marL="0" indent="0" eaLnBrk="1" hangingPunct="1">
              <a:lnSpc>
                <a:spcPct val="80000"/>
              </a:lnSpc>
              <a:spcBef>
                <a:spcPct val="0"/>
              </a:spcBef>
              <a:buFont typeface="Arial" pitchFamily="34" charset="0"/>
              <a:buChar char="•"/>
            </a:pPr>
            <a:r>
              <a:rPr lang="en-US" sz="2600" smtClean="0">
                <a:cs typeface="Times New Roman" pitchFamily="18" charset="0"/>
              </a:rPr>
              <a:t> method used to find out the state of a thread. </a:t>
            </a:r>
          </a:p>
          <a:p>
            <a:pPr marL="0" indent="0" eaLnBrk="1" hangingPunct="1">
              <a:lnSpc>
                <a:spcPct val="80000"/>
              </a:lnSpc>
              <a:spcBef>
                <a:spcPct val="0"/>
              </a:spcBef>
              <a:buFont typeface="Arial" pitchFamily="34" charset="0"/>
              <a:buChar char="•"/>
            </a:pPr>
            <a:r>
              <a:rPr lang="en-US" sz="2600" smtClean="0">
                <a:cs typeface="Times New Roman" pitchFamily="18" charset="0"/>
              </a:rPr>
              <a:t> returns true: thread is in the Ready, Blocked, or Running state</a:t>
            </a:r>
          </a:p>
          <a:p>
            <a:pPr marL="0" indent="0" eaLnBrk="1" hangingPunct="1">
              <a:lnSpc>
                <a:spcPct val="80000"/>
              </a:lnSpc>
              <a:spcBef>
                <a:spcPct val="0"/>
              </a:spcBef>
              <a:buFont typeface="Arial" pitchFamily="34" charset="0"/>
              <a:buChar char="•"/>
            </a:pPr>
            <a:r>
              <a:rPr lang="en-US" sz="2600" smtClean="0">
                <a:cs typeface="Times New Roman" pitchFamily="18" charset="0"/>
              </a:rPr>
              <a:t> returns false: thread is new and has not started or if it is finished.</a:t>
            </a:r>
          </a:p>
          <a:p>
            <a:pPr marL="0" indent="0" eaLnBrk="1" hangingPunct="1">
              <a:lnSpc>
                <a:spcPct val="80000"/>
              </a:lnSpc>
              <a:spcBef>
                <a:spcPct val="0"/>
              </a:spcBef>
              <a:buFont typeface="Monotype Sorts" pitchFamily="2" charset="2"/>
              <a:buNone/>
            </a:pPr>
            <a:endParaRPr lang="en-US" sz="2600" smtClean="0">
              <a:cs typeface="Times New Roman" pitchFamily="18" charset="0"/>
            </a:endParaRPr>
          </a:p>
          <a:p>
            <a:pPr marL="0" indent="0" eaLnBrk="1" hangingPunct="1">
              <a:lnSpc>
                <a:spcPct val="80000"/>
              </a:lnSpc>
              <a:spcBef>
                <a:spcPct val="0"/>
              </a:spcBef>
              <a:buClrTx/>
              <a:buFontTx/>
              <a:buNone/>
            </a:pPr>
            <a:r>
              <a:rPr lang="en-US" sz="2600" smtClean="0">
                <a:cs typeface="Times New Roman" pitchFamily="18" charset="0"/>
              </a:rPr>
              <a:t>interrupt() </a:t>
            </a:r>
          </a:p>
          <a:p>
            <a:pPr marL="0" indent="0" eaLnBrk="1" hangingPunct="1">
              <a:lnSpc>
                <a:spcPct val="80000"/>
              </a:lnSpc>
              <a:spcBef>
                <a:spcPct val="0"/>
              </a:spcBef>
              <a:buClrTx/>
              <a:buFont typeface="Georgia" pitchFamily="18" charset="0"/>
              <a:buNone/>
            </a:pPr>
            <a:r>
              <a:rPr lang="en-US" sz="2600" smtClean="0">
                <a:cs typeface="Times New Roman" pitchFamily="18" charset="0"/>
              </a:rPr>
              <a:t>f a thread is currently in the Ready or Running state, its interrupted flag is set; if a thread is currently blocked, it is awakened and enters the Ready state, and an java.io.InterruptedException is thrown.</a:t>
            </a:r>
          </a:p>
          <a:p>
            <a:pPr marL="0" indent="0" eaLnBrk="1" hangingPunct="1">
              <a:lnSpc>
                <a:spcPct val="80000"/>
              </a:lnSpc>
              <a:spcBef>
                <a:spcPct val="0"/>
              </a:spcBef>
              <a:buClrTx/>
              <a:buFontTx/>
              <a:buNone/>
            </a:pPr>
            <a:endParaRPr lang="en-US" sz="2600" smtClean="0">
              <a:cs typeface="Times New Roman" pitchFamily="18" charset="0"/>
            </a:endParaRPr>
          </a:p>
          <a:p>
            <a:pPr marL="0" indent="0" eaLnBrk="1" hangingPunct="1">
              <a:lnSpc>
                <a:spcPct val="80000"/>
              </a:lnSpc>
              <a:spcBef>
                <a:spcPct val="0"/>
              </a:spcBef>
              <a:buClrTx/>
              <a:buFontTx/>
              <a:buNone/>
            </a:pPr>
            <a:r>
              <a:rPr lang="en-US" sz="2600" smtClean="0">
                <a:cs typeface="Times New Roman" pitchFamily="18" charset="0"/>
              </a:rPr>
              <a:t>The isInterrupt() method tests whether the thread is interrupted.</a:t>
            </a:r>
          </a:p>
        </p:txBody>
      </p:sp>
      <p:sp>
        <p:nvSpPr>
          <p:cNvPr id="39940" name="Slide Number Placeholder 4"/>
          <p:cNvSpPr>
            <a:spLocks noGrp="1"/>
          </p:cNvSpPr>
          <p:nvPr>
            <p:ph type="sldNum" sz="quarter" idx="12"/>
          </p:nvPr>
        </p:nvSpPr>
        <p:spPr bwMode="auto">
          <a:noFill/>
          <a:ln>
            <a:miter lim="800000"/>
            <a:headEnd/>
            <a:tailEnd/>
          </a:ln>
        </p:spPr>
        <p:txBody>
          <a:bodyPr/>
          <a:lstStyle/>
          <a:p>
            <a:fld id="{30E6EEAF-4506-4FE2-8D9C-DEB61149EC23}"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52400" y="228600"/>
            <a:ext cx="8686800" cy="895350"/>
          </a:xfrm>
        </p:spPr>
        <p:txBody>
          <a:bodyPr>
            <a:normAutofit fontScale="90000"/>
          </a:bodyPr>
          <a:lstStyle/>
          <a:p>
            <a:pPr eaLnBrk="1" hangingPunct="1"/>
            <a:r>
              <a:rPr lang="en-US" sz="3200" smtClean="0"/>
              <a:t>The deprecated stop(), suspend(), and resume() Methods</a:t>
            </a:r>
            <a:endParaRPr lang="en-US" sz="2600" smtClean="0"/>
          </a:p>
        </p:txBody>
      </p:sp>
      <p:sp>
        <p:nvSpPr>
          <p:cNvPr id="40963" name="Rectangle 3"/>
          <p:cNvSpPr>
            <a:spLocks noGrp="1" noChangeArrowheads="1"/>
          </p:cNvSpPr>
          <p:nvPr>
            <p:ph idx="1"/>
          </p:nvPr>
        </p:nvSpPr>
        <p:spPr>
          <a:xfrm>
            <a:off x="304800" y="1600200"/>
            <a:ext cx="8610600" cy="4800600"/>
          </a:xfrm>
        </p:spPr>
        <p:txBody>
          <a:bodyPr/>
          <a:lstStyle/>
          <a:p>
            <a:pPr marL="0" indent="0" eaLnBrk="1" hangingPunct="1">
              <a:spcBef>
                <a:spcPct val="0"/>
              </a:spcBef>
              <a:buClrTx/>
              <a:buFontTx/>
              <a:buNone/>
            </a:pPr>
            <a:r>
              <a:rPr lang="en-US" sz="2400" smtClean="0">
                <a:cs typeface="Times New Roman" pitchFamily="18" charset="0"/>
              </a:rPr>
              <a:t>NOTE: The </a:t>
            </a:r>
            <a:r>
              <a:rPr lang="en-US" sz="2400" u="sng" smtClean="0">
                <a:cs typeface="Times New Roman" pitchFamily="18" charset="0"/>
              </a:rPr>
              <a:t>Thread</a:t>
            </a:r>
            <a:r>
              <a:rPr lang="en-US" sz="2400" smtClean="0">
                <a:cs typeface="Times New Roman" pitchFamily="18" charset="0"/>
              </a:rPr>
              <a:t> class also contains the </a:t>
            </a:r>
            <a:r>
              <a:rPr lang="en-US" sz="2400" u="sng" smtClean="0">
                <a:cs typeface="Times New Roman" pitchFamily="18" charset="0"/>
              </a:rPr>
              <a:t>stop()</a:t>
            </a:r>
            <a:r>
              <a:rPr lang="en-US" sz="2400" smtClean="0">
                <a:cs typeface="Times New Roman" pitchFamily="18" charset="0"/>
              </a:rPr>
              <a:t>, </a:t>
            </a:r>
            <a:r>
              <a:rPr lang="en-US" sz="2400" u="sng" smtClean="0">
                <a:cs typeface="Times New Roman" pitchFamily="18" charset="0"/>
              </a:rPr>
              <a:t>suspend()</a:t>
            </a:r>
            <a:r>
              <a:rPr lang="en-US" sz="2400" smtClean="0">
                <a:cs typeface="Times New Roman" pitchFamily="18" charset="0"/>
              </a:rPr>
              <a:t>, and </a:t>
            </a:r>
            <a:r>
              <a:rPr lang="en-US" sz="2400" u="sng" smtClean="0">
                <a:cs typeface="Times New Roman" pitchFamily="18" charset="0"/>
              </a:rPr>
              <a:t>resume()</a:t>
            </a:r>
            <a:r>
              <a:rPr lang="en-US" sz="2400" smtClean="0">
                <a:cs typeface="Times New Roman" pitchFamily="18" charset="0"/>
              </a:rPr>
              <a:t> methods. As of Java 2, these methods are </a:t>
            </a:r>
            <a:r>
              <a:rPr lang="en-US" sz="2400" i="1" smtClean="0">
                <a:cs typeface="Times New Roman" pitchFamily="18" charset="0"/>
              </a:rPr>
              <a:t>deprecated</a:t>
            </a:r>
            <a:r>
              <a:rPr lang="en-US" sz="2400" smtClean="0">
                <a:cs typeface="Times New Roman" pitchFamily="18" charset="0"/>
              </a:rPr>
              <a:t> (or </a:t>
            </a:r>
            <a:r>
              <a:rPr lang="en-US" sz="2400" i="1" smtClean="0">
                <a:cs typeface="Times New Roman" pitchFamily="18" charset="0"/>
              </a:rPr>
              <a:t>outdated</a:t>
            </a:r>
            <a:r>
              <a:rPr lang="en-US" sz="2400" smtClean="0">
                <a:cs typeface="Times New Roman" pitchFamily="18" charset="0"/>
              </a:rPr>
              <a:t>) because they are known to be inherently unsafe. You should assign </a:t>
            </a:r>
            <a:r>
              <a:rPr lang="en-US" sz="2400" u="sng" smtClean="0">
                <a:cs typeface="Times New Roman" pitchFamily="18" charset="0"/>
              </a:rPr>
              <a:t>null</a:t>
            </a:r>
            <a:r>
              <a:rPr lang="en-US" sz="2400" smtClean="0">
                <a:cs typeface="Times New Roman" pitchFamily="18" charset="0"/>
              </a:rPr>
              <a:t> to a </a:t>
            </a:r>
            <a:r>
              <a:rPr lang="en-US" sz="2400" u="sng" smtClean="0">
                <a:cs typeface="Times New Roman" pitchFamily="18" charset="0"/>
              </a:rPr>
              <a:t>Thread</a:t>
            </a:r>
            <a:r>
              <a:rPr lang="en-US" sz="2400" smtClean="0">
                <a:cs typeface="Times New Roman" pitchFamily="18" charset="0"/>
              </a:rPr>
              <a:t> variable to indicate that it is stopped rather than use the </a:t>
            </a:r>
            <a:r>
              <a:rPr lang="en-US" sz="2400" u="sng" smtClean="0">
                <a:cs typeface="Times New Roman" pitchFamily="18" charset="0"/>
              </a:rPr>
              <a:t>stop()</a:t>
            </a:r>
            <a:r>
              <a:rPr lang="en-US" sz="2400" smtClean="0">
                <a:cs typeface="Times New Roman" pitchFamily="18" charset="0"/>
              </a:rPr>
              <a:t> method.</a:t>
            </a:r>
          </a:p>
        </p:txBody>
      </p:sp>
      <p:sp>
        <p:nvSpPr>
          <p:cNvPr id="40964" name="Slide Number Placeholder 4"/>
          <p:cNvSpPr>
            <a:spLocks noGrp="1"/>
          </p:cNvSpPr>
          <p:nvPr>
            <p:ph type="sldNum" sz="quarter" idx="12"/>
          </p:nvPr>
        </p:nvSpPr>
        <p:spPr bwMode="auto">
          <a:noFill/>
          <a:ln>
            <a:miter lim="800000"/>
            <a:headEnd/>
            <a:tailEnd/>
          </a:ln>
        </p:spPr>
        <p:txBody>
          <a:bodyPr/>
          <a:lstStyle/>
          <a:p>
            <a:fld id="{9C7529B8-9410-4571-BAD7-25A21697ABF2}"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Thread</a:t>
            </a:r>
          </a:p>
        </p:txBody>
      </p:sp>
      <p:sp>
        <p:nvSpPr>
          <p:cNvPr id="28675" name="Content Placeholder 2"/>
          <p:cNvSpPr>
            <a:spLocks noGrp="1"/>
          </p:cNvSpPr>
          <p:nvPr>
            <p:ph idx="1"/>
          </p:nvPr>
        </p:nvSpPr>
        <p:spPr/>
        <p:txBody>
          <a:bodyPr/>
          <a:lstStyle/>
          <a:p>
            <a:pPr eaLnBrk="1" hangingPunct="1"/>
            <a:r>
              <a:rPr lang="en-US" smtClean="0"/>
              <a:t>Thread: single sequential flow of control within a program</a:t>
            </a:r>
          </a:p>
          <a:p>
            <a:pPr eaLnBrk="1" hangingPunct="1"/>
            <a:r>
              <a:rPr lang="en-US" smtClean="0"/>
              <a:t>Single-threaded program can handle one task at any time.</a:t>
            </a:r>
          </a:p>
          <a:p>
            <a:pPr eaLnBrk="1" hangingPunct="1"/>
            <a:r>
              <a:rPr lang="en-US" smtClean="0"/>
              <a:t>Multitasking allows single processor to run several concurrent threads.</a:t>
            </a:r>
          </a:p>
          <a:p>
            <a:pPr eaLnBrk="1" hangingPunct="1"/>
            <a:r>
              <a:rPr lang="en-US" smtClean="0"/>
              <a:t>Most modern operating systems support multitasking.</a:t>
            </a:r>
          </a:p>
        </p:txBody>
      </p:sp>
      <p:sp>
        <p:nvSpPr>
          <p:cNvPr id="28676" name="Slide Number Placeholder 3"/>
          <p:cNvSpPr>
            <a:spLocks noGrp="1"/>
          </p:cNvSpPr>
          <p:nvPr>
            <p:ph type="sldNum" sz="quarter" idx="12"/>
          </p:nvPr>
        </p:nvSpPr>
        <p:spPr bwMode="auto">
          <a:noFill/>
          <a:ln>
            <a:miter lim="800000"/>
            <a:headEnd/>
            <a:tailEnd/>
          </a:ln>
        </p:spPr>
        <p:txBody>
          <a:bodyPr/>
          <a:lstStyle/>
          <a:p>
            <a:fld id="{CCFE9CBD-CF0B-49DA-80F6-A7D412045771}"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0"/>
            <a:ext cx="7772400" cy="1428750"/>
          </a:xfrm>
          <a:noFill/>
        </p:spPr>
        <p:txBody>
          <a:bodyPr/>
          <a:lstStyle/>
          <a:p>
            <a:pPr eaLnBrk="1" hangingPunct="1"/>
            <a:r>
              <a:rPr lang="en-US" smtClean="0"/>
              <a:t>Thread Priority</a:t>
            </a:r>
            <a:endParaRPr lang="en-US" b="1" smtClean="0"/>
          </a:p>
        </p:txBody>
      </p:sp>
      <p:sp>
        <p:nvSpPr>
          <p:cNvPr id="267267" name="Rectangle 3"/>
          <p:cNvSpPr>
            <a:spLocks noGrp="1" noChangeArrowheads="1"/>
          </p:cNvSpPr>
          <p:nvPr>
            <p:ph idx="1"/>
          </p:nvPr>
        </p:nvSpPr>
        <p:spPr>
          <a:xfrm>
            <a:off x="685800" y="1371600"/>
            <a:ext cx="7772400" cy="4419600"/>
          </a:xfrm>
        </p:spPr>
        <p:txBody>
          <a:bodyPr>
            <a:normAutofit fontScale="92500"/>
          </a:bodyPr>
          <a:lstStyle/>
          <a:p>
            <a:pPr marL="334963" indent="-334963" eaLnBrk="1" fontAlgn="auto" hangingPunct="1">
              <a:spcAft>
                <a:spcPts val="0"/>
              </a:spcAft>
              <a:buClr>
                <a:schemeClr val="accent3"/>
              </a:buClr>
              <a:buFont typeface="Georgia"/>
              <a:buChar char="•"/>
              <a:defRPr/>
            </a:pPr>
            <a:r>
              <a:rPr lang="en-US" dirty="0"/>
              <a:t>Each thread is assigned a default priority of </a:t>
            </a:r>
            <a:r>
              <a:rPr lang="en-US" sz="2600" dirty="0" err="1" smtClean="0">
                <a:latin typeface="Courier New" pitchFamily="49" charset="0"/>
              </a:rPr>
              <a:t>Thread.NORM_PRIORITY</a:t>
            </a:r>
            <a:r>
              <a:rPr lang="en-US" sz="2600" dirty="0" smtClean="0">
                <a:latin typeface="Courier New" pitchFamily="49" charset="0"/>
              </a:rPr>
              <a:t> (</a:t>
            </a:r>
            <a:r>
              <a:rPr lang="en-US" sz="2600" dirty="0" smtClean="0"/>
              <a:t>constant of 5</a:t>
            </a:r>
            <a:r>
              <a:rPr lang="en-US" sz="2600" dirty="0" smtClean="0">
                <a:latin typeface="Courier New" pitchFamily="49" charset="0"/>
              </a:rPr>
              <a:t>)</a:t>
            </a:r>
            <a:r>
              <a:rPr lang="en-US" dirty="0" smtClean="0"/>
              <a:t>. </a:t>
            </a:r>
            <a:r>
              <a:rPr lang="en-US" dirty="0"/>
              <a:t>You can reset the priority using </a:t>
            </a:r>
            <a:r>
              <a:rPr lang="en-US" sz="2600" dirty="0" err="1">
                <a:latin typeface="Courier New" pitchFamily="49" charset="0"/>
              </a:rPr>
              <a:t>setPriority</a:t>
            </a:r>
            <a:r>
              <a:rPr lang="en-US" sz="2600" dirty="0">
                <a:latin typeface="Courier New" pitchFamily="49" charset="0"/>
              </a:rPr>
              <a:t>(</a:t>
            </a:r>
            <a:r>
              <a:rPr lang="en-US" sz="2600" dirty="0" err="1">
                <a:latin typeface="Courier New" pitchFamily="49" charset="0"/>
              </a:rPr>
              <a:t>int</a:t>
            </a:r>
            <a:r>
              <a:rPr lang="en-US" sz="2600" dirty="0">
                <a:latin typeface="Courier New" pitchFamily="49" charset="0"/>
              </a:rPr>
              <a:t> priority)</a:t>
            </a:r>
            <a:r>
              <a:rPr lang="en-US" dirty="0"/>
              <a:t>. </a:t>
            </a:r>
          </a:p>
          <a:p>
            <a:pPr marL="334963" indent="-334963" eaLnBrk="1" fontAlgn="auto" hangingPunct="1">
              <a:spcBef>
                <a:spcPct val="100000"/>
              </a:spcBef>
              <a:spcAft>
                <a:spcPts val="0"/>
              </a:spcAft>
              <a:buClr>
                <a:schemeClr val="accent3"/>
              </a:buClr>
              <a:buFont typeface="Georgia"/>
              <a:buChar char="•"/>
              <a:defRPr/>
            </a:pPr>
            <a:r>
              <a:rPr lang="en-US" dirty="0"/>
              <a:t>Some constants for priorities include </a:t>
            </a:r>
            <a:r>
              <a:rPr lang="en-US" sz="2600" dirty="0" err="1">
                <a:latin typeface="Courier New" pitchFamily="49" charset="0"/>
              </a:rPr>
              <a:t>Thread.MIN_PRIORITY</a:t>
            </a:r>
            <a:r>
              <a:rPr lang="en-US" dirty="0"/>
              <a:t> </a:t>
            </a:r>
            <a:r>
              <a:rPr lang="en-US" sz="2600" dirty="0" err="1">
                <a:latin typeface="Courier New" pitchFamily="49" charset="0"/>
              </a:rPr>
              <a:t>Thread.MAX_PRIORITY</a:t>
            </a:r>
            <a:r>
              <a:rPr lang="en-US" dirty="0"/>
              <a:t> </a:t>
            </a:r>
            <a:r>
              <a:rPr lang="en-US" sz="2600" dirty="0" err="1" smtClean="0">
                <a:latin typeface="Courier New" pitchFamily="49" charset="0"/>
              </a:rPr>
              <a:t>Thread.NORM_PRIORITY</a:t>
            </a:r>
            <a:endParaRPr lang="en-US" sz="2600" dirty="0" smtClean="0">
              <a:latin typeface="Courier New" pitchFamily="49" charset="0"/>
            </a:endParaRPr>
          </a:p>
          <a:p>
            <a:pPr marL="334963" indent="-334963" eaLnBrk="1" fontAlgn="auto" hangingPunct="1">
              <a:spcBef>
                <a:spcPct val="100000"/>
              </a:spcBef>
              <a:spcAft>
                <a:spcPts val="0"/>
              </a:spcAft>
              <a:buClr>
                <a:schemeClr val="accent3"/>
              </a:buClr>
              <a:buFont typeface="Georgia"/>
              <a:buChar char="•"/>
              <a:defRPr/>
            </a:pPr>
            <a:r>
              <a:rPr lang="en-US" sz="2600" dirty="0" smtClean="0"/>
              <a:t>By default, a thread has the priority level of the thread that created it.</a:t>
            </a:r>
            <a:endParaRPr lang="en-US" sz="2600" dirty="0"/>
          </a:p>
        </p:txBody>
      </p:sp>
      <p:sp>
        <p:nvSpPr>
          <p:cNvPr id="41988" name="Slide Number Placeholder 4"/>
          <p:cNvSpPr>
            <a:spLocks noGrp="1"/>
          </p:cNvSpPr>
          <p:nvPr>
            <p:ph type="sldNum" sz="quarter" idx="12"/>
          </p:nvPr>
        </p:nvSpPr>
        <p:spPr bwMode="auto">
          <a:noFill/>
          <a:ln>
            <a:miter lim="800000"/>
            <a:headEnd/>
            <a:tailEnd/>
          </a:ln>
        </p:spPr>
        <p:txBody>
          <a:bodyPr/>
          <a:lstStyle/>
          <a:p>
            <a:fld id="{1B68BFB1-7153-41F8-A62F-DDD05611E27D}"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1066800"/>
          </a:xfrm>
        </p:spPr>
        <p:txBody>
          <a:bodyPr/>
          <a:lstStyle/>
          <a:p>
            <a:r>
              <a:rPr lang="en-US" smtClean="0"/>
              <a:t>Thread Scheduling</a:t>
            </a:r>
          </a:p>
        </p:txBody>
      </p:sp>
      <p:sp>
        <p:nvSpPr>
          <p:cNvPr id="43011" name="Content Placeholder 2"/>
          <p:cNvSpPr>
            <a:spLocks noGrp="1"/>
          </p:cNvSpPr>
          <p:nvPr>
            <p:ph idx="1"/>
          </p:nvPr>
        </p:nvSpPr>
        <p:spPr>
          <a:xfrm>
            <a:off x="457200" y="1524000"/>
            <a:ext cx="8229600" cy="5049838"/>
          </a:xfrm>
        </p:spPr>
        <p:txBody>
          <a:bodyPr/>
          <a:lstStyle/>
          <a:p>
            <a:r>
              <a:rPr lang="en-US" dirty="0" smtClean="0"/>
              <a:t>An operating system’s thread scheduler determines which thread runs next.</a:t>
            </a:r>
          </a:p>
          <a:p>
            <a:r>
              <a:rPr lang="en-US" dirty="0" smtClean="0"/>
              <a:t>Most operating systems use </a:t>
            </a:r>
            <a:r>
              <a:rPr lang="en-US" i="1" dirty="0" err="1" smtClean="0"/>
              <a:t>timeslicing</a:t>
            </a:r>
            <a:r>
              <a:rPr lang="en-US" dirty="0" smtClean="0"/>
              <a:t> for threads of equal priority.</a:t>
            </a:r>
          </a:p>
          <a:p>
            <a:r>
              <a:rPr lang="en-US" i="1" dirty="0" smtClean="0"/>
              <a:t>Preemptive scheduling</a:t>
            </a:r>
            <a:r>
              <a:rPr lang="en-US" dirty="0" smtClean="0"/>
              <a:t>: when a thread of higher priority enters the running state, it preempts the current thread.</a:t>
            </a:r>
          </a:p>
          <a:p>
            <a:r>
              <a:rPr lang="en-US" i="1" dirty="0" smtClean="0"/>
              <a:t>Starvation</a:t>
            </a:r>
            <a:r>
              <a:rPr lang="en-US" dirty="0" smtClean="0"/>
              <a:t>: Higher-priority threads can postpone (possible forever) the execution of lower-priority threads.</a:t>
            </a:r>
          </a:p>
          <a:p>
            <a:endParaRPr lang="en-US" dirty="0" smtClean="0"/>
          </a:p>
        </p:txBody>
      </p:sp>
      <p:sp>
        <p:nvSpPr>
          <p:cNvPr id="43012" name="Slide Number Placeholder 3"/>
          <p:cNvSpPr>
            <a:spLocks noGrp="1"/>
          </p:cNvSpPr>
          <p:nvPr>
            <p:ph type="sldNum" sz="quarter" idx="12"/>
          </p:nvPr>
        </p:nvSpPr>
        <p:spPr bwMode="auto">
          <a:noFill/>
          <a:ln>
            <a:miter lim="800000"/>
            <a:headEnd/>
            <a:tailEnd/>
          </a:ln>
        </p:spPr>
        <p:txBody>
          <a:bodyPr/>
          <a:lstStyle/>
          <a:p>
            <a:fld id="{4D2AB177-44CB-4315-82DB-28CAC2CD330A}"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228600" y="228600"/>
            <a:ext cx="8534400" cy="533400"/>
          </a:xfrm>
        </p:spPr>
        <p:txBody>
          <a:bodyPr>
            <a:normAutofit/>
          </a:bodyPr>
          <a:lstStyle/>
          <a:p>
            <a:pPr eaLnBrk="1" hangingPunct="1"/>
            <a:r>
              <a:rPr lang="en-US" sz="2900" smtClean="0"/>
              <a:t>Thread Pools</a:t>
            </a:r>
            <a:endParaRPr lang="en-US" sz="3200" smtClean="0"/>
          </a:p>
        </p:txBody>
      </p:sp>
      <p:sp>
        <p:nvSpPr>
          <p:cNvPr id="6148" name="Slide Number Placeholder 4"/>
          <p:cNvSpPr>
            <a:spLocks noGrp="1"/>
          </p:cNvSpPr>
          <p:nvPr>
            <p:ph type="sldNum" sz="quarter" idx="12"/>
          </p:nvPr>
        </p:nvSpPr>
        <p:spPr bwMode="auto">
          <a:noFill/>
          <a:ln>
            <a:miter lim="800000"/>
            <a:headEnd/>
            <a:tailEnd/>
          </a:ln>
        </p:spPr>
        <p:txBody>
          <a:bodyPr/>
          <a:lstStyle/>
          <a:p>
            <a:fld id="{909C907F-BFA2-49CD-9827-CBBFCE76923C}" type="slidenum">
              <a:rPr lang="en-US"/>
              <a:pPr/>
              <a:t>22</a:t>
            </a:fld>
            <a:endParaRPr lang="en-US"/>
          </a:p>
        </p:txBody>
      </p:sp>
      <p:sp>
        <p:nvSpPr>
          <p:cNvPr id="6149" name="Text Box 3"/>
          <p:cNvSpPr txBox="1">
            <a:spLocks noChangeArrowheads="1"/>
          </p:cNvSpPr>
          <p:nvPr/>
        </p:nvSpPr>
        <p:spPr bwMode="auto">
          <a:xfrm>
            <a:off x="228600" y="685800"/>
            <a:ext cx="8686800" cy="2308225"/>
          </a:xfrm>
          <a:prstGeom prst="rect">
            <a:avLst/>
          </a:prstGeom>
          <a:noFill/>
          <a:ln w="12700">
            <a:noFill/>
            <a:miter lim="800000"/>
            <a:headEnd type="none" w="sm" len="sm"/>
            <a:tailEnd type="none" w="sm" len="sm"/>
          </a:ln>
        </p:spPr>
        <p:txBody>
          <a:bodyPr>
            <a:spAutoFit/>
          </a:bodyPr>
          <a:lstStyle/>
          <a:p>
            <a:pPr>
              <a:buFont typeface="Arial" pitchFamily="34" charset="0"/>
              <a:buChar char="•"/>
            </a:pPr>
            <a:r>
              <a:rPr lang="en-US"/>
              <a:t> Starting a new thread for each task could limit throughput and cause poor performance. </a:t>
            </a:r>
          </a:p>
          <a:p>
            <a:pPr>
              <a:buFont typeface="Arial" pitchFamily="34" charset="0"/>
              <a:buChar char="•"/>
            </a:pPr>
            <a:r>
              <a:rPr lang="en-US"/>
              <a:t> A thread pool is ideal to manage the number of tasks executing concurrently. </a:t>
            </a:r>
          </a:p>
          <a:p>
            <a:pPr>
              <a:buFont typeface="Arial" pitchFamily="34" charset="0"/>
              <a:buChar char="•"/>
            </a:pPr>
            <a:r>
              <a:rPr lang="en-US" u="sng"/>
              <a:t> Executor</a:t>
            </a:r>
            <a:r>
              <a:rPr lang="en-US"/>
              <a:t> interface for executing Runnable objects in a thread pool</a:t>
            </a:r>
          </a:p>
          <a:p>
            <a:pPr>
              <a:buFont typeface="Arial" pitchFamily="34" charset="0"/>
              <a:buChar char="•"/>
            </a:pPr>
            <a:r>
              <a:rPr lang="en-US" u="sng"/>
              <a:t>ExecutorService</a:t>
            </a:r>
            <a:r>
              <a:rPr lang="en-US"/>
              <a:t> is a subinterface of </a:t>
            </a:r>
            <a:r>
              <a:rPr lang="en-US" u="sng"/>
              <a:t>Executor</a:t>
            </a:r>
            <a:r>
              <a:rPr lang="en-US"/>
              <a:t>. </a:t>
            </a:r>
          </a:p>
        </p:txBody>
      </p:sp>
      <p:sp>
        <p:nvSpPr>
          <p:cNvPr id="6150" name="Rectangle 7"/>
          <p:cNvSpPr>
            <a:spLocks noChangeArrowheads="1"/>
          </p:cNvSpPr>
          <p:nvPr/>
        </p:nvSpPr>
        <p:spPr bwMode="auto">
          <a:xfrm>
            <a:off x="0" y="231616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6146" name="Object 6"/>
          <p:cNvGraphicFramePr>
            <a:graphicFrameLocks noChangeAspect="1"/>
          </p:cNvGraphicFramePr>
          <p:nvPr/>
        </p:nvGraphicFramePr>
        <p:xfrm>
          <a:off x="2133600" y="3200400"/>
          <a:ext cx="6324600" cy="2989263"/>
        </p:xfrm>
        <a:graphic>
          <a:graphicData uri="http://schemas.openxmlformats.org/presentationml/2006/ole">
            <p:oleObj spid="_x0000_s6146" name="Picture" r:id="rId3" imgW="4709160" imgH="2218944" progId="Word.Picture.8">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228600" y="228600"/>
            <a:ext cx="8534400" cy="533400"/>
          </a:xfrm>
        </p:spPr>
        <p:txBody>
          <a:bodyPr>
            <a:normAutofit/>
          </a:bodyPr>
          <a:lstStyle/>
          <a:p>
            <a:pPr eaLnBrk="1" hangingPunct="1"/>
            <a:r>
              <a:rPr lang="en-US" sz="2900" smtClean="0"/>
              <a:t>Creating Executors</a:t>
            </a:r>
            <a:endParaRPr lang="en-US" sz="3200" smtClean="0"/>
          </a:p>
        </p:txBody>
      </p:sp>
      <p:sp>
        <p:nvSpPr>
          <p:cNvPr id="7172" name="Slide Number Placeholder 4"/>
          <p:cNvSpPr>
            <a:spLocks noGrp="1"/>
          </p:cNvSpPr>
          <p:nvPr>
            <p:ph type="sldNum" sz="quarter" idx="12"/>
          </p:nvPr>
        </p:nvSpPr>
        <p:spPr bwMode="auto">
          <a:noFill/>
          <a:ln>
            <a:miter lim="800000"/>
            <a:headEnd/>
            <a:tailEnd/>
          </a:ln>
        </p:spPr>
        <p:txBody>
          <a:bodyPr/>
          <a:lstStyle/>
          <a:p>
            <a:fld id="{6AE9424F-BAA1-4C61-9165-585279B068F9}" type="slidenum">
              <a:rPr lang="en-US"/>
              <a:pPr/>
              <a:t>23</a:t>
            </a:fld>
            <a:endParaRPr lang="en-US"/>
          </a:p>
        </p:txBody>
      </p:sp>
      <p:sp>
        <p:nvSpPr>
          <p:cNvPr id="7173" name="Text Box 3"/>
          <p:cNvSpPr txBox="1">
            <a:spLocks noChangeArrowheads="1"/>
          </p:cNvSpPr>
          <p:nvPr/>
        </p:nvSpPr>
        <p:spPr bwMode="auto">
          <a:xfrm>
            <a:off x="228600" y="914400"/>
            <a:ext cx="8686800" cy="822325"/>
          </a:xfrm>
          <a:prstGeom prst="rect">
            <a:avLst/>
          </a:prstGeom>
          <a:noFill/>
          <a:ln w="12700">
            <a:noFill/>
            <a:miter lim="800000"/>
            <a:headEnd type="none" w="sm" len="sm"/>
            <a:tailEnd type="none" w="sm" len="sm"/>
          </a:ln>
        </p:spPr>
        <p:txBody>
          <a:bodyPr>
            <a:spAutoFit/>
          </a:bodyPr>
          <a:lstStyle/>
          <a:p>
            <a:pPr>
              <a:spcBef>
                <a:spcPct val="50000"/>
              </a:spcBef>
            </a:pPr>
            <a:r>
              <a:rPr lang="en-US"/>
              <a:t>To create an </a:t>
            </a:r>
            <a:r>
              <a:rPr lang="en-US" u="sng"/>
              <a:t>Executor</a:t>
            </a:r>
            <a:r>
              <a:rPr lang="en-US"/>
              <a:t> object, use the static methods in the </a:t>
            </a:r>
            <a:r>
              <a:rPr lang="en-US" u="sng"/>
              <a:t>Executors</a:t>
            </a:r>
            <a:r>
              <a:rPr lang="en-US"/>
              <a:t> class. </a:t>
            </a:r>
          </a:p>
        </p:txBody>
      </p:sp>
      <p:sp>
        <p:nvSpPr>
          <p:cNvPr id="7174" name="Rectangle 4"/>
          <p:cNvSpPr>
            <a:spLocks noChangeArrowheads="1"/>
          </p:cNvSpPr>
          <p:nvPr/>
        </p:nvSpPr>
        <p:spPr bwMode="auto">
          <a:xfrm>
            <a:off x="0" y="23161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7175" name="Rectangle 7"/>
          <p:cNvSpPr>
            <a:spLocks noChangeArrowheads="1"/>
          </p:cNvSpPr>
          <p:nvPr/>
        </p:nvSpPr>
        <p:spPr bwMode="auto">
          <a:xfrm>
            <a:off x="0" y="287655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7170" name="Object 6"/>
          <p:cNvGraphicFramePr>
            <a:graphicFrameLocks noChangeAspect="1"/>
          </p:cNvGraphicFramePr>
          <p:nvPr/>
        </p:nvGraphicFramePr>
        <p:xfrm>
          <a:off x="381000" y="1981200"/>
          <a:ext cx="8458200" cy="2065338"/>
        </p:xfrm>
        <a:graphic>
          <a:graphicData uri="http://schemas.openxmlformats.org/presentationml/2006/ole">
            <p:oleObj spid="_x0000_s7170" name="Picture" r:id="rId3" imgW="4527804" imgH="1100328" progId="Word.Picture.8">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381000"/>
            <a:ext cx="7772400" cy="514350"/>
          </a:xfrm>
        </p:spPr>
        <p:txBody>
          <a:bodyPr>
            <a:normAutofit fontScale="90000"/>
          </a:bodyPr>
          <a:lstStyle/>
          <a:p>
            <a:pPr eaLnBrk="1" fontAlgn="auto" hangingPunct="1">
              <a:spcAft>
                <a:spcPts val="0"/>
              </a:spcAft>
              <a:defRPr/>
            </a:pPr>
            <a:r>
              <a:rPr lang="en-US"/>
              <a:t>Thread Synchronization</a:t>
            </a:r>
          </a:p>
        </p:txBody>
      </p:sp>
      <p:sp>
        <p:nvSpPr>
          <p:cNvPr id="8196" name="Slide Number Placeholder 4"/>
          <p:cNvSpPr>
            <a:spLocks noGrp="1"/>
          </p:cNvSpPr>
          <p:nvPr>
            <p:ph type="sldNum" sz="quarter" idx="12"/>
          </p:nvPr>
        </p:nvSpPr>
        <p:spPr bwMode="auto">
          <a:noFill/>
          <a:ln>
            <a:miter lim="800000"/>
            <a:headEnd/>
            <a:tailEnd/>
          </a:ln>
        </p:spPr>
        <p:txBody>
          <a:bodyPr/>
          <a:lstStyle/>
          <a:p>
            <a:fld id="{23C504B1-D7C9-49AB-87D8-5362E5BADAF5}" type="slidenum">
              <a:rPr lang="en-US"/>
              <a:pPr/>
              <a:t>24</a:t>
            </a:fld>
            <a:endParaRPr lang="en-US"/>
          </a:p>
        </p:txBody>
      </p:sp>
      <p:sp>
        <p:nvSpPr>
          <p:cNvPr id="8197" name="Text Box 3"/>
          <p:cNvSpPr txBox="1">
            <a:spLocks noChangeArrowheads="1"/>
          </p:cNvSpPr>
          <p:nvPr/>
        </p:nvSpPr>
        <p:spPr bwMode="auto">
          <a:xfrm>
            <a:off x="304800" y="1676400"/>
            <a:ext cx="8458200" cy="2308225"/>
          </a:xfrm>
          <a:prstGeom prst="rect">
            <a:avLst/>
          </a:prstGeom>
          <a:noFill/>
          <a:ln w="12700">
            <a:noFill/>
            <a:miter lim="800000"/>
            <a:headEnd type="none" w="sm" len="sm"/>
            <a:tailEnd type="none" w="sm" len="sm"/>
          </a:ln>
        </p:spPr>
        <p:txBody>
          <a:bodyPr>
            <a:spAutoFit/>
          </a:bodyPr>
          <a:lstStyle/>
          <a:p>
            <a:pPr>
              <a:spcBef>
                <a:spcPct val="50000"/>
              </a:spcBef>
            </a:pPr>
            <a:r>
              <a:rPr lang="en-US" sz="3200"/>
              <a:t>A shared resource may be corrupted if it is accessed simultaneously by multiple threads. </a:t>
            </a:r>
          </a:p>
          <a:p>
            <a:pPr>
              <a:spcBef>
                <a:spcPct val="50000"/>
              </a:spcBef>
            </a:pPr>
            <a:r>
              <a:rPr lang="en-US" sz="3200"/>
              <a:t>Example: two unsynchronized threads accessing the same bank account may cause conflict.</a:t>
            </a:r>
            <a:endParaRPr lang="en-US"/>
          </a:p>
        </p:txBody>
      </p:sp>
      <p:graphicFrame>
        <p:nvGraphicFramePr>
          <p:cNvPr id="8194" name="Object 4"/>
          <p:cNvGraphicFramePr>
            <a:graphicFrameLocks noChangeAspect="1"/>
          </p:cNvGraphicFramePr>
          <p:nvPr/>
        </p:nvGraphicFramePr>
        <p:xfrm>
          <a:off x="381000" y="3810000"/>
          <a:ext cx="8763000" cy="2514600"/>
        </p:xfrm>
        <a:graphic>
          <a:graphicData uri="http://schemas.openxmlformats.org/presentationml/2006/ole">
            <p:oleObj spid="_x0000_s8194" name="Picture" r:id="rId3" imgW="5029200" imgH="1257480" progId="Word.Picture.8">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457200" y="381000"/>
            <a:ext cx="8305800" cy="609600"/>
          </a:xfrm>
        </p:spPr>
        <p:txBody>
          <a:bodyPr>
            <a:normAutofit/>
          </a:bodyPr>
          <a:lstStyle/>
          <a:p>
            <a:pPr eaLnBrk="1" hangingPunct="1"/>
            <a:r>
              <a:rPr lang="en-US" sz="3200" smtClean="0"/>
              <a:t>Example: Showing Resource Conflict</a:t>
            </a:r>
            <a:endParaRPr lang="en-US" sz="3200" smtClean="0">
              <a:solidFill>
                <a:schemeClr val="tx1"/>
              </a:solidFill>
              <a:latin typeface="Book Antiqua" pitchFamily="18" charset="0"/>
            </a:endParaRPr>
          </a:p>
        </p:txBody>
      </p:sp>
      <p:sp>
        <p:nvSpPr>
          <p:cNvPr id="9220" name="Rectangle 3"/>
          <p:cNvSpPr>
            <a:spLocks noGrp="1" noChangeArrowheads="1"/>
          </p:cNvSpPr>
          <p:nvPr>
            <p:ph idx="1"/>
          </p:nvPr>
        </p:nvSpPr>
        <p:spPr>
          <a:xfrm>
            <a:off x="381000" y="1371600"/>
            <a:ext cx="8534400" cy="1524000"/>
          </a:xfrm>
        </p:spPr>
        <p:txBody>
          <a:bodyPr/>
          <a:lstStyle/>
          <a:p>
            <a:pPr eaLnBrk="1" hangingPunct="1">
              <a:lnSpc>
                <a:spcPct val="90000"/>
              </a:lnSpc>
            </a:pPr>
            <a:r>
              <a:rPr lang="en-US" sz="2400" smtClean="0"/>
              <a:t>Objective: </a:t>
            </a:r>
            <a:r>
              <a:rPr lang="en-US" sz="2400" smtClean="0">
                <a:cs typeface="Times New Roman" pitchFamily="18" charset="0"/>
              </a:rPr>
              <a:t>Write a program that demonstrates the problem of resource conflict. Suppose that you create and launch one hundred threads, each of which adds a penny to an account. Assume that the account is initially empty. </a:t>
            </a:r>
          </a:p>
        </p:txBody>
      </p:sp>
      <p:sp>
        <p:nvSpPr>
          <p:cNvPr id="9221" name="Slide Number Placeholder 4"/>
          <p:cNvSpPr>
            <a:spLocks noGrp="1"/>
          </p:cNvSpPr>
          <p:nvPr>
            <p:ph type="sldNum" sz="quarter" idx="12"/>
          </p:nvPr>
        </p:nvSpPr>
        <p:spPr bwMode="auto">
          <a:noFill/>
          <a:ln>
            <a:miter lim="800000"/>
            <a:headEnd/>
            <a:tailEnd/>
          </a:ln>
        </p:spPr>
        <p:txBody>
          <a:bodyPr/>
          <a:lstStyle/>
          <a:p>
            <a:fld id="{9E82B8C9-EAD3-49E5-911F-803003DE13E6}" type="slidenum">
              <a:rPr lang="en-US"/>
              <a:pPr/>
              <a:t>25</a:t>
            </a:fld>
            <a:endParaRPr lang="en-US"/>
          </a:p>
        </p:txBody>
      </p:sp>
      <p:sp>
        <p:nvSpPr>
          <p:cNvPr id="9224" name="Rectangle 10"/>
          <p:cNvSpPr>
            <a:spLocks noChangeArrowheads="1"/>
          </p:cNvSpPr>
          <p:nvPr/>
        </p:nvSpPr>
        <p:spPr bwMode="auto">
          <a:xfrm>
            <a:off x="2085975" y="2743200"/>
            <a:ext cx="9144000" cy="0"/>
          </a:xfrm>
          <a:prstGeom prst="rect">
            <a:avLst/>
          </a:prstGeom>
          <a:noFill/>
          <a:ln w="12700">
            <a:noFill/>
            <a:miter lim="800000"/>
            <a:headEnd type="none" w="sm" len="sm"/>
            <a:tailEnd type="none" w="sm" len="sm"/>
          </a:ln>
        </p:spPr>
        <p:txBody>
          <a:bodyPr>
            <a:spAutoFit/>
          </a:bodyPr>
          <a:lstStyle/>
          <a:p>
            <a:endParaRPr lang="en-US"/>
          </a:p>
        </p:txBody>
      </p:sp>
      <p:sp>
        <p:nvSpPr>
          <p:cNvPr id="9225" name="Rectangle 12"/>
          <p:cNvSpPr>
            <a:spLocks noChangeArrowheads="1"/>
          </p:cNvSpPr>
          <p:nvPr/>
        </p:nvSpPr>
        <p:spPr bwMode="auto">
          <a:xfrm>
            <a:off x="2686050" y="2633663"/>
            <a:ext cx="9144000" cy="0"/>
          </a:xfrm>
          <a:prstGeom prst="rect">
            <a:avLst/>
          </a:prstGeom>
          <a:noFill/>
          <a:ln w="12700">
            <a:noFill/>
            <a:miter lim="800000"/>
            <a:headEnd type="none" w="sm" len="sm"/>
            <a:tailEnd type="none" w="sm" len="sm"/>
          </a:ln>
        </p:spPr>
        <p:txBody>
          <a:bodyPr>
            <a:spAutoFit/>
          </a:bodyPr>
          <a:lstStyle/>
          <a:p>
            <a:endParaRPr lang="en-US"/>
          </a:p>
        </p:txBody>
      </p:sp>
      <p:sp>
        <p:nvSpPr>
          <p:cNvPr id="9227" name="Rectangle 14"/>
          <p:cNvSpPr>
            <a:spLocks noChangeArrowheads="1"/>
          </p:cNvSpPr>
          <p:nvPr/>
        </p:nvSpPr>
        <p:spPr bwMode="auto">
          <a:xfrm>
            <a:off x="0" y="2770188"/>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9218" name="Object 13"/>
          <p:cNvGraphicFramePr>
            <a:graphicFrameLocks noChangeAspect="1"/>
          </p:cNvGraphicFramePr>
          <p:nvPr/>
        </p:nvGraphicFramePr>
        <p:xfrm>
          <a:off x="914400" y="2819400"/>
          <a:ext cx="7315200" cy="1936750"/>
        </p:xfrm>
        <a:graphic>
          <a:graphicData uri="http://schemas.openxmlformats.org/presentationml/2006/ole">
            <p:oleObj spid="_x0000_s9218" name="Picture" r:id="rId3" imgW="4975860" imgH="1313688" progId="Word.Picture.8">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228600"/>
            <a:ext cx="7772400" cy="609600"/>
          </a:xfrm>
        </p:spPr>
        <p:txBody>
          <a:bodyPr>
            <a:normAutofit/>
          </a:bodyPr>
          <a:lstStyle/>
          <a:p>
            <a:pPr eaLnBrk="1" hangingPunct="1"/>
            <a:r>
              <a:rPr lang="en-US" sz="3200" smtClean="0"/>
              <a:t>Race Condition</a:t>
            </a:r>
            <a:endParaRPr lang="en-US" sz="3200" b="1" smtClean="0"/>
          </a:p>
        </p:txBody>
      </p:sp>
      <p:sp>
        <p:nvSpPr>
          <p:cNvPr id="10244" name="Rectangle 3"/>
          <p:cNvSpPr>
            <a:spLocks noGrp="1" noChangeArrowheads="1"/>
          </p:cNvSpPr>
          <p:nvPr>
            <p:ph idx="1"/>
          </p:nvPr>
        </p:nvSpPr>
        <p:spPr>
          <a:xfrm>
            <a:off x="228600" y="990600"/>
            <a:ext cx="8458200" cy="381000"/>
          </a:xfrm>
        </p:spPr>
        <p:txBody>
          <a:bodyPr/>
          <a:lstStyle/>
          <a:p>
            <a:pPr marL="0" indent="0" eaLnBrk="1" hangingPunct="1">
              <a:lnSpc>
                <a:spcPct val="90000"/>
              </a:lnSpc>
              <a:buFont typeface="Monotype Sorts" pitchFamily="2" charset="2"/>
              <a:buNone/>
            </a:pPr>
            <a:r>
              <a:rPr lang="en-US" sz="2000" smtClean="0"/>
              <a:t>What, then, caused the error in the example? Here is a possible scenario:</a:t>
            </a:r>
          </a:p>
        </p:txBody>
      </p:sp>
      <p:sp>
        <p:nvSpPr>
          <p:cNvPr id="10245" name="Slide Number Placeholder 4"/>
          <p:cNvSpPr>
            <a:spLocks noGrp="1"/>
          </p:cNvSpPr>
          <p:nvPr>
            <p:ph type="sldNum" sz="quarter" idx="12"/>
          </p:nvPr>
        </p:nvSpPr>
        <p:spPr bwMode="auto">
          <a:noFill/>
          <a:ln>
            <a:miter lim="800000"/>
            <a:headEnd/>
            <a:tailEnd/>
          </a:ln>
        </p:spPr>
        <p:txBody>
          <a:bodyPr/>
          <a:lstStyle/>
          <a:p>
            <a:fld id="{52199BA1-DD1D-4A95-AFBA-88FAE48B3783}" type="slidenum">
              <a:rPr lang="en-US"/>
              <a:pPr/>
              <a:t>26</a:t>
            </a:fld>
            <a:endParaRPr lang="en-US"/>
          </a:p>
        </p:txBody>
      </p:sp>
      <p:sp>
        <p:nvSpPr>
          <p:cNvPr id="10246" name="Rectangle 7"/>
          <p:cNvSpPr>
            <a:spLocks noChangeArrowheads="1"/>
          </p:cNvSpPr>
          <p:nvPr/>
        </p:nvSpPr>
        <p:spPr bwMode="auto">
          <a:xfrm>
            <a:off x="2371725" y="2914650"/>
            <a:ext cx="9144000" cy="0"/>
          </a:xfrm>
          <a:prstGeom prst="rect">
            <a:avLst/>
          </a:prstGeom>
          <a:noFill/>
          <a:ln w="12700">
            <a:noFill/>
            <a:miter lim="800000"/>
            <a:headEnd type="none" w="sm" len="sm"/>
            <a:tailEnd type="none" w="sm" len="sm"/>
          </a:ln>
        </p:spPr>
        <p:txBody>
          <a:bodyPr>
            <a:spAutoFit/>
          </a:bodyPr>
          <a:lstStyle/>
          <a:p>
            <a:endParaRPr lang="en-US"/>
          </a:p>
        </p:txBody>
      </p:sp>
      <p:sp>
        <p:nvSpPr>
          <p:cNvPr id="10247" name="Rectangle 8"/>
          <p:cNvSpPr>
            <a:spLocks noChangeArrowheads="1"/>
          </p:cNvSpPr>
          <p:nvPr/>
        </p:nvSpPr>
        <p:spPr bwMode="auto">
          <a:xfrm>
            <a:off x="228600" y="3581400"/>
            <a:ext cx="8458200" cy="2971800"/>
          </a:xfrm>
          <a:prstGeom prst="rect">
            <a:avLst/>
          </a:prstGeom>
          <a:noFill/>
          <a:ln w="9525">
            <a:noFill/>
            <a:miter lim="800000"/>
            <a:headEnd/>
            <a:tailEnd/>
          </a:ln>
        </p:spPr>
        <p:txBody>
          <a:bodyPr lIns="92075" tIns="46038" rIns="92075" bIns="46038"/>
          <a:lstStyle/>
          <a:p>
            <a:pPr>
              <a:lnSpc>
                <a:spcPct val="90000"/>
              </a:lnSpc>
              <a:spcBef>
                <a:spcPct val="20000"/>
              </a:spcBef>
              <a:buClr>
                <a:srgbClr val="9BBB59"/>
              </a:buClr>
              <a:buSzPct val="75000"/>
              <a:buFont typeface="Arial" pitchFamily="34" charset="0"/>
              <a:buChar char="•"/>
            </a:pPr>
            <a:r>
              <a:rPr lang="en-US">
                <a:cs typeface="Times New Roman" pitchFamily="18" charset="0"/>
              </a:rPr>
              <a:t> Effect: Task 1 did nothing (in Step 4 Task 2 overrides the result)</a:t>
            </a:r>
          </a:p>
          <a:p>
            <a:pPr>
              <a:lnSpc>
                <a:spcPct val="90000"/>
              </a:lnSpc>
              <a:spcBef>
                <a:spcPct val="20000"/>
              </a:spcBef>
              <a:buClr>
                <a:srgbClr val="9BBB59"/>
              </a:buClr>
              <a:buSzPct val="75000"/>
              <a:buFont typeface="Arial" pitchFamily="34" charset="0"/>
              <a:buChar char="•"/>
            </a:pPr>
            <a:r>
              <a:rPr lang="en-US">
                <a:cs typeface="Times New Roman" pitchFamily="18" charset="0"/>
              </a:rPr>
              <a:t> Problem: </a:t>
            </a:r>
            <a:r>
              <a:rPr lang="en-US" u="sng">
                <a:cs typeface="Times New Roman" pitchFamily="18" charset="0"/>
              </a:rPr>
              <a:t>Task 1</a:t>
            </a:r>
            <a:r>
              <a:rPr lang="en-US">
                <a:cs typeface="Times New Roman" pitchFamily="18" charset="0"/>
              </a:rPr>
              <a:t> and </a:t>
            </a:r>
            <a:r>
              <a:rPr lang="en-US" u="sng">
                <a:cs typeface="Times New Roman" pitchFamily="18" charset="0"/>
              </a:rPr>
              <a:t>Task 2</a:t>
            </a:r>
            <a:r>
              <a:rPr lang="en-US">
                <a:cs typeface="Times New Roman" pitchFamily="18" charset="0"/>
              </a:rPr>
              <a:t> are accessing a common resource in a way that causes conflict. </a:t>
            </a:r>
          </a:p>
          <a:p>
            <a:pPr>
              <a:lnSpc>
                <a:spcPct val="90000"/>
              </a:lnSpc>
              <a:spcBef>
                <a:spcPct val="20000"/>
              </a:spcBef>
              <a:buClr>
                <a:srgbClr val="9BBB59"/>
              </a:buClr>
              <a:buSzPct val="75000"/>
              <a:buFont typeface="Arial" pitchFamily="34" charset="0"/>
              <a:buChar char="•"/>
            </a:pPr>
            <a:r>
              <a:rPr lang="en-US">
                <a:cs typeface="Times New Roman" pitchFamily="18" charset="0"/>
              </a:rPr>
              <a:t> Known as a </a:t>
            </a:r>
            <a:r>
              <a:rPr lang="en-US" i="1">
                <a:cs typeface="Times New Roman" pitchFamily="18" charset="0"/>
              </a:rPr>
              <a:t>race condition</a:t>
            </a:r>
            <a:r>
              <a:rPr lang="en-US">
                <a:cs typeface="Times New Roman" pitchFamily="18" charset="0"/>
              </a:rPr>
              <a:t> in multithreaded programs. </a:t>
            </a:r>
          </a:p>
          <a:p>
            <a:pPr>
              <a:lnSpc>
                <a:spcPct val="90000"/>
              </a:lnSpc>
              <a:spcBef>
                <a:spcPct val="20000"/>
              </a:spcBef>
              <a:buClr>
                <a:srgbClr val="9BBB59"/>
              </a:buClr>
              <a:buSzPct val="75000"/>
              <a:buFont typeface="Arial" pitchFamily="34" charset="0"/>
              <a:buChar char="•"/>
            </a:pPr>
            <a:r>
              <a:rPr lang="en-US">
                <a:cs typeface="Times New Roman" pitchFamily="18" charset="0"/>
              </a:rPr>
              <a:t>A </a:t>
            </a:r>
            <a:r>
              <a:rPr lang="en-US" i="1">
                <a:cs typeface="Times New Roman" pitchFamily="18" charset="0"/>
              </a:rPr>
              <a:t>thread-safe</a:t>
            </a:r>
            <a:r>
              <a:rPr lang="en-US">
                <a:cs typeface="Times New Roman" pitchFamily="18" charset="0"/>
              </a:rPr>
              <a:t> class does not cause a race condition in the presence of multiple threads. </a:t>
            </a:r>
          </a:p>
          <a:p>
            <a:pPr>
              <a:lnSpc>
                <a:spcPct val="90000"/>
              </a:lnSpc>
              <a:spcBef>
                <a:spcPct val="20000"/>
              </a:spcBef>
              <a:buClr>
                <a:srgbClr val="9BBB59"/>
              </a:buClr>
              <a:buSzPct val="75000"/>
              <a:buFont typeface="Arial" pitchFamily="34" charset="0"/>
              <a:buChar char="•"/>
            </a:pPr>
            <a:r>
              <a:rPr lang="en-US">
                <a:cs typeface="Times New Roman" pitchFamily="18" charset="0"/>
              </a:rPr>
              <a:t>The </a:t>
            </a:r>
            <a:r>
              <a:rPr lang="en-US" u="sng">
                <a:cs typeface="Times New Roman" pitchFamily="18" charset="0"/>
              </a:rPr>
              <a:t>Account</a:t>
            </a:r>
            <a:r>
              <a:rPr lang="en-US">
                <a:cs typeface="Times New Roman" pitchFamily="18" charset="0"/>
              </a:rPr>
              <a:t> class is not thread-safe.  </a:t>
            </a:r>
            <a:endParaRPr lang="en-US"/>
          </a:p>
        </p:txBody>
      </p:sp>
      <p:sp>
        <p:nvSpPr>
          <p:cNvPr id="10248" name="Rectangle 10"/>
          <p:cNvSpPr>
            <a:spLocks noChangeArrowheads="1"/>
          </p:cNvSpPr>
          <p:nvPr/>
        </p:nvSpPr>
        <p:spPr bwMode="auto">
          <a:xfrm>
            <a:off x="0" y="291465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0242" name="Object 9"/>
          <p:cNvGraphicFramePr>
            <a:graphicFrameLocks noChangeAspect="1"/>
          </p:cNvGraphicFramePr>
          <p:nvPr/>
        </p:nvGraphicFramePr>
        <p:xfrm>
          <a:off x="304800" y="1676400"/>
          <a:ext cx="7696200" cy="1797050"/>
        </p:xfrm>
        <a:graphic>
          <a:graphicData uri="http://schemas.openxmlformats.org/presentationml/2006/ole">
            <p:oleObj spid="_x0000_s10242" name="Picture" r:id="rId4" imgW="4404360" imgH="1028700" progId="Word.Picture.8">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85800" y="228600"/>
            <a:ext cx="7772400" cy="609600"/>
          </a:xfrm>
        </p:spPr>
        <p:txBody>
          <a:bodyPr>
            <a:normAutofit/>
          </a:bodyPr>
          <a:lstStyle/>
          <a:p>
            <a:pPr eaLnBrk="1" hangingPunct="1"/>
            <a:r>
              <a:rPr lang="en-US" sz="3200" smtClean="0">
                <a:latin typeface="Courier New" pitchFamily="49" charset="0"/>
              </a:rPr>
              <a:t>synchronized</a:t>
            </a:r>
            <a:r>
              <a:rPr lang="en-US" sz="3200" smtClean="0"/>
              <a:t> </a:t>
            </a:r>
            <a:endParaRPr lang="en-US" sz="3200" b="1" smtClean="0"/>
          </a:p>
        </p:txBody>
      </p:sp>
      <p:sp>
        <p:nvSpPr>
          <p:cNvPr id="45059" name="Rectangle 3"/>
          <p:cNvSpPr>
            <a:spLocks noGrp="1" noChangeArrowheads="1"/>
          </p:cNvSpPr>
          <p:nvPr>
            <p:ph idx="1"/>
          </p:nvPr>
        </p:nvSpPr>
        <p:spPr>
          <a:xfrm>
            <a:off x="228600" y="914400"/>
            <a:ext cx="8763000" cy="4191000"/>
          </a:xfrm>
        </p:spPr>
        <p:txBody>
          <a:bodyPr/>
          <a:lstStyle/>
          <a:p>
            <a:pPr marL="0" indent="0" eaLnBrk="1" hangingPunct="1"/>
            <a:r>
              <a:rPr lang="en-US" sz="2400" smtClean="0"/>
              <a:t>Problem: race conditions</a:t>
            </a:r>
          </a:p>
          <a:p>
            <a:pPr marL="0" indent="0" eaLnBrk="1" hangingPunct="1"/>
            <a:r>
              <a:rPr lang="en-US" sz="2400" smtClean="0"/>
              <a:t>Solution: give exclusive access to one thread at a time to code that manipulates a shared object.</a:t>
            </a:r>
          </a:p>
          <a:p>
            <a:pPr marL="0" indent="0" eaLnBrk="1" hangingPunct="1"/>
            <a:r>
              <a:rPr lang="en-US" sz="2400" smtClean="0"/>
              <a:t>Synchronization keeps other threads waiting until the object is available.</a:t>
            </a:r>
          </a:p>
          <a:p>
            <a:pPr marL="0" indent="0" eaLnBrk="1" hangingPunct="1"/>
            <a:r>
              <a:rPr lang="en-US" sz="2400" smtClean="0"/>
              <a:t>The synchronized keyword synchronizes the method so that only one thread can access the method at a time.</a:t>
            </a:r>
          </a:p>
          <a:p>
            <a:pPr marL="0" indent="0" eaLnBrk="1" hangingPunct="1"/>
            <a:r>
              <a:rPr lang="en-US" sz="2400" smtClean="0"/>
              <a:t>The critical region in the Listing 29.7 is the entire deposit method. </a:t>
            </a:r>
          </a:p>
          <a:p>
            <a:pPr marL="0" indent="0" eaLnBrk="1" hangingPunct="1"/>
            <a:r>
              <a:rPr lang="en-US" sz="2400" smtClean="0"/>
              <a:t>One way to correct the problem in Listing 29.7: make Account thread-safe by adding the synchronized keyword in deposit:  </a:t>
            </a:r>
          </a:p>
          <a:p>
            <a:pPr lvl="1" eaLnBrk="1" hangingPunct="1">
              <a:buFontTx/>
              <a:buNone/>
            </a:pPr>
            <a:r>
              <a:rPr lang="en-US" sz="2000" smtClean="0"/>
              <a:t>public synchronized void deposit(double amount)</a:t>
            </a:r>
          </a:p>
        </p:txBody>
      </p:sp>
      <p:sp>
        <p:nvSpPr>
          <p:cNvPr id="45060" name="Slide Number Placeholder 4"/>
          <p:cNvSpPr>
            <a:spLocks noGrp="1"/>
          </p:cNvSpPr>
          <p:nvPr>
            <p:ph type="sldNum" sz="quarter" idx="12"/>
          </p:nvPr>
        </p:nvSpPr>
        <p:spPr bwMode="auto">
          <a:noFill/>
          <a:ln>
            <a:miter lim="800000"/>
            <a:headEnd/>
            <a:tailEnd/>
          </a:ln>
        </p:spPr>
        <p:txBody>
          <a:bodyPr/>
          <a:lstStyle/>
          <a:p>
            <a:fld id="{50FE1FB6-C80C-4521-BC96-B6C26C376338}"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85800" y="381000"/>
            <a:ext cx="7772400" cy="609600"/>
          </a:xfrm>
        </p:spPr>
        <p:txBody>
          <a:bodyPr>
            <a:normAutofit fontScale="90000"/>
          </a:bodyPr>
          <a:lstStyle/>
          <a:p>
            <a:pPr eaLnBrk="1" hangingPunct="1"/>
            <a:r>
              <a:rPr lang="en-US" sz="2900" smtClean="0"/>
              <a:t>Synchronizing Instance Methods and Static Methods</a:t>
            </a:r>
            <a:endParaRPr lang="en-US" sz="2900" b="1" smtClean="0"/>
          </a:p>
        </p:txBody>
      </p:sp>
      <p:sp>
        <p:nvSpPr>
          <p:cNvPr id="304131" name="Rectangle 3"/>
          <p:cNvSpPr>
            <a:spLocks noGrp="1" noChangeArrowheads="1"/>
          </p:cNvSpPr>
          <p:nvPr>
            <p:ph idx="1"/>
          </p:nvPr>
        </p:nvSpPr>
        <p:spPr>
          <a:xfrm>
            <a:off x="228600" y="1371600"/>
            <a:ext cx="8763000" cy="4724400"/>
          </a:xfrm>
        </p:spPr>
        <p:txBody>
          <a:bodyPr>
            <a:normAutofit lnSpcReduction="10000"/>
          </a:bodyPr>
          <a:lstStyle/>
          <a:p>
            <a:pPr marL="0" indent="0" eaLnBrk="1" fontAlgn="auto" hangingPunct="1">
              <a:lnSpc>
                <a:spcPct val="90000"/>
              </a:lnSpc>
              <a:spcAft>
                <a:spcPts val="0"/>
              </a:spcAft>
              <a:buClr>
                <a:schemeClr val="accent3"/>
              </a:buClr>
              <a:buFont typeface="Arial" pitchFamily="34" charset="0"/>
              <a:buChar char="•"/>
              <a:defRPr/>
            </a:pPr>
            <a:r>
              <a:rPr lang="en-US" dirty="0"/>
              <a:t>A synchronized method acquires a lock before it executes. </a:t>
            </a:r>
            <a:endParaRPr lang="en-US" dirty="0" smtClean="0"/>
          </a:p>
          <a:p>
            <a:pPr marL="0" indent="0" eaLnBrk="1" fontAlgn="auto" hangingPunct="1">
              <a:lnSpc>
                <a:spcPct val="90000"/>
              </a:lnSpc>
              <a:spcAft>
                <a:spcPts val="0"/>
              </a:spcAft>
              <a:buClr>
                <a:schemeClr val="accent3"/>
              </a:buClr>
              <a:buFont typeface="Arial" pitchFamily="34" charset="0"/>
              <a:buChar char="•"/>
              <a:defRPr/>
            </a:pPr>
            <a:r>
              <a:rPr lang="en-US" dirty="0" smtClean="0"/>
              <a:t>Instance method: </a:t>
            </a:r>
            <a:r>
              <a:rPr lang="en-US" dirty="0"/>
              <a:t>the lock is on the object for which </a:t>
            </a:r>
            <a:r>
              <a:rPr lang="en-US" dirty="0" smtClean="0"/>
              <a:t>it </a:t>
            </a:r>
            <a:r>
              <a:rPr lang="en-US" dirty="0"/>
              <a:t>was invoked. </a:t>
            </a:r>
            <a:endParaRPr lang="en-US" dirty="0" smtClean="0"/>
          </a:p>
          <a:p>
            <a:pPr marL="0" indent="0" eaLnBrk="1" fontAlgn="auto" hangingPunct="1">
              <a:lnSpc>
                <a:spcPct val="90000"/>
              </a:lnSpc>
              <a:spcAft>
                <a:spcPts val="0"/>
              </a:spcAft>
              <a:buClr>
                <a:schemeClr val="accent3"/>
              </a:buClr>
              <a:buFont typeface="Arial" pitchFamily="34" charset="0"/>
              <a:buChar char="•"/>
              <a:defRPr/>
            </a:pPr>
            <a:r>
              <a:rPr lang="en-US" dirty="0" smtClean="0"/>
              <a:t>Static method: </a:t>
            </a:r>
            <a:r>
              <a:rPr lang="en-US" dirty="0"/>
              <a:t>the lock is on the class. </a:t>
            </a:r>
            <a:endParaRPr lang="en-US" dirty="0" smtClean="0"/>
          </a:p>
          <a:p>
            <a:pPr marL="0" indent="0" eaLnBrk="1" fontAlgn="auto" hangingPunct="1">
              <a:lnSpc>
                <a:spcPct val="90000"/>
              </a:lnSpc>
              <a:spcAft>
                <a:spcPts val="0"/>
              </a:spcAft>
              <a:buClr>
                <a:schemeClr val="accent3"/>
              </a:buClr>
              <a:buFont typeface="Arial" pitchFamily="34" charset="0"/>
              <a:buChar char="•"/>
              <a:defRPr/>
            </a:pPr>
            <a:r>
              <a:rPr lang="en-US" dirty="0" smtClean="0"/>
              <a:t>If </a:t>
            </a:r>
            <a:r>
              <a:rPr lang="en-US" dirty="0"/>
              <a:t>one thread invokes a synchronized instance method (respectively, static method) on an object, the lock of that object (respectively, class) is </a:t>
            </a:r>
            <a:r>
              <a:rPr lang="en-US" dirty="0" smtClean="0"/>
              <a:t>acquired, </a:t>
            </a:r>
            <a:r>
              <a:rPr lang="en-US" dirty="0"/>
              <a:t>then the method is executed, and finally the lock is released. </a:t>
            </a:r>
            <a:endParaRPr lang="en-US" dirty="0" smtClean="0"/>
          </a:p>
          <a:p>
            <a:pPr marL="0" indent="0" eaLnBrk="1" fontAlgn="auto" hangingPunct="1">
              <a:lnSpc>
                <a:spcPct val="90000"/>
              </a:lnSpc>
              <a:spcAft>
                <a:spcPts val="0"/>
              </a:spcAft>
              <a:buClr>
                <a:schemeClr val="accent3"/>
              </a:buClr>
              <a:buFont typeface="Arial" pitchFamily="34" charset="0"/>
              <a:buChar char="•"/>
              <a:defRPr/>
            </a:pPr>
            <a:r>
              <a:rPr lang="en-US" dirty="0" smtClean="0"/>
              <a:t>Another </a:t>
            </a:r>
            <a:r>
              <a:rPr lang="en-US" dirty="0"/>
              <a:t>thread invoking the same method of that object (respectively, class) is blocked until the lock is released. </a:t>
            </a:r>
          </a:p>
        </p:txBody>
      </p:sp>
      <p:sp>
        <p:nvSpPr>
          <p:cNvPr id="46084" name="Slide Number Placeholder 4"/>
          <p:cNvSpPr>
            <a:spLocks noGrp="1"/>
          </p:cNvSpPr>
          <p:nvPr>
            <p:ph type="sldNum" sz="quarter" idx="12"/>
          </p:nvPr>
        </p:nvSpPr>
        <p:spPr bwMode="auto">
          <a:noFill/>
          <a:ln>
            <a:miter lim="800000"/>
            <a:headEnd/>
            <a:tailEnd/>
          </a:ln>
        </p:spPr>
        <p:txBody>
          <a:bodyPr/>
          <a:lstStyle/>
          <a:p>
            <a:fld id="{DC3E1695-20B3-4C40-8E22-6FE5CD7F6C93}"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381000"/>
            <a:ext cx="7772400" cy="609600"/>
          </a:xfrm>
        </p:spPr>
        <p:txBody>
          <a:bodyPr>
            <a:normAutofit fontScale="90000"/>
          </a:bodyPr>
          <a:lstStyle/>
          <a:p>
            <a:pPr eaLnBrk="1" hangingPunct="1"/>
            <a:r>
              <a:rPr lang="en-US" sz="2900" smtClean="0"/>
              <a:t>Synchronizing Instance Methods and Static Methods</a:t>
            </a:r>
            <a:endParaRPr lang="en-US" sz="2900" b="1" smtClean="0"/>
          </a:p>
        </p:txBody>
      </p:sp>
      <p:sp>
        <p:nvSpPr>
          <p:cNvPr id="11268" name="Rectangle 3"/>
          <p:cNvSpPr>
            <a:spLocks noGrp="1" noChangeArrowheads="1"/>
          </p:cNvSpPr>
          <p:nvPr>
            <p:ph idx="1"/>
          </p:nvPr>
        </p:nvSpPr>
        <p:spPr>
          <a:xfrm>
            <a:off x="228600" y="1371600"/>
            <a:ext cx="8763000" cy="1905000"/>
          </a:xfrm>
        </p:spPr>
        <p:txBody>
          <a:bodyPr/>
          <a:lstStyle/>
          <a:p>
            <a:pPr marL="0" indent="0" eaLnBrk="1" hangingPunct="1">
              <a:spcBef>
                <a:spcPct val="0"/>
              </a:spcBef>
              <a:buFont typeface="Monotype Sorts" pitchFamily="2" charset="2"/>
              <a:buNone/>
            </a:pPr>
            <a:r>
              <a:rPr lang="en-US" sz="2400" smtClean="0"/>
              <a:t>With the deposit method synchronized, the preceding scenario cannot happen. If Task 2 starts to enter the method, and Task 1 is already in the method, Task 2 is blocked until Task 1 finishes the method.</a:t>
            </a:r>
          </a:p>
        </p:txBody>
      </p:sp>
      <p:sp>
        <p:nvSpPr>
          <p:cNvPr id="11269" name="Slide Number Placeholder 4"/>
          <p:cNvSpPr>
            <a:spLocks noGrp="1"/>
          </p:cNvSpPr>
          <p:nvPr>
            <p:ph type="sldNum" sz="quarter" idx="12"/>
          </p:nvPr>
        </p:nvSpPr>
        <p:spPr bwMode="auto">
          <a:noFill/>
          <a:ln>
            <a:miter lim="800000"/>
            <a:headEnd/>
            <a:tailEnd/>
          </a:ln>
        </p:spPr>
        <p:txBody>
          <a:bodyPr/>
          <a:lstStyle/>
          <a:p>
            <a:fld id="{A21F190C-E600-4ABC-991E-581A12DE56A2}" type="slidenum">
              <a:rPr lang="en-US"/>
              <a:pPr/>
              <a:t>29</a:t>
            </a:fld>
            <a:endParaRPr lang="en-US"/>
          </a:p>
        </p:txBody>
      </p:sp>
      <p:sp>
        <p:nvSpPr>
          <p:cNvPr id="11270" name="Rectangle 5"/>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
        <p:nvSpPr>
          <p:cNvPr id="11271" name="Rectangle 7"/>
          <p:cNvSpPr>
            <a:spLocks noChangeArrowheads="1"/>
          </p:cNvSpPr>
          <p:nvPr/>
        </p:nvSpPr>
        <p:spPr bwMode="auto">
          <a:xfrm>
            <a:off x="0" y="219075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1266" name="Object 6"/>
          <p:cNvGraphicFramePr>
            <a:graphicFrameLocks noChangeAspect="1"/>
          </p:cNvGraphicFramePr>
          <p:nvPr/>
        </p:nvGraphicFramePr>
        <p:xfrm>
          <a:off x="1447800" y="2895600"/>
          <a:ext cx="6096000" cy="3335338"/>
        </p:xfrm>
        <a:graphic>
          <a:graphicData uri="http://schemas.openxmlformats.org/presentationml/2006/ole">
            <p:oleObj spid="_x0000_s11266" name="Picture" r:id="rId4" imgW="4530852" imgH="2476500" progId="Word.Picture.8">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Advantages of Multithreading</a:t>
            </a:r>
          </a:p>
        </p:txBody>
      </p:sp>
      <p:sp>
        <p:nvSpPr>
          <p:cNvPr id="29699" name="Content Placeholder 2"/>
          <p:cNvSpPr>
            <a:spLocks noGrp="1"/>
          </p:cNvSpPr>
          <p:nvPr>
            <p:ph idx="1"/>
          </p:nvPr>
        </p:nvSpPr>
        <p:spPr/>
        <p:txBody>
          <a:bodyPr/>
          <a:lstStyle/>
          <a:p>
            <a:pPr eaLnBrk="1" hangingPunct="1"/>
            <a:r>
              <a:rPr lang="en-US" smtClean="0"/>
              <a:t>Reactive systems – constantly monitoring</a:t>
            </a:r>
          </a:p>
          <a:p>
            <a:pPr eaLnBrk="1" hangingPunct="1"/>
            <a:r>
              <a:rPr lang="en-US" smtClean="0"/>
              <a:t>More responsive to user input – GUI application can interrupt a time-consuming task</a:t>
            </a:r>
          </a:p>
          <a:p>
            <a:pPr eaLnBrk="1" hangingPunct="1"/>
            <a:r>
              <a:rPr lang="en-US" smtClean="0"/>
              <a:t>Server can handle multiple clients simultaneously</a:t>
            </a:r>
          </a:p>
          <a:p>
            <a:pPr eaLnBrk="1" hangingPunct="1"/>
            <a:r>
              <a:rPr lang="en-US" smtClean="0"/>
              <a:t>Can take advantage of parallel processing</a:t>
            </a:r>
          </a:p>
          <a:p>
            <a:pPr eaLnBrk="1" hangingPunct="1"/>
            <a:endParaRPr lang="en-US" smtClean="0"/>
          </a:p>
        </p:txBody>
      </p:sp>
      <p:sp>
        <p:nvSpPr>
          <p:cNvPr id="29700" name="Slide Number Placeholder 3"/>
          <p:cNvSpPr>
            <a:spLocks noGrp="1"/>
          </p:cNvSpPr>
          <p:nvPr>
            <p:ph type="sldNum" sz="quarter" idx="12"/>
          </p:nvPr>
        </p:nvSpPr>
        <p:spPr bwMode="auto">
          <a:noFill/>
          <a:ln>
            <a:miter lim="800000"/>
            <a:headEnd/>
            <a:tailEnd/>
          </a:ln>
        </p:spPr>
        <p:txBody>
          <a:bodyPr/>
          <a:lstStyle/>
          <a:p>
            <a:fld id="{AE056BF9-41BB-486F-B8A4-A6C4C021DE0B}"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228600"/>
            <a:ext cx="7772400" cy="609600"/>
          </a:xfrm>
        </p:spPr>
        <p:txBody>
          <a:bodyPr>
            <a:normAutofit fontScale="90000"/>
          </a:bodyPr>
          <a:lstStyle/>
          <a:p>
            <a:pPr eaLnBrk="1" fontAlgn="auto" hangingPunct="1">
              <a:spcAft>
                <a:spcPts val="0"/>
              </a:spcAft>
              <a:defRPr/>
            </a:pPr>
            <a:r>
              <a:rPr lang="en-US" sz="3600">
                <a:latin typeface="Courier" charset="0"/>
                <a:cs typeface="Times New Roman" pitchFamily="18" charset="0"/>
              </a:rPr>
              <a:t> </a:t>
            </a:r>
            <a:r>
              <a:rPr lang="en-US" sz="3600">
                <a:cs typeface="Times New Roman" pitchFamily="18" charset="0"/>
              </a:rPr>
              <a:t>Synchronizing Statements</a:t>
            </a:r>
            <a:r>
              <a:rPr lang="en-US" sz="3600"/>
              <a:t> </a:t>
            </a:r>
          </a:p>
        </p:txBody>
      </p:sp>
      <p:sp>
        <p:nvSpPr>
          <p:cNvPr id="308227" name="Rectangle 3"/>
          <p:cNvSpPr>
            <a:spLocks noGrp="1" noChangeArrowheads="1"/>
          </p:cNvSpPr>
          <p:nvPr>
            <p:ph idx="1"/>
          </p:nvPr>
        </p:nvSpPr>
        <p:spPr>
          <a:xfrm>
            <a:off x="228600" y="914400"/>
            <a:ext cx="8763000" cy="5486400"/>
          </a:xfrm>
        </p:spPr>
        <p:txBody>
          <a:bodyPr>
            <a:normAutofit/>
          </a:bodyPr>
          <a:lstStyle/>
          <a:p>
            <a:pPr marL="0" indent="0" eaLnBrk="1" hangingPunct="1">
              <a:lnSpc>
                <a:spcPct val="80000"/>
              </a:lnSpc>
              <a:spcBef>
                <a:spcPts val="200"/>
              </a:spcBef>
            </a:pPr>
            <a:r>
              <a:rPr lang="en-US" sz="2400" smtClean="0">
                <a:cs typeface="Courier New" pitchFamily="49" charset="0"/>
              </a:rPr>
              <a:t>Invoking a synchronized instance method of an object acquires a lock on the object.</a:t>
            </a:r>
          </a:p>
          <a:p>
            <a:pPr marL="0" indent="0" eaLnBrk="1" hangingPunct="1">
              <a:lnSpc>
                <a:spcPct val="80000"/>
              </a:lnSpc>
              <a:spcBef>
                <a:spcPts val="200"/>
              </a:spcBef>
            </a:pPr>
            <a:r>
              <a:rPr lang="en-US" sz="2400" smtClean="0">
                <a:cs typeface="Courier New" pitchFamily="49" charset="0"/>
              </a:rPr>
              <a:t>Invoking a synchronized static method of a class acquires a lock on the class. </a:t>
            </a:r>
          </a:p>
          <a:p>
            <a:pPr marL="0" indent="0" eaLnBrk="1" hangingPunct="1">
              <a:lnSpc>
                <a:spcPct val="80000"/>
              </a:lnSpc>
              <a:spcBef>
                <a:spcPts val="200"/>
              </a:spcBef>
            </a:pPr>
            <a:r>
              <a:rPr lang="en-US" sz="2400" smtClean="0">
                <a:cs typeface="Courier New" pitchFamily="49" charset="0"/>
              </a:rPr>
              <a:t>A </a:t>
            </a:r>
            <a:r>
              <a:rPr lang="en-US" sz="2400" i="1" smtClean="0">
                <a:cs typeface="Courier New" pitchFamily="49" charset="0"/>
              </a:rPr>
              <a:t>synchronized block</a:t>
            </a:r>
            <a:r>
              <a:rPr lang="en-US" sz="2400" smtClean="0">
                <a:cs typeface="Courier New" pitchFamily="49" charset="0"/>
              </a:rPr>
              <a:t> can be used to acquire a lock on any object, not just </a:t>
            </a:r>
            <a:r>
              <a:rPr lang="en-US" sz="2400" i="1" smtClean="0">
                <a:cs typeface="Courier New" pitchFamily="49" charset="0"/>
              </a:rPr>
              <a:t>this</a:t>
            </a:r>
            <a:r>
              <a:rPr lang="en-US" sz="2400" smtClean="0">
                <a:cs typeface="Courier New" pitchFamily="49" charset="0"/>
              </a:rPr>
              <a:t> object, when executing a block of code. </a:t>
            </a:r>
          </a:p>
          <a:p>
            <a:pPr lvl="1" eaLnBrk="1" hangingPunct="1">
              <a:lnSpc>
                <a:spcPct val="80000"/>
              </a:lnSpc>
              <a:spcBef>
                <a:spcPts val="200"/>
              </a:spcBef>
              <a:buFontTx/>
              <a:buNone/>
            </a:pPr>
            <a:endParaRPr lang="en-US" sz="2000" smtClean="0">
              <a:latin typeface="Courier New" pitchFamily="49" charset="0"/>
              <a:cs typeface="Courier New" pitchFamily="49" charset="0"/>
            </a:endParaRPr>
          </a:p>
          <a:p>
            <a:pPr lvl="1" eaLnBrk="1" hangingPunct="1">
              <a:lnSpc>
                <a:spcPct val="80000"/>
              </a:lnSpc>
              <a:spcBef>
                <a:spcPts val="200"/>
              </a:spcBef>
              <a:buFontTx/>
              <a:buNone/>
            </a:pPr>
            <a:r>
              <a:rPr lang="en-US" sz="2000" smtClean="0">
                <a:latin typeface="Courier New" pitchFamily="49" charset="0"/>
                <a:cs typeface="Courier New" pitchFamily="49" charset="0"/>
              </a:rPr>
              <a:t>synchronized (expr) {</a:t>
            </a:r>
          </a:p>
          <a:p>
            <a:pPr lvl="1" eaLnBrk="1" hangingPunct="1">
              <a:lnSpc>
                <a:spcPct val="80000"/>
              </a:lnSpc>
              <a:spcBef>
                <a:spcPts val="200"/>
              </a:spcBef>
              <a:buFontTx/>
              <a:buNone/>
            </a:pPr>
            <a:r>
              <a:rPr lang="en-US" sz="2000" smtClean="0">
                <a:latin typeface="Courier New" pitchFamily="49" charset="0"/>
                <a:cs typeface="Courier New" pitchFamily="49" charset="0"/>
              </a:rPr>
              <a:t>  statements;</a:t>
            </a:r>
          </a:p>
          <a:p>
            <a:pPr lvl="1" eaLnBrk="1" hangingPunct="1">
              <a:lnSpc>
                <a:spcPct val="80000"/>
              </a:lnSpc>
              <a:spcBef>
                <a:spcPts val="200"/>
              </a:spcBef>
              <a:buFontTx/>
              <a:buNone/>
            </a:pPr>
            <a:r>
              <a:rPr lang="en-US" sz="2000" smtClean="0">
                <a:latin typeface="Courier New" pitchFamily="49" charset="0"/>
                <a:cs typeface="Courier New" pitchFamily="49" charset="0"/>
              </a:rPr>
              <a:t>}</a:t>
            </a:r>
          </a:p>
          <a:p>
            <a:pPr marL="0" indent="0" eaLnBrk="1" hangingPunct="1">
              <a:lnSpc>
                <a:spcPct val="80000"/>
              </a:lnSpc>
              <a:spcBef>
                <a:spcPts val="200"/>
              </a:spcBef>
              <a:buFont typeface="Monotype Sorts" pitchFamily="2" charset="2"/>
              <a:buNone/>
            </a:pPr>
            <a:r>
              <a:rPr lang="en-US" sz="2400" smtClean="0">
                <a:cs typeface="Courier New" pitchFamily="49" charset="0"/>
              </a:rPr>
              <a:t> </a:t>
            </a:r>
          </a:p>
          <a:p>
            <a:pPr marL="0" indent="0" eaLnBrk="1" hangingPunct="1">
              <a:lnSpc>
                <a:spcPct val="80000"/>
              </a:lnSpc>
              <a:spcBef>
                <a:spcPts val="200"/>
              </a:spcBef>
              <a:buFont typeface="Arial" pitchFamily="34" charset="0"/>
              <a:buChar char="•"/>
            </a:pPr>
            <a:r>
              <a:rPr lang="en-US" sz="2400" smtClean="0">
                <a:cs typeface="Courier New" pitchFamily="49" charset="0"/>
              </a:rPr>
              <a:t>expr must evaluate to an object reference. </a:t>
            </a:r>
          </a:p>
          <a:p>
            <a:pPr marL="0" indent="0" eaLnBrk="1" hangingPunct="1">
              <a:lnSpc>
                <a:spcPct val="80000"/>
              </a:lnSpc>
              <a:spcBef>
                <a:spcPts val="200"/>
              </a:spcBef>
              <a:buFont typeface="Arial" pitchFamily="34" charset="0"/>
              <a:buChar char="•"/>
            </a:pPr>
            <a:endParaRPr lang="en-US" sz="2400" smtClean="0">
              <a:cs typeface="Courier New" pitchFamily="49" charset="0"/>
            </a:endParaRPr>
          </a:p>
          <a:p>
            <a:pPr marL="0" indent="0" eaLnBrk="1" hangingPunct="1">
              <a:lnSpc>
                <a:spcPct val="80000"/>
              </a:lnSpc>
              <a:spcBef>
                <a:spcPts val="200"/>
              </a:spcBef>
              <a:buFont typeface="Arial" pitchFamily="34" charset="0"/>
              <a:buChar char="•"/>
            </a:pPr>
            <a:r>
              <a:rPr lang="en-US" sz="2400" smtClean="0">
                <a:cs typeface="Courier New" pitchFamily="49" charset="0"/>
              </a:rPr>
              <a:t>If the object is already locked by another thread, the thread is blocked until the lock is released. </a:t>
            </a:r>
          </a:p>
          <a:p>
            <a:pPr marL="0" indent="0" eaLnBrk="1" hangingPunct="1">
              <a:lnSpc>
                <a:spcPct val="80000"/>
              </a:lnSpc>
              <a:spcBef>
                <a:spcPts val="200"/>
              </a:spcBef>
              <a:buFont typeface="Arial" pitchFamily="34" charset="0"/>
              <a:buChar char="•"/>
            </a:pPr>
            <a:r>
              <a:rPr lang="en-US" sz="2400" smtClean="0">
                <a:cs typeface="Courier New" pitchFamily="49" charset="0"/>
              </a:rPr>
              <a:t>When a lock is obtained on the object, the statements in the synchronized block are executed, and then the lock is released. </a:t>
            </a:r>
          </a:p>
        </p:txBody>
      </p:sp>
      <p:sp>
        <p:nvSpPr>
          <p:cNvPr id="47108" name="Slide Number Placeholder 4"/>
          <p:cNvSpPr>
            <a:spLocks noGrp="1"/>
          </p:cNvSpPr>
          <p:nvPr>
            <p:ph type="sldNum" sz="quarter" idx="12"/>
          </p:nvPr>
        </p:nvSpPr>
        <p:spPr bwMode="auto">
          <a:noFill/>
          <a:ln>
            <a:miter lim="800000"/>
            <a:headEnd/>
            <a:tailEnd/>
          </a:ln>
        </p:spPr>
        <p:txBody>
          <a:bodyPr/>
          <a:lstStyle/>
          <a:p>
            <a:fld id="{18D3D2A6-1C9A-44B3-9ED4-FE9BED59C677}" type="slidenum">
              <a:rPr lang="en-US"/>
              <a:pPr/>
              <a:t>30</a:t>
            </a:fld>
            <a:endParaRPr lang="en-US"/>
          </a:p>
        </p:txBody>
      </p:sp>
      <p:sp>
        <p:nvSpPr>
          <p:cNvPr id="47109"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85800" y="228600"/>
            <a:ext cx="7772400" cy="609600"/>
          </a:xfrm>
        </p:spPr>
        <p:txBody>
          <a:bodyPr>
            <a:normAutofit fontScale="90000"/>
          </a:bodyPr>
          <a:lstStyle/>
          <a:p>
            <a:pPr eaLnBrk="1" fontAlgn="auto" hangingPunct="1">
              <a:spcAft>
                <a:spcPts val="0"/>
              </a:spcAft>
              <a:defRPr/>
            </a:pPr>
            <a:r>
              <a:rPr lang="en-US" sz="3600">
                <a:latin typeface="Courier" charset="0"/>
                <a:cs typeface="Times New Roman" pitchFamily="18" charset="0"/>
              </a:rPr>
              <a:t> </a:t>
            </a:r>
            <a:r>
              <a:rPr lang="en-US" sz="3600">
                <a:cs typeface="Times New Roman" pitchFamily="18" charset="0"/>
              </a:rPr>
              <a:t>Synchronizing Statements</a:t>
            </a:r>
            <a:r>
              <a:rPr lang="en-US" sz="3600"/>
              <a:t> vs. Methods</a:t>
            </a:r>
          </a:p>
        </p:txBody>
      </p:sp>
      <p:sp>
        <p:nvSpPr>
          <p:cNvPr id="48131" name="Rectangle 3"/>
          <p:cNvSpPr>
            <a:spLocks noGrp="1" noChangeArrowheads="1"/>
          </p:cNvSpPr>
          <p:nvPr>
            <p:ph idx="1"/>
          </p:nvPr>
        </p:nvSpPr>
        <p:spPr>
          <a:xfrm>
            <a:off x="228600" y="1066800"/>
            <a:ext cx="8763000" cy="5334000"/>
          </a:xfrm>
        </p:spPr>
        <p:txBody>
          <a:bodyPr/>
          <a:lstStyle/>
          <a:p>
            <a:pPr marL="0" indent="0" eaLnBrk="1" hangingPunct="1">
              <a:spcBef>
                <a:spcPct val="0"/>
              </a:spcBef>
              <a:buFont typeface="Monotype Sorts" pitchFamily="2" charset="2"/>
              <a:buNone/>
            </a:pPr>
            <a:r>
              <a:rPr lang="en-US" sz="2400" smtClean="0">
                <a:cs typeface="Times New Roman" pitchFamily="18" charset="0"/>
              </a:rPr>
              <a:t>Any synchronized instance method can be converted into a synchronized statement. Suppose that the following is a synchronized instance method: </a:t>
            </a:r>
          </a:p>
          <a:p>
            <a:pPr marL="0" indent="0" eaLnBrk="1" hangingPunct="1">
              <a:spcBef>
                <a:spcPct val="0"/>
              </a:spcBef>
              <a:buFont typeface="Monotype Sorts" pitchFamily="2" charset="2"/>
              <a:buNone/>
            </a:pPr>
            <a:r>
              <a:rPr lang="en-US" sz="2400" smtClean="0">
                <a:cs typeface="Times New Roman" pitchFamily="18" charset="0"/>
              </a:rPr>
              <a:t> </a:t>
            </a:r>
          </a:p>
          <a:p>
            <a:pPr lvl="1" eaLnBrk="1" hangingPunct="1">
              <a:spcBef>
                <a:spcPct val="0"/>
              </a:spcBef>
              <a:buFontTx/>
              <a:buNone/>
            </a:pPr>
            <a:r>
              <a:rPr lang="en-US" sz="2000" smtClean="0">
                <a:latin typeface="Courier New" pitchFamily="49" charset="0"/>
                <a:cs typeface="Times New Roman" pitchFamily="18" charset="0"/>
              </a:rPr>
              <a:t>public synchronized void xMethod() {</a:t>
            </a:r>
          </a:p>
          <a:p>
            <a:pPr lvl="1" eaLnBrk="1" hangingPunct="1">
              <a:spcBef>
                <a:spcPct val="0"/>
              </a:spcBef>
              <a:buFontTx/>
              <a:buNone/>
            </a:pPr>
            <a:r>
              <a:rPr lang="en-US" sz="2000" smtClean="0">
                <a:latin typeface="Courier New" pitchFamily="49" charset="0"/>
                <a:cs typeface="Times New Roman" pitchFamily="18" charset="0"/>
              </a:rPr>
              <a:t>  // method body</a:t>
            </a:r>
          </a:p>
          <a:p>
            <a:pPr lvl="1" eaLnBrk="1" hangingPunct="1">
              <a:spcBef>
                <a:spcPct val="0"/>
              </a:spcBef>
              <a:buFontTx/>
              <a:buNone/>
            </a:pPr>
            <a:r>
              <a:rPr lang="en-US" sz="2000" smtClean="0">
                <a:latin typeface="Courier New" pitchFamily="49" charset="0"/>
                <a:cs typeface="Times New Roman" pitchFamily="18" charset="0"/>
              </a:rPr>
              <a:t>}</a:t>
            </a:r>
          </a:p>
          <a:p>
            <a:pPr marL="0" indent="0" eaLnBrk="1" hangingPunct="1">
              <a:spcBef>
                <a:spcPct val="0"/>
              </a:spcBef>
              <a:buFont typeface="Monotype Sorts" pitchFamily="2" charset="2"/>
              <a:buNone/>
            </a:pPr>
            <a:r>
              <a:rPr lang="en-US" sz="2400" smtClean="0">
                <a:cs typeface="Times New Roman" pitchFamily="18" charset="0"/>
              </a:rPr>
              <a:t> </a:t>
            </a:r>
          </a:p>
          <a:p>
            <a:pPr marL="0" indent="0" eaLnBrk="1" hangingPunct="1">
              <a:spcBef>
                <a:spcPct val="0"/>
              </a:spcBef>
              <a:buFont typeface="Monotype Sorts" pitchFamily="2" charset="2"/>
              <a:buNone/>
            </a:pPr>
            <a:r>
              <a:rPr lang="en-US" sz="2400" smtClean="0">
                <a:cs typeface="Times New Roman" pitchFamily="18" charset="0"/>
              </a:rPr>
              <a:t>This method is equivalent to</a:t>
            </a:r>
          </a:p>
          <a:p>
            <a:pPr marL="0" indent="0" eaLnBrk="1" hangingPunct="1">
              <a:spcBef>
                <a:spcPct val="0"/>
              </a:spcBef>
              <a:buFont typeface="Monotype Sorts" pitchFamily="2" charset="2"/>
              <a:buNone/>
            </a:pPr>
            <a:endParaRPr lang="en-US" sz="2400" smtClean="0">
              <a:cs typeface="Times New Roman" pitchFamily="18" charset="0"/>
            </a:endParaRPr>
          </a:p>
          <a:p>
            <a:pPr lvl="1" eaLnBrk="1" hangingPunct="1">
              <a:spcBef>
                <a:spcPct val="0"/>
              </a:spcBef>
              <a:buFontTx/>
              <a:buNone/>
            </a:pPr>
            <a:r>
              <a:rPr lang="en-US" sz="2000" smtClean="0">
                <a:latin typeface="Courier New" pitchFamily="49" charset="0"/>
                <a:cs typeface="Times New Roman" pitchFamily="18" charset="0"/>
              </a:rPr>
              <a:t>public void xMethod() {</a:t>
            </a:r>
          </a:p>
          <a:p>
            <a:pPr lvl="1" eaLnBrk="1" hangingPunct="1">
              <a:spcBef>
                <a:spcPct val="0"/>
              </a:spcBef>
              <a:buFontTx/>
              <a:buNone/>
            </a:pPr>
            <a:r>
              <a:rPr lang="en-US" sz="2000" smtClean="0">
                <a:latin typeface="Courier New" pitchFamily="49" charset="0"/>
                <a:cs typeface="Times New Roman" pitchFamily="18" charset="0"/>
              </a:rPr>
              <a:t>  synchronized (this) {</a:t>
            </a:r>
          </a:p>
          <a:p>
            <a:pPr lvl="1" eaLnBrk="1" hangingPunct="1">
              <a:spcBef>
                <a:spcPct val="0"/>
              </a:spcBef>
              <a:buFontTx/>
              <a:buNone/>
            </a:pPr>
            <a:r>
              <a:rPr lang="en-US" sz="2000" smtClean="0">
                <a:latin typeface="Courier New" pitchFamily="49" charset="0"/>
                <a:cs typeface="Times New Roman" pitchFamily="18" charset="0"/>
              </a:rPr>
              <a:t>    // method body</a:t>
            </a:r>
          </a:p>
          <a:p>
            <a:pPr lvl="1" eaLnBrk="1" hangingPunct="1">
              <a:spcBef>
                <a:spcPct val="0"/>
              </a:spcBef>
              <a:buFontTx/>
              <a:buNone/>
            </a:pPr>
            <a:r>
              <a:rPr lang="en-US" sz="2000" smtClean="0">
                <a:latin typeface="Courier New" pitchFamily="49" charset="0"/>
                <a:cs typeface="Times New Roman" pitchFamily="18" charset="0"/>
              </a:rPr>
              <a:t>  }</a:t>
            </a:r>
          </a:p>
          <a:p>
            <a:pPr lvl="1" eaLnBrk="1" hangingPunct="1">
              <a:spcBef>
                <a:spcPct val="0"/>
              </a:spcBef>
              <a:buFontTx/>
              <a:buNone/>
            </a:pPr>
            <a:r>
              <a:rPr lang="en-US" sz="2000" smtClean="0">
                <a:latin typeface="Courier New" pitchFamily="49" charset="0"/>
                <a:cs typeface="Times New Roman" pitchFamily="18" charset="0"/>
              </a:rPr>
              <a:t>}</a:t>
            </a:r>
            <a:endParaRPr lang="en-US" sz="2000" smtClean="0">
              <a:latin typeface="Courier New" pitchFamily="49" charset="0"/>
              <a:cs typeface="Courier New" pitchFamily="49" charset="0"/>
            </a:endParaRPr>
          </a:p>
        </p:txBody>
      </p:sp>
      <p:sp>
        <p:nvSpPr>
          <p:cNvPr id="48132" name="Slide Number Placeholder 4"/>
          <p:cNvSpPr>
            <a:spLocks noGrp="1"/>
          </p:cNvSpPr>
          <p:nvPr>
            <p:ph type="sldNum" sz="quarter" idx="12"/>
          </p:nvPr>
        </p:nvSpPr>
        <p:spPr bwMode="auto">
          <a:noFill/>
          <a:ln>
            <a:miter lim="800000"/>
            <a:headEnd/>
            <a:tailEnd/>
          </a:ln>
        </p:spPr>
        <p:txBody>
          <a:bodyPr/>
          <a:lstStyle/>
          <a:p>
            <a:fld id="{8ECB0E70-DC10-45D6-A137-9F193DEF21F5}" type="slidenum">
              <a:rPr lang="en-US"/>
              <a:pPr/>
              <a:t>31</a:t>
            </a:fld>
            <a:endParaRPr lang="en-US"/>
          </a:p>
        </p:txBody>
      </p:sp>
      <p:sp>
        <p:nvSpPr>
          <p:cNvPr id="48133"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685800" y="228600"/>
            <a:ext cx="7772400" cy="609600"/>
          </a:xfrm>
        </p:spPr>
        <p:txBody>
          <a:bodyPr>
            <a:normAutofit fontScale="90000"/>
          </a:bodyPr>
          <a:lstStyle/>
          <a:p>
            <a:pPr eaLnBrk="1" fontAlgn="auto" hangingPunct="1">
              <a:spcAft>
                <a:spcPts val="0"/>
              </a:spcAft>
              <a:defRPr/>
            </a:pPr>
            <a:r>
              <a:rPr lang="en-US" sz="3600">
                <a:latin typeface="Courier" charset="0"/>
                <a:cs typeface="Times New Roman" pitchFamily="18" charset="0"/>
              </a:rPr>
              <a:t> </a:t>
            </a:r>
            <a:r>
              <a:rPr lang="en-US"/>
              <a:t>Synchronization Using Locks </a:t>
            </a:r>
          </a:p>
        </p:txBody>
      </p:sp>
      <p:sp>
        <p:nvSpPr>
          <p:cNvPr id="312323" name="Rectangle 3"/>
          <p:cNvSpPr>
            <a:spLocks noGrp="1" noChangeArrowheads="1"/>
          </p:cNvSpPr>
          <p:nvPr>
            <p:ph idx="1"/>
          </p:nvPr>
        </p:nvSpPr>
        <p:spPr>
          <a:xfrm>
            <a:off x="228600" y="990600"/>
            <a:ext cx="8763000" cy="2743200"/>
          </a:xfrm>
        </p:spPr>
        <p:txBody>
          <a:bodyPr>
            <a:normAutofit/>
          </a:bodyPr>
          <a:lstStyle/>
          <a:p>
            <a:pPr marL="0" indent="0" eaLnBrk="1" fontAlgn="auto" hangingPunct="1">
              <a:lnSpc>
                <a:spcPct val="80000"/>
              </a:lnSpc>
              <a:spcBef>
                <a:spcPts val="200"/>
              </a:spcBef>
              <a:spcAft>
                <a:spcPts val="0"/>
              </a:spcAft>
              <a:buClr>
                <a:schemeClr val="accent3"/>
              </a:buClr>
              <a:defRPr/>
            </a:pPr>
            <a:r>
              <a:rPr lang="en-US" sz="2400" dirty="0"/>
              <a:t>A synchronized instance method implicitly acquires a lock on the instance before it executes the method. </a:t>
            </a:r>
            <a:endParaRPr lang="en-US" sz="2400" dirty="0" smtClean="0"/>
          </a:p>
          <a:p>
            <a:pPr marL="0" indent="0" eaLnBrk="1" fontAlgn="auto" hangingPunct="1">
              <a:lnSpc>
                <a:spcPct val="80000"/>
              </a:lnSpc>
              <a:spcBef>
                <a:spcPts val="200"/>
              </a:spcBef>
              <a:spcAft>
                <a:spcPts val="0"/>
              </a:spcAft>
              <a:buClr>
                <a:schemeClr val="accent3"/>
              </a:buClr>
              <a:defRPr/>
            </a:pPr>
            <a:r>
              <a:rPr lang="en-US" sz="2400" dirty="0" smtClean="0"/>
              <a:t>You can use </a:t>
            </a:r>
            <a:r>
              <a:rPr lang="en-US" sz="2400" dirty="0"/>
              <a:t>locks </a:t>
            </a:r>
            <a:r>
              <a:rPr lang="en-US" sz="2400" dirty="0" smtClean="0"/>
              <a:t>explicitly to obtain more </a:t>
            </a:r>
            <a:r>
              <a:rPr lang="en-US" sz="2400" dirty="0"/>
              <a:t>control for coordinating threads. </a:t>
            </a:r>
            <a:endParaRPr lang="en-US" sz="2400" dirty="0" smtClean="0"/>
          </a:p>
          <a:p>
            <a:pPr marL="0" indent="0" eaLnBrk="1" fontAlgn="auto" hangingPunct="1">
              <a:lnSpc>
                <a:spcPct val="80000"/>
              </a:lnSpc>
              <a:spcBef>
                <a:spcPts val="200"/>
              </a:spcBef>
              <a:spcAft>
                <a:spcPts val="0"/>
              </a:spcAft>
              <a:buClr>
                <a:schemeClr val="accent3"/>
              </a:buClr>
              <a:defRPr/>
            </a:pPr>
            <a:r>
              <a:rPr lang="en-US" sz="2400" dirty="0" smtClean="0"/>
              <a:t>A </a:t>
            </a:r>
            <a:r>
              <a:rPr lang="en-US" sz="2400" dirty="0"/>
              <a:t>lock is an instance of the </a:t>
            </a:r>
            <a:r>
              <a:rPr lang="en-US" sz="2400" u="sng" dirty="0"/>
              <a:t>Lock</a:t>
            </a:r>
            <a:r>
              <a:rPr lang="en-US" sz="2400" dirty="0"/>
              <a:t> interface, which declares the methods for acquiring and releasing </a:t>
            </a:r>
            <a:r>
              <a:rPr lang="en-US" sz="2400" dirty="0" smtClean="0"/>
              <a:t>locks.</a:t>
            </a:r>
          </a:p>
          <a:p>
            <a:pPr marL="0" indent="0" eaLnBrk="1" fontAlgn="auto" hangingPunct="1">
              <a:lnSpc>
                <a:spcPct val="80000"/>
              </a:lnSpc>
              <a:spcBef>
                <a:spcPts val="200"/>
              </a:spcBef>
              <a:spcAft>
                <a:spcPts val="0"/>
              </a:spcAft>
              <a:buClr>
                <a:schemeClr val="accent3"/>
              </a:buClr>
              <a:defRPr/>
            </a:pPr>
            <a:r>
              <a:rPr lang="en-US" sz="2400" u="sng" dirty="0" err="1" smtClean="0"/>
              <a:t>newCondition</a:t>
            </a:r>
            <a:r>
              <a:rPr lang="en-US" sz="2400" u="sng" dirty="0"/>
              <a:t>()</a:t>
            </a:r>
            <a:r>
              <a:rPr lang="en-US" sz="2400" dirty="0"/>
              <a:t> method </a:t>
            </a:r>
            <a:r>
              <a:rPr lang="en-US" sz="2400" dirty="0" smtClean="0"/>
              <a:t>creates </a:t>
            </a:r>
            <a:r>
              <a:rPr lang="en-US" sz="2400" u="sng" dirty="0"/>
              <a:t>Condition</a:t>
            </a:r>
            <a:r>
              <a:rPr lang="en-US" sz="2400" dirty="0"/>
              <a:t> objects, which can be used for thread </a:t>
            </a:r>
            <a:r>
              <a:rPr lang="en-US" sz="2400" dirty="0" smtClean="0"/>
              <a:t>communication.</a:t>
            </a:r>
            <a:endParaRPr lang="en-US" sz="2400" dirty="0"/>
          </a:p>
        </p:txBody>
      </p:sp>
      <p:sp>
        <p:nvSpPr>
          <p:cNvPr id="12293" name="Slide Number Placeholder 4"/>
          <p:cNvSpPr>
            <a:spLocks noGrp="1"/>
          </p:cNvSpPr>
          <p:nvPr>
            <p:ph type="sldNum" sz="quarter" idx="12"/>
          </p:nvPr>
        </p:nvSpPr>
        <p:spPr bwMode="auto">
          <a:noFill/>
          <a:ln>
            <a:miter lim="800000"/>
            <a:headEnd/>
            <a:tailEnd/>
          </a:ln>
        </p:spPr>
        <p:txBody>
          <a:bodyPr/>
          <a:lstStyle/>
          <a:p>
            <a:fld id="{E81C09F5-E0EC-43A3-9C78-D9851C59968A}" type="slidenum">
              <a:rPr lang="en-US"/>
              <a:pPr/>
              <a:t>32</a:t>
            </a:fld>
            <a:endParaRPr lang="en-US"/>
          </a:p>
        </p:txBody>
      </p:sp>
      <p:sp>
        <p:nvSpPr>
          <p:cNvPr id="12294"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
        <p:nvSpPr>
          <p:cNvPr id="12295" name="Rectangle 6"/>
          <p:cNvSpPr>
            <a:spLocks noChangeArrowheads="1"/>
          </p:cNvSpPr>
          <p:nvPr/>
        </p:nvSpPr>
        <p:spPr bwMode="auto">
          <a:xfrm>
            <a:off x="0" y="244951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2290" name="Object 5"/>
          <p:cNvGraphicFramePr>
            <a:graphicFrameLocks noChangeAspect="1"/>
          </p:cNvGraphicFramePr>
          <p:nvPr/>
        </p:nvGraphicFramePr>
        <p:xfrm>
          <a:off x="838200" y="3505200"/>
          <a:ext cx="6934200" cy="2884488"/>
        </p:xfrm>
        <a:graphic>
          <a:graphicData uri="http://schemas.openxmlformats.org/presentationml/2006/ole">
            <p:oleObj spid="_x0000_s12290" name="Picture" r:id="rId4" imgW="4709160" imgH="1952244" progId="Word.Picture.8">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685800" y="228600"/>
            <a:ext cx="7772400" cy="609600"/>
          </a:xfrm>
        </p:spPr>
        <p:txBody>
          <a:bodyPr>
            <a:normAutofit fontScale="90000"/>
          </a:bodyPr>
          <a:lstStyle/>
          <a:p>
            <a:pPr eaLnBrk="1" fontAlgn="auto" hangingPunct="1">
              <a:spcAft>
                <a:spcPts val="0"/>
              </a:spcAft>
              <a:defRPr/>
            </a:pPr>
            <a:r>
              <a:rPr lang="en-US" sz="3600">
                <a:latin typeface="Courier" charset="0"/>
                <a:cs typeface="Times New Roman" pitchFamily="18" charset="0"/>
              </a:rPr>
              <a:t> </a:t>
            </a:r>
            <a:r>
              <a:rPr lang="en-US"/>
              <a:t>Fairness Policy </a:t>
            </a:r>
          </a:p>
        </p:txBody>
      </p:sp>
      <p:sp>
        <p:nvSpPr>
          <p:cNvPr id="49155" name="Rectangle 3"/>
          <p:cNvSpPr>
            <a:spLocks noGrp="1" noChangeArrowheads="1"/>
          </p:cNvSpPr>
          <p:nvPr>
            <p:ph idx="1"/>
          </p:nvPr>
        </p:nvSpPr>
        <p:spPr>
          <a:xfrm>
            <a:off x="228600" y="1143000"/>
            <a:ext cx="8763000" cy="4724400"/>
          </a:xfrm>
        </p:spPr>
        <p:txBody>
          <a:bodyPr/>
          <a:lstStyle/>
          <a:p>
            <a:pPr marL="0" indent="0" eaLnBrk="1" hangingPunct="1">
              <a:lnSpc>
                <a:spcPct val="80000"/>
              </a:lnSpc>
              <a:spcBef>
                <a:spcPct val="0"/>
              </a:spcBef>
              <a:buFont typeface="Arial" pitchFamily="34" charset="0"/>
              <a:buChar char="•"/>
            </a:pPr>
            <a:r>
              <a:rPr lang="en-US" u="sng" smtClean="0"/>
              <a:t>ReentrantLock</a:t>
            </a:r>
            <a:r>
              <a:rPr lang="en-US" smtClean="0"/>
              <a:t>:concrete implementation of </a:t>
            </a:r>
            <a:r>
              <a:rPr lang="en-US" u="sng" smtClean="0"/>
              <a:t>Lock</a:t>
            </a:r>
            <a:r>
              <a:rPr lang="en-US" smtClean="0"/>
              <a:t> for creating mutually exclusive locks. </a:t>
            </a:r>
          </a:p>
          <a:p>
            <a:pPr marL="0" indent="0" eaLnBrk="1" hangingPunct="1">
              <a:lnSpc>
                <a:spcPct val="80000"/>
              </a:lnSpc>
              <a:spcBef>
                <a:spcPct val="0"/>
              </a:spcBef>
              <a:buFont typeface="Arial" pitchFamily="34" charset="0"/>
              <a:buChar char="•"/>
            </a:pPr>
            <a:r>
              <a:rPr lang="en-US" smtClean="0"/>
              <a:t>Create a lock with the specified fairness policy. </a:t>
            </a:r>
          </a:p>
          <a:p>
            <a:pPr marL="0" indent="0" eaLnBrk="1" hangingPunct="1">
              <a:lnSpc>
                <a:spcPct val="80000"/>
              </a:lnSpc>
              <a:spcBef>
                <a:spcPct val="0"/>
              </a:spcBef>
              <a:buFont typeface="Arial" pitchFamily="34" charset="0"/>
              <a:buChar char="•"/>
            </a:pPr>
            <a:r>
              <a:rPr lang="en-US" smtClean="0"/>
              <a:t>True fairness policies guarantee the longest-wait thread to obtain the lock first. </a:t>
            </a:r>
          </a:p>
          <a:p>
            <a:pPr marL="0" indent="0" eaLnBrk="1" hangingPunct="1">
              <a:lnSpc>
                <a:spcPct val="80000"/>
              </a:lnSpc>
              <a:spcBef>
                <a:spcPct val="0"/>
              </a:spcBef>
              <a:buFont typeface="Arial" pitchFamily="34" charset="0"/>
              <a:buChar char="•"/>
            </a:pPr>
            <a:r>
              <a:rPr lang="en-US" smtClean="0"/>
              <a:t>False fairness policies grant a lock to a waiting thread without any access order. </a:t>
            </a:r>
          </a:p>
          <a:p>
            <a:pPr marL="0" indent="0" eaLnBrk="1" hangingPunct="1">
              <a:lnSpc>
                <a:spcPct val="80000"/>
              </a:lnSpc>
              <a:spcBef>
                <a:spcPct val="0"/>
              </a:spcBef>
              <a:buFont typeface="Arial" pitchFamily="34" charset="0"/>
              <a:buChar char="•"/>
            </a:pPr>
            <a:r>
              <a:rPr lang="en-US" smtClean="0"/>
              <a:t>Programs using fair locks accessed by many threads may have poor overall performance than those using the default setting, but have smaller variances in times to obtain locks and guarantee lack of starvation. </a:t>
            </a:r>
          </a:p>
        </p:txBody>
      </p:sp>
      <p:sp>
        <p:nvSpPr>
          <p:cNvPr id="49156" name="Slide Number Placeholder 4"/>
          <p:cNvSpPr>
            <a:spLocks noGrp="1"/>
          </p:cNvSpPr>
          <p:nvPr>
            <p:ph type="sldNum" sz="quarter" idx="12"/>
          </p:nvPr>
        </p:nvSpPr>
        <p:spPr bwMode="auto">
          <a:noFill/>
          <a:ln>
            <a:miter lim="800000"/>
            <a:headEnd/>
            <a:tailEnd/>
          </a:ln>
        </p:spPr>
        <p:txBody>
          <a:bodyPr/>
          <a:lstStyle/>
          <a:p>
            <a:fld id="{504E636E-689D-499E-AE5D-A253B5BE4587}" type="slidenum">
              <a:rPr lang="en-US"/>
              <a:pPr/>
              <a:t>33</a:t>
            </a:fld>
            <a:endParaRPr lang="en-US"/>
          </a:p>
        </p:txBody>
      </p:sp>
      <p:sp>
        <p:nvSpPr>
          <p:cNvPr id="49157"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
        <p:nvSpPr>
          <p:cNvPr id="49158" name="Rectangle 5"/>
          <p:cNvSpPr>
            <a:spLocks noChangeArrowheads="1"/>
          </p:cNvSpPr>
          <p:nvPr/>
        </p:nvSpPr>
        <p:spPr bwMode="auto">
          <a:xfrm>
            <a:off x="0" y="24495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5800" y="228600"/>
            <a:ext cx="7772400" cy="609600"/>
          </a:xfrm>
        </p:spPr>
        <p:txBody>
          <a:bodyPr>
            <a:normAutofit fontScale="90000"/>
          </a:bodyPr>
          <a:lstStyle/>
          <a:p>
            <a:pPr eaLnBrk="1" fontAlgn="auto" hangingPunct="1">
              <a:spcAft>
                <a:spcPts val="0"/>
              </a:spcAft>
              <a:defRPr/>
            </a:pPr>
            <a:r>
              <a:rPr lang="en-US" sz="3600">
                <a:latin typeface="Courier" charset="0"/>
                <a:cs typeface="Times New Roman" pitchFamily="18" charset="0"/>
              </a:rPr>
              <a:t> </a:t>
            </a:r>
            <a:r>
              <a:rPr lang="en-US" sz="3600">
                <a:cs typeface="Times New Roman" pitchFamily="18" charset="0"/>
              </a:rPr>
              <a:t>Cooperation Among Threads</a:t>
            </a:r>
            <a:r>
              <a:rPr lang="en-US" sz="3600"/>
              <a:t> </a:t>
            </a:r>
          </a:p>
        </p:txBody>
      </p:sp>
      <p:sp>
        <p:nvSpPr>
          <p:cNvPr id="342019" name="Rectangle 3"/>
          <p:cNvSpPr>
            <a:spLocks noGrp="1" noChangeArrowheads="1"/>
          </p:cNvSpPr>
          <p:nvPr>
            <p:ph idx="1"/>
          </p:nvPr>
        </p:nvSpPr>
        <p:spPr>
          <a:xfrm>
            <a:off x="228600" y="990600"/>
            <a:ext cx="8763000" cy="2819400"/>
          </a:xfrm>
        </p:spPr>
        <p:txBody>
          <a:bodyPr>
            <a:normAutofit/>
          </a:bodyPr>
          <a:lstStyle/>
          <a:p>
            <a:pPr marL="0" indent="0" eaLnBrk="1" hangingPunct="1">
              <a:lnSpc>
                <a:spcPct val="80000"/>
              </a:lnSpc>
              <a:buFont typeface="Arial" pitchFamily="34" charset="0"/>
              <a:buChar char="•"/>
            </a:pPr>
            <a:r>
              <a:rPr lang="en-US" sz="2400" smtClean="0"/>
              <a:t>Conditions can be used for communication among threads. </a:t>
            </a:r>
          </a:p>
          <a:p>
            <a:pPr marL="0" indent="0" eaLnBrk="1" hangingPunct="1">
              <a:lnSpc>
                <a:spcPct val="80000"/>
              </a:lnSpc>
              <a:buFont typeface="Arial" pitchFamily="34" charset="0"/>
              <a:buChar char="•"/>
            </a:pPr>
            <a:r>
              <a:rPr lang="en-US" sz="2400" smtClean="0"/>
              <a:t>A thread can specify what to do under a certain condition. </a:t>
            </a:r>
          </a:p>
          <a:p>
            <a:pPr marL="0" indent="0" eaLnBrk="1" hangingPunct="1">
              <a:lnSpc>
                <a:spcPct val="80000"/>
              </a:lnSpc>
              <a:buFont typeface="Arial" pitchFamily="34" charset="0"/>
              <a:buChar char="•"/>
            </a:pPr>
            <a:r>
              <a:rPr lang="en-US" sz="2400" u="sng" smtClean="0"/>
              <a:t>newCondition()</a:t>
            </a:r>
            <a:r>
              <a:rPr lang="en-US" sz="2400" smtClean="0"/>
              <a:t> method of </a:t>
            </a:r>
            <a:r>
              <a:rPr lang="en-US" sz="2400" u="sng" smtClean="0"/>
              <a:t>Lock</a:t>
            </a:r>
            <a:r>
              <a:rPr lang="en-US" sz="2400" smtClean="0"/>
              <a:t> object. </a:t>
            </a:r>
          </a:p>
          <a:p>
            <a:pPr marL="0" indent="0" eaLnBrk="1" hangingPunct="1">
              <a:lnSpc>
                <a:spcPct val="80000"/>
              </a:lnSpc>
              <a:buFont typeface="Arial" pitchFamily="34" charset="0"/>
              <a:buChar char="•"/>
            </a:pPr>
            <a:endParaRPr lang="en-US" sz="2400" smtClean="0"/>
          </a:p>
          <a:p>
            <a:pPr marL="0" indent="0" eaLnBrk="1" hangingPunct="1">
              <a:lnSpc>
                <a:spcPct val="80000"/>
              </a:lnSpc>
              <a:buFont typeface="Arial" pitchFamily="34" charset="0"/>
              <a:buChar char="•"/>
            </a:pPr>
            <a:r>
              <a:rPr lang="en-US" sz="2400" smtClean="0"/>
              <a:t>Condition methods:</a:t>
            </a:r>
          </a:p>
          <a:p>
            <a:pPr marL="292100" lvl="1" indent="0" eaLnBrk="1" hangingPunct="1">
              <a:lnSpc>
                <a:spcPct val="80000"/>
              </a:lnSpc>
              <a:buClr>
                <a:srgbClr val="9BBB59"/>
              </a:buClr>
              <a:buFont typeface="Arial" pitchFamily="34" charset="0"/>
              <a:buChar char="•"/>
            </a:pPr>
            <a:r>
              <a:rPr lang="en-US" sz="2200" u="sng" smtClean="0">
                <a:solidFill>
                  <a:schemeClr val="tx1"/>
                </a:solidFill>
              </a:rPr>
              <a:t>await() current thread waits until the condition is signaled</a:t>
            </a:r>
          </a:p>
          <a:p>
            <a:pPr marL="292100" lvl="1" indent="0" eaLnBrk="1" hangingPunct="1">
              <a:lnSpc>
                <a:spcPct val="80000"/>
              </a:lnSpc>
              <a:buClr>
                <a:srgbClr val="9BBB59"/>
              </a:buClr>
              <a:buFont typeface="Arial" pitchFamily="34" charset="0"/>
              <a:buChar char="•"/>
            </a:pPr>
            <a:r>
              <a:rPr lang="en-US" sz="2200" u="sng" smtClean="0">
                <a:solidFill>
                  <a:schemeClr val="tx1"/>
                </a:solidFill>
              </a:rPr>
              <a:t>signal() wakes up a waiting thread</a:t>
            </a:r>
          </a:p>
          <a:p>
            <a:pPr marL="292100" lvl="1" indent="0" eaLnBrk="1" hangingPunct="1">
              <a:lnSpc>
                <a:spcPct val="80000"/>
              </a:lnSpc>
              <a:buClr>
                <a:srgbClr val="9BBB59"/>
              </a:buClr>
              <a:buFont typeface="Arial" pitchFamily="34" charset="0"/>
              <a:buChar char="•"/>
            </a:pPr>
            <a:r>
              <a:rPr lang="en-US" sz="2200" u="sng" smtClean="0">
                <a:solidFill>
                  <a:schemeClr val="tx1"/>
                </a:solidFill>
              </a:rPr>
              <a:t>signalAll()</a:t>
            </a:r>
            <a:r>
              <a:rPr lang="en-US" sz="2200" smtClean="0">
                <a:solidFill>
                  <a:schemeClr val="tx1"/>
                </a:solidFill>
              </a:rPr>
              <a:t> wakes all waiting threads</a:t>
            </a:r>
          </a:p>
        </p:txBody>
      </p:sp>
      <p:sp>
        <p:nvSpPr>
          <p:cNvPr id="13317" name="Slide Number Placeholder 4"/>
          <p:cNvSpPr>
            <a:spLocks noGrp="1"/>
          </p:cNvSpPr>
          <p:nvPr>
            <p:ph type="sldNum" sz="quarter" idx="12"/>
          </p:nvPr>
        </p:nvSpPr>
        <p:spPr bwMode="auto">
          <a:noFill/>
          <a:ln>
            <a:miter lim="800000"/>
            <a:headEnd/>
            <a:tailEnd/>
          </a:ln>
        </p:spPr>
        <p:txBody>
          <a:bodyPr/>
          <a:lstStyle/>
          <a:p>
            <a:fld id="{4E977839-4C1F-487C-9FA9-6268C7FF8BD9}" type="slidenum">
              <a:rPr lang="en-US"/>
              <a:pPr/>
              <a:t>34</a:t>
            </a:fld>
            <a:endParaRPr lang="en-US"/>
          </a:p>
        </p:txBody>
      </p:sp>
      <p:sp>
        <p:nvSpPr>
          <p:cNvPr id="13318"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
        <p:nvSpPr>
          <p:cNvPr id="13319"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3314" name="Object 5"/>
          <p:cNvGraphicFramePr>
            <a:graphicFrameLocks noChangeAspect="1"/>
          </p:cNvGraphicFramePr>
          <p:nvPr/>
        </p:nvGraphicFramePr>
        <p:xfrm>
          <a:off x="457200" y="4191000"/>
          <a:ext cx="8077200" cy="1712913"/>
        </p:xfrm>
        <a:graphic>
          <a:graphicData uri="http://schemas.openxmlformats.org/presentationml/2006/ole">
            <p:oleObj spid="_x0000_s13314" name="Picture" r:id="rId4" imgW="4709160" imgH="993648" progId="Word.Picture.8">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609600" y="152400"/>
            <a:ext cx="7772400" cy="609600"/>
          </a:xfrm>
        </p:spPr>
        <p:txBody>
          <a:bodyPr>
            <a:normAutofit fontScale="90000"/>
          </a:bodyPr>
          <a:lstStyle/>
          <a:p>
            <a:pPr eaLnBrk="1" fontAlgn="auto" hangingPunct="1">
              <a:spcAft>
                <a:spcPts val="0"/>
              </a:spcAft>
              <a:defRPr/>
            </a:pPr>
            <a:r>
              <a:rPr lang="en-US" sz="3600">
                <a:latin typeface="Courier" charset="0"/>
                <a:cs typeface="Times New Roman" pitchFamily="18" charset="0"/>
              </a:rPr>
              <a:t> </a:t>
            </a:r>
            <a:r>
              <a:rPr lang="en-US" sz="3600">
                <a:cs typeface="Times New Roman" pitchFamily="18" charset="0"/>
              </a:rPr>
              <a:t>Cooperation Among Threads</a:t>
            </a:r>
            <a:r>
              <a:rPr lang="en-US" sz="3600"/>
              <a:t> </a:t>
            </a:r>
          </a:p>
        </p:txBody>
      </p:sp>
      <p:sp>
        <p:nvSpPr>
          <p:cNvPr id="316419" name="Rectangle 3"/>
          <p:cNvSpPr>
            <a:spLocks noGrp="1" noChangeArrowheads="1"/>
          </p:cNvSpPr>
          <p:nvPr>
            <p:ph idx="1"/>
          </p:nvPr>
        </p:nvSpPr>
        <p:spPr>
          <a:xfrm>
            <a:off x="228600" y="990600"/>
            <a:ext cx="8610600" cy="2438400"/>
          </a:xfrm>
        </p:spPr>
        <p:txBody>
          <a:bodyPr>
            <a:normAutofit/>
          </a:bodyPr>
          <a:lstStyle/>
          <a:p>
            <a:pPr marL="0" indent="0" eaLnBrk="1" hangingPunct="1">
              <a:lnSpc>
                <a:spcPct val="80000"/>
              </a:lnSpc>
              <a:buFont typeface="Arial" pitchFamily="34" charset="0"/>
              <a:buChar char="•"/>
            </a:pPr>
            <a:r>
              <a:rPr lang="en-US" sz="2400" smtClean="0"/>
              <a:t>Lock with a condition to synchronize operations: </a:t>
            </a:r>
            <a:r>
              <a:rPr lang="en-US" sz="2400" u="sng" smtClean="0"/>
              <a:t>newDeposit</a:t>
            </a:r>
          </a:p>
          <a:p>
            <a:pPr marL="0" indent="0" eaLnBrk="1" hangingPunct="1">
              <a:lnSpc>
                <a:spcPct val="80000"/>
              </a:lnSpc>
              <a:buFont typeface="Arial" pitchFamily="34" charset="0"/>
              <a:buChar char="•"/>
            </a:pPr>
            <a:r>
              <a:rPr lang="en-US" sz="2400" smtClean="0"/>
              <a:t>If the balance is less than the amount to be withdrawn, the withdraw task will wait for the </a:t>
            </a:r>
            <a:r>
              <a:rPr lang="en-US" sz="2400" u="sng" smtClean="0"/>
              <a:t>newDeposit</a:t>
            </a:r>
            <a:r>
              <a:rPr lang="en-US" sz="2400" smtClean="0"/>
              <a:t> condition. </a:t>
            </a:r>
          </a:p>
          <a:p>
            <a:pPr marL="0" indent="0" eaLnBrk="1" hangingPunct="1">
              <a:lnSpc>
                <a:spcPct val="80000"/>
              </a:lnSpc>
              <a:buFont typeface="Arial" pitchFamily="34" charset="0"/>
              <a:buChar char="•"/>
            </a:pPr>
            <a:r>
              <a:rPr lang="en-US" sz="2400" smtClean="0"/>
              <a:t>When the deposit task adds money to the account, the task signals the waiting withdraw task to try again. </a:t>
            </a:r>
          </a:p>
          <a:p>
            <a:pPr marL="0" indent="0" eaLnBrk="1" hangingPunct="1">
              <a:lnSpc>
                <a:spcPct val="80000"/>
              </a:lnSpc>
              <a:buFont typeface="Arial" pitchFamily="34" charset="0"/>
              <a:buChar char="•"/>
            </a:pPr>
            <a:endParaRPr lang="en-US" sz="2400" smtClean="0"/>
          </a:p>
          <a:p>
            <a:pPr marL="0" indent="0" eaLnBrk="1" hangingPunct="1">
              <a:lnSpc>
                <a:spcPct val="80000"/>
              </a:lnSpc>
              <a:buFont typeface="Arial" pitchFamily="34" charset="0"/>
              <a:buChar char="•"/>
            </a:pPr>
            <a:r>
              <a:rPr lang="en-US" sz="2400" smtClean="0"/>
              <a:t>Interaction between the two tasks:</a:t>
            </a:r>
          </a:p>
        </p:txBody>
      </p:sp>
      <p:sp>
        <p:nvSpPr>
          <p:cNvPr id="14341" name="Slide Number Placeholder 4"/>
          <p:cNvSpPr>
            <a:spLocks noGrp="1"/>
          </p:cNvSpPr>
          <p:nvPr>
            <p:ph type="sldNum" sz="quarter" idx="12"/>
          </p:nvPr>
        </p:nvSpPr>
        <p:spPr bwMode="auto">
          <a:noFill/>
          <a:ln>
            <a:miter lim="800000"/>
            <a:headEnd/>
            <a:tailEnd/>
          </a:ln>
        </p:spPr>
        <p:txBody>
          <a:bodyPr/>
          <a:lstStyle/>
          <a:p>
            <a:fld id="{D0744DCA-5918-4B58-A44F-79788054F857}" type="slidenum">
              <a:rPr lang="en-US"/>
              <a:pPr/>
              <a:t>35</a:t>
            </a:fld>
            <a:endParaRPr lang="en-US"/>
          </a:p>
        </p:txBody>
      </p:sp>
      <p:sp>
        <p:nvSpPr>
          <p:cNvPr id="14342"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
        <p:nvSpPr>
          <p:cNvPr id="14343" name="Rectangle 6"/>
          <p:cNvSpPr>
            <a:spLocks noChangeArrowheads="1"/>
          </p:cNvSpPr>
          <p:nvPr/>
        </p:nvSpPr>
        <p:spPr bwMode="auto">
          <a:xfrm>
            <a:off x="1957388" y="2605088"/>
            <a:ext cx="9144000" cy="0"/>
          </a:xfrm>
          <a:prstGeom prst="rect">
            <a:avLst/>
          </a:prstGeom>
          <a:noFill/>
          <a:ln w="12700">
            <a:noFill/>
            <a:miter lim="800000"/>
            <a:headEnd type="none" w="sm" len="sm"/>
            <a:tailEnd type="none" w="sm" len="sm"/>
          </a:ln>
        </p:spPr>
        <p:txBody>
          <a:bodyPr>
            <a:spAutoFit/>
          </a:bodyPr>
          <a:lstStyle/>
          <a:p>
            <a:endParaRPr lang="en-US"/>
          </a:p>
        </p:txBody>
      </p:sp>
      <p:sp>
        <p:nvSpPr>
          <p:cNvPr id="14344" name="Rectangle 8"/>
          <p:cNvSpPr>
            <a:spLocks noChangeArrowheads="1"/>
          </p:cNvSpPr>
          <p:nvPr/>
        </p:nvSpPr>
        <p:spPr bwMode="auto">
          <a:xfrm>
            <a:off x="0" y="25447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5" name="Rectangle 10"/>
          <p:cNvSpPr>
            <a:spLocks noChangeArrowheads="1"/>
          </p:cNvSpPr>
          <p:nvPr/>
        </p:nvSpPr>
        <p:spPr bwMode="auto">
          <a:xfrm>
            <a:off x="0" y="254476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4338" name="Object 9"/>
          <p:cNvGraphicFramePr>
            <a:graphicFrameLocks noChangeAspect="1"/>
          </p:cNvGraphicFramePr>
          <p:nvPr/>
        </p:nvGraphicFramePr>
        <p:xfrm>
          <a:off x="762000" y="3200400"/>
          <a:ext cx="7620000" cy="3141663"/>
        </p:xfrm>
        <a:graphic>
          <a:graphicData uri="http://schemas.openxmlformats.org/presentationml/2006/ole">
            <p:oleObj spid="_x0000_s14338" name="Picture" r:id="rId4" imgW="4294632" imgH="1767840" progId="Word.Picture.8">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304800" y="457200"/>
            <a:ext cx="8839200" cy="457200"/>
          </a:xfrm>
        </p:spPr>
        <p:txBody>
          <a:bodyPr>
            <a:normAutofit fontScale="90000"/>
          </a:bodyPr>
          <a:lstStyle/>
          <a:p>
            <a:pPr eaLnBrk="1" fontAlgn="auto" hangingPunct="1">
              <a:spcAft>
                <a:spcPts val="0"/>
              </a:spcAft>
              <a:defRPr/>
            </a:pPr>
            <a:r>
              <a:rPr lang="en-US" b="1" i="1" dirty="0">
                <a:cs typeface="Times New Roman" pitchFamily="18" charset="0"/>
              </a:rPr>
              <a:t>Example: </a:t>
            </a:r>
            <a:r>
              <a:rPr lang="en-US" dirty="0">
                <a:cs typeface="Times New Roman" pitchFamily="18" charset="0"/>
              </a:rPr>
              <a:t>Thread Cooperation</a:t>
            </a:r>
            <a:r>
              <a:rPr lang="en-US" dirty="0"/>
              <a:t> </a:t>
            </a:r>
          </a:p>
        </p:txBody>
      </p:sp>
      <p:sp>
        <p:nvSpPr>
          <p:cNvPr id="51203" name="Rectangle 5"/>
          <p:cNvSpPr>
            <a:spLocks noGrp="1" noChangeArrowheads="1"/>
          </p:cNvSpPr>
          <p:nvPr>
            <p:ph idx="1"/>
          </p:nvPr>
        </p:nvSpPr>
        <p:spPr>
          <a:xfrm>
            <a:off x="228600" y="1447800"/>
            <a:ext cx="8686800" cy="3429000"/>
          </a:xfrm>
        </p:spPr>
        <p:txBody>
          <a:bodyPr/>
          <a:lstStyle/>
          <a:p>
            <a:pPr marL="0" indent="0" eaLnBrk="1" hangingPunct="1">
              <a:lnSpc>
                <a:spcPct val="90000"/>
              </a:lnSpc>
              <a:buFont typeface="Monotype Sorts" pitchFamily="2" charset="2"/>
              <a:buNone/>
            </a:pPr>
            <a:r>
              <a:rPr lang="en-US" sz="2400" dirty="0" smtClean="0">
                <a:cs typeface="Times New Roman" pitchFamily="18" charset="0"/>
              </a:rPr>
              <a:t>Write a program that demonstrates thread cooperation. Suppose that you create and launch two threads, one deposits to an account, and the other withdraws from the same account. The second thread has to wait if the amount to be withdrawn is more than the current balance in the account. Whenever new fund is deposited to the account, the first thread notifies the second thread to resume. If the amount is still not enough for a withdrawal, the second thread has to continue to wait for more fund in the account. Assume the initial balance is 0 and the amount to deposit and to withdraw is randomly generated.</a:t>
            </a:r>
            <a:endParaRPr lang="en-US" sz="2400" dirty="0" smtClean="0"/>
          </a:p>
        </p:txBody>
      </p:sp>
      <p:sp>
        <p:nvSpPr>
          <p:cNvPr id="51204" name="Slide Number Placeholder 4"/>
          <p:cNvSpPr>
            <a:spLocks noGrp="1"/>
          </p:cNvSpPr>
          <p:nvPr>
            <p:ph type="sldNum" sz="quarter" idx="12"/>
          </p:nvPr>
        </p:nvSpPr>
        <p:spPr bwMode="auto">
          <a:noFill/>
          <a:ln>
            <a:miter lim="800000"/>
            <a:headEnd/>
            <a:tailEnd/>
          </a:ln>
        </p:spPr>
        <p:txBody>
          <a:bodyPr/>
          <a:lstStyle/>
          <a:p>
            <a:fld id="{B0619172-133A-4D68-9788-9F5FD053B029}" type="slidenum">
              <a:rPr lang="en-US"/>
              <a:pPr/>
              <a:t>36</a:t>
            </a:fld>
            <a:endParaRPr lang="en-US"/>
          </a:p>
        </p:txBody>
      </p:sp>
      <p:sp>
        <p:nvSpPr>
          <p:cNvPr id="51207" name="Rectangle 9"/>
          <p:cNvSpPr>
            <a:spLocks noChangeArrowheads="1"/>
          </p:cNvSpPr>
          <p:nvPr/>
        </p:nvSpPr>
        <p:spPr bwMode="auto">
          <a:xfrm>
            <a:off x="2305050" y="2519363"/>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228600"/>
            <a:ext cx="7772400" cy="609600"/>
          </a:xfrm>
        </p:spPr>
        <p:txBody>
          <a:bodyPr/>
          <a:lstStyle/>
          <a:p>
            <a:pPr eaLnBrk="1" hangingPunct="1"/>
            <a:r>
              <a:rPr lang="en-US" sz="3200" dirty="0" smtClean="0">
                <a:cs typeface="Times New Roman" pitchFamily="18" charset="0"/>
              </a:rPr>
              <a:t>Monitors</a:t>
            </a:r>
            <a:endParaRPr lang="en-US" sz="3200" dirty="0" smtClean="0"/>
          </a:p>
        </p:txBody>
      </p:sp>
      <p:sp>
        <p:nvSpPr>
          <p:cNvPr id="350211" name="Rectangle 3"/>
          <p:cNvSpPr>
            <a:spLocks noGrp="1" noChangeArrowheads="1"/>
          </p:cNvSpPr>
          <p:nvPr>
            <p:ph idx="1"/>
          </p:nvPr>
        </p:nvSpPr>
        <p:spPr>
          <a:xfrm>
            <a:off x="228600" y="914400"/>
            <a:ext cx="8763000" cy="5334000"/>
          </a:xfrm>
        </p:spPr>
        <p:txBody>
          <a:bodyPr>
            <a:normAutofit/>
          </a:bodyPr>
          <a:lstStyle/>
          <a:p>
            <a:pPr marL="0" indent="0" eaLnBrk="1" fontAlgn="auto" hangingPunct="1">
              <a:lnSpc>
                <a:spcPct val="80000"/>
              </a:lnSpc>
              <a:spcBef>
                <a:spcPts val="500"/>
              </a:spcBef>
              <a:spcAft>
                <a:spcPts val="0"/>
              </a:spcAft>
              <a:buClr>
                <a:schemeClr val="accent3"/>
              </a:buClr>
              <a:defRPr/>
            </a:pPr>
            <a:r>
              <a:rPr lang="en-US" sz="2700" dirty="0" smtClean="0"/>
              <a:t>Locks </a:t>
            </a:r>
            <a:r>
              <a:rPr lang="en-US" sz="2700" dirty="0"/>
              <a:t>and conditions are more powerful and flexible than the built-in monitor. </a:t>
            </a:r>
            <a:endParaRPr lang="en-US" sz="2700" dirty="0" smtClean="0"/>
          </a:p>
          <a:p>
            <a:pPr marL="0" indent="0" eaLnBrk="1" fontAlgn="auto" hangingPunct="1">
              <a:lnSpc>
                <a:spcPct val="80000"/>
              </a:lnSpc>
              <a:spcBef>
                <a:spcPts val="500"/>
              </a:spcBef>
              <a:spcAft>
                <a:spcPts val="0"/>
              </a:spcAft>
              <a:buClr>
                <a:schemeClr val="accent3"/>
              </a:buClr>
              <a:defRPr/>
            </a:pPr>
            <a:r>
              <a:rPr lang="en-US" sz="2700" dirty="0" smtClean="0"/>
              <a:t>A </a:t>
            </a:r>
            <a:r>
              <a:rPr lang="en-US" sz="2700" i="1" dirty="0"/>
              <a:t>monitor</a:t>
            </a:r>
            <a:r>
              <a:rPr lang="en-US" sz="2700" dirty="0"/>
              <a:t> is an object with mutual exclusion and synchronization capabilities. </a:t>
            </a:r>
            <a:endParaRPr lang="en-US" sz="2700" dirty="0" smtClean="0"/>
          </a:p>
          <a:p>
            <a:pPr marL="0" indent="0" eaLnBrk="1" fontAlgn="auto" hangingPunct="1">
              <a:lnSpc>
                <a:spcPct val="80000"/>
              </a:lnSpc>
              <a:spcBef>
                <a:spcPts val="500"/>
              </a:spcBef>
              <a:spcAft>
                <a:spcPts val="0"/>
              </a:spcAft>
              <a:buClr>
                <a:schemeClr val="accent3"/>
              </a:buClr>
              <a:defRPr/>
            </a:pPr>
            <a:r>
              <a:rPr lang="en-US" sz="2700" dirty="0" smtClean="0"/>
              <a:t>Only </a:t>
            </a:r>
            <a:r>
              <a:rPr lang="en-US" sz="2700" dirty="0"/>
              <a:t>one </a:t>
            </a:r>
            <a:r>
              <a:rPr lang="en-US" sz="2700" dirty="0" smtClean="0"/>
              <a:t>thread can </a:t>
            </a:r>
            <a:r>
              <a:rPr lang="en-US" sz="2700" dirty="0"/>
              <a:t>execute a method at a time in the monitor. </a:t>
            </a:r>
            <a:endParaRPr lang="en-US" sz="2700" dirty="0" smtClean="0"/>
          </a:p>
          <a:p>
            <a:pPr marL="0" indent="0" eaLnBrk="1" fontAlgn="auto" hangingPunct="1">
              <a:lnSpc>
                <a:spcPct val="80000"/>
              </a:lnSpc>
              <a:spcBef>
                <a:spcPts val="500"/>
              </a:spcBef>
              <a:spcAft>
                <a:spcPts val="0"/>
              </a:spcAft>
              <a:buClr>
                <a:schemeClr val="accent3"/>
              </a:buClr>
              <a:defRPr/>
            </a:pPr>
            <a:r>
              <a:rPr lang="en-US" sz="2700" dirty="0" smtClean="0"/>
              <a:t>A </a:t>
            </a:r>
            <a:r>
              <a:rPr lang="en-US" sz="2700" dirty="0"/>
              <a:t>thread enters the monitor by acquiring a </a:t>
            </a:r>
            <a:r>
              <a:rPr lang="en-US" sz="2700" dirty="0" smtClean="0"/>
              <a:t>lock (</a:t>
            </a:r>
            <a:r>
              <a:rPr lang="en-US" sz="2700" u="sng" dirty="0" smtClean="0"/>
              <a:t>synchronized</a:t>
            </a:r>
            <a:r>
              <a:rPr lang="en-US" sz="2700" dirty="0" smtClean="0"/>
              <a:t> keyword on method / block) </a:t>
            </a:r>
            <a:r>
              <a:rPr lang="en-US" sz="2700" dirty="0"/>
              <a:t>on the monitor and exits by releasing the lock. </a:t>
            </a:r>
            <a:endParaRPr lang="en-US" sz="2700" dirty="0" smtClean="0"/>
          </a:p>
          <a:p>
            <a:pPr marL="0" indent="0" eaLnBrk="1" fontAlgn="auto" hangingPunct="1">
              <a:lnSpc>
                <a:spcPct val="80000"/>
              </a:lnSpc>
              <a:spcBef>
                <a:spcPts val="500"/>
              </a:spcBef>
              <a:spcAft>
                <a:spcPts val="0"/>
              </a:spcAft>
              <a:buClr>
                <a:schemeClr val="accent3"/>
              </a:buClr>
              <a:defRPr/>
            </a:pPr>
            <a:r>
              <a:rPr lang="en-US" sz="2700" dirty="0" smtClean="0"/>
              <a:t>A thread can wait in a monitor if the condition is not right for it to continue executing in the monitor.</a:t>
            </a:r>
          </a:p>
          <a:p>
            <a:pPr marL="0" indent="0" eaLnBrk="1" fontAlgn="auto" hangingPunct="1">
              <a:lnSpc>
                <a:spcPct val="80000"/>
              </a:lnSpc>
              <a:spcBef>
                <a:spcPts val="500"/>
              </a:spcBef>
              <a:spcAft>
                <a:spcPts val="0"/>
              </a:spcAft>
              <a:buClr>
                <a:schemeClr val="accent3"/>
              </a:buClr>
              <a:defRPr/>
            </a:pPr>
            <a:r>
              <a:rPr lang="en-US" sz="2700" i="1" dirty="0" smtClean="0"/>
              <a:t>Any </a:t>
            </a:r>
            <a:r>
              <a:rPr lang="en-US" sz="2700" i="1" dirty="0"/>
              <a:t>object can be a monitor</a:t>
            </a:r>
            <a:r>
              <a:rPr lang="en-US" sz="2700" dirty="0"/>
              <a:t>. An object becomes a monitor once a thread locks it. </a:t>
            </a:r>
            <a:endParaRPr lang="en-US" sz="2700" dirty="0" smtClean="0"/>
          </a:p>
        </p:txBody>
      </p:sp>
      <p:sp>
        <p:nvSpPr>
          <p:cNvPr id="52228" name="Slide Number Placeholder 4"/>
          <p:cNvSpPr>
            <a:spLocks noGrp="1"/>
          </p:cNvSpPr>
          <p:nvPr>
            <p:ph type="sldNum" sz="quarter" idx="12"/>
          </p:nvPr>
        </p:nvSpPr>
        <p:spPr bwMode="auto">
          <a:noFill/>
          <a:ln>
            <a:miter lim="800000"/>
            <a:headEnd/>
            <a:tailEnd/>
          </a:ln>
        </p:spPr>
        <p:txBody>
          <a:bodyPr/>
          <a:lstStyle/>
          <a:p>
            <a:fld id="{A9A792A3-03C4-46C2-8952-14BA5FEFF233}" type="slidenum">
              <a:rPr lang="en-US"/>
              <a:pPr/>
              <a:t>37</a:t>
            </a:fld>
            <a:endParaRPr lang="en-US"/>
          </a:p>
        </p:txBody>
      </p:sp>
      <p:sp>
        <p:nvSpPr>
          <p:cNvPr id="52229"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228600"/>
            <a:ext cx="7772400" cy="609600"/>
          </a:xfrm>
        </p:spPr>
        <p:txBody>
          <a:bodyPr/>
          <a:lstStyle/>
          <a:p>
            <a:pPr eaLnBrk="1" hangingPunct="1"/>
            <a:r>
              <a:rPr lang="en-US" sz="3200" smtClean="0">
                <a:latin typeface="Courier" charset="0"/>
                <a:cs typeface="Times New Roman" pitchFamily="18" charset="0"/>
              </a:rPr>
              <a:t> </a:t>
            </a:r>
            <a:r>
              <a:rPr lang="en-US" sz="3200" smtClean="0">
                <a:cs typeface="Times New Roman" pitchFamily="18" charset="0"/>
              </a:rPr>
              <a:t>wait(), notify(), and notifyAll()</a:t>
            </a:r>
            <a:endParaRPr lang="en-US" sz="3200" smtClean="0"/>
          </a:p>
        </p:txBody>
      </p:sp>
      <p:sp>
        <p:nvSpPr>
          <p:cNvPr id="53251" name="Rectangle 3"/>
          <p:cNvSpPr>
            <a:spLocks noGrp="1" noChangeArrowheads="1"/>
          </p:cNvSpPr>
          <p:nvPr>
            <p:ph idx="1"/>
          </p:nvPr>
        </p:nvSpPr>
        <p:spPr>
          <a:xfrm>
            <a:off x="228600" y="1066800"/>
            <a:ext cx="8763000" cy="5334000"/>
          </a:xfrm>
        </p:spPr>
        <p:txBody>
          <a:bodyPr/>
          <a:lstStyle/>
          <a:p>
            <a:pPr marL="0" indent="0" eaLnBrk="1" hangingPunct="1">
              <a:spcBef>
                <a:spcPct val="0"/>
              </a:spcBef>
              <a:buFont typeface="Monotype Sorts" pitchFamily="2" charset="2"/>
              <a:buNone/>
            </a:pPr>
            <a:r>
              <a:rPr lang="en-US" sz="2400" smtClean="0">
                <a:cs typeface="Courier New" pitchFamily="49" charset="0"/>
              </a:rPr>
              <a:t>Use the </a:t>
            </a:r>
            <a:r>
              <a:rPr lang="en-US" sz="2400" u="sng" smtClean="0">
                <a:cs typeface="Courier New" pitchFamily="49" charset="0"/>
              </a:rPr>
              <a:t>wait()</a:t>
            </a:r>
            <a:r>
              <a:rPr lang="en-US" sz="2400" smtClean="0">
                <a:cs typeface="Courier New" pitchFamily="49" charset="0"/>
              </a:rPr>
              <a:t>, </a:t>
            </a:r>
            <a:r>
              <a:rPr lang="en-US" sz="2400" u="sng" smtClean="0">
                <a:cs typeface="Courier New" pitchFamily="49" charset="0"/>
              </a:rPr>
              <a:t>notify()</a:t>
            </a:r>
            <a:r>
              <a:rPr lang="en-US" sz="2400" smtClean="0">
                <a:cs typeface="Courier New" pitchFamily="49" charset="0"/>
              </a:rPr>
              <a:t>, and </a:t>
            </a:r>
            <a:r>
              <a:rPr lang="en-US" sz="2400" u="sng" smtClean="0">
                <a:cs typeface="Courier New" pitchFamily="49" charset="0"/>
              </a:rPr>
              <a:t>notifyAll()</a:t>
            </a:r>
            <a:r>
              <a:rPr lang="en-US" sz="2400" smtClean="0">
                <a:cs typeface="Courier New" pitchFamily="49" charset="0"/>
              </a:rPr>
              <a:t> methods to facilitate communication among threads. </a:t>
            </a:r>
          </a:p>
          <a:p>
            <a:pPr marL="0" indent="0" eaLnBrk="1" hangingPunct="1">
              <a:spcBef>
                <a:spcPct val="0"/>
              </a:spcBef>
              <a:buFont typeface="Monotype Sorts" pitchFamily="2" charset="2"/>
              <a:buNone/>
            </a:pPr>
            <a:endParaRPr lang="en-US" sz="2400" smtClean="0">
              <a:cs typeface="Courier New" pitchFamily="49" charset="0"/>
            </a:endParaRPr>
          </a:p>
          <a:p>
            <a:pPr marL="0" indent="0" eaLnBrk="1" hangingPunct="1">
              <a:spcBef>
                <a:spcPct val="0"/>
              </a:spcBef>
              <a:buFont typeface="Monotype Sorts" pitchFamily="2" charset="2"/>
              <a:buNone/>
            </a:pPr>
            <a:r>
              <a:rPr lang="en-US" sz="2400" smtClean="0">
                <a:cs typeface="Times New Roman" pitchFamily="18" charset="0"/>
              </a:rPr>
              <a:t>The </a:t>
            </a:r>
            <a:r>
              <a:rPr lang="en-US" sz="2400" u="sng" smtClean="0">
                <a:cs typeface="Times New Roman" pitchFamily="18" charset="0"/>
              </a:rPr>
              <a:t>wait()</a:t>
            </a:r>
            <a:r>
              <a:rPr lang="en-US" sz="2400" smtClean="0">
                <a:cs typeface="Times New Roman" pitchFamily="18" charset="0"/>
              </a:rPr>
              <a:t>, </a:t>
            </a:r>
            <a:r>
              <a:rPr lang="en-US" sz="2400" u="sng" smtClean="0">
                <a:cs typeface="Times New Roman" pitchFamily="18" charset="0"/>
              </a:rPr>
              <a:t>notify()</a:t>
            </a:r>
            <a:r>
              <a:rPr lang="en-US" sz="2400" smtClean="0">
                <a:cs typeface="Times New Roman" pitchFamily="18" charset="0"/>
              </a:rPr>
              <a:t>, and </a:t>
            </a:r>
            <a:r>
              <a:rPr lang="en-US" sz="2400" u="sng" smtClean="0">
                <a:cs typeface="Times New Roman" pitchFamily="18" charset="0"/>
              </a:rPr>
              <a:t>notifyAll()</a:t>
            </a:r>
            <a:r>
              <a:rPr lang="en-US" sz="2400" smtClean="0">
                <a:cs typeface="Times New Roman" pitchFamily="18" charset="0"/>
              </a:rPr>
              <a:t> methods must be called in a synchronized method or a synchronized block on the calling object of these methods. Otherwise, an </a:t>
            </a:r>
            <a:r>
              <a:rPr lang="en-US" sz="2400" u="sng" smtClean="0">
                <a:cs typeface="Times New Roman" pitchFamily="18" charset="0"/>
              </a:rPr>
              <a:t>IllegalMonitorStateException</a:t>
            </a:r>
            <a:r>
              <a:rPr lang="en-US" sz="2400" smtClean="0">
                <a:cs typeface="Times New Roman" pitchFamily="18" charset="0"/>
              </a:rPr>
              <a:t> would occur. </a:t>
            </a:r>
          </a:p>
          <a:p>
            <a:pPr marL="0" indent="0" eaLnBrk="1" hangingPunct="1">
              <a:spcBef>
                <a:spcPct val="0"/>
              </a:spcBef>
              <a:buFont typeface="Monotype Sorts" pitchFamily="2" charset="2"/>
              <a:buNone/>
            </a:pPr>
            <a:endParaRPr lang="en-US" sz="2400" smtClean="0">
              <a:cs typeface="Times New Roman" pitchFamily="18" charset="0"/>
            </a:endParaRPr>
          </a:p>
          <a:p>
            <a:pPr marL="0" indent="0" eaLnBrk="1" hangingPunct="1">
              <a:spcBef>
                <a:spcPct val="0"/>
              </a:spcBef>
              <a:buFont typeface="Monotype Sorts" pitchFamily="2" charset="2"/>
              <a:buNone/>
            </a:pPr>
            <a:r>
              <a:rPr lang="en-US" sz="2400" smtClean="0">
                <a:cs typeface="Courier New" pitchFamily="49" charset="0"/>
              </a:rPr>
              <a:t>The </a:t>
            </a:r>
            <a:r>
              <a:rPr lang="en-US" sz="2400" u="sng" smtClean="0">
                <a:cs typeface="Courier New" pitchFamily="49" charset="0"/>
              </a:rPr>
              <a:t>wait()</a:t>
            </a:r>
            <a:r>
              <a:rPr lang="en-US" sz="2400" smtClean="0">
                <a:cs typeface="Courier New" pitchFamily="49" charset="0"/>
              </a:rPr>
              <a:t> method lets the thread wait until some condition occurs. When it occurs, you can use the </a:t>
            </a:r>
            <a:r>
              <a:rPr lang="en-US" sz="2400" u="sng" smtClean="0">
                <a:cs typeface="Courier New" pitchFamily="49" charset="0"/>
              </a:rPr>
              <a:t>notify()</a:t>
            </a:r>
            <a:r>
              <a:rPr lang="en-US" sz="2400" smtClean="0">
                <a:cs typeface="Courier New" pitchFamily="49" charset="0"/>
              </a:rPr>
              <a:t> or </a:t>
            </a:r>
            <a:r>
              <a:rPr lang="en-US" sz="2400" u="sng" smtClean="0">
                <a:cs typeface="Courier New" pitchFamily="49" charset="0"/>
              </a:rPr>
              <a:t>notifyAll()</a:t>
            </a:r>
            <a:r>
              <a:rPr lang="en-US" sz="2400" smtClean="0">
                <a:cs typeface="Courier New" pitchFamily="49" charset="0"/>
              </a:rPr>
              <a:t> methods to notify the waiting threads to resume normal execution. The </a:t>
            </a:r>
            <a:r>
              <a:rPr lang="en-US" sz="2400" u="sng" smtClean="0">
                <a:cs typeface="Courier New" pitchFamily="49" charset="0"/>
              </a:rPr>
              <a:t>notifyAll()</a:t>
            </a:r>
            <a:r>
              <a:rPr lang="en-US" sz="2400" smtClean="0">
                <a:cs typeface="Courier New" pitchFamily="49" charset="0"/>
              </a:rPr>
              <a:t> method wakes up all waiting threads, while </a:t>
            </a:r>
            <a:r>
              <a:rPr lang="en-US" sz="2400" u="sng" smtClean="0">
                <a:cs typeface="Courier New" pitchFamily="49" charset="0"/>
              </a:rPr>
              <a:t>notify()</a:t>
            </a:r>
            <a:r>
              <a:rPr lang="en-US" sz="2400" smtClean="0">
                <a:cs typeface="Courier New" pitchFamily="49" charset="0"/>
              </a:rPr>
              <a:t> picks up only one thread from a waiting queue. </a:t>
            </a:r>
          </a:p>
        </p:txBody>
      </p:sp>
      <p:sp>
        <p:nvSpPr>
          <p:cNvPr id="53252" name="Slide Number Placeholder 4"/>
          <p:cNvSpPr>
            <a:spLocks noGrp="1"/>
          </p:cNvSpPr>
          <p:nvPr>
            <p:ph type="sldNum" sz="quarter" idx="12"/>
          </p:nvPr>
        </p:nvSpPr>
        <p:spPr bwMode="auto">
          <a:noFill/>
          <a:ln>
            <a:miter lim="800000"/>
            <a:headEnd/>
            <a:tailEnd/>
          </a:ln>
        </p:spPr>
        <p:txBody>
          <a:bodyPr/>
          <a:lstStyle/>
          <a:p>
            <a:fld id="{1445B8D3-E1B0-486B-89F7-0D74A8D0ADE1}" type="slidenum">
              <a:rPr lang="en-US"/>
              <a:pPr/>
              <a:t>38</a:t>
            </a:fld>
            <a:endParaRPr lang="en-US"/>
          </a:p>
        </p:txBody>
      </p:sp>
      <p:sp>
        <p:nvSpPr>
          <p:cNvPr id="53253"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228600"/>
            <a:ext cx="7772400" cy="609600"/>
          </a:xfrm>
        </p:spPr>
        <p:txBody>
          <a:bodyPr/>
          <a:lstStyle/>
          <a:p>
            <a:pPr eaLnBrk="1" hangingPunct="1"/>
            <a:r>
              <a:rPr lang="en-US" sz="3200" smtClean="0">
                <a:latin typeface="Courier" charset="0"/>
                <a:cs typeface="Times New Roman" pitchFamily="18" charset="0"/>
              </a:rPr>
              <a:t> </a:t>
            </a:r>
            <a:r>
              <a:rPr lang="en-US" sz="3200" smtClean="0">
                <a:cs typeface="Times New Roman" pitchFamily="18" charset="0"/>
              </a:rPr>
              <a:t>Example: Using Monitor </a:t>
            </a:r>
            <a:endParaRPr lang="en-US" sz="3200" smtClean="0"/>
          </a:p>
        </p:txBody>
      </p:sp>
      <p:sp>
        <p:nvSpPr>
          <p:cNvPr id="352266" name="Rectangle 10"/>
          <p:cNvSpPr>
            <a:spLocks noGrp="1" noChangeArrowheads="1"/>
          </p:cNvSpPr>
          <p:nvPr>
            <p:ph idx="1"/>
          </p:nvPr>
        </p:nvSpPr>
        <p:spPr>
          <a:xfrm>
            <a:off x="228600" y="3657600"/>
            <a:ext cx="8763000" cy="2743200"/>
          </a:xfrm>
        </p:spPr>
        <p:txBody>
          <a:bodyPr>
            <a:normAutofit fontScale="92500" lnSpcReduction="10000"/>
          </a:bodyPr>
          <a:lstStyle/>
          <a:p>
            <a:pPr marL="263525" indent="-263525" eaLnBrk="1" fontAlgn="auto" hangingPunct="1">
              <a:lnSpc>
                <a:spcPct val="80000"/>
              </a:lnSpc>
              <a:spcAft>
                <a:spcPts val="0"/>
              </a:spcAft>
              <a:buClr>
                <a:schemeClr val="accent3"/>
              </a:buClr>
              <a:buFont typeface="Georgia"/>
              <a:buChar char="•"/>
              <a:defRPr/>
            </a:pPr>
            <a:r>
              <a:rPr lang="en-US" sz="2400"/>
              <a:t>The </a:t>
            </a:r>
            <a:r>
              <a:rPr lang="en-US" sz="2400" u="sng"/>
              <a:t>wait()</a:t>
            </a:r>
            <a:r>
              <a:rPr lang="en-US" sz="2400"/>
              <a:t>, </a:t>
            </a:r>
            <a:r>
              <a:rPr lang="en-US" sz="2400" u="sng"/>
              <a:t>notify()</a:t>
            </a:r>
            <a:r>
              <a:rPr lang="en-US" sz="2400"/>
              <a:t>, and </a:t>
            </a:r>
            <a:r>
              <a:rPr lang="en-US" sz="2400" u="sng"/>
              <a:t>notifyAll()</a:t>
            </a:r>
            <a:r>
              <a:rPr lang="en-US" sz="2400"/>
              <a:t> methods must be called in a synchronized method or a synchronized block on the receiving object of these methods. Otherwise, an </a:t>
            </a:r>
            <a:r>
              <a:rPr lang="en-US" sz="2400" u="sng"/>
              <a:t>IllegalMonitorStateException</a:t>
            </a:r>
            <a:r>
              <a:rPr lang="en-US" sz="2400"/>
              <a:t> will occur.</a:t>
            </a:r>
          </a:p>
          <a:p>
            <a:pPr marL="263525" indent="-263525" eaLnBrk="1" fontAlgn="auto" hangingPunct="1">
              <a:lnSpc>
                <a:spcPct val="80000"/>
              </a:lnSpc>
              <a:spcAft>
                <a:spcPts val="0"/>
              </a:spcAft>
              <a:buClr>
                <a:schemeClr val="accent3"/>
              </a:buClr>
              <a:buFont typeface="Georgia"/>
              <a:buChar char="•"/>
              <a:defRPr/>
            </a:pPr>
            <a:r>
              <a:rPr lang="en-US" sz="2400"/>
              <a:t>When </a:t>
            </a:r>
            <a:r>
              <a:rPr lang="en-US" sz="2400" u="sng"/>
              <a:t>wait()</a:t>
            </a:r>
            <a:r>
              <a:rPr lang="en-US" sz="2400"/>
              <a:t> is invoked, it pauses the thread and simultaneously releases the lock on the object. When the thread is restarted after being notified, the lock is automatically reacquired. </a:t>
            </a:r>
          </a:p>
          <a:p>
            <a:pPr marL="263525" indent="-263525" eaLnBrk="1" fontAlgn="auto" hangingPunct="1">
              <a:lnSpc>
                <a:spcPct val="80000"/>
              </a:lnSpc>
              <a:spcAft>
                <a:spcPts val="0"/>
              </a:spcAft>
              <a:buClr>
                <a:schemeClr val="accent3"/>
              </a:buClr>
              <a:buFont typeface="Georgia"/>
              <a:buChar char="•"/>
              <a:defRPr/>
            </a:pPr>
            <a:r>
              <a:rPr lang="en-US" sz="2400"/>
              <a:t>The </a:t>
            </a:r>
            <a:r>
              <a:rPr lang="en-US" sz="2400" u="sng"/>
              <a:t>wait()</a:t>
            </a:r>
            <a:r>
              <a:rPr lang="en-US" sz="2400"/>
              <a:t>, </a:t>
            </a:r>
            <a:r>
              <a:rPr lang="en-US" sz="2400" u="sng"/>
              <a:t>notify()</a:t>
            </a:r>
            <a:r>
              <a:rPr lang="en-US" sz="2400"/>
              <a:t>, and </a:t>
            </a:r>
            <a:r>
              <a:rPr lang="en-US" sz="2400" u="sng"/>
              <a:t>notifyAll()</a:t>
            </a:r>
            <a:r>
              <a:rPr lang="en-US" sz="2400"/>
              <a:t> methods on an object are analogous to the </a:t>
            </a:r>
            <a:r>
              <a:rPr lang="en-US" sz="2400" u="sng"/>
              <a:t>await()</a:t>
            </a:r>
            <a:r>
              <a:rPr lang="en-US" sz="2400"/>
              <a:t>, </a:t>
            </a:r>
            <a:r>
              <a:rPr lang="en-US" sz="2400" u="sng"/>
              <a:t>signal()</a:t>
            </a:r>
            <a:r>
              <a:rPr lang="en-US" sz="2400"/>
              <a:t>, and </a:t>
            </a:r>
            <a:r>
              <a:rPr lang="en-US" sz="2400" u="sng"/>
              <a:t>signalAll()</a:t>
            </a:r>
            <a:r>
              <a:rPr lang="en-US" sz="2400"/>
              <a:t> methods on a condition.</a:t>
            </a:r>
          </a:p>
        </p:txBody>
      </p:sp>
      <p:sp>
        <p:nvSpPr>
          <p:cNvPr id="15365" name="Slide Number Placeholder 4"/>
          <p:cNvSpPr>
            <a:spLocks noGrp="1"/>
          </p:cNvSpPr>
          <p:nvPr>
            <p:ph type="sldNum" sz="quarter" idx="12"/>
          </p:nvPr>
        </p:nvSpPr>
        <p:spPr bwMode="auto">
          <a:noFill/>
          <a:ln>
            <a:miter lim="800000"/>
            <a:headEnd/>
            <a:tailEnd/>
          </a:ln>
        </p:spPr>
        <p:txBody>
          <a:bodyPr/>
          <a:lstStyle/>
          <a:p>
            <a:fld id="{E8A666FD-3D17-4726-B7A5-7DE3B3BC3462}" type="slidenum">
              <a:rPr lang="en-US"/>
              <a:pPr/>
              <a:t>39</a:t>
            </a:fld>
            <a:endParaRPr lang="en-US"/>
          </a:p>
        </p:txBody>
      </p:sp>
      <p:sp>
        <p:nvSpPr>
          <p:cNvPr id="15366" name="Rectangle 4"/>
          <p:cNvSpPr>
            <a:spLocks noChangeArrowheads="1"/>
          </p:cNvSpPr>
          <p:nvPr/>
        </p:nvSpPr>
        <p:spPr bwMode="auto">
          <a:xfrm>
            <a:off x="2309813" y="2190750"/>
            <a:ext cx="9144000" cy="0"/>
          </a:xfrm>
          <a:prstGeom prst="rect">
            <a:avLst/>
          </a:prstGeom>
          <a:noFill/>
          <a:ln w="12700">
            <a:noFill/>
            <a:miter lim="800000"/>
            <a:headEnd type="none" w="sm" len="sm"/>
            <a:tailEnd type="none" w="sm" len="sm"/>
          </a:ln>
        </p:spPr>
        <p:txBody>
          <a:bodyPr>
            <a:spAutoFit/>
          </a:bodyPr>
          <a:lstStyle/>
          <a:p>
            <a:endParaRPr lang="en-US"/>
          </a:p>
        </p:txBody>
      </p:sp>
      <p:sp>
        <p:nvSpPr>
          <p:cNvPr id="15367" name="Rectangle 7"/>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5368" name="Rectangle 9"/>
          <p:cNvSpPr>
            <a:spLocks noChangeArrowheads="1"/>
          </p:cNvSpPr>
          <p:nvPr/>
        </p:nvSpPr>
        <p:spPr bwMode="auto">
          <a:xfrm>
            <a:off x="0" y="260191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5362" name="Object 8"/>
          <p:cNvGraphicFramePr>
            <a:graphicFrameLocks noChangeAspect="1"/>
          </p:cNvGraphicFramePr>
          <p:nvPr/>
        </p:nvGraphicFramePr>
        <p:xfrm>
          <a:off x="228600" y="838200"/>
          <a:ext cx="8610600" cy="2724150"/>
        </p:xfrm>
        <a:graphic>
          <a:graphicData uri="http://schemas.openxmlformats.org/presentationml/2006/ole">
            <p:oleObj spid="_x0000_s15362" name="Picture" r:id="rId4" imgW="5236464" imgH="1652016" progId="Word.Picture.8">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endParaRPr lang="en-US" smtClean="0"/>
          </a:p>
        </p:txBody>
      </p:sp>
      <p:sp>
        <p:nvSpPr>
          <p:cNvPr id="30723" name="Content Placeholder 2"/>
          <p:cNvSpPr>
            <a:spLocks noGrp="1"/>
          </p:cNvSpPr>
          <p:nvPr>
            <p:ph idx="1"/>
          </p:nvPr>
        </p:nvSpPr>
        <p:spPr/>
        <p:txBody>
          <a:bodyPr/>
          <a:lstStyle/>
          <a:p>
            <a:pPr eaLnBrk="1" hangingPunct="1"/>
            <a:r>
              <a:rPr lang="en-US" smtClean="0"/>
              <a:t>Different processes do not share memory space.</a:t>
            </a:r>
          </a:p>
          <a:p>
            <a:pPr eaLnBrk="1" hangingPunct="1"/>
            <a:r>
              <a:rPr lang="en-US" smtClean="0"/>
              <a:t>A thread can execute concurrently with other threads within a single process.  </a:t>
            </a:r>
          </a:p>
          <a:p>
            <a:pPr eaLnBrk="1" hangingPunct="1"/>
            <a:r>
              <a:rPr lang="en-US" smtClean="0"/>
              <a:t>All threads managed by the JVM share memory space and can communicate with each other.</a:t>
            </a:r>
          </a:p>
          <a:p>
            <a:pPr eaLnBrk="1" hangingPunct="1"/>
            <a:endParaRPr lang="en-US" smtClean="0"/>
          </a:p>
        </p:txBody>
      </p:sp>
      <p:sp>
        <p:nvSpPr>
          <p:cNvPr id="30724" name="Slide Number Placeholder 3"/>
          <p:cNvSpPr>
            <a:spLocks noGrp="1"/>
          </p:cNvSpPr>
          <p:nvPr>
            <p:ph type="sldNum" sz="quarter" idx="12"/>
          </p:nvPr>
        </p:nvSpPr>
        <p:spPr bwMode="auto">
          <a:noFill/>
          <a:ln>
            <a:miter lim="800000"/>
            <a:headEnd/>
            <a:tailEnd/>
          </a:ln>
        </p:spPr>
        <p:txBody>
          <a:bodyPr/>
          <a:lstStyle/>
          <a:p>
            <a:fld id="{6A8BB232-7B35-430E-B612-2782A9B5C9D3}"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52400" y="228600"/>
            <a:ext cx="8839200" cy="457200"/>
          </a:xfrm>
        </p:spPr>
        <p:txBody>
          <a:bodyPr>
            <a:normAutofit fontScale="90000"/>
          </a:bodyPr>
          <a:lstStyle/>
          <a:p>
            <a:pPr eaLnBrk="1" fontAlgn="auto" hangingPunct="1">
              <a:spcAft>
                <a:spcPts val="0"/>
              </a:spcAft>
              <a:defRPr/>
            </a:pPr>
            <a:r>
              <a:rPr lang="en-US" sz="3600" dirty="0"/>
              <a:t>Case Study: </a:t>
            </a:r>
            <a:r>
              <a:rPr lang="en-US" sz="3600" dirty="0" smtClean="0"/>
              <a:t>Producer/Consumer</a:t>
            </a:r>
            <a:endParaRPr lang="en-US" dirty="0">
              <a:cs typeface="Times New Roman" pitchFamily="18" charset="0"/>
            </a:endParaRPr>
          </a:p>
        </p:txBody>
      </p:sp>
      <p:sp>
        <p:nvSpPr>
          <p:cNvPr id="16388" name="Rectangle 3"/>
          <p:cNvSpPr>
            <a:spLocks noGrp="1" noChangeArrowheads="1"/>
          </p:cNvSpPr>
          <p:nvPr>
            <p:ph idx="1"/>
          </p:nvPr>
        </p:nvSpPr>
        <p:spPr>
          <a:xfrm>
            <a:off x="228600" y="914400"/>
            <a:ext cx="8686800" cy="2667000"/>
          </a:xfrm>
        </p:spPr>
        <p:txBody>
          <a:bodyPr/>
          <a:lstStyle/>
          <a:p>
            <a:pPr marL="0" indent="0" eaLnBrk="1" hangingPunct="1">
              <a:lnSpc>
                <a:spcPct val="80000"/>
              </a:lnSpc>
              <a:buFont typeface="Monotype Sorts" pitchFamily="2" charset="2"/>
              <a:buNone/>
            </a:pPr>
            <a:r>
              <a:rPr lang="en-US" sz="2000" smtClean="0"/>
              <a:t>Consider the classic Consumer/Producer example. Suppose you use a buffer to store integers. The buffer size is limited. The buffer provides the method </a:t>
            </a:r>
            <a:r>
              <a:rPr lang="en-US" sz="2000" u="sng" smtClean="0"/>
              <a:t>write(int)</a:t>
            </a:r>
            <a:r>
              <a:rPr lang="en-US" sz="2000" smtClean="0"/>
              <a:t> to add an </a:t>
            </a:r>
            <a:r>
              <a:rPr lang="en-US" sz="2000" u="sng" smtClean="0"/>
              <a:t>int</a:t>
            </a:r>
            <a:r>
              <a:rPr lang="en-US" sz="2000" smtClean="0"/>
              <a:t> value to the buffer and the method </a:t>
            </a:r>
            <a:r>
              <a:rPr lang="en-US" sz="2000" u="sng" smtClean="0"/>
              <a:t>read()</a:t>
            </a:r>
            <a:r>
              <a:rPr lang="en-US" sz="2000" smtClean="0"/>
              <a:t> to read and delete an </a:t>
            </a:r>
            <a:r>
              <a:rPr lang="en-US" sz="2000" u="sng" smtClean="0"/>
              <a:t>int</a:t>
            </a:r>
            <a:r>
              <a:rPr lang="en-US" sz="2000" smtClean="0"/>
              <a:t> value from the buffer. To synchronize the operations, use a lock with two conditions: </a:t>
            </a:r>
            <a:r>
              <a:rPr lang="en-US" sz="2000" u="sng" smtClean="0"/>
              <a:t>notEmpty</a:t>
            </a:r>
            <a:r>
              <a:rPr lang="en-US" sz="2000" smtClean="0"/>
              <a:t> (i.e., buffer is not empty) and </a:t>
            </a:r>
            <a:r>
              <a:rPr lang="en-US" sz="2000" u="sng" smtClean="0"/>
              <a:t>notFull</a:t>
            </a:r>
            <a:r>
              <a:rPr lang="en-US" sz="2000" smtClean="0"/>
              <a:t> (i.e., buffer is not full). When a task adds an </a:t>
            </a:r>
            <a:r>
              <a:rPr lang="en-US" sz="2000" u="sng" smtClean="0"/>
              <a:t>int</a:t>
            </a:r>
            <a:r>
              <a:rPr lang="en-US" sz="2000" smtClean="0"/>
              <a:t> to the buffer, if the buffer is full, the task will wait for the </a:t>
            </a:r>
            <a:r>
              <a:rPr lang="en-US" sz="2000" u="sng" smtClean="0"/>
              <a:t>notFull</a:t>
            </a:r>
            <a:r>
              <a:rPr lang="en-US" sz="2000" smtClean="0"/>
              <a:t> condition. When a task deletes an </a:t>
            </a:r>
            <a:r>
              <a:rPr lang="en-US" sz="2000" u="sng" smtClean="0"/>
              <a:t>int</a:t>
            </a:r>
            <a:r>
              <a:rPr lang="en-US" sz="2000" smtClean="0"/>
              <a:t> from the buffer, if the buffer is empty, the task will wait for the </a:t>
            </a:r>
            <a:r>
              <a:rPr lang="en-US" sz="2000" u="sng" smtClean="0"/>
              <a:t>notEmpty</a:t>
            </a:r>
            <a:r>
              <a:rPr lang="en-US" sz="2000" smtClean="0"/>
              <a:t> condition. The interaction between the two tasks is shown in Figure 29.19.</a:t>
            </a:r>
          </a:p>
        </p:txBody>
      </p:sp>
      <p:sp>
        <p:nvSpPr>
          <p:cNvPr id="16389" name="Slide Number Placeholder 4"/>
          <p:cNvSpPr>
            <a:spLocks noGrp="1"/>
          </p:cNvSpPr>
          <p:nvPr>
            <p:ph type="sldNum" sz="quarter" idx="12"/>
          </p:nvPr>
        </p:nvSpPr>
        <p:spPr bwMode="auto">
          <a:noFill/>
          <a:ln>
            <a:miter lim="800000"/>
            <a:headEnd/>
            <a:tailEnd/>
          </a:ln>
        </p:spPr>
        <p:txBody>
          <a:bodyPr/>
          <a:lstStyle/>
          <a:p>
            <a:fld id="{7F7421FE-4A31-4979-8716-DC31EA568F6C}" type="slidenum">
              <a:rPr lang="en-US"/>
              <a:pPr/>
              <a:t>40</a:t>
            </a:fld>
            <a:endParaRPr lang="en-US"/>
          </a:p>
        </p:txBody>
      </p:sp>
      <p:sp>
        <p:nvSpPr>
          <p:cNvPr id="16390" name="Rectangle 4"/>
          <p:cNvSpPr>
            <a:spLocks noChangeArrowheads="1"/>
          </p:cNvSpPr>
          <p:nvPr/>
        </p:nvSpPr>
        <p:spPr bwMode="auto">
          <a:xfrm>
            <a:off x="2305050" y="2519363"/>
            <a:ext cx="9144000" cy="0"/>
          </a:xfrm>
          <a:prstGeom prst="rect">
            <a:avLst/>
          </a:prstGeom>
          <a:noFill/>
          <a:ln w="12700">
            <a:noFill/>
            <a:miter lim="800000"/>
            <a:headEnd type="none" w="sm" len="sm"/>
            <a:tailEnd type="none" w="sm" len="sm"/>
          </a:ln>
        </p:spPr>
        <p:txBody>
          <a:bodyPr>
            <a:spAutoFit/>
          </a:bodyPr>
          <a:lstStyle/>
          <a:p>
            <a:endParaRPr lang="en-US"/>
          </a:p>
        </p:txBody>
      </p:sp>
      <p:sp>
        <p:nvSpPr>
          <p:cNvPr id="16391" name="Rectangle 5"/>
          <p:cNvSpPr>
            <a:spLocks noChangeArrowheads="1"/>
          </p:cNvSpPr>
          <p:nvPr/>
        </p:nvSpPr>
        <p:spPr bwMode="auto">
          <a:xfrm>
            <a:off x="2690813" y="2476500"/>
            <a:ext cx="9144000" cy="0"/>
          </a:xfrm>
          <a:prstGeom prst="rect">
            <a:avLst/>
          </a:prstGeom>
          <a:noFill/>
          <a:ln w="12700">
            <a:noFill/>
            <a:miter lim="800000"/>
            <a:headEnd type="none" w="sm" len="sm"/>
            <a:tailEnd type="none" w="sm" len="sm"/>
          </a:ln>
        </p:spPr>
        <p:txBody>
          <a:bodyPr>
            <a:spAutoFit/>
          </a:bodyPr>
          <a:lstStyle/>
          <a:p>
            <a:endParaRPr lang="en-US"/>
          </a:p>
        </p:txBody>
      </p:sp>
      <p:sp>
        <p:nvSpPr>
          <p:cNvPr id="16392" name="Rectangle 8"/>
          <p:cNvSpPr>
            <a:spLocks noChangeArrowheads="1"/>
          </p:cNvSpPr>
          <p:nvPr/>
        </p:nvSpPr>
        <p:spPr bwMode="auto">
          <a:xfrm>
            <a:off x="0" y="254476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6386" name="Object 7"/>
          <p:cNvGraphicFramePr>
            <a:graphicFrameLocks noChangeAspect="1"/>
          </p:cNvGraphicFramePr>
          <p:nvPr/>
        </p:nvGraphicFramePr>
        <p:xfrm>
          <a:off x="914400" y="3505200"/>
          <a:ext cx="6934200" cy="2859088"/>
        </p:xfrm>
        <a:graphic>
          <a:graphicData uri="http://schemas.openxmlformats.org/presentationml/2006/ole">
            <p:oleObj spid="_x0000_s16386" name="Picture" r:id="rId4" imgW="4294632" imgH="1767840" progId="Word.Picture.8">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52400" y="228600"/>
            <a:ext cx="8839200" cy="457200"/>
          </a:xfrm>
        </p:spPr>
        <p:txBody>
          <a:bodyPr>
            <a:normAutofit fontScale="90000"/>
          </a:bodyPr>
          <a:lstStyle/>
          <a:p>
            <a:pPr eaLnBrk="1" fontAlgn="auto" hangingPunct="1">
              <a:spcAft>
                <a:spcPts val="0"/>
              </a:spcAft>
              <a:defRPr/>
            </a:pPr>
            <a:r>
              <a:rPr lang="en-US" dirty="0" smtClean="0"/>
              <a:t>Semaphores</a:t>
            </a:r>
            <a:endParaRPr lang="en-US" dirty="0">
              <a:cs typeface="Times New Roman" pitchFamily="18" charset="0"/>
            </a:endParaRPr>
          </a:p>
        </p:txBody>
      </p:sp>
      <p:sp>
        <p:nvSpPr>
          <p:cNvPr id="19460" name="Rectangle 3"/>
          <p:cNvSpPr>
            <a:spLocks noGrp="1" noChangeArrowheads="1"/>
          </p:cNvSpPr>
          <p:nvPr>
            <p:ph idx="1"/>
          </p:nvPr>
        </p:nvSpPr>
        <p:spPr>
          <a:xfrm>
            <a:off x="228600" y="914400"/>
            <a:ext cx="8686800" cy="1828800"/>
          </a:xfrm>
        </p:spPr>
        <p:txBody>
          <a:bodyPr/>
          <a:lstStyle/>
          <a:p>
            <a:pPr marL="0" indent="0" eaLnBrk="1" hangingPunct="1">
              <a:lnSpc>
                <a:spcPct val="80000"/>
              </a:lnSpc>
              <a:buFont typeface="Monotype Sorts" pitchFamily="2" charset="2"/>
              <a:buNone/>
            </a:pPr>
            <a:r>
              <a:rPr lang="en-US" sz="2400" dirty="0" smtClean="0"/>
              <a:t>Semaphores can be used to restrict the number of threads that access a shared resource. Before accessing the resource, a thread must acquire a permit from the semaphore. After finishing with the resource, the thread must return the permit back to the </a:t>
            </a:r>
            <a:r>
              <a:rPr lang="en-US" sz="2400" dirty="0" smtClean="0"/>
              <a:t>semaphore.</a:t>
            </a:r>
            <a:endParaRPr lang="en-US" sz="2400" dirty="0" smtClean="0"/>
          </a:p>
        </p:txBody>
      </p:sp>
      <p:sp>
        <p:nvSpPr>
          <p:cNvPr id="19461" name="Slide Number Placeholder 4"/>
          <p:cNvSpPr>
            <a:spLocks noGrp="1"/>
          </p:cNvSpPr>
          <p:nvPr>
            <p:ph type="sldNum" sz="quarter" idx="12"/>
          </p:nvPr>
        </p:nvSpPr>
        <p:spPr bwMode="auto">
          <a:noFill/>
          <a:ln>
            <a:miter lim="800000"/>
            <a:headEnd/>
            <a:tailEnd/>
          </a:ln>
        </p:spPr>
        <p:txBody>
          <a:bodyPr/>
          <a:lstStyle/>
          <a:p>
            <a:fld id="{4FAABC08-338C-43B6-A696-FD1DAE9E10D7}" type="slidenum">
              <a:rPr lang="en-US"/>
              <a:pPr/>
              <a:t>41</a:t>
            </a:fld>
            <a:endParaRPr lang="en-US"/>
          </a:p>
        </p:txBody>
      </p:sp>
      <p:sp>
        <p:nvSpPr>
          <p:cNvPr id="19462" name="Rectangle 4"/>
          <p:cNvSpPr>
            <a:spLocks noChangeArrowheads="1"/>
          </p:cNvSpPr>
          <p:nvPr/>
        </p:nvSpPr>
        <p:spPr bwMode="auto">
          <a:xfrm>
            <a:off x="2305050" y="2519363"/>
            <a:ext cx="9144000" cy="0"/>
          </a:xfrm>
          <a:prstGeom prst="rect">
            <a:avLst/>
          </a:prstGeom>
          <a:noFill/>
          <a:ln w="12700">
            <a:noFill/>
            <a:miter lim="800000"/>
            <a:headEnd type="none" w="sm" len="sm"/>
            <a:tailEnd type="none" w="sm" len="sm"/>
          </a:ln>
        </p:spPr>
        <p:txBody>
          <a:bodyPr>
            <a:spAutoFit/>
          </a:bodyPr>
          <a:lstStyle/>
          <a:p>
            <a:endParaRPr lang="en-US"/>
          </a:p>
        </p:txBody>
      </p:sp>
      <p:sp>
        <p:nvSpPr>
          <p:cNvPr id="19463" name="Rectangle 5"/>
          <p:cNvSpPr>
            <a:spLocks noChangeArrowheads="1"/>
          </p:cNvSpPr>
          <p:nvPr/>
        </p:nvSpPr>
        <p:spPr bwMode="auto">
          <a:xfrm>
            <a:off x="2690813" y="2476500"/>
            <a:ext cx="9144000" cy="0"/>
          </a:xfrm>
          <a:prstGeom prst="rect">
            <a:avLst/>
          </a:prstGeom>
          <a:noFill/>
          <a:ln w="12700">
            <a:noFill/>
            <a:miter lim="800000"/>
            <a:headEnd type="none" w="sm" len="sm"/>
            <a:tailEnd type="none" w="sm" len="sm"/>
          </a:ln>
        </p:spPr>
        <p:txBody>
          <a:bodyPr>
            <a:spAutoFit/>
          </a:bodyPr>
          <a:lstStyle/>
          <a:p>
            <a:endParaRPr lang="en-US"/>
          </a:p>
        </p:txBody>
      </p:sp>
      <p:sp>
        <p:nvSpPr>
          <p:cNvPr id="19464" name="Rectangle 8"/>
          <p:cNvSpPr>
            <a:spLocks noChangeArrowheads="1"/>
          </p:cNvSpPr>
          <p:nvPr/>
        </p:nvSpPr>
        <p:spPr bwMode="auto">
          <a:xfrm>
            <a:off x="0" y="254476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9458" name="Object 7"/>
          <p:cNvGraphicFramePr>
            <a:graphicFrameLocks noChangeAspect="1"/>
          </p:cNvGraphicFramePr>
          <p:nvPr/>
        </p:nvGraphicFramePr>
        <p:xfrm>
          <a:off x="1371600" y="2895600"/>
          <a:ext cx="6172200" cy="2544763"/>
        </p:xfrm>
        <a:graphic>
          <a:graphicData uri="http://schemas.openxmlformats.org/presentationml/2006/ole">
            <p:oleObj spid="_x0000_s19458" name="Picture" r:id="rId4" imgW="4290060" imgH="1766316" progId="Word.Picture.8">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52400" y="228600"/>
            <a:ext cx="8839200" cy="457200"/>
          </a:xfrm>
        </p:spPr>
        <p:txBody>
          <a:bodyPr>
            <a:normAutofit fontScale="90000"/>
          </a:bodyPr>
          <a:lstStyle/>
          <a:p>
            <a:pPr eaLnBrk="1" hangingPunct="1"/>
            <a:r>
              <a:rPr lang="en-US" sz="3200" smtClean="0"/>
              <a:t>Creating Semaphores</a:t>
            </a:r>
            <a:endParaRPr lang="en-US" sz="3200" smtClean="0">
              <a:cs typeface="Times New Roman" pitchFamily="18" charset="0"/>
            </a:endParaRPr>
          </a:p>
        </p:txBody>
      </p:sp>
      <p:sp>
        <p:nvSpPr>
          <p:cNvPr id="366595" name="Rectangle 3"/>
          <p:cNvSpPr>
            <a:spLocks noGrp="1" noChangeArrowheads="1"/>
          </p:cNvSpPr>
          <p:nvPr>
            <p:ph idx="1"/>
          </p:nvPr>
        </p:nvSpPr>
        <p:spPr>
          <a:xfrm>
            <a:off x="228600" y="990600"/>
            <a:ext cx="8763000" cy="2743200"/>
          </a:xfrm>
        </p:spPr>
        <p:txBody>
          <a:bodyPr>
            <a:normAutofit lnSpcReduction="10000"/>
          </a:bodyPr>
          <a:lstStyle/>
          <a:p>
            <a:pPr marL="0" indent="0" eaLnBrk="1" fontAlgn="auto" hangingPunct="1">
              <a:lnSpc>
                <a:spcPct val="80000"/>
              </a:lnSpc>
              <a:spcAft>
                <a:spcPts val="0"/>
              </a:spcAft>
              <a:buClr>
                <a:schemeClr val="accent3"/>
              </a:buClr>
              <a:buFont typeface="Monotype Sorts" pitchFamily="2" charset="2"/>
              <a:buNone/>
              <a:defRPr/>
            </a:pPr>
            <a:r>
              <a:rPr lang="en-US" sz="2600"/>
              <a:t>To create a semaphore, you have to specify the number of permits with an optional fairness policy, as shown in Figure 29.29. A task acquires a permit by invoking the semaphore’s </a:t>
            </a:r>
            <a:r>
              <a:rPr lang="en-US" sz="2600" u="sng"/>
              <a:t>acquire()</a:t>
            </a:r>
            <a:r>
              <a:rPr lang="en-US" sz="2600"/>
              <a:t> method and releases the permit by invoking the semaphore’s </a:t>
            </a:r>
            <a:r>
              <a:rPr lang="en-US" sz="2600" u="sng"/>
              <a:t>release()</a:t>
            </a:r>
            <a:r>
              <a:rPr lang="en-US" sz="2600"/>
              <a:t> method. Once a permit is acquired, the total number of available permits in a semaphore is reduced by 1. Once a permit is released, the total number of available permits in a semaphore is increased by 1.</a:t>
            </a:r>
          </a:p>
        </p:txBody>
      </p:sp>
      <p:sp>
        <p:nvSpPr>
          <p:cNvPr id="20485" name="Slide Number Placeholder 4"/>
          <p:cNvSpPr>
            <a:spLocks noGrp="1"/>
          </p:cNvSpPr>
          <p:nvPr>
            <p:ph type="sldNum" sz="quarter" idx="12"/>
          </p:nvPr>
        </p:nvSpPr>
        <p:spPr bwMode="auto">
          <a:noFill/>
          <a:ln>
            <a:miter lim="800000"/>
            <a:headEnd/>
            <a:tailEnd/>
          </a:ln>
        </p:spPr>
        <p:txBody>
          <a:bodyPr/>
          <a:lstStyle/>
          <a:p>
            <a:fld id="{41376447-A489-43D4-A28A-B99046499BC8}" type="slidenum">
              <a:rPr lang="en-US"/>
              <a:pPr/>
              <a:t>42</a:t>
            </a:fld>
            <a:endParaRPr lang="en-US"/>
          </a:p>
        </p:txBody>
      </p:sp>
      <p:sp>
        <p:nvSpPr>
          <p:cNvPr id="20486" name="Rectangle 4"/>
          <p:cNvSpPr>
            <a:spLocks noChangeArrowheads="1"/>
          </p:cNvSpPr>
          <p:nvPr/>
        </p:nvSpPr>
        <p:spPr bwMode="auto">
          <a:xfrm>
            <a:off x="2305050" y="2519363"/>
            <a:ext cx="9144000" cy="0"/>
          </a:xfrm>
          <a:prstGeom prst="rect">
            <a:avLst/>
          </a:prstGeom>
          <a:noFill/>
          <a:ln w="12700">
            <a:noFill/>
            <a:miter lim="800000"/>
            <a:headEnd type="none" w="sm" len="sm"/>
            <a:tailEnd type="none" w="sm" len="sm"/>
          </a:ln>
        </p:spPr>
        <p:txBody>
          <a:bodyPr>
            <a:spAutoFit/>
          </a:bodyPr>
          <a:lstStyle/>
          <a:p>
            <a:endParaRPr lang="en-US"/>
          </a:p>
        </p:txBody>
      </p:sp>
      <p:sp>
        <p:nvSpPr>
          <p:cNvPr id="20487" name="Rectangle 5"/>
          <p:cNvSpPr>
            <a:spLocks noChangeArrowheads="1"/>
          </p:cNvSpPr>
          <p:nvPr/>
        </p:nvSpPr>
        <p:spPr bwMode="auto">
          <a:xfrm>
            <a:off x="2690813" y="2476500"/>
            <a:ext cx="9144000" cy="0"/>
          </a:xfrm>
          <a:prstGeom prst="rect">
            <a:avLst/>
          </a:prstGeom>
          <a:noFill/>
          <a:ln w="12700">
            <a:noFill/>
            <a:miter lim="800000"/>
            <a:headEnd type="none" w="sm" len="sm"/>
            <a:tailEnd type="none" w="sm" len="sm"/>
          </a:ln>
        </p:spPr>
        <p:txBody>
          <a:bodyPr>
            <a:spAutoFit/>
          </a:bodyPr>
          <a:lstStyle/>
          <a:p>
            <a:endParaRPr lang="en-US"/>
          </a:p>
        </p:txBody>
      </p:sp>
      <p:sp>
        <p:nvSpPr>
          <p:cNvPr id="20488" name="Rectangle 6"/>
          <p:cNvSpPr>
            <a:spLocks noChangeArrowheads="1"/>
          </p:cNvSpPr>
          <p:nvPr/>
        </p:nvSpPr>
        <p:spPr bwMode="auto">
          <a:xfrm>
            <a:off x="0" y="25447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0489" name="Rectangle 9"/>
          <p:cNvSpPr>
            <a:spLocks noChangeArrowheads="1"/>
          </p:cNvSpPr>
          <p:nvPr/>
        </p:nvSpPr>
        <p:spPr bwMode="auto">
          <a:xfrm>
            <a:off x="0" y="275431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20482" name="Object 8"/>
          <p:cNvGraphicFramePr>
            <a:graphicFrameLocks noChangeAspect="1"/>
          </p:cNvGraphicFramePr>
          <p:nvPr/>
        </p:nvGraphicFramePr>
        <p:xfrm>
          <a:off x="533400" y="3810000"/>
          <a:ext cx="7848600" cy="2339975"/>
        </p:xfrm>
        <a:graphic>
          <a:graphicData uri="http://schemas.openxmlformats.org/presentationml/2006/ole">
            <p:oleObj spid="_x0000_s20482" name="Picture" r:id="rId4" imgW="4530852" imgH="1348740" progId="Word.Picture.8">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304800" y="381000"/>
            <a:ext cx="8839200" cy="457200"/>
          </a:xfrm>
        </p:spPr>
        <p:txBody>
          <a:bodyPr>
            <a:normAutofit fontScale="90000"/>
          </a:bodyPr>
          <a:lstStyle/>
          <a:p>
            <a:pPr eaLnBrk="1" fontAlgn="auto" hangingPunct="1">
              <a:spcAft>
                <a:spcPts val="0"/>
              </a:spcAft>
              <a:defRPr/>
            </a:pPr>
            <a:r>
              <a:rPr lang="en-US" dirty="0">
                <a:cs typeface="Times New Roman" pitchFamily="18" charset="0"/>
              </a:rPr>
              <a:t>Deadlock </a:t>
            </a:r>
          </a:p>
        </p:txBody>
      </p:sp>
      <p:sp>
        <p:nvSpPr>
          <p:cNvPr id="21508" name="Rectangle 3"/>
          <p:cNvSpPr>
            <a:spLocks noGrp="1" noChangeArrowheads="1"/>
          </p:cNvSpPr>
          <p:nvPr>
            <p:ph idx="1"/>
          </p:nvPr>
        </p:nvSpPr>
        <p:spPr>
          <a:xfrm>
            <a:off x="228600" y="914400"/>
            <a:ext cx="8686800" cy="2667000"/>
          </a:xfrm>
        </p:spPr>
        <p:txBody>
          <a:bodyPr/>
          <a:lstStyle/>
          <a:p>
            <a:pPr marL="0" indent="0" eaLnBrk="1" hangingPunct="1">
              <a:buFont typeface="Arial" pitchFamily="34" charset="0"/>
              <a:buChar char="•"/>
            </a:pPr>
            <a:r>
              <a:rPr lang="en-US" sz="2000" smtClean="0">
                <a:cs typeface="Courier New" pitchFamily="49" charset="0"/>
              </a:rPr>
              <a:t>Sometimes two or more threads need to acquire the locks on several shared objects. </a:t>
            </a:r>
          </a:p>
          <a:p>
            <a:pPr marL="0" indent="0" eaLnBrk="1" hangingPunct="1">
              <a:buFont typeface="Arial" pitchFamily="34" charset="0"/>
              <a:buChar char="•"/>
            </a:pPr>
            <a:r>
              <a:rPr lang="en-US" sz="2000" smtClean="0">
                <a:cs typeface="Courier New" pitchFamily="49" charset="0"/>
              </a:rPr>
              <a:t>This could cause </a:t>
            </a:r>
            <a:r>
              <a:rPr lang="en-US" sz="2000" i="1" smtClean="0">
                <a:cs typeface="Courier New" pitchFamily="49" charset="0"/>
              </a:rPr>
              <a:t>deadlock</a:t>
            </a:r>
            <a:r>
              <a:rPr lang="en-US" sz="2000" smtClean="0">
                <a:cs typeface="Courier New" pitchFamily="49" charset="0"/>
              </a:rPr>
              <a:t>, in which each thread has the lock on one of the objects and is waiting for the lock on the other object. </a:t>
            </a:r>
          </a:p>
          <a:p>
            <a:pPr marL="0" indent="0" eaLnBrk="1" hangingPunct="1">
              <a:buFont typeface="Arial" pitchFamily="34" charset="0"/>
              <a:buChar char="•"/>
            </a:pPr>
            <a:r>
              <a:rPr lang="en-US" sz="2000" smtClean="0">
                <a:cs typeface="Courier New" pitchFamily="49" charset="0"/>
              </a:rPr>
              <a:t>In the figure below, the two threads wait for each other to release the in order to get a lock, and neither can continue to run</a:t>
            </a:r>
            <a:r>
              <a:rPr lang="en-US" sz="2000" smtClean="0">
                <a:cs typeface="Times New Roman" pitchFamily="18" charset="0"/>
              </a:rPr>
              <a:t>.</a:t>
            </a:r>
          </a:p>
        </p:txBody>
      </p:sp>
      <p:sp>
        <p:nvSpPr>
          <p:cNvPr id="21509" name="Slide Number Placeholder 4"/>
          <p:cNvSpPr>
            <a:spLocks noGrp="1"/>
          </p:cNvSpPr>
          <p:nvPr>
            <p:ph type="sldNum" sz="quarter" idx="12"/>
          </p:nvPr>
        </p:nvSpPr>
        <p:spPr bwMode="auto">
          <a:noFill/>
          <a:ln>
            <a:miter lim="800000"/>
            <a:headEnd/>
            <a:tailEnd/>
          </a:ln>
        </p:spPr>
        <p:txBody>
          <a:bodyPr/>
          <a:lstStyle/>
          <a:p>
            <a:fld id="{7EADB2B6-6AF0-4670-9177-B9C60D6CD602}" type="slidenum">
              <a:rPr lang="en-US"/>
              <a:pPr/>
              <a:t>43</a:t>
            </a:fld>
            <a:endParaRPr lang="en-US"/>
          </a:p>
        </p:txBody>
      </p:sp>
      <p:sp>
        <p:nvSpPr>
          <p:cNvPr id="21510" name="Rectangle 6"/>
          <p:cNvSpPr>
            <a:spLocks noChangeArrowheads="1"/>
          </p:cNvSpPr>
          <p:nvPr/>
        </p:nvSpPr>
        <p:spPr bwMode="auto">
          <a:xfrm>
            <a:off x="2305050" y="2519363"/>
            <a:ext cx="9144000" cy="0"/>
          </a:xfrm>
          <a:prstGeom prst="rect">
            <a:avLst/>
          </a:prstGeom>
          <a:noFill/>
          <a:ln w="12700">
            <a:noFill/>
            <a:miter lim="800000"/>
            <a:headEnd type="none" w="sm" len="sm"/>
            <a:tailEnd type="none" w="sm" len="sm"/>
          </a:ln>
        </p:spPr>
        <p:txBody>
          <a:bodyPr>
            <a:spAutoFit/>
          </a:bodyPr>
          <a:lstStyle/>
          <a:p>
            <a:endParaRPr lang="en-US"/>
          </a:p>
        </p:txBody>
      </p:sp>
      <p:sp>
        <p:nvSpPr>
          <p:cNvPr id="21511" name="Rectangle 9"/>
          <p:cNvSpPr>
            <a:spLocks noChangeArrowheads="1"/>
          </p:cNvSpPr>
          <p:nvPr/>
        </p:nvSpPr>
        <p:spPr bwMode="auto">
          <a:xfrm>
            <a:off x="2690813" y="2476500"/>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21506" name="Object 8"/>
          <p:cNvGraphicFramePr>
            <a:graphicFrameLocks noChangeAspect="1"/>
          </p:cNvGraphicFramePr>
          <p:nvPr/>
        </p:nvGraphicFramePr>
        <p:xfrm>
          <a:off x="1371600" y="3581400"/>
          <a:ext cx="6324600" cy="2820988"/>
        </p:xfrm>
        <a:graphic>
          <a:graphicData uri="http://schemas.openxmlformats.org/presentationml/2006/ole">
            <p:oleObj spid="_x0000_s21506" r:id="rId4" imgW="3762756" imgH="1900428" progId="Word.Picture.8">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85800" y="0"/>
            <a:ext cx="7772400" cy="1428750"/>
          </a:xfrm>
        </p:spPr>
        <p:txBody>
          <a:bodyPr/>
          <a:lstStyle/>
          <a:p>
            <a:pPr eaLnBrk="1" hangingPunct="1"/>
            <a:r>
              <a:rPr lang="en-US" smtClean="0"/>
              <a:t>Threads Concept</a:t>
            </a:r>
          </a:p>
        </p:txBody>
      </p:sp>
      <p:sp>
        <p:nvSpPr>
          <p:cNvPr id="1029" name="Slide Number Placeholder 4"/>
          <p:cNvSpPr>
            <a:spLocks noGrp="1"/>
          </p:cNvSpPr>
          <p:nvPr>
            <p:ph type="sldNum" sz="quarter" idx="12"/>
          </p:nvPr>
        </p:nvSpPr>
        <p:spPr bwMode="auto">
          <a:noFill/>
          <a:ln>
            <a:miter lim="800000"/>
            <a:headEnd/>
            <a:tailEnd/>
          </a:ln>
        </p:spPr>
        <p:txBody>
          <a:bodyPr/>
          <a:lstStyle/>
          <a:p>
            <a:fld id="{A9F0248A-DBF0-484E-B35F-8B19BB33C433}" type="slidenum">
              <a:rPr lang="en-US"/>
              <a:pPr/>
              <a:t>5</a:t>
            </a:fld>
            <a:endParaRPr lang="en-US"/>
          </a:p>
        </p:txBody>
      </p:sp>
      <p:sp>
        <p:nvSpPr>
          <p:cNvPr id="1030" name="Text Box 5"/>
          <p:cNvSpPr txBox="1">
            <a:spLocks noChangeArrowheads="1"/>
          </p:cNvSpPr>
          <p:nvPr/>
        </p:nvSpPr>
        <p:spPr bwMode="auto">
          <a:xfrm>
            <a:off x="990600" y="1371600"/>
            <a:ext cx="1676400" cy="1679575"/>
          </a:xfrm>
          <a:prstGeom prst="rect">
            <a:avLst/>
          </a:prstGeom>
          <a:noFill/>
          <a:ln w="12700">
            <a:noFill/>
            <a:miter lim="800000"/>
            <a:headEnd type="none" w="sm" len="sm"/>
            <a:tailEnd type="none" w="sm" len="sm"/>
          </a:ln>
        </p:spPr>
        <p:txBody>
          <a:bodyPr>
            <a:spAutoFit/>
          </a:bodyPr>
          <a:lstStyle/>
          <a:p>
            <a:pPr>
              <a:spcBef>
                <a:spcPct val="50000"/>
              </a:spcBef>
            </a:pPr>
            <a:r>
              <a:rPr lang="en-US" sz="2600"/>
              <a:t>Multiple threads on multiple CPUs</a:t>
            </a:r>
          </a:p>
        </p:txBody>
      </p:sp>
      <p:sp>
        <p:nvSpPr>
          <p:cNvPr id="1031" name="Text Box 6"/>
          <p:cNvSpPr txBox="1">
            <a:spLocks noChangeArrowheads="1"/>
          </p:cNvSpPr>
          <p:nvPr/>
        </p:nvSpPr>
        <p:spPr bwMode="auto">
          <a:xfrm>
            <a:off x="914400" y="3429000"/>
            <a:ext cx="1905000" cy="1679575"/>
          </a:xfrm>
          <a:prstGeom prst="rect">
            <a:avLst/>
          </a:prstGeom>
          <a:noFill/>
          <a:ln w="12700">
            <a:noFill/>
            <a:miter lim="800000"/>
            <a:headEnd type="none" w="sm" len="sm"/>
            <a:tailEnd type="none" w="sm" len="sm"/>
          </a:ln>
        </p:spPr>
        <p:txBody>
          <a:bodyPr>
            <a:spAutoFit/>
          </a:bodyPr>
          <a:lstStyle/>
          <a:p>
            <a:pPr>
              <a:spcBef>
                <a:spcPct val="50000"/>
              </a:spcBef>
            </a:pPr>
            <a:r>
              <a:rPr lang="en-US" sz="2600"/>
              <a:t>Multiple threads sharing a single CPU</a:t>
            </a:r>
          </a:p>
        </p:txBody>
      </p:sp>
      <p:graphicFrame>
        <p:nvGraphicFramePr>
          <p:cNvPr id="1026" name="Object 7"/>
          <p:cNvGraphicFramePr>
            <a:graphicFrameLocks noChangeAspect="1"/>
          </p:cNvGraphicFramePr>
          <p:nvPr/>
        </p:nvGraphicFramePr>
        <p:xfrm>
          <a:off x="2663825" y="1376363"/>
          <a:ext cx="6022975" cy="1749425"/>
        </p:xfrm>
        <a:graphic>
          <a:graphicData uri="http://schemas.openxmlformats.org/presentationml/2006/ole">
            <p:oleObj spid="_x0000_s1026" name="Picture" r:id="rId3" imgW="6858000" imgH="6400800" progId="Word.Picture.8">
              <p:embed/>
            </p:oleObj>
          </a:graphicData>
        </a:graphic>
      </p:graphicFrame>
      <p:graphicFrame>
        <p:nvGraphicFramePr>
          <p:cNvPr id="1027" name="Object 9"/>
          <p:cNvGraphicFramePr>
            <a:graphicFrameLocks noChangeAspect="1"/>
          </p:cNvGraphicFramePr>
          <p:nvPr/>
        </p:nvGraphicFramePr>
        <p:xfrm>
          <a:off x="2740025" y="3433763"/>
          <a:ext cx="6022975" cy="1749425"/>
        </p:xfrm>
        <a:graphic>
          <a:graphicData uri="http://schemas.openxmlformats.org/presentationml/2006/ole">
            <p:oleObj spid="_x0000_s1027" name="Picture" r:id="rId4" imgW="6858000" imgH="6400800" progId="Word.Picture.8">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Threads in Java</a:t>
            </a:r>
          </a:p>
        </p:txBody>
      </p:sp>
      <p:sp>
        <p:nvSpPr>
          <p:cNvPr id="31747" name="Content Placeholder 2"/>
          <p:cNvSpPr>
            <a:spLocks noGrp="1"/>
          </p:cNvSpPr>
          <p:nvPr>
            <p:ph idx="1"/>
          </p:nvPr>
        </p:nvSpPr>
        <p:spPr/>
        <p:txBody>
          <a:bodyPr/>
          <a:lstStyle/>
          <a:p>
            <a:pPr eaLnBrk="1" hangingPunct="1">
              <a:buFont typeface="Georgia" pitchFamily="18" charset="0"/>
              <a:buNone/>
            </a:pPr>
            <a:r>
              <a:rPr lang="en-US" smtClean="0"/>
              <a:t>Creating threads in Java:</a:t>
            </a:r>
          </a:p>
          <a:p>
            <a:pPr eaLnBrk="1" hangingPunct="1">
              <a:buFont typeface="Georgia" pitchFamily="18" charset="0"/>
              <a:buNone/>
            </a:pPr>
            <a:endParaRPr lang="en-US" smtClean="0"/>
          </a:p>
          <a:p>
            <a:pPr eaLnBrk="1" hangingPunct="1"/>
            <a:r>
              <a:rPr lang="en-US" smtClean="0"/>
              <a:t>Extend java.lang.Thread class</a:t>
            </a:r>
          </a:p>
          <a:p>
            <a:pPr eaLnBrk="1" hangingPunct="1">
              <a:buFont typeface="Georgia" pitchFamily="18" charset="0"/>
              <a:buNone/>
            </a:pPr>
            <a:r>
              <a:rPr lang="en-US" smtClean="0"/>
              <a:t>OR</a:t>
            </a:r>
          </a:p>
          <a:p>
            <a:pPr eaLnBrk="1" hangingPunct="1"/>
            <a:r>
              <a:rPr lang="en-US" smtClean="0"/>
              <a:t>Implement java.lang.Runnable interface</a:t>
            </a:r>
          </a:p>
        </p:txBody>
      </p:sp>
      <p:sp>
        <p:nvSpPr>
          <p:cNvPr id="31748" name="Slide Number Placeholder 3"/>
          <p:cNvSpPr>
            <a:spLocks noGrp="1"/>
          </p:cNvSpPr>
          <p:nvPr>
            <p:ph type="sldNum" sz="quarter" idx="12"/>
          </p:nvPr>
        </p:nvSpPr>
        <p:spPr bwMode="auto">
          <a:noFill/>
          <a:ln>
            <a:miter lim="800000"/>
            <a:headEnd/>
            <a:tailEnd/>
          </a:ln>
        </p:spPr>
        <p:txBody>
          <a:bodyPr/>
          <a:lstStyle/>
          <a:p>
            <a:fld id="{F6EAC1A0-A770-4B18-91C0-D3B62892EA88}"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Threads in Java</a:t>
            </a:r>
          </a:p>
        </p:txBody>
      </p:sp>
      <p:sp>
        <p:nvSpPr>
          <p:cNvPr id="32771" name="Content Placeholder 2"/>
          <p:cNvSpPr>
            <a:spLocks noGrp="1"/>
          </p:cNvSpPr>
          <p:nvPr>
            <p:ph idx="1"/>
          </p:nvPr>
        </p:nvSpPr>
        <p:spPr/>
        <p:txBody>
          <a:bodyPr/>
          <a:lstStyle/>
          <a:p>
            <a:pPr eaLnBrk="1" hangingPunct="1">
              <a:buFont typeface="Georgia" pitchFamily="18" charset="0"/>
              <a:buNone/>
            </a:pPr>
            <a:r>
              <a:rPr lang="en-US" smtClean="0"/>
              <a:t>Creating threads in Java:</a:t>
            </a:r>
          </a:p>
          <a:p>
            <a:pPr eaLnBrk="1" hangingPunct="1"/>
            <a:r>
              <a:rPr lang="en-US" smtClean="0"/>
              <a:t>Extend java.lang.Thread class</a:t>
            </a:r>
          </a:p>
          <a:p>
            <a:pPr lvl="1" eaLnBrk="1" hangingPunct="1"/>
            <a:r>
              <a:rPr lang="en-US" smtClean="0"/>
              <a:t>run() method must be overridden (similar to main method of sequential program)</a:t>
            </a:r>
          </a:p>
          <a:p>
            <a:pPr lvl="1" eaLnBrk="1" hangingPunct="1"/>
            <a:r>
              <a:rPr lang="en-US" smtClean="0"/>
              <a:t>run() is called when execution of the thread begins </a:t>
            </a:r>
          </a:p>
          <a:p>
            <a:pPr lvl="1" eaLnBrk="1" hangingPunct="1"/>
            <a:r>
              <a:rPr lang="en-US" smtClean="0"/>
              <a:t>A thread terminates when run() returns</a:t>
            </a:r>
          </a:p>
          <a:p>
            <a:pPr lvl="1" eaLnBrk="1" hangingPunct="1"/>
            <a:r>
              <a:rPr lang="en-US" smtClean="0"/>
              <a:t>start() method invokes run()</a:t>
            </a:r>
          </a:p>
          <a:p>
            <a:pPr lvl="1" eaLnBrk="1" hangingPunct="1"/>
            <a:r>
              <a:rPr lang="en-US" smtClean="0"/>
              <a:t>Calling run() does not create a new thread</a:t>
            </a:r>
          </a:p>
          <a:p>
            <a:pPr eaLnBrk="1" hangingPunct="1"/>
            <a:r>
              <a:rPr lang="en-US" smtClean="0"/>
              <a:t>Implement java.lang.Runnable interface</a:t>
            </a:r>
          </a:p>
        </p:txBody>
      </p:sp>
      <p:sp>
        <p:nvSpPr>
          <p:cNvPr id="32772" name="Slide Number Placeholder 3"/>
          <p:cNvSpPr>
            <a:spLocks noGrp="1"/>
          </p:cNvSpPr>
          <p:nvPr>
            <p:ph type="sldNum" sz="quarter" idx="12"/>
          </p:nvPr>
        </p:nvSpPr>
        <p:spPr bwMode="auto">
          <a:noFill/>
          <a:ln>
            <a:miter lim="800000"/>
            <a:headEnd/>
            <a:tailEnd/>
          </a:ln>
        </p:spPr>
        <p:txBody>
          <a:bodyPr/>
          <a:lstStyle/>
          <a:p>
            <a:fld id="{60DCBD0C-B940-4E22-90F8-91642287B138}"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Threads in Java</a:t>
            </a:r>
          </a:p>
        </p:txBody>
      </p:sp>
      <p:sp>
        <p:nvSpPr>
          <p:cNvPr id="33795" name="Content Placeholder 2"/>
          <p:cNvSpPr>
            <a:spLocks noGrp="1"/>
          </p:cNvSpPr>
          <p:nvPr>
            <p:ph idx="1"/>
          </p:nvPr>
        </p:nvSpPr>
        <p:spPr/>
        <p:txBody>
          <a:bodyPr/>
          <a:lstStyle/>
          <a:p>
            <a:pPr eaLnBrk="1" hangingPunct="1">
              <a:buFont typeface="Georgia" pitchFamily="18" charset="0"/>
              <a:buNone/>
            </a:pPr>
            <a:r>
              <a:rPr lang="en-US" smtClean="0"/>
              <a:t>Creating threads in Java:</a:t>
            </a:r>
          </a:p>
          <a:p>
            <a:pPr eaLnBrk="1" hangingPunct="1"/>
            <a:r>
              <a:rPr lang="en-US" smtClean="0"/>
              <a:t>Extend java.lang.Thread class</a:t>
            </a:r>
          </a:p>
          <a:p>
            <a:pPr eaLnBrk="1" hangingPunct="1"/>
            <a:r>
              <a:rPr lang="en-US" smtClean="0"/>
              <a:t>Implement java.lang.Runnable interface</a:t>
            </a:r>
          </a:p>
          <a:p>
            <a:pPr lvl="1" eaLnBrk="1" hangingPunct="1"/>
            <a:r>
              <a:rPr lang="en-US" smtClean="0"/>
              <a:t>If already inheriting another class (i.e., JApplet)</a:t>
            </a:r>
          </a:p>
          <a:p>
            <a:pPr lvl="1" eaLnBrk="1" hangingPunct="1"/>
            <a:r>
              <a:rPr lang="en-US" smtClean="0"/>
              <a:t>Single method: public void run()</a:t>
            </a:r>
          </a:p>
          <a:p>
            <a:pPr lvl="1" eaLnBrk="1" hangingPunct="1"/>
            <a:r>
              <a:rPr lang="en-US" smtClean="0"/>
              <a:t>Thread class implements Runnable.</a:t>
            </a:r>
          </a:p>
        </p:txBody>
      </p:sp>
      <p:sp>
        <p:nvSpPr>
          <p:cNvPr id="33796" name="Slide Number Placeholder 3"/>
          <p:cNvSpPr>
            <a:spLocks noGrp="1"/>
          </p:cNvSpPr>
          <p:nvPr>
            <p:ph type="sldNum" sz="quarter" idx="12"/>
          </p:nvPr>
        </p:nvSpPr>
        <p:spPr bwMode="auto">
          <a:noFill/>
          <a:ln>
            <a:miter lim="800000"/>
            <a:headEnd/>
            <a:tailEnd/>
          </a:ln>
        </p:spPr>
        <p:txBody>
          <a:bodyPr/>
          <a:lstStyle/>
          <a:p>
            <a:fld id="{06B36F70-9052-4283-982F-2D71685BE98B}"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Grp="1" noChangeAspect="1" noChangeArrowheads="1"/>
          </p:cNvPicPr>
          <p:nvPr>
            <p:ph idx="1"/>
          </p:nvPr>
        </p:nvPicPr>
        <p:blipFill>
          <a:blip r:embed="rId2"/>
          <a:srcRect/>
          <a:stretch>
            <a:fillRect/>
          </a:stretch>
        </p:blipFill>
        <p:spPr>
          <a:xfrm>
            <a:off x="685800" y="1295400"/>
            <a:ext cx="7467600" cy="5150990"/>
          </a:xfrm>
          <a:ln w="12700" cap="flat">
            <a:headEnd type="none" w="sm" len="sm"/>
            <a:tailEnd type="none" w="sm" len="sm"/>
          </a:ln>
          <a:effectLst>
            <a:prstShdw prst="shdw17" dist="17961" dir="2700000">
              <a:schemeClr val="accent1">
                <a:gamma/>
                <a:shade val="60000"/>
                <a:invGamma/>
              </a:schemeClr>
            </a:prstShdw>
          </a:effectLst>
        </p:spPr>
      </p:pic>
      <p:sp>
        <p:nvSpPr>
          <p:cNvPr id="34819" name="Title 1"/>
          <p:cNvSpPr>
            <a:spLocks noGrp="1"/>
          </p:cNvSpPr>
          <p:nvPr>
            <p:ph type="title"/>
          </p:nvPr>
        </p:nvSpPr>
        <p:spPr>
          <a:xfrm>
            <a:off x="381000" y="304800"/>
            <a:ext cx="8229600" cy="1066800"/>
          </a:xfrm>
        </p:spPr>
        <p:txBody>
          <a:bodyPr/>
          <a:lstStyle/>
          <a:p>
            <a:pPr eaLnBrk="1" hangingPunct="1"/>
            <a:r>
              <a:rPr lang="en-US" smtClean="0"/>
              <a:t>Thread States</a:t>
            </a:r>
          </a:p>
        </p:txBody>
      </p:sp>
      <p:sp>
        <p:nvSpPr>
          <p:cNvPr id="34820" name="Slide Number Placeholder 3"/>
          <p:cNvSpPr>
            <a:spLocks noGrp="1"/>
          </p:cNvSpPr>
          <p:nvPr>
            <p:ph type="sldNum" sz="quarter" idx="12"/>
          </p:nvPr>
        </p:nvSpPr>
        <p:spPr bwMode="auto">
          <a:noFill/>
          <a:ln>
            <a:miter lim="800000"/>
            <a:headEnd/>
            <a:tailEnd/>
          </a:ln>
        </p:spPr>
        <p:txBody>
          <a:bodyPr/>
          <a:lstStyle/>
          <a:p>
            <a:fld id="{AEAEE2C8-973A-4D0E-8751-870463E4E18C}" type="slidenum">
              <a:rPr lang="en-US"/>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15708</TotalTime>
  <Words>2542</Words>
  <Application>Microsoft PowerPoint 7.0</Application>
  <PresentationFormat>On-screen Show (4:3)</PresentationFormat>
  <Paragraphs>284</Paragraphs>
  <Slides>43</Slides>
  <Notes>19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Times New Roman</vt:lpstr>
      <vt:lpstr>Arial</vt:lpstr>
      <vt:lpstr>Trebuchet MS</vt:lpstr>
      <vt:lpstr>Georgia</vt:lpstr>
      <vt:lpstr>Wingdings 2</vt:lpstr>
      <vt:lpstr>Courier New</vt:lpstr>
      <vt:lpstr>Book Antiqua</vt:lpstr>
      <vt:lpstr>Courier</vt:lpstr>
      <vt:lpstr>Monotype Sorts</vt:lpstr>
      <vt:lpstr>SimSun</vt:lpstr>
      <vt:lpstr>Urban</vt:lpstr>
      <vt:lpstr>Microsoft Word Picture</vt:lpstr>
      <vt:lpstr>Java Multithreading / Concurrency</vt:lpstr>
      <vt:lpstr>Thread</vt:lpstr>
      <vt:lpstr>Advantages of Multithreading</vt:lpstr>
      <vt:lpstr>Slide 4</vt:lpstr>
      <vt:lpstr>Threads Concept</vt:lpstr>
      <vt:lpstr>Threads in Java</vt:lpstr>
      <vt:lpstr>Threads in Java</vt:lpstr>
      <vt:lpstr>Threads in Java</vt:lpstr>
      <vt:lpstr>Thread States</vt:lpstr>
      <vt:lpstr>Thread termination</vt:lpstr>
      <vt:lpstr>Creating Tasks and Threads</vt:lpstr>
      <vt:lpstr>Example: Using the Runnable Interface to Create and Launch Threads</vt:lpstr>
      <vt:lpstr>The Thread Class </vt:lpstr>
      <vt:lpstr>The Static yield() Method</vt:lpstr>
      <vt:lpstr>The Static sleep(milliseconds) Method</vt:lpstr>
      <vt:lpstr>The join() Method</vt:lpstr>
      <vt:lpstr>Thread States</vt:lpstr>
      <vt:lpstr>Thread methods</vt:lpstr>
      <vt:lpstr>The deprecated stop(), suspend(), and resume() Methods</vt:lpstr>
      <vt:lpstr>Thread Priority</vt:lpstr>
      <vt:lpstr>Thread Scheduling</vt:lpstr>
      <vt:lpstr>Thread Pools</vt:lpstr>
      <vt:lpstr>Creating Executors</vt:lpstr>
      <vt:lpstr>Thread Synchronization</vt:lpstr>
      <vt:lpstr>Example: Showing Resource Conflict</vt:lpstr>
      <vt:lpstr>Race Condition</vt:lpstr>
      <vt:lpstr>synchronized </vt:lpstr>
      <vt:lpstr>Synchronizing Instance Methods and Static Methods</vt:lpstr>
      <vt:lpstr>Synchronizing Instance Methods and Static Methods</vt:lpstr>
      <vt:lpstr> Synchronizing Statements </vt:lpstr>
      <vt:lpstr> Synchronizing Statements vs. Methods</vt:lpstr>
      <vt:lpstr> Synchronization Using Locks </vt:lpstr>
      <vt:lpstr> Fairness Policy </vt:lpstr>
      <vt:lpstr> Cooperation Among Threads </vt:lpstr>
      <vt:lpstr> Cooperation Among Threads </vt:lpstr>
      <vt:lpstr>Example: Thread Cooperation </vt:lpstr>
      <vt:lpstr>Monitors</vt:lpstr>
      <vt:lpstr> wait(), notify(), and notifyAll()</vt:lpstr>
      <vt:lpstr> Example: Using Monitor </vt:lpstr>
      <vt:lpstr>Case Study: Producer/Consumer</vt:lpstr>
      <vt:lpstr>Semaphores</vt:lpstr>
      <vt:lpstr>Creating Semaphores</vt:lpstr>
      <vt:lpstr>Deadlock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Multithreading</dc:title>
  <dc:creator>Y. Daniel Liang</dc:creator>
  <cp:lastModifiedBy>dungnt</cp:lastModifiedBy>
  <cp:revision>178</cp:revision>
  <dcterms:created xsi:type="dcterms:W3CDTF">1995-06-10T17:31:50Z</dcterms:created>
  <dcterms:modified xsi:type="dcterms:W3CDTF">2015-09-14T16:52:28Z</dcterms:modified>
</cp:coreProperties>
</file>