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3" r:id="rId3"/>
    <p:sldId id="257" r:id="rId4"/>
    <p:sldId id="262" r:id="rId5"/>
    <p:sldId id="271" r:id="rId6"/>
    <p:sldId id="272" r:id="rId7"/>
    <p:sldId id="285" r:id="rId8"/>
    <p:sldId id="273" r:id="rId9"/>
    <p:sldId id="277" r:id="rId10"/>
    <p:sldId id="284" r:id="rId11"/>
    <p:sldId id="278" r:id="rId12"/>
    <p:sldId id="280" r:id="rId13"/>
    <p:sldId id="281" r:id="rId14"/>
    <p:sldId id="282" r:id="rId15"/>
    <p:sldId id="283" r:id="rId16"/>
    <p:sldId id="279" r:id="rId17"/>
    <p:sldId id="288" r:id="rId18"/>
    <p:sldId id="289" r:id="rId19"/>
    <p:sldId id="290" r:id="rId20"/>
    <p:sldId id="291" r:id="rId21"/>
    <p:sldId id="292" r:id="rId22"/>
    <p:sldId id="286" r:id="rId23"/>
    <p:sldId id="28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43936-6723-4AD3-82E5-3CE0830A3EE2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8DF3F-75E7-49A6-81E7-02CC21D83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899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249CB-A1BC-46B8-BC13-A369058AD225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00485-9126-4F53-92ED-BCBEBF7E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825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C58EFBE-021E-4313-B4EB-030C7F47EB50}" type="datetime1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1BDE5AA-AE63-48AB-A0DC-772CAD87F7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03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34FE-3B56-4290-838B-D34769DE1879}" type="datetime1">
              <a:rPr lang="en-US" smtClean="0"/>
              <a:t>19-Oct-17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5AA-AE63-48AB-A0DC-772CAD87F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8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881E-06EB-49BB-B2EC-3BCFEE08A35B}" type="datetime1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5AA-AE63-48AB-A0DC-772CAD87F7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100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2445-5BF7-4468-84B1-7430531DCCCC}" type="datetime1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5AA-AE63-48AB-A0DC-772CAD87F7E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634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20D8-00B4-41FF-9807-B410FADBFD7A}" type="datetime1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5AA-AE63-48AB-A0DC-772CAD87F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71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1C90-A3E7-4691-B680-2971E79C8C5F}" type="datetime1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5AA-AE63-48AB-A0DC-772CAD87F7E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801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78DE-F9AB-48F8-A524-275A76C36D05}" type="datetime1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5AA-AE63-48AB-A0DC-772CAD87F7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403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AA92-199C-4E1C-A46F-B18C4CCA93E5}" type="datetime1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5AA-AE63-48AB-A0DC-772CAD87F7E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514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1B98-F59B-4C70-A016-DDD7EEEA92B5}" type="datetime1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5AA-AE63-48AB-A0DC-772CAD87F7E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69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A4B9-C1C8-4BB2-9923-8097BFBB6F9B}" type="datetime1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5AA-AE63-48AB-A0DC-772CAD87F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6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75DA-8574-4FD6-B81C-C79EE53F539D}" type="datetime1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5AA-AE63-48AB-A0DC-772CAD87F7E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34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9BDF-D771-47D8-B977-A1FD83956745}" type="datetime1">
              <a:rPr lang="en-US" smtClean="0"/>
              <a:t>19-Oct-17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5AA-AE63-48AB-A0DC-772CAD87F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8F59-EE7A-48CB-BEB6-80CA1226A20E}" type="datetime1">
              <a:rPr lang="en-US" smtClean="0"/>
              <a:t>19-Oct-17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5AA-AE63-48AB-A0DC-772CAD87F7E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81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7674-B10C-4D66-A0B5-AEBF8DA547CF}" type="datetime1">
              <a:rPr lang="en-US" smtClean="0"/>
              <a:t>19-Oct-17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5AA-AE63-48AB-A0DC-772CAD87F7E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35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0F99-CCAD-4791-9141-A46936B60B98}" type="datetime1">
              <a:rPr lang="en-US" smtClean="0"/>
              <a:t>19-Oct-17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5AA-AE63-48AB-A0DC-772CAD87F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3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8981-1671-4377-A2E2-E69E20DECDA7}" type="datetime1">
              <a:rPr lang="en-US" smtClean="0"/>
              <a:t>19-Oct-17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5AA-AE63-48AB-A0DC-772CAD87F7E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74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C7C8-E03C-4E2D-BEF8-1EF91C66CBBC}" type="datetime1">
              <a:rPr lang="en-US" smtClean="0"/>
              <a:t>19-Oct-17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5AA-AE63-48AB-A0DC-772CAD87F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8E1D03-F2D6-418E-938C-CC7E9C858D63}" type="datetime1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BDE5AA-AE63-48AB-A0DC-772CAD87F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ademia.edu/11215605/Ph%C3%A1t_tri%E1%BB%83n_ph%E1%BA%A7n_m%E1%BB%81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10836"/>
            <a:ext cx="6815669" cy="1488591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ĐẠI HỌC BÁCH KHOA HÀ NỘI</a:t>
            </a:r>
            <a:b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 ĐÀO TẠO QUỐC TẾ</a:t>
            </a:r>
            <a:endParaRPr lang="en-US" sz="28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13666"/>
            <a:ext cx="6815669" cy="1773385"/>
          </a:xfrm>
        </p:spPr>
        <p:txBody>
          <a:bodyPr>
            <a:noAutofit/>
          </a:bodyPr>
          <a:lstStyle/>
          <a:p>
            <a:pPr algn="l"/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LỚP: </a:t>
            </a:r>
            <a:r>
              <a:rPr lang="en-US" sz="16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LTU12B		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NHÓM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1.Dư </a:t>
            </a:r>
            <a:r>
              <a:rPr lang="en-US" sz="1600" b="1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16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endParaRPr lang="en-US" sz="1600" b="1" dirty="0" smtClean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2.Vũ </a:t>
            </a:r>
            <a:r>
              <a:rPr lang="en-US" sz="1600" b="1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16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endParaRPr lang="en-US" sz="1600" b="1" dirty="0" smtClean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3.Phan </a:t>
            </a:r>
            <a:r>
              <a:rPr lang="en-US" sz="1600" b="1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16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16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r>
              <a:rPr lang="en-US" sz="16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4.Phạm </a:t>
            </a:r>
            <a:r>
              <a:rPr lang="en-US" sz="1600" b="1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16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16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1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92397" y="1572379"/>
            <a:ext cx="68156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b="1" dirty="0" smtClean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endParaRPr lang="en-US" b="1" dirty="0" smtClean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3: </a:t>
            </a:r>
            <a:r>
              <a:rPr lang="en-US" b="1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SRS </a:t>
            </a:r>
            <a:r>
              <a:rPr lang="en-US" b="1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Restaurant Menu and Ordering System(RMOS)</a:t>
            </a:r>
            <a:br>
              <a:rPr lang="en-US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640833" y="6578600"/>
            <a:ext cx="551167" cy="279400"/>
          </a:xfrm>
        </p:spPr>
        <p:txBody>
          <a:bodyPr/>
          <a:lstStyle/>
          <a:p>
            <a:fld id="{E1BDE5AA-AE63-48AB-A0DC-772CAD87F7E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164" y="748145"/>
            <a:ext cx="7800109" cy="61098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9270" y="6578600"/>
            <a:ext cx="551167" cy="279400"/>
          </a:xfrm>
        </p:spPr>
        <p:txBody>
          <a:bodyPr/>
          <a:lstStyle/>
          <a:p>
            <a:fld id="{E1BDE5AA-AE63-48AB-A0DC-772CAD87F7EA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304801"/>
            <a:ext cx="9804403" cy="69664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III.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Mối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liên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giữa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Requirements, Customer, Waiter, Chef, Supervisor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5627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09" y="1399309"/>
            <a:ext cx="7813963" cy="40732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" y="1399309"/>
            <a:ext cx="1856509" cy="969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General requirements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0833" y="6578600"/>
            <a:ext cx="551167" cy="279400"/>
          </a:xfrm>
        </p:spPr>
        <p:txBody>
          <a:bodyPr/>
          <a:lstStyle/>
          <a:p>
            <a:fld id="{E1BDE5AA-AE63-48AB-A0DC-772CAD87F7EA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304801"/>
            <a:ext cx="9804403" cy="69664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III.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Mối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liên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giữa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Requirements, Customer, Waiter, Chef, Supervisor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1591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399309"/>
            <a:ext cx="1856509" cy="969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Customer requirements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10" y="1399309"/>
            <a:ext cx="7813964" cy="1265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09" y="2604654"/>
            <a:ext cx="7813964" cy="333375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640833" y="6578600"/>
            <a:ext cx="551167" cy="279400"/>
          </a:xfrm>
        </p:spPr>
        <p:txBody>
          <a:bodyPr/>
          <a:lstStyle/>
          <a:p>
            <a:fld id="{E1BDE5AA-AE63-48AB-A0DC-772CAD87F7EA}" type="slidenum">
              <a:rPr lang="en-US" smtClean="0"/>
              <a:t>12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304801"/>
            <a:ext cx="9804403" cy="69664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III.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Mối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liên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giữa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Requirements, Customer, Waiter, Chef, Supervisor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4180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399309"/>
            <a:ext cx="1856509" cy="969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Waiter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requirements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10" y="1381124"/>
            <a:ext cx="7813964" cy="4520911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640833" y="6578600"/>
            <a:ext cx="551167" cy="279400"/>
          </a:xfrm>
        </p:spPr>
        <p:txBody>
          <a:bodyPr/>
          <a:lstStyle/>
          <a:p>
            <a:fld id="{E1BDE5AA-AE63-48AB-A0DC-772CAD87F7EA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304801"/>
            <a:ext cx="9804403" cy="69664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III.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Mối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liên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giữa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Requirements, Customer, Waiter, Chef, Supervisor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5772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399309"/>
            <a:ext cx="1856509" cy="969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Chef requirements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09" y="1399309"/>
            <a:ext cx="7813964" cy="247996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640833" y="6578600"/>
            <a:ext cx="551167" cy="279400"/>
          </a:xfrm>
        </p:spPr>
        <p:txBody>
          <a:bodyPr/>
          <a:lstStyle/>
          <a:p>
            <a:fld id="{E1BDE5AA-AE63-48AB-A0DC-772CAD87F7EA}" type="slidenum">
              <a:rPr lang="en-US" smtClean="0"/>
              <a:t>14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304801"/>
            <a:ext cx="9804403" cy="69664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III.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Mối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liên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giữa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Requirements, Customer, Waiter, Chef, Supervisor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0974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399309"/>
            <a:ext cx="1856509" cy="969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Supervisor requirements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09" y="1399309"/>
            <a:ext cx="7813964" cy="2216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09" y="3505200"/>
            <a:ext cx="7813964" cy="200890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640833" y="6578600"/>
            <a:ext cx="551167" cy="279400"/>
          </a:xfrm>
        </p:spPr>
        <p:txBody>
          <a:bodyPr/>
          <a:lstStyle/>
          <a:p>
            <a:fld id="{E1BDE5AA-AE63-48AB-A0DC-772CAD87F7EA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304801"/>
            <a:ext cx="9804403" cy="69664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III.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Mối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liên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giữa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Requirements, Customer, Waiter, Chef, Supervisor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398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346365"/>
            <a:ext cx="10982039" cy="9836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Non-Requirements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Requirements,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Customer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Waiter, Chef, Supervisor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5AA-AE63-48AB-A0DC-772CAD87F7EA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2837" y="1330036"/>
            <a:ext cx="10501746" cy="55279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Non-requirements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1.Dựa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2.Dựa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3.Dựa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56269"/>
              </p:ext>
            </p:extLst>
          </p:nvPr>
        </p:nvGraphicFramePr>
        <p:xfrm>
          <a:off x="1071419" y="2687782"/>
          <a:ext cx="9707420" cy="386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3710">
                  <a:extLst>
                    <a:ext uri="{9D8B030D-6E8A-4147-A177-3AD203B41FA5}">
                      <a16:colId xmlns:a16="http://schemas.microsoft.com/office/drawing/2014/main" val="3708158457"/>
                    </a:ext>
                  </a:extLst>
                </a:gridCol>
                <a:gridCol w="4853710">
                  <a:extLst>
                    <a:ext uri="{9D8B030D-6E8A-4147-A177-3AD203B41FA5}">
                      <a16:colId xmlns:a16="http://schemas.microsoft.com/office/drawing/2014/main" val="323094927"/>
                    </a:ext>
                  </a:extLst>
                </a:gridCol>
              </a:tblGrid>
              <a:tr h="79427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7051"/>
                  </a:ext>
                </a:extLst>
              </a:tr>
              <a:tr h="116760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rollback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gặp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lỗi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83432"/>
                  </a:ext>
                </a:extLst>
              </a:tr>
              <a:tr h="95177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nối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giữa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wireless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nên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WPA2-PSK…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57078"/>
                  </a:ext>
                </a:extLst>
              </a:tr>
              <a:tr h="95177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ổn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Tablet, Surface Computer, Displays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75907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498764" y="2687782"/>
            <a:ext cx="572655" cy="1814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40833" y="6578600"/>
            <a:ext cx="551167" cy="279400"/>
          </a:xfrm>
        </p:spPr>
        <p:txBody>
          <a:bodyPr/>
          <a:lstStyle/>
          <a:p>
            <a:fld id="{E1BDE5AA-AE63-48AB-A0DC-772CAD87F7EA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0833" y="1085400"/>
            <a:ext cx="10982039" cy="9836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V.Mô tả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số các hoạt động tiêu biểu yêu cầu hệ thống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pPr algn="l"/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2992" y="1703540"/>
            <a:ext cx="692689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0000"/>
                </a:solidFill>
              </a:rPr>
              <a:t>Customer: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Call Waiter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Place Order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Bill Pay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42992" y="3782860"/>
            <a:ext cx="5974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User: Waiter, Cheff, Supervisor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649303" y="6578600"/>
            <a:ext cx="542697" cy="279400"/>
          </a:xfrm>
        </p:spPr>
        <p:txBody>
          <a:bodyPr/>
          <a:lstStyle/>
          <a:p>
            <a:fld id="{E1BDE5AA-AE63-48AB-A0DC-772CAD87F7EA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3992" y="1202499"/>
            <a:ext cx="2455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0000"/>
                </a:solidFill>
              </a:rPr>
              <a:t>Customer: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Call Waiter: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609" y="1202499"/>
            <a:ext cx="7906854" cy="436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4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683937" y="6578600"/>
            <a:ext cx="542697" cy="279400"/>
          </a:xfrm>
        </p:spPr>
        <p:txBody>
          <a:bodyPr/>
          <a:lstStyle/>
          <a:p>
            <a:fld id="{E1BDE5AA-AE63-48AB-A0DC-772CAD87F7EA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3614" y="1209141"/>
            <a:ext cx="2455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0000"/>
                </a:solidFill>
              </a:rPr>
              <a:t>Customer: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Place Order: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721" y="701458"/>
            <a:ext cx="8592854" cy="522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2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RMOS.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Phan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 Diagram.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49303" y="6578600"/>
            <a:ext cx="542697" cy="279400"/>
          </a:xfrm>
        </p:spPr>
        <p:txBody>
          <a:bodyPr/>
          <a:lstStyle/>
          <a:p>
            <a:fld id="{E1BDE5AA-AE63-48AB-A0DC-772CAD87F7E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635448" y="6578600"/>
            <a:ext cx="542697" cy="279400"/>
          </a:xfrm>
        </p:spPr>
        <p:txBody>
          <a:bodyPr/>
          <a:lstStyle/>
          <a:p>
            <a:fld id="{E1BDE5AA-AE63-48AB-A0DC-772CAD87F7EA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1715" y="1203803"/>
            <a:ext cx="2455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0000"/>
                </a:solidFill>
              </a:rPr>
              <a:t>Customer: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Pay Bill: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31" y="663879"/>
            <a:ext cx="9246240" cy="533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0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649303" y="6578600"/>
            <a:ext cx="542697" cy="279400"/>
          </a:xfrm>
        </p:spPr>
        <p:txBody>
          <a:bodyPr/>
          <a:lstStyle/>
          <a:p>
            <a:fld id="{E1BDE5AA-AE63-48AB-A0DC-772CAD87F7EA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24006" y="1134531"/>
            <a:ext cx="2455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0000"/>
                </a:solidFill>
              </a:rPr>
              <a:t>User: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Login: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269" y="814191"/>
            <a:ext cx="7417131" cy="53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6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76944"/>
            <a:ext cx="9580417" cy="329892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SRS Restaurant Menu and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Ordering System by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Tyson Henning (41213250)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his team.</a:t>
            </a:r>
          </a:p>
          <a:p>
            <a:pPr marL="457200" indent="-457200">
              <a:buAutoNum type="arabicPeriod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www.academia.edu/11215605/Ph%C3%A1t_tri%E1%BB%83n_ph%E1%BA%A7n_m%E1%BB%81m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49303" y="6578600"/>
            <a:ext cx="542697" cy="279400"/>
          </a:xfrm>
        </p:spPr>
        <p:txBody>
          <a:bodyPr/>
          <a:lstStyle/>
          <a:p>
            <a:fld id="{E1BDE5AA-AE63-48AB-A0DC-772CAD87F7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7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23391"/>
            <a:ext cx="9601196" cy="38250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49303" y="6578600"/>
            <a:ext cx="542697" cy="279400"/>
          </a:xfrm>
        </p:spPr>
        <p:txBody>
          <a:bodyPr/>
          <a:lstStyle/>
          <a:p>
            <a:fld id="{E1BDE5AA-AE63-48AB-A0DC-772CAD87F7E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343891" y="762000"/>
            <a:ext cx="2327564" cy="47659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759528" y="532965"/>
            <a:ext cx="6622473" cy="623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I.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Danh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sách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Stakeholder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thống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RMOS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27562" y="1550841"/>
            <a:ext cx="7301347" cy="605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PC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9063" y="2568716"/>
            <a:ext cx="6840682" cy="7355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III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Mối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liên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giữa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Requirements,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Customers,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Waiter, </a:t>
            </a:r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Chef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Supervisors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442854" y="3716481"/>
            <a:ext cx="6622473" cy="623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Non-Requirements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13910" y="4752109"/>
            <a:ext cx="6622473" cy="623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V.Mô tả các hoạt động tiêu biểu bằng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40833" y="6578600"/>
            <a:ext cx="551167" cy="279400"/>
          </a:xfrm>
        </p:spPr>
        <p:txBody>
          <a:bodyPr/>
          <a:lstStyle/>
          <a:p>
            <a:fld id="{E1BDE5AA-AE63-48AB-A0DC-772CAD87F7E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0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143" y="346365"/>
            <a:ext cx="6815669" cy="637310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I.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Danh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sách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Stakeholder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thống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RMOS</a:t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055" y="983674"/>
            <a:ext cx="11291453" cy="5486400"/>
          </a:xfrm>
        </p:spPr>
        <p:txBody>
          <a:bodyPr/>
          <a:lstStyle/>
          <a:p>
            <a:pPr algn="l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579246"/>
              </p:ext>
            </p:extLst>
          </p:nvPr>
        </p:nvGraphicFramePr>
        <p:xfrm>
          <a:off x="471051" y="983674"/>
          <a:ext cx="11291457" cy="486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0658">
                  <a:extLst>
                    <a:ext uri="{9D8B030D-6E8A-4147-A177-3AD203B41FA5}">
                      <a16:colId xmlns:a16="http://schemas.microsoft.com/office/drawing/2014/main" val="1280577137"/>
                    </a:ext>
                  </a:extLst>
                </a:gridCol>
                <a:gridCol w="6400799">
                  <a:extLst>
                    <a:ext uri="{9D8B030D-6E8A-4147-A177-3AD203B41FA5}">
                      <a16:colId xmlns:a16="http://schemas.microsoft.com/office/drawing/2014/main" val="3881721128"/>
                    </a:ext>
                  </a:extLst>
                </a:gridCol>
              </a:tblGrid>
              <a:tr h="38792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level 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Quyền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817924"/>
                  </a:ext>
                </a:extLst>
              </a:tr>
              <a:tr h="89605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cuối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trực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RMOS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611102"/>
                  </a:ext>
                </a:extLst>
              </a:tr>
              <a:tr h="89605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Cung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vật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782141"/>
                  </a:ext>
                </a:extLst>
              </a:tr>
              <a:tr h="89605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bếp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trực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món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ăn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538043"/>
                  </a:ext>
                </a:extLst>
              </a:tr>
              <a:tr h="89605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RMOS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238342"/>
                  </a:ext>
                </a:extLst>
              </a:tr>
              <a:tr h="89605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Phục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phục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trực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135483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40833" y="6578600"/>
            <a:ext cx="551167" cy="279400"/>
          </a:xfrm>
        </p:spPr>
        <p:txBody>
          <a:bodyPr/>
          <a:lstStyle/>
          <a:p>
            <a:fld id="{E1BDE5AA-AE63-48AB-A0DC-772CAD87F7E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143" y="346365"/>
            <a:ext cx="6815669" cy="637310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I.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Danh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sách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Stakeholder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thống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RMOS</a:t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055" y="983674"/>
            <a:ext cx="11291453" cy="5486400"/>
          </a:xfrm>
        </p:spPr>
        <p:txBody>
          <a:bodyPr/>
          <a:lstStyle/>
          <a:p>
            <a:pPr algn="l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963727"/>
              </p:ext>
            </p:extLst>
          </p:nvPr>
        </p:nvGraphicFramePr>
        <p:xfrm>
          <a:off x="471050" y="983674"/>
          <a:ext cx="11291458" cy="4895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0659">
                  <a:extLst>
                    <a:ext uri="{9D8B030D-6E8A-4147-A177-3AD203B41FA5}">
                      <a16:colId xmlns:a16="http://schemas.microsoft.com/office/drawing/2014/main" val="1280577137"/>
                    </a:ext>
                  </a:extLst>
                </a:gridCol>
                <a:gridCol w="6400799">
                  <a:extLst>
                    <a:ext uri="{9D8B030D-6E8A-4147-A177-3AD203B41FA5}">
                      <a16:colId xmlns:a16="http://schemas.microsoft.com/office/drawing/2014/main" val="3881721128"/>
                    </a:ext>
                  </a:extLst>
                </a:gridCol>
              </a:tblGrid>
              <a:tr h="41563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 level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Quyền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817924"/>
                  </a:ext>
                </a:extLst>
              </a:tr>
              <a:tr h="89605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vốn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giúp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đỡ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vật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8367"/>
                  </a:ext>
                </a:extLst>
              </a:tr>
              <a:tr h="89605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hữu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cổ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đông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góp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vốn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xây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triển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238713"/>
                  </a:ext>
                </a:extLst>
              </a:tr>
              <a:tr h="89605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611102"/>
                  </a:ext>
                </a:extLst>
              </a:tr>
              <a:tr h="89605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Sale, marketing,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fied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support, helpdesk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marketing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782141"/>
                  </a:ext>
                </a:extLst>
              </a:tr>
              <a:tr h="89605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tòan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vệ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Thuế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538043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40833" y="6578600"/>
            <a:ext cx="551167" cy="279400"/>
          </a:xfrm>
        </p:spPr>
        <p:txBody>
          <a:bodyPr/>
          <a:lstStyle/>
          <a:p>
            <a:fld id="{E1BDE5AA-AE63-48AB-A0DC-772CAD87F7E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3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143" y="346365"/>
            <a:ext cx="6815669" cy="637310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I.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Danh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sách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Stakeholder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thống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RMOS</a:t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055" y="983674"/>
            <a:ext cx="11291453" cy="5486400"/>
          </a:xfrm>
        </p:spPr>
        <p:txBody>
          <a:bodyPr/>
          <a:lstStyle/>
          <a:p>
            <a:pPr algn="l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34704"/>
              </p:ext>
            </p:extLst>
          </p:nvPr>
        </p:nvGraphicFramePr>
        <p:xfrm>
          <a:off x="471056" y="983674"/>
          <a:ext cx="11291452" cy="559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0653">
                  <a:extLst>
                    <a:ext uri="{9D8B030D-6E8A-4147-A177-3AD203B41FA5}">
                      <a16:colId xmlns:a16="http://schemas.microsoft.com/office/drawing/2014/main" val="1280577137"/>
                    </a:ext>
                  </a:extLst>
                </a:gridCol>
                <a:gridCol w="6400799">
                  <a:extLst>
                    <a:ext uri="{9D8B030D-6E8A-4147-A177-3AD203B41FA5}">
                      <a16:colId xmlns:a16="http://schemas.microsoft.com/office/drawing/2014/main" val="3881721128"/>
                    </a:ext>
                  </a:extLst>
                </a:gridCol>
              </a:tblGrid>
              <a:tr h="455770">
                <a:tc>
                  <a:txBody>
                    <a:bodyPr/>
                    <a:lstStyle/>
                    <a:p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Quyền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817924"/>
                  </a:ext>
                </a:extLst>
              </a:tr>
              <a:tr h="75217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thập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bên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8367"/>
                  </a:ext>
                </a:extLst>
              </a:tr>
              <a:tr h="70629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triển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Xây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triển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238713"/>
                  </a:ext>
                </a:extLst>
              </a:tr>
              <a:tr h="88549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611102"/>
                  </a:ext>
                </a:extLst>
              </a:tr>
              <a:tr h="8203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triển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xây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782141"/>
                  </a:ext>
                </a:extLst>
              </a:tr>
              <a:tr h="9636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thường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xuyên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nhằm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triển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538043"/>
                  </a:ext>
                </a:extLst>
              </a:tr>
              <a:tr h="10134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suốt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375280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40833" y="6578600"/>
            <a:ext cx="551167" cy="279400"/>
          </a:xfrm>
        </p:spPr>
        <p:txBody>
          <a:bodyPr/>
          <a:lstStyle/>
          <a:p>
            <a:fld id="{E1BDE5AA-AE63-48AB-A0DC-772CAD87F7E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2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9998" y="1690252"/>
            <a:ext cx="6815669" cy="1320802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champion: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thiệu chính xác các nhu cầu của mỗi lớp người dùng, người được hiểu như là người phát ngôn của lớp người dùng đó, người thay mặt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dùng đó ra các quyết định liên quan đến yêu cầu.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39999" y="3011054"/>
            <a:ext cx="7092760" cy="30433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RMOS’ Product champion: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1.PC1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2.PC2: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(use cases).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3.PC3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beta(beta-test-side)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1055" y="1898073"/>
            <a:ext cx="173181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640833" y="6578600"/>
            <a:ext cx="551167" cy="279400"/>
          </a:xfrm>
        </p:spPr>
        <p:txBody>
          <a:bodyPr/>
          <a:lstStyle/>
          <a:p>
            <a:fld id="{E1BDE5AA-AE63-48AB-A0DC-772CAD87F7EA}" type="slidenum">
              <a:rPr lang="en-US" smtClean="0"/>
              <a:t>7</a:t>
            </a:fld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40143" y="346365"/>
            <a:ext cx="6815669" cy="63731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I.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Danh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sách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Stakeholder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thống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RMOS</a:t>
            </a:r>
            <a:b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568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55" y="277092"/>
            <a:ext cx="8128003" cy="401780"/>
          </a:xfrm>
        </p:spPr>
        <p:txBody>
          <a:bodyPr/>
          <a:lstStyle/>
          <a:p>
            <a:pPr algn="l"/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PC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368845"/>
              </p:ext>
            </p:extLst>
          </p:nvPr>
        </p:nvGraphicFramePr>
        <p:xfrm>
          <a:off x="304800" y="1329266"/>
          <a:ext cx="11485418" cy="50959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42709">
                  <a:extLst>
                    <a:ext uri="{9D8B030D-6E8A-4147-A177-3AD203B41FA5}">
                      <a16:colId xmlns:a16="http://schemas.microsoft.com/office/drawing/2014/main" val="385937850"/>
                    </a:ext>
                  </a:extLst>
                </a:gridCol>
                <a:gridCol w="5742709">
                  <a:extLst>
                    <a:ext uri="{9D8B030D-6E8A-4147-A177-3AD203B41FA5}">
                      <a16:colId xmlns:a16="http://schemas.microsoft.com/office/drawing/2014/main" val="425793841"/>
                    </a:ext>
                  </a:extLst>
                </a:gridCol>
              </a:tblGrid>
              <a:tr h="85515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champion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hoạch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7323"/>
                  </a:ext>
                </a:extLst>
              </a:tr>
              <a:tr h="13761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Đại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cuối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từng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phiên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trước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thập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cuối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bồi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bếp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tiện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lợi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296845"/>
                  </a:ext>
                </a:extLst>
              </a:tr>
              <a:tr h="14323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PC2: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Đại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bên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đủ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(use cases),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tục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PC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531254"/>
                  </a:ext>
                </a:extLst>
              </a:tr>
              <a:tr h="14323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PC3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Bên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beta(beta-test-side)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gần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gũi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cùng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lĩnh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vực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hãy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mời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cùng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thập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đừng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quên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hãy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xứng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7569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28109" y="57521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640833" y="6578600"/>
            <a:ext cx="551167" cy="279400"/>
          </a:xfrm>
        </p:spPr>
        <p:txBody>
          <a:bodyPr/>
          <a:lstStyle/>
          <a:p>
            <a:fld id="{E1BDE5AA-AE63-48AB-A0DC-772CAD87F7E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5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304801"/>
            <a:ext cx="9804403" cy="69664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III.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Mối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liên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giữa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Requirements, Customer, Waiter, Chef, Supervisor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" y="831273"/>
            <a:ext cx="9933709" cy="60267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0" y="1001446"/>
            <a:ext cx="1681479" cy="13006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582" y="5195454"/>
            <a:ext cx="2729345" cy="152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0" y="5607627"/>
            <a:ext cx="1681479" cy="111182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640833" y="6578600"/>
            <a:ext cx="551167" cy="279400"/>
          </a:xfrm>
        </p:spPr>
        <p:txBody>
          <a:bodyPr/>
          <a:lstStyle/>
          <a:p>
            <a:fld id="{E1BDE5AA-AE63-48AB-A0DC-772CAD87F7E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424</TotalTime>
  <Words>1233</Words>
  <Application>Microsoft Office PowerPoint</Application>
  <PresentationFormat>Widescreen</PresentationFormat>
  <Paragraphs>159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Garamond</vt:lpstr>
      <vt:lpstr>Tahoma</vt:lpstr>
      <vt:lpstr>Times New Roman</vt:lpstr>
      <vt:lpstr>Wingdings</vt:lpstr>
      <vt:lpstr>Organic</vt:lpstr>
      <vt:lpstr>TRƯỜNG ĐẠI HỌC BÁCH KHOA HÀ NỘI VIỆN ĐÀO TẠO QUỐC TẾ</vt:lpstr>
      <vt:lpstr>Phân chia công việc</vt:lpstr>
      <vt:lpstr>PowerPoint Presentation</vt:lpstr>
      <vt:lpstr> I. Danh sách các Stakeholder của hệ thống RMOS </vt:lpstr>
      <vt:lpstr> I. Danh sách các Stakeholder của hệ thống RMOS </vt:lpstr>
      <vt:lpstr> I. Danh sách các Stakeholder của hệ thống RMOS </vt:lpstr>
      <vt:lpstr>PowerPoint Presentation</vt:lpstr>
      <vt:lpstr>II. Lập kế hoạch thực hiện phát hiện xác định các yêu cầu của PC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Tài liệu tham khảo</vt:lpstr>
      <vt:lpstr>Cảm ơn Thầy và các bạn đã theo dõi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BÁCH KHOA HÀ NỘI VIỆN ĐÀO TẠO QUỐC TẾ</dc:title>
  <dc:creator>Cuong Kid</dc:creator>
  <cp:lastModifiedBy>Cuong Kid</cp:lastModifiedBy>
  <cp:revision>73</cp:revision>
  <dcterms:created xsi:type="dcterms:W3CDTF">2017-10-18T08:25:57Z</dcterms:created>
  <dcterms:modified xsi:type="dcterms:W3CDTF">2017-10-19T01:37:10Z</dcterms:modified>
</cp:coreProperties>
</file>