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85" r:id="rId13"/>
    <p:sldId id="286" r:id="rId14"/>
    <p:sldId id="267" r:id="rId15"/>
    <p:sldId id="269" r:id="rId16"/>
    <p:sldId id="287" r:id="rId17"/>
    <p:sldId id="288" r:id="rId18"/>
    <p:sldId id="289" r:id="rId19"/>
    <p:sldId id="270" r:id="rId20"/>
    <p:sldId id="279" r:id="rId2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E3DCD-61AD-4F8A-B679-4DBDBB4AB0E1}">
  <a:tblStyle styleId="{99BE3DCD-61AD-4F8A-B679-4DBDBB4AB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30DB6-EBF0-430E-A5D2-045589D36A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FE30D-0505-4B8E-84F8-8E4B6DCE8076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600" dirty="0" smtClean="0">
              <a:latin typeface="Roboto Condensed" panose="020B0604020202020204" charset="0"/>
              <a:ea typeface="Roboto Condensed" panose="020B0604020202020204" charset="0"/>
            </a:rPr>
            <a:t>PRODUCT CHAMPIONS</a:t>
          </a:r>
          <a:endParaRPr lang="en-US" sz="16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5F1902C7-1E5B-4057-AB38-CD680F707789}" type="parTrans" cxnId="{FF1775DA-8EDA-4EE5-B213-D132F883BAFF}">
      <dgm:prSet/>
      <dgm:spPr/>
      <dgm:t>
        <a:bodyPr/>
        <a:lstStyle/>
        <a:p>
          <a:endParaRPr lang="en-US"/>
        </a:p>
      </dgm:t>
    </dgm:pt>
    <dgm:pt modelId="{6F1F58F0-ACB8-4192-9C6B-12950762B7AD}" type="sibTrans" cxnId="{FF1775DA-8EDA-4EE5-B213-D132F883BAFF}">
      <dgm:prSet/>
      <dgm:spPr/>
      <dgm:t>
        <a:bodyPr/>
        <a:lstStyle/>
        <a:p>
          <a:endParaRPr lang="en-US"/>
        </a:p>
      </dgm:t>
    </dgm:pt>
    <dgm:pt modelId="{82C03E12-E3AE-4562-BF86-F91794C6CBC8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600" dirty="0" smtClean="0">
              <a:latin typeface="Roboto Condensed" panose="020B0604020202020204" charset="0"/>
              <a:ea typeface="Roboto Condensed" panose="020B0604020202020204" charset="0"/>
            </a:rPr>
            <a:t>MỐI LIÊN HỆ GIỮA CÁC YÊU CẦU TRONG HỆ THỐNG</a:t>
          </a:r>
          <a:endParaRPr lang="en-US" sz="16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AC5C39CA-B73C-45C4-AC41-D06E8D843FC0}" type="parTrans" cxnId="{30EA9011-4311-4B52-BBA7-E12E313D3DC9}">
      <dgm:prSet/>
      <dgm:spPr/>
      <dgm:t>
        <a:bodyPr/>
        <a:lstStyle/>
        <a:p>
          <a:endParaRPr lang="en-US"/>
        </a:p>
      </dgm:t>
    </dgm:pt>
    <dgm:pt modelId="{368F3115-6F2E-42E6-AAB9-A4D91148FCF0}" type="sibTrans" cxnId="{30EA9011-4311-4B52-BBA7-E12E313D3DC9}">
      <dgm:prSet/>
      <dgm:spPr/>
      <dgm:t>
        <a:bodyPr/>
        <a:lstStyle/>
        <a:p>
          <a:endParaRPr lang="en-US"/>
        </a:p>
      </dgm:t>
    </dgm:pt>
    <dgm:pt modelId="{5391F43C-DC0C-4199-95BA-989559FEC36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600" b="0" i="0" dirty="0" smtClean="0">
              <a:latin typeface="Roboto Condensed" panose="020B0604020202020204" charset="0"/>
              <a:ea typeface="Roboto Condensed" panose="020B0604020202020204" charset="0"/>
            </a:rPr>
            <a:t>MÔ TẢ HOẠT ĐỘNG YÊU CẦU HỆ THỐNG</a:t>
          </a:r>
          <a:endParaRPr lang="en-US" sz="16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9070C77F-4E5B-400B-BBB4-9BDAAD508C3B}" type="parTrans" cxnId="{CEF58850-0985-4AA5-AC3C-F9226AAB2772}">
      <dgm:prSet/>
      <dgm:spPr/>
      <dgm:t>
        <a:bodyPr/>
        <a:lstStyle/>
        <a:p>
          <a:endParaRPr lang="en-US"/>
        </a:p>
      </dgm:t>
    </dgm:pt>
    <dgm:pt modelId="{3B63D47D-69FC-49E2-8CEA-94331AA3CB4A}" type="sibTrans" cxnId="{CEF58850-0985-4AA5-AC3C-F9226AAB2772}">
      <dgm:prSet/>
      <dgm:spPr/>
      <dgm:t>
        <a:bodyPr/>
        <a:lstStyle/>
        <a:p>
          <a:endParaRPr lang="en-US"/>
        </a:p>
      </dgm:t>
    </dgm:pt>
    <dgm:pt modelId="{CFE3A791-EBC5-46C7-AC6A-BC707718B16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600" dirty="0" smtClean="0">
              <a:latin typeface="Roboto Condensed" panose="020B0604020202020204" charset="0"/>
              <a:ea typeface="Roboto Condensed" panose="020B0604020202020204" charset="0"/>
            </a:rPr>
            <a:t>STAKEHOLDERS</a:t>
          </a:r>
          <a:endParaRPr lang="en-US" sz="16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28779DDC-72C0-4ED3-9D8B-E3E9C6EA1057}" type="sibTrans" cxnId="{CA5A9CD9-17A5-4F14-AB65-3EA2FC068340}">
      <dgm:prSet/>
      <dgm:spPr/>
      <dgm:t>
        <a:bodyPr/>
        <a:lstStyle/>
        <a:p>
          <a:endParaRPr lang="en-US"/>
        </a:p>
      </dgm:t>
    </dgm:pt>
    <dgm:pt modelId="{ABDDE0C5-259B-46CA-904A-7A0268D51818}" type="parTrans" cxnId="{CA5A9CD9-17A5-4F14-AB65-3EA2FC068340}">
      <dgm:prSet/>
      <dgm:spPr/>
      <dgm:t>
        <a:bodyPr/>
        <a:lstStyle/>
        <a:p>
          <a:endParaRPr lang="en-US"/>
        </a:p>
      </dgm:t>
    </dgm:pt>
    <dgm:pt modelId="{E131D6EB-F187-4CDE-A8E2-BD8226FBC028}" type="pres">
      <dgm:prSet presAssocID="{EEF30DB6-EBF0-430E-A5D2-045589D36A7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B62DFB2-DA25-48CA-80F1-37E64692284C}" type="pres">
      <dgm:prSet presAssocID="{EEF30DB6-EBF0-430E-A5D2-045589D36A7F}" presName="Name1" presStyleCnt="0"/>
      <dgm:spPr/>
    </dgm:pt>
    <dgm:pt modelId="{0B8031A3-1DF9-4A89-A88C-8F7B5E5F152B}" type="pres">
      <dgm:prSet presAssocID="{EEF30DB6-EBF0-430E-A5D2-045589D36A7F}" presName="cycle" presStyleCnt="0"/>
      <dgm:spPr/>
    </dgm:pt>
    <dgm:pt modelId="{91A6F63C-6090-4E84-8029-A783F4AB98FC}" type="pres">
      <dgm:prSet presAssocID="{EEF30DB6-EBF0-430E-A5D2-045589D36A7F}" presName="srcNode" presStyleLbl="node1" presStyleIdx="0" presStyleCnt="4"/>
      <dgm:spPr/>
    </dgm:pt>
    <dgm:pt modelId="{509A34A4-2EC0-4B25-B721-23B410681ACC}" type="pres">
      <dgm:prSet presAssocID="{EEF30DB6-EBF0-430E-A5D2-045589D36A7F}" presName="conn" presStyleLbl="parChTrans1D2" presStyleIdx="0" presStyleCnt="1"/>
      <dgm:spPr/>
      <dgm:t>
        <a:bodyPr/>
        <a:lstStyle/>
        <a:p>
          <a:endParaRPr lang="en-US"/>
        </a:p>
      </dgm:t>
    </dgm:pt>
    <dgm:pt modelId="{A4481A15-05C6-4A03-B6B0-7FBC4E326A5D}" type="pres">
      <dgm:prSet presAssocID="{EEF30DB6-EBF0-430E-A5D2-045589D36A7F}" presName="extraNode" presStyleLbl="node1" presStyleIdx="0" presStyleCnt="4"/>
      <dgm:spPr/>
    </dgm:pt>
    <dgm:pt modelId="{D9819504-AF08-4B0D-9773-10F3945E0339}" type="pres">
      <dgm:prSet presAssocID="{EEF30DB6-EBF0-430E-A5D2-045589D36A7F}" presName="dstNode" presStyleLbl="node1" presStyleIdx="0" presStyleCnt="4"/>
      <dgm:spPr/>
    </dgm:pt>
    <dgm:pt modelId="{02B178E8-5F69-4699-A81F-6FAAA1BFD596}" type="pres">
      <dgm:prSet presAssocID="{CFE3A791-EBC5-46C7-AC6A-BC707718B16E}" presName="text_1" presStyleLbl="node1" presStyleIdx="0" presStyleCnt="4" custScaleX="82419" custScaleY="79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CFF4E-AE99-46BE-890C-ED64E64C620A}" type="pres">
      <dgm:prSet presAssocID="{CFE3A791-EBC5-46C7-AC6A-BC707718B16E}" presName="accent_1" presStyleCnt="0"/>
      <dgm:spPr/>
    </dgm:pt>
    <dgm:pt modelId="{FB286A14-21AC-405E-9952-2269A054429B}" type="pres">
      <dgm:prSet presAssocID="{CFE3A791-EBC5-46C7-AC6A-BC707718B16E}" presName="accentRepeatNode" presStyleLbl="solidFgAcc1" presStyleIdx="0" presStyleCnt="4"/>
      <dgm:spPr/>
    </dgm:pt>
    <dgm:pt modelId="{D75AC1B2-03DA-45B9-AF38-3610E3F0DBCA}" type="pres">
      <dgm:prSet presAssocID="{202FE30D-0505-4B8E-84F8-8E4B6DCE8076}" presName="text_2" presStyleLbl="node1" presStyleIdx="1" presStyleCnt="4" custScaleX="82419" custScaleY="79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25E37-7520-4ADF-B932-EBC4EEB6E8B7}" type="pres">
      <dgm:prSet presAssocID="{202FE30D-0505-4B8E-84F8-8E4B6DCE8076}" presName="accent_2" presStyleCnt="0"/>
      <dgm:spPr/>
    </dgm:pt>
    <dgm:pt modelId="{A9A792EF-3542-4FBB-B3C8-C3AE5FF6DA8A}" type="pres">
      <dgm:prSet presAssocID="{202FE30D-0505-4B8E-84F8-8E4B6DCE8076}" presName="accentRepeatNode" presStyleLbl="solidFgAcc1" presStyleIdx="1" presStyleCnt="4"/>
      <dgm:spPr/>
    </dgm:pt>
    <dgm:pt modelId="{30739D38-A8C0-4F90-9831-64D4318ACA8E}" type="pres">
      <dgm:prSet presAssocID="{82C03E12-E3AE-4562-BF86-F91794C6CBC8}" presName="text_3" presStyleLbl="node1" presStyleIdx="2" presStyleCnt="4" custScaleX="82419" custScaleY="79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97D8B-08D0-4518-A32E-F86D98FD4DDA}" type="pres">
      <dgm:prSet presAssocID="{82C03E12-E3AE-4562-BF86-F91794C6CBC8}" presName="accent_3" presStyleCnt="0"/>
      <dgm:spPr/>
    </dgm:pt>
    <dgm:pt modelId="{0AE8F601-1C32-4BA5-AD7A-CC52039A99A9}" type="pres">
      <dgm:prSet presAssocID="{82C03E12-E3AE-4562-BF86-F91794C6CBC8}" presName="accentRepeatNode" presStyleLbl="solidFgAcc1" presStyleIdx="2" presStyleCnt="4"/>
      <dgm:spPr/>
    </dgm:pt>
    <dgm:pt modelId="{BF74F1B9-35C1-4CC8-BEB9-1C9C5DEF23D4}" type="pres">
      <dgm:prSet presAssocID="{5391F43C-DC0C-4199-95BA-989559FEC369}" presName="text_4" presStyleLbl="node1" presStyleIdx="3" presStyleCnt="4" custScaleX="82419" custScaleY="79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5307F-7695-475A-9297-7651944EC32A}" type="pres">
      <dgm:prSet presAssocID="{5391F43C-DC0C-4199-95BA-989559FEC369}" presName="accent_4" presStyleCnt="0"/>
      <dgm:spPr/>
    </dgm:pt>
    <dgm:pt modelId="{5B18F5CD-F7D8-4939-9C76-92D768D3FEFC}" type="pres">
      <dgm:prSet presAssocID="{5391F43C-DC0C-4199-95BA-989559FEC369}" presName="accentRepeatNode" presStyleLbl="solidFgAcc1" presStyleIdx="3" presStyleCnt="4"/>
      <dgm:spPr/>
    </dgm:pt>
  </dgm:ptLst>
  <dgm:cxnLst>
    <dgm:cxn modelId="{CEF58850-0985-4AA5-AC3C-F9226AAB2772}" srcId="{EEF30DB6-EBF0-430E-A5D2-045589D36A7F}" destId="{5391F43C-DC0C-4199-95BA-989559FEC369}" srcOrd="3" destOrd="0" parTransId="{9070C77F-4E5B-400B-BBB4-9BDAAD508C3B}" sibTransId="{3B63D47D-69FC-49E2-8CEA-94331AA3CB4A}"/>
    <dgm:cxn modelId="{762BBC78-0853-4CB2-8B62-9DDA48F7A889}" type="presOf" srcId="{82C03E12-E3AE-4562-BF86-F91794C6CBC8}" destId="{30739D38-A8C0-4F90-9831-64D4318ACA8E}" srcOrd="0" destOrd="0" presId="urn:microsoft.com/office/officeart/2008/layout/VerticalCurvedList"/>
    <dgm:cxn modelId="{4998388A-F916-4BFE-8E50-BC1D6D5AB2A2}" type="presOf" srcId="{CFE3A791-EBC5-46C7-AC6A-BC707718B16E}" destId="{02B178E8-5F69-4699-A81F-6FAAA1BFD596}" srcOrd="0" destOrd="0" presId="urn:microsoft.com/office/officeart/2008/layout/VerticalCurvedList"/>
    <dgm:cxn modelId="{FF1775DA-8EDA-4EE5-B213-D132F883BAFF}" srcId="{EEF30DB6-EBF0-430E-A5D2-045589D36A7F}" destId="{202FE30D-0505-4B8E-84F8-8E4B6DCE8076}" srcOrd="1" destOrd="0" parTransId="{5F1902C7-1E5B-4057-AB38-CD680F707789}" sibTransId="{6F1F58F0-ACB8-4192-9C6B-12950762B7AD}"/>
    <dgm:cxn modelId="{52D465C7-7FF1-496C-9430-C1882BC64EF6}" type="presOf" srcId="{EEF30DB6-EBF0-430E-A5D2-045589D36A7F}" destId="{E131D6EB-F187-4CDE-A8E2-BD8226FBC028}" srcOrd="0" destOrd="0" presId="urn:microsoft.com/office/officeart/2008/layout/VerticalCurvedList"/>
    <dgm:cxn modelId="{D7261FBB-138A-418C-B568-F90430EADB9C}" type="presOf" srcId="{202FE30D-0505-4B8E-84F8-8E4B6DCE8076}" destId="{D75AC1B2-03DA-45B9-AF38-3610E3F0DBCA}" srcOrd="0" destOrd="0" presId="urn:microsoft.com/office/officeart/2008/layout/VerticalCurvedList"/>
    <dgm:cxn modelId="{9A34E0A1-B7D9-4E81-8645-A5FB80D2C7AA}" type="presOf" srcId="{28779DDC-72C0-4ED3-9D8B-E3E9C6EA1057}" destId="{509A34A4-2EC0-4B25-B721-23B410681ACC}" srcOrd="0" destOrd="0" presId="urn:microsoft.com/office/officeart/2008/layout/VerticalCurvedList"/>
    <dgm:cxn modelId="{30EA9011-4311-4B52-BBA7-E12E313D3DC9}" srcId="{EEF30DB6-EBF0-430E-A5D2-045589D36A7F}" destId="{82C03E12-E3AE-4562-BF86-F91794C6CBC8}" srcOrd="2" destOrd="0" parTransId="{AC5C39CA-B73C-45C4-AC41-D06E8D843FC0}" sibTransId="{368F3115-6F2E-42E6-AAB9-A4D91148FCF0}"/>
    <dgm:cxn modelId="{CA5A9CD9-17A5-4F14-AB65-3EA2FC068340}" srcId="{EEF30DB6-EBF0-430E-A5D2-045589D36A7F}" destId="{CFE3A791-EBC5-46C7-AC6A-BC707718B16E}" srcOrd="0" destOrd="0" parTransId="{ABDDE0C5-259B-46CA-904A-7A0268D51818}" sibTransId="{28779DDC-72C0-4ED3-9D8B-E3E9C6EA1057}"/>
    <dgm:cxn modelId="{A6425EF7-2245-4FBF-ACE3-1458413C1793}" type="presOf" srcId="{5391F43C-DC0C-4199-95BA-989559FEC369}" destId="{BF74F1B9-35C1-4CC8-BEB9-1C9C5DEF23D4}" srcOrd="0" destOrd="0" presId="urn:microsoft.com/office/officeart/2008/layout/VerticalCurvedList"/>
    <dgm:cxn modelId="{A366D7F3-21E5-4D6C-913D-4E0206101F28}" type="presParOf" srcId="{E131D6EB-F187-4CDE-A8E2-BD8226FBC028}" destId="{1B62DFB2-DA25-48CA-80F1-37E64692284C}" srcOrd="0" destOrd="0" presId="urn:microsoft.com/office/officeart/2008/layout/VerticalCurvedList"/>
    <dgm:cxn modelId="{CD76C9F1-A064-4EC4-84BF-7C6A0727FBC6}" type="presParOf" srcId="{1B62DFB2-DA25-48CA-80F1-37E64692284C}" destId="{0B8031A3-1DF9-4A89-A88C-8F7B5E5F152B}" srcOrd="0" destOrd="0" presId="urn:microsoft.com/office/officeart/2008/layout/VerticalCurvedList"/>
    <dgm:cxn modelId="{F37765C1-7D0E-4EF2-A3A6-DA2D405569CB}" type="presParOf" srcId="{0B8031A3-1DF9-4A89-A88C-8F7B5E5F152B}" destId="{91A6F63C-6090-4E84-8029-A783F4AB98FC}" srcOrd="0" destOrd="0" presId="urn:microsoft.com/office/officeart/2008/layout/VerticalCurvedList"/>
    <dgm:cxn modelId="{2401D4F4-641E-4984-9E7D-1BF5035E1397}" type="presParOf" srcId="{0B8031A3-1DF9-4A89-A88C-8F7B5E5F152B}" destId="{509A34A4-2EC0-4B25-B721-23B410681ACC}" srcOrd="1" destOrd="0" presId="urn:microsoft.com/office/officeart/2008/layout/VerticalCurvedList"/>
    <dgm:cxn modelId="{1E599F01-3901-4792-8F5D-19995360AF2A}" type="presParOf" srcId="{0B8031A3-1DF9-4A89-A88C-8F7B5E5F152B}" destId="{A4481A15-05C6-4A03-B6B0-7FBC4E326A5D}" srcOrd="2" destOrd="0" presId="urn:microsoft.com/office/officeart/2008/layout/VerticalCurvedList"/>
    <dgm:cxn modelId="{945F17FC-4075-4338-84E3-744F2BAFFED8}" type="presParOf" srcId="{0B8031A3-1DF9-4A89-A88C-8F7B5E5F152B}" destId="{D9819504-AF08-4B0D-9773-10F3945E0339}" srcOrd="3" destOrd="0" presId="urn:microsoft.com/office/officeart/2008/layout/VerticalCurvedList"/>
    <dgm:cxn modelId="{0D8EC7CE-C191-49F1-A4CB-CE6A99C06B1D}" type="presParOf" srcId="{1B62DFB2-DA25-48CA-80F1-37E64692284C}" destId="{02B178E8-5F69-4699-A81F-6FAAA1BFD596}" srcOrd="1" destOrd="0" presId="urn:microsoft.com/office/officeart/2008/layout/VerticalCurvedList"/>
    <dgm:cxn modelId="{4236E436-99C4-482B-B954-153128B3C713}" type="presParOf" srcId="{1B62DFB2-DA25-48CA-80F1-37E64692284C}" destId="{24ACFF4E-AE99-46BE-890C-ED64E64C620A}" srcOrd="2" destOrd="0" presId="urn:microsoft.com/office/officeart/2008/layout/VerticalCurvedList"/>
    <dgm:cxn modelId="{1E7240B7-988E-4319-AA9E-5478FFB05E51}" type="presParOf" srcId="{24ACFF4E-AE99-46BE-890C-ED64E64C620A}" destId="{FB286A14-21AC-405E-9952-2269A054429B}" srcOrd="0" destOrd="0" presId="urn:microsoft.com/office/officeart/2008/layout/VerticalCurvedList"/>
    <dgm:cxn modelId="{86179183-0CF0-4992-8850-A8024E82BD09}" type="presParOf" srcId="{1B62DFB2-DA25-48CA-80F1-37E64692284C}" destId="{D75AC1B2-03DA-45B9-AF38-3610E3F0DBCA}" srcOrd="3" destOrd="0" presId="urn:microsoft.com/office/officeart/2008/layout/VerticalCurvedList"/>
    <dgm:cxn modelId="{CBA58827-61E4-4E1D-A162-612F3AC0F7DD}" type="presParOf" srcId="{1B62DFB2-DA25-48CA-80F1-37E64692284C}" destId="{1FA25E37-7520-4ADF-B932-EBC4EEB6E8B7}" srcOrd="4" destOrd="0" presId="urn:microsoft.com/office/officeart/2008/layout/VerticalCurvedList"/>
    <dgm:cxn modelId="{95935B7F-57B1-4E2A-A86F-9EA97170751D}" type="presParOf" srcId="{1FA25E37-7520-4ADF-B932-EBC4EEB6E8B7}" destId="{A9A792EF-3542-4FBB-B3C8-C3AE5FF6DA8A}" srcOrd="0" destOrd="0" presId="urn:microsoft.com/office/officeart/2008/layout/VerticalCurvedList"/>
    <dgm:cxn modelId="{5E944F31-031A-4768-8968-6E6CFC84B82E}" type="presParOf" srcId="{1B62DFB2-DA25-48CA-80F1-37E64692284C}" destId="{30739D38-A8C0-4F90-9831-64D4318ACA8E}" srcOrd="5" destOrd="0" presId="urn:microsoft.com/office/officeart/2008/layout/VerticalCurvedList"/>
    <dgm:cxn modelId="{13C1EF98-A771-4B57-B900-A4A6600B7B45}" type="presParOf" srcId="{1B62DFB2-DA25-48CA-80F1-37E64692284C}" destId="{57997D8B-08D0-4518-A32E-F86D98FD4DDA}" srcOrd="6" destOrd="0" presId="urn:microsoft.com/office/officeart/2008/layout/VerticalCurvedList"/>
    <dgm:cxn modelId="{DAD54591-D102-4447-B6C7-6C85D1F49955}" type="presParOf" srcId="{57997D8B-08D0-4518-A32E-F86D98FD4DDA}" destId="{0AE8F601-1C32-4BA5-AD7A-CC52039A99A9}" srcOrd="0" destOrd="0" presId="urn:microsoft.com/office/officeart/2008/layout/VerticalCurvedList"/>
    <dgm:cxn modelId="{F4129CE7-10A1-4C94-93FF-F4702A7F53F9}" type="presParOf" srcId="{1B62DFB2-DA25-48CA-80F1-37E64692284C}" destId="{BF74F1B9-35C1-4CC8-BEB9-1C9C5DEF23D4}" srcOrd="7" destOrd="0" presId="urn:microsoft.com/office/officeart/2008/layout/VerticalCurvedList"/>
    <dgm:cxn modelId="{CE42CDE0-C65E-45BA-8BE7-FF4963DE0C97}" type="presParOf" srcId="{1B62DFB2-DA25-48CA-80F1-37E64692284C}" destId="{BF45307F-7695-475A-9297-7651944EC32A}" srcOrd="8" destOrd="0" presId="urn:microsoft.com/office/officeart/2008/layout/VerticalCurvedList"/>
    <dgm:cxn modelId="{AA4B37EE-21A3-42C0-8888-04A11C50201D}" type="presParOf" srcId="{BF45307F-7695-475A-9297-7651944EC32A}" destId="{5B18F5CD-F7D8-4939-9C76-92D768D3FE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11AF6-5D2D-4C1F-AD02-A721D05B102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435F5-AFBD-4048-B072-1E34501BB2F5}">
      <dgm:prSet phldrT="[Text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</a:rPr>
            <a:t>Định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</a:rPr>
            <a:t>nghĩa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</a:rPr>
            <a:t> Product Champions:</a:t>
          </a:r>
        </a:p>
        <a:p>
          <a:pPr algn="l"/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Là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các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đại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diện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của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người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sử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dụng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,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có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nhiệm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vụ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thực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hiện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quá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trình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xác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nhận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các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yêu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cầu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và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hợp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nhất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các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yêu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cầu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của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phần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mềm</a:t>
          </a:r>
          <a:endParaRPr lang="en-US" sz="18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1E45E31A-97FC-4FC5-9BC9-4116497E9A0A}" type="parTrans" cxnId="{C6815381-D606-4043-B576-A6D4953890A4}">
      <dgm:prSet/>
      <dgm:spPr/>
      <dgm:t>
        <a:bodyPr/>
        <a:lstStyle/>
        <a:p>
          <a:endParaRPr lang="en-US"/>
        </a:p>
      </dgm:t>
    </dgm:pt>
    <dgm:pt modelId="{1D344D68-6CA9-48C1-B9FA-F701209F3511}" type="sibTrans" cxnId="{C6815381-D606-4043-B576-A6D4953890A4}">
      <dgm:prSet/>
      <dgm:spPr/>
      <dgm:t>
        <a:bodyPr/>
        <a:lstStyle/>
        <a:p>
          <a:endParaRPr lang="en-US"/>
        </a:p>
      </dgm:t>
    </dgm:pt>
    <dgm:pt modelId="{84EE1B64-FB54-4298-BCF3-4EA24DEFA3A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>
            <a:lnSpc>
              <a:spcPct val="100000"/>
            </a:lnSpc>
          </a:pP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Product Champion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trong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RMOS:</a:t>
          </a:r>
        </a:p>
        <a:p>
          <a:pPr algn="l">
            <a:lnSpc>
              <a:spcPct val="90000"/>
            </a:lnSpc>
          </a:pP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Supervisor </a:t>
          </a:r>
        </a:p>
        <a:p>
          <a:pPr algn="l">
            <a:lnSpc>
              <a:spcPct val="90000"/>
            </a:lnSpc>
          </a:pP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Customer (PC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bên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ngoài</a:t>
          </a:r>
          <a:r>
            <a:rPr lang="en-US" sz="18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)</a:t>
          </a:r>
        </a:p>
      </dgm:t>
    </dgm:pt>
    <dgm:pt modelId="{0E34F1D9-4848-46E4-B4DF-6F24DC21A772}" type="sibTrans" cxnId="{1307B759-AA77-418F-9D7D-65C80B90FAC9}">
      <dgm:prSet/>
      <dgm:spPr/>
      <dgm:t>
        <a:bodyPr/>
        <a:lstStyle/>
        <a:p>
          <a:endParaRPr lang="en-US"/>
        </a:p>
      </dgm:t>
    </dgm:pt>
    <dgm:pt modelId="{0C68EDB0-E296-41D7-85A7-329A8783C891}" type="parTrans" cxnId="{1307B759-AA77-418F-9D7D-65C80B90FAC9}">
      <dgm:prSet/>
      <dgm:spPr/>
      <dgm:t>
        <a:bodyPr/>
        <a:lstStyle/>
        <a:p>
          <a:endParaRPr lang="en-US"/>
        </a:p>
      </dgm:t>
    </dgm:pt>
    <dgm:pt modelId="{1EE28C06-5054-472F-BB7D-C1E6F7CDDA73}" type="pres">
      <dgm:prSet presAssocID="{83F11AF6-5D2D-4C1F-AD02-A721D05B102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669707-F3E0-4CB2-9791-70676FD76100}" type="pres">
      <dgm:prSet presAssocID="{83F11AF6-5D2D-4C1F-AD02-A721D05B1026}" presName="arrow" presStyleLbl="bgShp" presStyleIdx="0" presStyleCnt="1" custScaleX="40977" custScaleY="34973" custLinFactNeighborX="77506" custLinFactNeighborY="80135"/>
      <dgm:spPr/>
    </dgm:pt>
    <dgm:pt modelId="{0BFAA054-67E1-4FE8-A5B5-EFC6E0F4EF7A}" type="pres">
      <dgm:prSet presAssocID="{83F11AF6-5D2D-4C1F-AD02-A721D05B1026}" presName="linearProcess" presStyleCnt="0"/>
      <dgm:spPr/>
    </dgm:pt>
    <dgm:pt modelId="{68F42E12-3A3A-464A-9114-0B2A63BAEB35}" type="pres">
      <dgm:prSet presAssocID="{0EA435F5-AFBD-4048-B072-1E34501BB2F5}" presName="textNode" presStyleLbl="node1" presStyleIdx="0" presStyleCnt="2" custScaleX="57077" custScaleY="216005" custLinFactX="-9737" custLinFactNeighborX="-100000" custLinFactNeighborY="-6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45D2C-D95F-4CD1-922A-726C26374265}" type="pres">
      <dgm:prSet presAssocID="{1D344D68-6CA9-48C1-B9FA-F701209F3511}" presName="sibTrans" presStyleCnt="0"/>
      <dgm:spPr/>
    </dgm:pt>
    <dgm:pt modelId="{DD8E32C1-ED81-430F-A234-8F4EB21924C0}" type="pres">
      <dgm:prSet presAssocID="{84EE1B64-FB54-4298-BCF3-4EA24DEFA3A4}" presName="textNode" presStyleLbl="node1" presStyleIdx="1" presStyleCnt="2" custScaleX="52798" custScaleY="215904" custLinFactX="10374" custLinFactNeighborX="100000" custLinFactNeighborY="-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45FDD-DD7E-49B8-9AD0-C2F407D91645}" type="presOf" srcId="{84EE1B64-FB54-4298-BCF3-4EA24DEFA3A4}" destId="{DD8E32C1-ED81-430F-A234-8F4EB21924C0}" srcOrd="0" destOrd="0" presId="urn:microsoft.com/office/officeart/2005/8/layout/hProcess9"/>
    <dgm:cxn modelId="{1307B759-AA77-418F-9D7D-65C80B90FAC9}" srcId="{83F11AF6-5D2D-4C1F-AD02-A721D05B1026}" destId="{84EE1B64-FB54-4298-BCF3-4EA24DEFA3A4}" srcOrd="1" destOrd="0" parTransId="{0C68EDB0-E296-41D7-85A7-329A8783C891}" sibTransId="{0E34F1D9-4848-46E4-B4DF-6F24DC21A772}"/>
    <dgm:cxn modelId="{453D8D53-0280-488C-B6A0-530530C3C823}" type="presOf" srcId="{0EA435F5-AFBD-4048-B072-1E34501BB2F5}" destId="{68F42E12-3A3A-464A-9114-0B2A63BAEB35}" srcOrd="0" destOrd="0" presId="urn:microsoft.com/office/officeart/2005/8/layout/hProcess9"/>
    <dgm:cxn modelId="{ADC30F91-91DF-43BC-9BFC-5572EBBFFD72}" type="presOf" srcId="{83F11AF6-5D2D-4C1F-AD02-A721D05B1026}" destId="{1EE28C06-5054-472F-BB7D-C1E6F7CDDA73}" srcOrd="0" destOrd="0" presId="urn:microsoft.com/office/officeart/2005/8/layout/hProcess9"/>
    <dgm:cxn modelId="{C6815381-D606-4043-B576-A6D4953890A4}" srcId="{83F11AF6-5D2D-4C1F-AD02-A721D05B1026}" destId="{0EA435F5-AFBD-4048-B072-1E34501BB2F5}" srcOrd="0" destOrd="0" parTransId="{1E45E31A-97FC-4FC5-9BC9-4116497E9A0A}" sibTransId="{1D344D68-6CA9-48C1-B9FA-F701209F3511}"/>
    <dgm:cxn modelId="{6FC9351F-9930-4C65-92F7-038DE128B272}" type="presParOf" srcId="{1EE28C06-5054-472F-BB7D-C1E6F7CDDA73}" destId="{23669707-F3E0-4CB2-9791-70676FD76100}" srcOrd="0" destOrd="0" presId="urn:microsoft.com/office/officeart/2005/8/layout/hProcess9"/>
    <dgm:cxn modelId="{874B759A-2E7F-40E8-8FD3-975769ED85CC}" type="presParOf" srcId="{1EE28C06-5054-472F-BB7D-C1E6F7CDDA73}" destId="{0BFAA054-67E1-4FE8-A5B5-EFC6E0F4EF7A}" srcOrd="1" destOrd="0" presId="urn:microsoft.com/office/officeart/2005/8/layout/hProcess9"/>
    <dgm:cxn modelId="{83843FD2-A683-44AE-B517-CE818B4E1921}" type="presParOf" srcId="{0BFAA054-67E1-4FE8-A5B5-EFC6E0F4EF7A}" destId="{68F42E12-3A3A-464A-9114-0B2A63BAEB35}" srcOrd="0" destOrd="0" presId="urn:microsoft.com/office/officeart/2005/8/layout/hProcess9"/>
    <dgm:cxn modelId="{49459986-2BBF-4FAE-B0BE-C1655C408CFA}" type="presParOf" srcId="{0BFAA054-67E1-4FE8-A5B5-EFC6E0F4EF7A}" destId="{CC245D2C-D95F-4CD1-922A-726C26374265}" srcOrd="1" destOrd="0" presId="urn:microsoft.com/office/officeart/2005/8/layout/hProcess9"/>
    <dgm:cxn modelId="{F521A376-7617-47C3-8B1A-4AAF068A3162}" type="presParOf" srcId="{0BFAA054-67E1-4FE8-A5B5-EFC6E0F4EF7A}" destId="{DD8E32C1-ED81-430F-A234-8F4EB21924C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34A4-2EC0-4B25-B721-23B410681ACC}">
      <dsp:nvSpPr>
        <dsp:cNvPr id="0" name=""/>
        <dsp:cNvSpPr/>
      </dsp:nvSpPr>
      <dsp:spPr>
        <a:xfrm>
          <a:off x="-3212253" y="-534858"/>
          <a:ext cx="4147961" cy="4147961"/>
        </a:xfrm>
        <a:prstGeom prst="blockArc">
          <a:avLst>
            <a:gd name="adj1" fmla="val 18900000"/>
            <a:gd name="adj2" fmla="val 2700000"/>
            <a:gd name="adj3" fmla="val 52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178E8-5F69-4699-A81F-6FAAA1BFD596}">
      <dsp:nvSpPr>
        <dsp:cNvPr id="0" name=""/>
        <dsp:cNvSpPr/>
      </dsp:nvSpPr>
      <dsp:spPr>
        <a:xfrm>
          <a:off x="1175020" y="284740"/>
          <a:ext cx="5227074" cy="37738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88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Roboto Condensed" panose="020B0604020202020204" charset="0"/>
              <a:ea typeface="Roboto Condensed" panose="020B0604020202020204" charset="0"/>
            </a:rPr>
            <a:t>STAKEHOLDERS</a:t>
          </a:r>
          <a:endParaRPr lang="en-US" sz="16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1175020" y="284740"/>
        <a:ext cx="5227074" cy="377387"/>
      </dsp:txXfrm>
    </dsp:sp>
    <dsp:sp modelId="{FB286A14-21AC-405E-9952-2269A054429B}">
      <dsp:nvSpPr>
        <dsp:cNvPr id="0" name=""/>
        <dsp:cNvSpPr/>
      </dsp:nvSpPr>
      <dsp:spPr>
        <a:xfrm>
          <a:off x="321547" y="177460"/>
          <a:ext cx="591946" cy="591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AC1B2-03DA-45B9-AF38-3610E3F0DBCA}">
      <dsp:nvSpPr>
        <dsp:cNvPr id="0" name=""/>
        <dsp:cNvSpPr/>
      </dsp:nvSpPr>
      <dsp:spPr>
        <a:xfrm>
          <a:off x="1422655" y="995199"/>
          <a:ext cx="5003305" cy="37738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88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Roboto Condensed" panose="020B0604020202020204" charset="0"/>
              <a:ea typeface="Roboto Condensed" panose="020B0604020202020204" charset="0"/>
            </a:rPr>
            <a:t>PRODUCT CHAMPIONS</a:t>
          </a:r>
          <a:endParaRPr lang="en-US" sz="16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1422655" y="995199"/>
        <a:ext cx="5003305" cy="377387"/>
      </dsp:txXfrm>
    </dsp:sp>
    <dsp:sp modelId="{A9A792EF-3542-4FBB-B3C8-C3AE5FF6DA8A}">
      <dsp:nvSpPr>
        <dsp:cNvPr id="0" name=""/>
        <dsp:cNvSpPr/>
      </dsp:nvSpPr>
      <dsp:spPr>
        <a:xfrm>
          <a:off x="593048" y="887919"/>
          <a:ext cx="591946" cy="591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39D38-A8C0-4F90-9831-64D4318ACA8E}">
      <dsp:nvSpPr>
        <dsp:cNvPr id="0" name=""/>
        <dsp:cNvSpPr/>
      </dsp:nvSpPr>
      <dsp:spPr>
        <a:xfrm>
          <a:off x="1422655" y="1705658"/>
          <a:ext cx="5003305" cy="37738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88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Roboto Condensed" panose="020B0604020202020204" charset="0"/>
              <a:ea typeface="Roboto Condensed" panose="020B0604020202020204" charset="0"/>
            </a:rPr>
            <a:t>MỐI LIÊN HỆ GIỮA CÁC YÊU CẦU TRONG HỆ THỐNG</a:t>
          </a:r>
          <a:endParaRPr lang="en-US" sz="16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1422655" y="1705658"/>
        <a:ext cx="5003305" cy="377387"/>
      </dsp:txXfrm>
    </dsp:sp>
    <dsp:sp modelId="{0AE8F601-1C32-4BA5-AD7A-CC52039A99A9}">
      <dsp:nvSpPr>
        <dsp:cNvPr id="0" name=""/>
        <dsp:cNvSpPr/>
      </dsp:nvSpPr>
      <dsp:spPr>
        <a:xfrm>
          <a:off x="593048" y="1598378"/>
          <a:ext cx="591946" cy="591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4F1B9-35C1-4CC8-BEB9-1C9C5DEF23D4}">
      <dsp:nvSpPr>
        <dsp:cNvPr id="0" name=""/>
        <dsp:cNvSpPr/>
      </dsp:nvSpPr>
      <dsp:spPr>
        <a:xfrm>
          <a:off x="1175020" y="2416117"/>
          <a:ext cx="5227074" cy="37738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88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Roboto Condensed" panose="020B0604020202020204" charset="0"/>
              <a:ea typeface="Roboto Condensed" panose="020B0604020202020204" charset="0"/>
            </a:rPr>
            <a:t>MÔ TẢ HOẠT ĐỘNG YÊU CẦU HỆ THỐNG</a:t>
          </a:r>
          <a:endParaRPr lang="en-US" sz="16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1175020" y="2416117"/>
        <a:ext cx="5227074" cy="377387"/>
      </dsp:txXfrm>
    </dsp:sp>
    <dsp:sp modelId="{5B18F5CD-F7D8-4939-9C76-92D768D3FEFC}">
      <dsp:nvSpPr>
        <dsp:cNvPr id="0" name=""/>
        <dsp:cNvSpPr/>
      </dsp:nvSpPr>
      <dsp:spPr>
        <a:xfrm>
          <a:off x="321547" y="2308837"/>
          <a:ext cx="591946" cy="591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69707-F3E0-4CB2-9791-70676FD76100}">
      <dsp:nvSpPr>
        <dsp:cNvPr id="0" name=""/>
        <dsp:cNvSpPr/>
      </dsp:nvSpPr>
      <dsp:spPr>
        <a:xfrm>
          <a:off x="3405831" y="1134429"/>
          <a:ext cx="1085650" cy="3521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42E12-3A3A-464A-9114-0B2A63BAEB35}">
      <dsp:nvSpPr>
        <dsp:cNvPr id="0" name=""/>
        <dsp:cNvSpPr/>
      </dsp:nvSpPr>
      <dsp:spPr>
        <a:xfrm>
          <a:off x="0" y="125633"/>
          <a:ext cx="3210104" cy="2487957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</a:rPr>
            <a:t>Định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</a:rPr>
            <a:t>nghĩa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</a:rPr>
            <a:t> Product Champions: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Là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các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đại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diện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của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người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sử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dụng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,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có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nhiệm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vụ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thực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hiện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quá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trình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xác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nhận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các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yêu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cầu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và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hợp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nhất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các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yêu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cầu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của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phần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mềm</a:t>
          </a:r>
          <a:endParaRPr lang="en-US" sz="18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121452" y="247085"/>
        <a:ext cx="2967200" cy="2245053"/>
      </dsp:txXfrm>
    </dsp:sp>
    <dsp:sp modelId="{DD8E32C1-ED81-430F-A234-8F4EB21924C0}">
      <dsp:nvSpPr>
        <dsp:cNvPr id="0" name=""/>
        <dsp:cNvSpPr/>
      </dsp:nvSpPr>
      <dsp:spPr>
        <a:xfrm>
          <a:off x="4637155" y="123289"/>
          <a:ext cx="2969446" cy="2486794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Product Champion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trong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RMOS: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Supervisor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Customer (PC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bên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 </a:t>
          </a:r>
          <a:r>
            <a:rPr lang="en-US" sz="1800" kern="1200" dirty="0" err="1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ngoài</a:t>
          </a:r>
          <a:r>
            <a:rPr lang="en-US" sz="1800" kern="1200" dirty="0" smtClean="0">
              <a:latin typeface="Roboto Condensed" panose="020B0604020202020204" charset="0"/>
              <a:ea typeface="Roboto Condensed" panose="020B0604020202020204" charset="0"/>
              <a:cs typeface="Tahoma" pitchFamily="34" charset="0"/>
            </a:rPr>
            <a:t>)</a:t>
          </a:r>
        </a:p>
      </dsp:txBody>
      <dsp:txXfrm>
        <a:off x="4758550" y="244684"/>
        <a:ext cx="2726656" cy="2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6402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3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6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802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97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841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0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903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01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7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1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6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22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9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36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3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7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34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733926" y="1114814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/>
              <a:t>Tìm hiểu về SRS qua phần mềm RMOS</a:t>
            </a:r>
            <a:br>
              <a:rPr lang="en" sz="4000" dirty="0" smtClean="0"/>
            </a:br>
            <a:r>
              <a:rPr lang="en" sz="4000" dirty="0" smtClean="0"/>
              <a:t>(Restaurant Menu &amp; Order System)</a:t>
            </a:r>
            <a:endParaRPr lang="e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511843" y="4751501"/>
            <a:ext cx="446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Hà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Nội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ngày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19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tháng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10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2017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PRODUCT CHAMPIONS TRONG RMOS</a:t>
            </a: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288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smtClean="0"/>
              <a:t>Tìm hiểu về SRS qua phần mềm RMOS (Restaurent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6151557"/>
              </p:ext>
            </p:extLst>
          </p:nvPr>
        </p:nvGraphicFramePr>
        <p:xfrm>
          <a:off x="755098" y="1535728"/>
          <a:ext cx="7606602" cy="2879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728437" y="453825"/>
            <a:ext cx="5938217" cy="67921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YÊU CẦU PHẦN MỀM VỚI TỪNG PRODUCT CHAMPION</a:t>
            </a:r>
            <a:endParaRPr lang="en"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84060" y="1327350"/>
            <a:ext cx="482147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Supervisor: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Quản lý và thực hiện được các chức năng của Waiter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Quản lý và thực hiện được các chức năng của Chef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uản lý và thao tác với danh sách item, order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Quản lý và thực hiện xử lý thanh toán, hoàn trả đối với Customer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Quản lý tài khoản của Waiter, Customer trong hệ thống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1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2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0" y="1688123"/>
            <a:ext cx="3646097" cy="2050930"/>
          </a:xfrm>
          <a:prstGeom prst="rect">
            <a:avLst/>
          </a:prstGeom>
        </p:spPr>
      </p:pic>
      <p:sp>
        <p:nvSpPr>
          <p:cNvPr id="38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728437" y="453825"/>
            <a:ext cx="5938217" cy="67921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YÊU CẦU PHẦN MỀM VỚI TỪNG PRODUCT CHAMPION</a:t>
            </a:r>
            <a:endParaRPr lang="en"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84060" y="1327350"/>
            <a:ext cx="482147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Customer:</a:t>
            </a:r>
            <a:endParaRPr lang="e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Thực hiện việc thao tác với nhà hàng dễ dàng qua Computer UI</a:t>
            </a:r>
          </a:p>
          <a:p>
            <a:pPr marL="285750" lvl="0" indent="-285750">
              <a:buFontTx/>
              <a:buChar char="-"/>
            </a:pPr>
            <a:r>
              <a:rPr lang="en" sz="1600" dirty="0">
                <a:solidFill>
                  <a:schemeClr val="accent1">
                    <a:lumMod val="75000"/>
                  </a:schemeClr>
                </a:solidFill>
              </a:rPr>
              <a:t>Thực hiện thao tác order/cancel 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order, add/remove item in order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Được hỗ trợ từ Waiter khi cần 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</a:rPr>
              <a:t>Thực hiện các hình thức thanh toán, được thông tin về bữa ăn và tài khoản  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1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2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79" y="1617784"/>
            <a:ext cx="3416648" cy="2135405"/>
          </a:xfrm>
          <a:prstGeom prst="rect">
            <a:avLst/>
          </a:prstGeom>
        </p:spPr>
      </p:pic>
      <p:sp>
        <p:nvSpPr>
          <p:cNvPr id="16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03636" y="3972211"/>
            <a:ext cx="5392317" cy="73883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MỐI LIÊN HỆ GIỮA CÁC YÊU CẦU TRONG HỆ THỐNG</a:t>
            </a:r>
            <a:endParaRPr lang="en" sz="36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-265052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5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66912" cy="75016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MỐI LIÊN HỆ GIỮA CÁC YÊU CẦU TRONG HỆ </a:t>
            </a:r>
            <a:r>
              <a:rPr lang="en-US" dirty="0" smtClean="0"/>
              <a:t>THỐNG</a:t>
            </a:r>
            <a:endParaRPr lang="en" dirty="0"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2692" y="2877130"/>
            <a:ext cx="88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RMOS</a:t>
            </a:r>
            <a:endParaRPr lang="en-US" sz="20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090057" y="1362801"/>
            <a:ext cx="2332559" cy="3589299"/>
            <a:chOff x="4595313" y="1407658"/>
            <a:chExt cx="2332559" cy="3589299"/>
          </a:xfrm>
        </p:grpSpPr>
        <p:sp>
          <p:nvSpPr>
            <p:cNvPr id="23" name="Freeform 22"/>
            <p:cNvSpPr/>
            <p:nvPr/>
          </p:nvSpPr>
          <p:spPr>
            <a:xfrm rot="3797359">
              <a:off x="4968882" y="3973779"/>
              <a:ext cx="1032392" cy="190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514"/>
                  </a:moveTo>
                  <a:lnTo>
                    <a:pt x="1032392" y="9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 rot="2282883">
              <a:off x="5317413" y="3742617"/>
              <a:ext cx="986367" cy="190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514"/>
                  </a:moveTo>
                  <a:lnTo>
                    <a:pt x="986367" y="9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 rot="855131">
              <a:off x="5407435" y="3376898"/>
              <a:ext cx="960504" cy="190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514"/>
                  </a:moveTo>
                  <a:lnTo>
                    <a:pt x="960504" y="9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 rot="20838336">
              <a:off x="5410577" y="2990837"/>
              <a:ext cx="952372" cy="190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514"/>
                  </a:moveTo>
                  <a:lnTo>
                    <a:pt x="952372" y="9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 rot="19199367">
              <a:off x="5322841" y="2613410"/>
              <a:ext cx="849102" cy="190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514"/>
                  </a:moveTo>
                  <a:lnTo>
                    <a:pt x="849102" y="9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 rot="17692529">
              <a:off x="4959599" y="2393226"/>
              <a:ext cx="966600" cy="190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514"/>
                  </a:moveTo>
                  <a:lnTo>
                    <a:pt x="966600" y="9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Oval 29"/>
            <p:cNvSpPr/>
            <p:nvPr/>
          </p:nvSpPr>
          <p:spPr>
            <a:xfrm>
              <a:off x="4595313" y="2695277"/>
              <a:ext cx="972828" cy="9728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5477115" y="1407658"/>
              <a:ext cx="583696" cy="583696"/>
            </a:xfrm>
            <a:custGeom>
              <a:avLst/>
              <a:gdLst>
                <a:gd name="connsiteX0" fmla="*/ 0 w 583696"/>
                <a:gd name="connsiteY0" fmla="*/ 291848 h 583696"/>
                <a:gd name="connsiteX1" fmla="*/ 291848 w 583696"/>
                <a:gd name="connsiteY1" fmla="*/ 0 h 583696"/>
                <a:gd name="connsiteX2" fmla="*/ 583696 w 583696"/>
                <a:gd name="connsiteY2" fmla="*/ 291848 h 583696"/>
                <a:gd name="connsiteX3" fmla="*/ 291848 w 583696"/>
                <a:gd name="connsiteY3" fmla="*/ 583696 h 583696"/>
                <a:gd name="connsiteX4" fmla="*/ 0 w 583696"/>
                <a:gd name="connsiteY4" fmla="*/ 291848 h 5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96" h="583696">
                  <a:moveTo>
                    <a:pt x="0" y="291848"/>
                  </a:moveTo>
                  <a:cubicBezTo>
                    <a:pt x="0" y="130665"/>
                    <a:pt x="130665" y="0"/>
                    <a:pt x="291848" y="0"/>
                  </a:cubicBezTo>
                  <a:cubicBezTo>
                    <a:pt x="453031" y="0"/>
                    <a:pt x="583696" y="130665"/>
                    <a:pt x="583696" y="291848"/>
                  </a:cubicBezTo>
                  <a:cubicBezTo>
                    <a:pt x="583696" y="453031"/>
                    <a:pt x="453031" y="583696"/>
                    <a:pt x="291848" y="583696"/>
                  </a:cubicBezTo>
                  <a:cubicBezTo>
                    <a:pt x="130665" y="583696"/>
                    <a:pt x="0" y="453031"/>
                    <a:pt x="0" y="29184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25" tIns="89925" rIns="89925" bIns="8992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b="0" i="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Customer</a:t>
              </a:r>
              <a:endParaRPr lang="en-US" sz="7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004252" y="1870482"/>
              <a:ext cx="583696" cy="583696"/>
            </a:xfrm>
            <a:custGeom>
              <a:avLst/>
              <a:gdLst>
                <a:gd name="connsiteX0" fmla="*/ 0 w 583696"/>
                <a:gd name="connsiteY0" fmla="*/ 291848 h 583696"/>
                <a:gd name="connsiteX1" fmla="*/ 291848 w 583696"/>
                <a:gd name="connsiteY1" fmla="*/ 0 h 583696"/>
                <a:gd name="connsiteX2" fmla="*/ 583696 w 583696"/>
                <a:gd name="connsiteY2" fmla="*/ 291848 h 583696"/>
                <a:gd name="connsiteX3" fmla="*/ 291848 w 583696"/>
                <a:gd name="connsiteY3" fmla="*/ 583696 h 583696"/>
                <a:gd name="connsiteX4" fmla="*/ 0 w 583696"/>
                <a:gd name="connsiteY4" fmla="*/ 291848 h 5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96" h="583696">
                  <a:moveTo>
                    <a:pt x="0" y="291848"/>
                  </a:moveTo>
                  <a:cubicBezTo>
                    <a:pt x="0" y="130665"/>
                    <a:pt x="130665" y="0"/>
                    <a:pt x="291848" y="0"/>
                  </a:cubicBezTo>
                  <a:cubicBezTo>
                    <a:pt x="453031" y="0"/>
                    <a:pt x="583696" y="130665"/>
                    <a:pt x="583696" y="291848"/>
                  </a:cubicBezTo>
                  <a:cubicBezTo>
                    <a:pt x="583696" y="453031"/>
                    <a:pt x="453031" y="583696"/>
                    <a:pt x="291848" y="583696"/>
                  </a:cubicBezTo>
                  <a:cubicBezTo>
                    <a:pt x="130665" y="583696"/>
                    <a:pt x="0" y="453031"/>
                    <a:pt x="0" y="29184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25" tIns="89925" rIns="89925" bIns="8992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Supervisor </a:t>
              </a:r>
            </a:p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-</a:t>
              </a:r>
            </a:p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Waiter</a:t>
              </a:r>
              <a:endParaRPr lang="en-US" sz="7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344176" y="2539727"/>
              <a:ext cx="583696" cy="583696"/>
            </a:xfrm>
            <a:custGeom>
              <a:avLst/>
              <a:gdLst>
                <a:gd name="connsiteX0" fmla="*/ 0 w 583696"/>
                <a:gd name="connsiteY0" fmla="*/ 291848 h 583696"/>
                <a:gd name="connsiteX1" fmla="*/ 291848 w 583696"/>
                <a:gd name="connsiteY1" fmla="*/ 0 h 583696"/>
                <a:gd name="connsiteX2" fmla="*/ 583696 w 583696"/>
                <a:gd name="connsiteY2" fmla="*/ 291848 h 583696"/>
                <a:gd name="connsiteX3" fmla="*/ 291848 w 583696"/>
                <a:gd name="connsiteY3" fmla="*/ 583696 h 583696"/>
                <a:gd name="connsiteX4" fmla="*/ 0 w 583696"/>
                <a:gd name="connsiteY4" fmla="*/ 291848 h 5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96" h="583696">
                  <a:moveTo>
                    <a:pt x="0" y="291848"/>
                  </a:moveTo>
                  <a:cubicBezTo>
                    <a:pt x="0" y="130665"/>
                    <a:pt x="130665" y="0"/>
                    <a:pt x="291848" y="0"/>
                  </a:cubicBezTo>
                  <a:cubicBezTo>
                    <a:pt x="453031" y="0"/>
                    <a:pt x="583696" y="130665"/>
                    <a:pt x="583696" y="291848"/>
                  </a:cubicBezTo>
                  <a:cubicBezTo>
                    <a:pt x="583696" y="453031"/>
                    <a:pt x="453031" y="583696"/>
                    <a:pt x="291848" y="583696"/>
                  </a:cubicBezTo>
                  <a:cubicBezTo>
                    <a:pt x="130665" y="583696"/>
                    <a:pt x="0" y="453031"/>
                    <a:pt x="0" y="29184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25" tIns="89925" rIns="89925" bIns="8992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Chef</a:t>
              </a:r>
              <a:endParaRPr lang="en-US" sz="7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344176" y="3284647"/>
              <a:ext cx="583696" cy="583696"/>
            </a:xfrm>
            <a:custGeom>
              <a:avLst/>
              <a:gdLst>
                <a:gd name="connsiteX0" fmla="*/ 0 w 583696"/>
                <a:gd name="connsiteY0" fmla="*/ 291848 h 583696"/>
                <a:gd name="connsiteX1" fmla="*/ 291848 w 583696"/>
                <a:gd name="connsiteY1" fmla="*/ 0 h 583696"/>
                <a:gd name="connsiteX2" fmla="*/ 583696 w 583696"/>
                <a:gd name="connsiteY2" fmla="*/ 291848 h 583696"/>
                <a:gd name="connsiteX3" fmla="*/ 291848 w 583696"/>
                <a:gd name="connsiteY3" fmla="*/ 583696 h 583696"/>
                <a:gd name="connsiteX4" fmla="*/ 0 w 583696"/>
                <a:gd name="connsiteY4" fmla="*/ 291848 h 5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96" h="583696">
                  <a:moveTo>
                    <a:pt x="0" y="291848"/>
                  </a:moveTo>
                  <a:cubicBezTo>
                    <a:pt x="0" y="130665"/>
                    <a:pt x="130665" y="0"/>
                    <a:pt x="291848" y="0"/>
                  </a:cubicBezTo>
                  <a:cubicBezTo>
                    <a:pt x="453031" y="0"/>
                    <a:pt x="583696" y="130665"/>
                    <a:pt x="583696" y="291848"/>
                  </a:cubicBezTo>
                  <a:cubicBezTo>
                    <a:pt x="583696" y="453031"/>
                    <a:pt x="453031" y="583696"/>
                    <a:pt x="291848" y="583696"/>
                  </a:cubicBezTo>
                  <a:cubicBezTo>
                    <a:pt x="130665" y="583696"/>
                    <a:pt x="0" y="453031"/>
                    <a:pt x="0" y="29184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25" tIns="89925" rIns="89925" bIns="8992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b="0" i="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Server</a:t>
              </a:r>
              <a:endParaRPr lang="en-US" sz="7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36956" y="3944115"/>
              <a:ext cx="583696" cy="583696"/>
            </a:xfrm>
            <a:custGeom>
              <a:avLst/>
              <a:gdLst>
                <a:gd name="connsiteX0" fmla="*/ 0 w 583696"/>
                <a:gd name="connsiteY0" fmla="*/ 291848 h 583696"/>
                <a:gd name="connsiteX1" fmla="*/ 291848 w 583696"/>
                <a:gd name="connsiteY1" fmla="*/ 0 h 583696"/>
                <a:gd name="connsiteX2" fmla="*/ 583696 w 583696"/>
                <a:gd name="connsiteY2" fmla="*/ 291848 h 583696"/>
                <a:gd name="connsiteX3" fmla="*/ 291848 w 583696"/>
                <a:gd name="connsiteY3" fmla="*/ 583696 h 583696"/>
                <a:gd name="connsiteX4" fmla="*/ 0 w 583696"/>
                <a:gd name="connsiteY4" fmla="*/ 291848 h 5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96" h="583696">
                  <a:moveTo>
                    <a:pt x="0" y="291848"/>
                  </a:moveTo>
                  <a:cubicBezTo>
                    <a:pt x="0" y="130665"/>
                    <a:pt x="130665" y="0"/>
                    <a:pt x="291848" y="0"/>
                  </a:cubicBezTo>
                  <a:cubicBezTo>
                    <a:pt x="453031" y="0"/>
                    <a:pt x="583696" y="130665"/>
                    <a:pt x="583696" y="291848"/>
                  </a:cubicBezTo>
                  <a:cubicBezTo>
                    <a:pt x="583696" y="453031"/>
                    <a:pt x="453031" y="583696"/>
                    <a:pt x="291848" y="583696"/>
                  </a:cubicBezTo>
                  <a:cubicBezTo>
                    <a:pt x="130665" y="583696"/>
                    <a:pt x="0" y="453031"/>
                    <a:pt x="0" y="29184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25" tIns="89925" rIns="89925" bIns="8992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Display</a:t>
              </a:r>
            </a:p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Devices</a:t>
              </a:r>
              <a:endParaRPr lang="en-US" sz="7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6434" y="4413261"/>
              <a:ext cx="583696" cy="583696"/>
            </a:xfrm>
            <a:custGeom>
              <a:avLst/>
              <a:gdLst>
                <a:gd name="connsiteX0" fmla="*/ 0 w 583696"/>
                <a:gd name="connsiteY0" fmla="*/ 291848 h 583696"/>
                <a:gd name="connsiteX1" fmla="*/ 291848 w 583696"/>
                <a:gd name="connsiteY1" fmla="*/ 0 h 583696"/>
                <a:gd name="connsiteX2" fmla="*/ 583696 w 583696"/>
                <a:gd name="connsiteY2" fmla="*/ 291848 h 583696"/>
                <a:gd name="connsiteX3" fmla="*/ 291848 w 583696"/>
                <a:gd name="connsiteY3" fmla="*/ 583696 h 583696"/>
                <a:gd name="connsiteX4" fmla="*/ 0 w 583696"/>
                <a:gd name="connsiteY4" fmla="*/ 291848 h 58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96" h="583696">
                  <a:moveTo>
                    <a:pt x="0" y="291848"/>
                  </a:moveTo>
                  <a:cubicBezTo>
                    <a:pt x="0" y="130665"/>
                    <a:pt x="130665" y="0"/>
                    <a:pt x="291848" y="0"/>
                  </a:cubicBezTo>
                  <a:cubicBezTo>
                    <a:pt x="453031" y="0"/>
                    <a:pt x="583696" y="130665"/>
                    <a:pt x="583696" y="291848"/>
                  </a:cubicBezTo>
                  <a:cubicBezTo>
                    <a:pt x="583696" y="453031"/>
                    <a:pt x="453031" y="583696"/>
                    <a:pt x="291848" y="583696"/>
                  </a:cubicBezTo>
                  <a:cubicBezTo>
                    <a:pt x="130665" y="583696"/>
                    <a:pt x="0" y="453031"/>
                    <a:pt x="0" y="29184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25" tIns="89925" rIns="89925" bIns="8992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Payment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43010" y="3009364"/>
            <a:ext cx="63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RMOS</a:t>
            </a: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340" y="1468873"/>
            <a:ext cx="4097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18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Requirment – Yêu cầu chức năng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pPr lvl="0"/>
            <a:endParaRPr lang="en" sz="1600" dirty="0" smtClean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Server cung cấp dịch vụ xử lý và lưu trữ dữ liệu</a:t>
            </a:r>
          </a:p>
          <a:p>
            <a:pPr marL="285750" lvl="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 cấp cho customer các chức năng trong giới hạn</a:t>
            </a:r>
          </a:p>
          <a:p>
            <a:pPr marL="285750" indent="-285750">
              <a:buFontTx/>
              <a:buChar char="-"/>
            </a:pPr>
            <a:r>
              <a:rPr lang="en" sz="1600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 cấp cho 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Supervisor/Waiter </a:t>
            </a:r>
            <a:r>
              <a:rPr lang="en" sz="1600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 năng trong giới 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hạn bao gồm cả quyền quản lý</a:t>
            </a:r>
            <a:endParaRPr lang="en" sz="16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" sz="1600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 cấp cho 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Chef </a:t>
            </a:r>
            <a:r>
              <a:rPr lang="en" sz="1600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 chức năng trong giới 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hạn</a:t>
            </a:r>
            <a:endParaRPr lang="en" sz="16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 cấp trải nghiệm người dùng tốt nhất qua display devices</a:t>
            </a:r>
          </a:p>
          <a:p>
            <a:pPr marL="285750" lvl="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Xử lý các chức năng thanh toán</a:t>
            </a:r>
            <a:endParaRPr lang="en" sz="16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0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871" y="190919"/>
            <a:ext cx="170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PHÂN TÍCH</a:t>
            </a: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088" y="917385"/>
            <a:ext cx="7985612" cy="353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(General) G01-G06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ung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cấp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dịch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lưu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trữ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nghiệp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vụ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cơ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bản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(Customer) C01-C22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ích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hoạt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dịch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cấp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customer,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cấp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yêu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cầu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về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cơ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bản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khách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tương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với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Waiter, Chef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(Waiter) W01-W11: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ắt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phiên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làm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việc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cấp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yêu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cầu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về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Waiter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tương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với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 Customer,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mọi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công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việc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thực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Waiter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đều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gửi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thông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báo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đến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Supervisor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(Chef) K01-K03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cung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cấp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yêu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cầu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nghiệp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vụ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Chef, chef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thực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hiện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tương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với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Customer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gửi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thông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báo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đến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Supervisor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(Supervisor) S01-S05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Supervisor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quyền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hiện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mọi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Waiter, Chef,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ngoài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còn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một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số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như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hoàn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trả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hủy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yêu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cầu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từ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Customer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66912" cy="75016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MỐI LIÊN HỆ GIỮA CÁC YÊU CẦU TRONG HỆ </a:t>
            </a:r>
            <a:r>
              <a:rPr lang="en-US" dirty="0" smtClean="0"/>
              <a:t>THỐNG</a:t>
            </a:r>
            <a:endParaRPr lang="en" dirty="0"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2692" y="2877130"/>
            <a:ext cx="88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RMOS</a:t>
            </a:r>
            <a:endParaRPr lang="en-US" sz="20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3010" y="3009364"/>
            <a:ext cx="63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RMOS</a:t>
            </a: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4568" y="1671729"/>
            <a:ext cx="40972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18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Non-Function Requirment – Yêu cầu phi chức năng</a:t>
            </a: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pPr lvl="0"/>
            <a:endParaRPr lang="en" sz="1600" dirty="0" smtClean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Safety</a:t>
            </a:r>
            <a:endParaRPr lang="en" sz="16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Security</a:t>
            </a:r>
          </a:p>
          <a:p>
            <a:pPr marL="28575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Performance</a:t>
            </a:r>
          </a:p>
          <a:p>
            <a:pPr marL="285750" indent="-285750">
              <a:buFontTx/>
              <a:buChar char="-"/>
            </a:pPr>
            <a:r>
              <a:rPr lang="en" sz="1600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Human Engineering</a:t>
            </a:r>
            <a:endParaRPr lang="en" sz="1600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28874" y="1303495"/>
            <a:ext cx="2501165" cy="3691896"/>
            <a:chOff x="4589328" y="1451603"/>
            <a:chExt cx="2501165" cy="3691896"/>
          </a:xfrm>
        </p:grpSpPr>
        <p:sp>
          <p:nvSpPr>
            <p:cNvPr id="4" name="Freeform 3"/>
            <p:cNvSpPr/>
            <p:nvPr/>
          </p:nvSpPr>
          <p:spPr>
            <a:xfrm rot="3592843">
              <a:off x="5381390" y="4023845"/>
              <a:ext cx="727584" cy="608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0410"/>
                  </a:moveTo>
                  <a:lnTo>
                    <a:pt x="727584" y="304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 rot="1268717">
              <a:off x="5747244" y="3512934"/>
              <a:ext cx="559399" cy="608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0410"/>
                  </a:moveTo>
                  <a:lnTo>
                    <a:pt x="559399" y="304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 rot="20400302">
              <a:off x="5749438" y="2953927"/>
              <a:ext cx="552082" cy="608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0410"/>
                  </a:moveTo>
                  <a:lnTo>
                    <a:pt x="552082" y="304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18133001">
              <a:off x="5434504" y="2463989"/>
              <a:ext cx="652674" cy="608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0410"/>
                  </a:moveTo>
                  <a:lnTo>
                    <a:pt x="652674" y="304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Oval 7"/>
            <p:cNvSpPr/>
            <p:nvPr/>
          </p:nvSpPr>
          <p:spPr>
            <a:xfrm>
              <a:off x="4589328" y="2562832"/>
              <a:ext cx="1384410" cy="13844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740915" y="1451603"/>
              <a:ext cx="830646" cy="830646"/>
            </a:xfrm>
            <a:custGeom>
              <a:avLst/>
              <a:gdLst>
                <a:gd name="connsiteX0" fmla="*/ 0 w 830646"/>
                <a:gd name="connsiteY0" fmla="*/ 415323 h 830646"/>
                <a:gd name="connsiteX1" fmla="*/ 415323 w 830646"/>
                <a:gd name="connsiteY1" fmla="*/ 0 h 830646"/>
                <a:gd name="connsiteX2" fmla="*/ 830646 w 830646"/>
                <a:gd name="connsiteY2" fmla="*/ 415323 h 830646"/>
                <a:gd name="connsiteX3" fmla="*/ 415323 w 830646"/>
                <a:gd name="connsiteY3" fmla="*/ 830646 h 830646"/>
                <a:gd name="connsiteX4" fmla="*/ 0 w 830646"/>
                <a:gd name="connsiteY4" fmla="*/ 415323 h 83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646" h="830646">
                  <a:moveTo>
                    <a:pt x="0" y="415323"/>
                  </a:moveTo>
                  <a:cubicBezTo>
                    <a:pt x="0" y="185946"/>
                    <a:pt x="185946" y="0"/>
                    <a:pt x="415323" y="0"/>
                  </a:cubicBezTo>
                  <a:cubicBezTo>
                    <a:pt x="644700" y="0"/>
                    <a:pt x="830646" y="185946"/>
                    <a:pt x="830646" y="415323"/>
                  </a:cubicBezTo>
                  <a:cubicBezTo>
                    <a:pt x="830646" y="644700"/>
                    <a:pt x="644700" y="830646"/>
                    <a:pt x="415323" y="830646"/>
                  </a:cubicBezTo>
                  <a:cubicBezTo>
                    <a:pt x="185946" y="830646"/>
                    <a:pt x="0" y="644700"/>
                    <a:pt x="0" y="41532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360" tIns="127360" rIns="127360" bIns="127360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Safety</a:t>
              </a:r>
              <a:endParaRPr lang="en-US" sz="9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59847" y="2332610"/>
              <a:ext cx="830646" cy="830646"/>
            </a:xfrm>
            <a:custGeom>
              <a:avLst/>
              <a:gdLst>
                <a:gd name="connsiteX0" fmla="*/ 0 w 830646"/>
                <a:gd name="connsiteY0" fmla="*/ 415323 h 830646"/>
                <a:gd name="connsiteX1" fmla="*/ 415323 w 830646"/>
                <a:gd name="connsiteY1" fmla="*/ 0 h 830646"/>
                <a:gd name="connsiteX2" fmla="*/ 830646 w 830646"/>
                <a:gd name="connsiteY2" fmla="*/ 415323 h 830646"/>
                <a:gd name="connsiteX3" fmla="*/ 415323 w 830646"/>
                <a:gd name="connsiteY3" fmla="*/ 830646 h 830646"/>
                <a:gd name="connsiteX4" fmla="*/ 0 w 830646"/>
                <a:gd name="connsiteY4" fmla="*/ 415323 h 83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646" h="830646">
                  <a:moveTo>
                    <a:pt x="0" y="415323"/>
                  </a:moveTo>
                  <a:cubicBezTo>
                    <a:pt x="0" y="185946"/>
                    <a:pt x="185946" y="0"/>
                    <a:pt x="415323" y="0"/>
                  </a:cubicBezTo>
                  <a:cubicBezTo>
                    <a:pt x="644700" y="0"/>
                    <a:pt x="830646" y="185946"/>
                    <a:pt x="830646" y="415323"/>
                  </a:cubicBezTo>
                  <a:cubicBezTo>
                    <a:pt x="830646" y="644700"/>
                    <a:pt x="644700" y="830646"/>
                    <a:pt x="415323" y="830646"/>
                  </a:cubicBezTo>
                  <a:cubicBezTo>
                    <a:pt x="185946" y="830646"/>
                    <a:pt x="0" y="644700"/>
                    <a:pt x="0" y="41532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360" tIns="127360" rIns="127360" bIns="127360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Security</a:t>
              </a:r>
              <a:endParaRPr lang="en-US" sz="9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59847" y="3378739"/>
              <a:ext cx="830646" cy="830646"/>
            </a:xfrm>
            <a:custGeom>
              <a:avLst/>
              <a:gdLst>
                <a:gd name="connsiteX0" fmla="*/ 0 w 830646"/>
                <a:gd name="connsiteY0" fmla="*/ 415323 h 830646"/>
                <a:gd name="connsiteX1" fmla="*/ 415323 w 830646"/>
                <a:gd name="connsiteY1" fmla="*/ 0 h 830646"/>
                <a:gd name="connsiteX2" fmla="*/ 830646 w 830646"/>
                <a:gd name="connsiteY2" fmla="*/ 415323 h 830646"/>
                <a:gd name="connsiteX3" fmla="*/ 415323 w 830646"/>
                <a:gd name="connsiteY3" fmla="*/ 830646 h 830646"/>
                <a:gd name="connsiteX4" fmla="*/ 0 w 830646"/>
                <a:gd name="connsiteY4" fmla="*/ 415323 h 83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646" h="830646">
                  <a:moveTo>
                    <a:pt x="0" y="415323"/>
                  </a:moveTo>
                  <a:cubicBezTo>
                    <a:pt x="0" y="185946"/>
                    <a:pt x="185946" y="0"/>
                    <a:pt x="415323" y="0"/>
                  </a:cubicBezTo>
                  <a:cubicBezTo>
                    <a:pt x="644700" y="0"/>
                    <a:pt x="830646" y="185946"/>
                    <a:pt x="830646" y="415323"/>
                  </a:cubicBezTo>
                  <a:cubicBezTo>
                    <a:pt x="830646" y="644700"/>
                    <a:pt x="644700" y="830646"/>
                    <a:pt x="415323" y="830646"/>
                  </a:cubicBezTo>
                  <a:cubicBezTo>
                    <a:pt x="185946" y="830646"/>
                    <a:pt x="0" y="644700"/>
                    <a:pt x="0" y="41532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360" tIns="127360" rIns="127360" bIns="127360" numCol="1" spcCol="1270" anchor="ctr" anchorCtr="0">
              <a:noAutofit/>
            </a:bodyPr>
            <a:lstStyle/>
            <a:p>
              <a:pPr lvl="0" algn="ctr" defTabSz="377825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50" kern="1200" smtClean="0">
                  <a:latin typeface="Roboto Condensed" panose="020B0604020202020204" charset="0"/>
                  <a:ea typeface="Roboto Condensed" panose="020B0604020202020204" charset="0"/>
                </a:rPr>
                <a:t>Performance</a:t>
              </a:r>
              <a:endParaRPr lang="en-US" sz="85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720821" y="4312853"/>
              <a:ext cx="830646" cy="830646"/>
            </a:xfrm>
            <a:custGeom>
              <a:avLst/>
              <a:gdLst>
                <a:gd name="connsiteX0" fmla="*/ 0 w 830646"/>
                <a:gd name="connsiteY0" fmla="*/ 415323 h 830646"/>
                <a:gd name="connsiteX1" fmla="*/ 415323 w 830646"/>
                <a:gd name="connsiteY1" fmla="*/ 0 h 830646"/>
                <a:gd name="connsiteX2" fmla="*/ 830646 w 830646"/>
                <a:gd name="connsiteY2" fmla="*/ 415323 h 830646"/>
                <a:gd name="connsiteX3" fmla="*/ 415323 w 830646"/>
                <a:gd name="connsiteY3" fmla="*/ 830646 h 830646"/>
                <a:gd name="connsiteX4" fmla="*/ 0 w 830646"/>
                <a:gd name="connsiteY4" fmla="*/ 415323 h 83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646" h="830646">
                  <a:moveTo>
                    <a:pt x="0" y="415323"/>
                  </a:moveTo>
                  <a:cubicBezTo>
                    <a:pt x="0" y="185946"/>
                    <a:pt x="185946" y="0"/>
                    <a:pt x="415323" y="0"/>
                  </a:cubicBezTo>
                  <a:cubicBezTo>
                    <a:pt x="644700" y="0"/>
                    <a:pt x="830646" y="185946"/>
                    <a:pt x="830646" y="415323"/>
                  </a:cubicBezTo>
                  <a:cubicBezTo>
                    <a:pt x="830646" y="644700"/>
                    <a:pt x="644700" y="830646"/>
                    <a:pt x="415323" y="830646"/>
                  </a:cubicBezTo>
                  <a:cubicBezTo>
                    <a:pt x="185946" y="830646"/>
                    <a:pt x="0" y="644700"/>
                    <a:pt x="0" y="41532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360" tIns="127360" rIns="127360" bIns="127360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Human</a:t>
              </a:r>
            </a:p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latin typeface="Roboto Condensed" panose="020B0604020202020204" charset="0"/>
                  <a:ea typeface="Roboto Condensed" panose="020B0604020202020204" charset="0"/>
                </a:rPr>
                <a:t>Engineering</a:t>
              </a:r>
              <a:endParaRPr lang="en-US" sz="900" kern="12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82316" y="2932410"/>
            <a:ext cx="10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RMOS</a:t>
            </a:r>
            <a:endParaRPr lang="en-US" sz="18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0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871" y="190919"/>
            <a:ext cx="170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PHÂN TÍCH</a:t>
            </a: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620" y="1138448"/>
            <a:ext cx="7985612" cy="339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4000"/>
              </a:lnSpc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Safety) F01-F05: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khả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chịu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lỗi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sự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cố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xảy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quá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yêu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giữa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Customer, Supervisor, Chef,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Waiter</a:t>
            </a:r>
          </a:p>
          <a:p>
            <a:pPr lvl="0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Security) Y01-Y11: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bảo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mật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tin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quá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yêu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Waiter, Customer, Supervisor,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Chef</a:t>
            </a:r>
          </a:p>
          <a:p>
            <a:pPr lvl="0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Human Engineering) H01-H02: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tương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giữa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nhân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thống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Performace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P01-P04: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nhân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3879" y="4287811"/>
            <a:ext cx="4408074" cy="6642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4000" dirty="0" smtClean="0"/>
              <a:t>MÔ TẢ HOẠT ĐỘNG YÊU CẦU HỆ THỐNG</a:t>
            </a:r>
            <a:endParaRPr lang="en" sz="40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-265052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35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12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7" y="293100"/>
            <a:ext cx="5195134" cy="434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677" y="189451"/>
            <a:ext cx="178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Sequence Diagram</a:t>
            </a: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113164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800"/>
                </a:solidFill>
              </a:rPr>
              <a:t>Nhóm 10 – LTU12B</a:t>
            </a:r>
            <a:endParaRPr lang="en" sz="6000" dirty="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2355462"/>
            <a:ext cx="6593700" cy="174477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>
                    <a:lumMod val="75000"/>
                  </a:schemeClr>
                </a:solidFill>
              </a:rPr>
              <a:t>Đỗ Trung Thành – 20138389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>
                    <a:lumMod val="75000"/>
                  </a:schemeClr>
                </a:solidFill>
              </a:rPr>
              <a:t>Lưu Thành Nam – 20138288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>
                    <a:lumMod val="75000"/>
                  </a:schemeClr>
                </a:solidFill>
              </a:rPr>
              <a:t>Hà Trí Hiếu – 20138150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>
                    <a:lumMod val="75000"/>
                  </a:schemeClr>
                </a:solidFill>
              </a:rPr>
              <a:t>Nguyễn Quang Tuấn – 20138494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9" y="157532"/>
            <a:ext cx="636676" cy="948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34" y="157532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Giới</a:t>
            </a:r>
            <a:r>
              <a:rPr lang="en-US" sz="1800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Thiệu</a:t>
            </a:r>
            <a:endParaRPr lang="en-US" sz="18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305295" y="2861216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800"/>
                </a:solidFill>
              </a:rPr>
              <a:t>CẢM ƠN MỌI NGƯỜI ĐÃ LẮNG NGHE!</a:t>
            </a:r>
            <a:endParaRPr lang="en" sz="6000" dirty="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TỔNG QUAN 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0" y="4728411"/>
            <a:ext cx="5168400" cy="4150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" sz="1000" dirty="0" smtClean="0"/>
              <a:t>Tìm </a:t>
            </a:r>
            <a:r>
              <a:rPr lang="en" sz="1000" dirty="0"/>
              <a:t>hiểu về SRS qua phần mềm </a:t>
            </a:r>
            <a:r>
              <a:rPr lang="en" sz="1000" dirty="0" smtClean="0"/>
              <a:t>RMOS (Restaurent </a:t>
            </a:r>
            <a:r>
              <a:rPr lang="en" sz="1000" dirty="0"/>
              <a:t>Menu &amp; Order System)</a:t>
            </a: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0137876"/>
              </p:ext>
            </p:extLst>
          </p:nvPr>
        </p:nvGraphicFramePr>
        <p:xfrm>
          <a:off x="318586" y="1525811"/>
          <a:ext cx="6732396" cy="307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94179" y="1808703"/>
            <a:ext cx="30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1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157" y="2512777"/>
            <a:ext cx="30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2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7205" y="3228773"/>
            <a:ext cx="30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4179" y="3944768"/>
            <a:ext cx="30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4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348916" y="3396343"/>
            <a:ext cx="4403954" cy="110346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4800" dirty="0" smtClean="0"/>
              <a:t>STAKEHOLDERS</a:t>
            </a:r>
            <a:endParaRPr lang="en" sz="48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-265052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38462" y="1177936"/>
            <a:ext cx="5462337" cy="27563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Định nghĩa: Stakeholders là người nhóm người hay các tổ chức liên quan đến hệ thống</a:t>
            </a:r>
          </a:p>
          <a:p>
            <a:pPr lvl="0">
              <a:spcBef>
                <a:spcPts val="0"/>
              </a:spcBef>
              <a:buNone/>
            </a:pPr>
            <a:endParaRPr lang="en" sz="2400" dirty="0" smtClean="0"/>
          </a:p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Đối với RMOS có 2 nhóm tác nhân: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/>
              <a:t>Restaurateurs </a:t>
            </a:r>
          </a:p>
          <a:p>
            <a:pPr marL="457200" lvl="0" indent="-457200">
              <a:buFontTx/>
              <a:buChar char="-"/>
            </a:pPr>
            <a:r>
              <a:rPr lang="en-US" sz="2400" i="0" dirty="0" smtClean="0"/>
              <a:t>Associated Staff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i="0" dirty="0"/>
              <a:t/>
            </a:r>
            <a:br>
              <a:rPr lang="en-US" i="0" dirty="0"/>
            </a:br>
            <a:endParaRPr lang="en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PHÂN TÍCH CÁC NHÓM TÁC NHÂN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51721" y="1624263"/>
            <a:ext cx="6132600" cy="286061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/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Restauraters: </a:t>
            </a:r>
          </a:p>
          <a:p>
            <a:pPr marL="228600" lvl="0"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- Supervisor, Waiter, Chef, Customer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Associated Staff:</a:t>
            </a:r>
            <a:endParaRPr lang="en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- System manager</a:t>
            </a:r>
            <a:endParaRPr lang="en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88" y="1380733"/>
            <a:ext cx="3379682" cy="2227518"/>
          </a:xfrm>
          <a:prstGeom prst="rect">
            <a:avLst/>
          </a:prstGeom>
        </p:spPr>
      </p:pic>
      <p:sp>
        <p:nvSpPr>
          <p:cNvPr id="12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533779" y="4636499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pPr lvl="0">
                <a:spcBef>
                  <a:spcPts val="0"/>
                </a:spcBef>
                <a:buNone/>
              </a:pPr>
              <a:t>7</a:t>
            </a:fld>
            <a:endParaRPr lang="en" sz="18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9" name="Picture 18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405" y="164431"/>
            <a:ext cx="4787816" cy="456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49" y="164431"/>
            <a:ext cx="190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Use Case</a:t>
            </a:r>
            <a:endParaRPr lang="en-US" sz="18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3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hiểu</a:t>
            </a:r>
            <a:r>
              <a:rPr lang="en-US" sz="1000" dirty="0" smtClean="0"/>
              <a:t> </a:t>
            </a:r>
            <a:r>
              <a:rPr lang="en-US" sz="1000" dirty="0" err="1" smtClean="0"/>
              <a:t>về</a:t>
            </a:r>
            <a:r>
              <a:rPr lang="en-US" sz="1000" dirty="0" smtClean="0"/>
              <a:t> SRS qua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RMOS (</a:t>
            </a:r>
            <a:r>
              <a:rPr lang="en-US" sz="1000" dirty="0" err="1" smtClean="0"/>
              <a:t>Restaurent</a:t>
            </a:r>
            <a:r>
              <a:rPr lang="en-US" sz="1000" dirty="0" smtClean="0"/>
              <a:t>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75000"/>
                  </a:schemeClr>
                </a:solidFill>
              </a:rPr>
              <a:t>User Level </a:t>
            </a:r>
            <a:r>
              <a:rPr lang="en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Supervisor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PHÂN CẤP USER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75000"/>
                  </a:schemeClr>
                </a:solidFill>
              </a:rPr>
              <a:t>User Level </a:t>
            </a:r>
            <a:r>
              <a:rPr lang="en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Waiter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Chef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endParaRPr lang="e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91"/>
          <p:cNvSpPr txBox="1">
            <a:spLocks/>
          </p:cNvSpPr>
          <p:nvPr/>
        </p:nvSpPr>
        <p:spPr>
          <a:xfrm>
            <a:off x="0" y="4728411"/>
            <a:ext cx="5168400" cy="415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  <a:buFont typeface="Roboto Condensed Light"/>
              <a:buNone/>
            </a:pPr>
            <a:r>
              <a:rPr lang="en-US" sz="1000" smtClean="0"/>
              <a:t>Tìm hiểu về SRS qua phần mềm RMOS (Restaurent Menu &amp; Order System)</a:t>
            </a:r>
            <a:endParaRPr lang="en-US" sz="1000" i="1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93588" y="3641110"/>
            <a:ext cx="5392317" cy="73883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PRODUCT CHAMPIONS</a:t>
            </a:r>
            <a:endParaRPr lang="en" sz="40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-265052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78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979</Words>
  <Application>Microsoft Office PowerPoint</Application>
  <PresentationFormat>On-screen Show (16:9)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 Condensed Light</vt:lpstr>
      <vt:lpstr>Tahoma</vt:lpstr>
      <vt:lpstr>Arvo</vt:lpstr>
      <vt:lpstr>Roboto Condensed</vt:lpstr>
      <vt:lpstr>Salerio template</vt:lpstr>
      <vt:lpstr>Tìm hiểu về SRS qua phần mềm RMOS (Restaurant Menu &amp; Order System)</vt:lpstr>
      <vt:lpstr>Nhóm 10 – LTU12B</vt:lpstr>
      <vt:lpstr>TỔNG QUAN </vt:lpstr>
      <vt:lpstr>STAKEHOLDERS</vt:lpstr>
      <vt:lpstr>PowerPoint Presentation</vt:lpstr>
      <vt:lpstr>PHÂN TÍCH CÁC NHÓM TÁC NHÂN</vt:lpstr>
      <vt:lpstr>PowerPoint Presentation</vt:lpstr>
      <vt:lpstr>PHÂN CẤP USER</vt:lpstr>
      <vt:lpstr>                PRODUCT CHAMPIONS</vt:lpstr>
      <vt:lpstr>PRODUCT CHAMPIONS TRONG RMOS</vt:lpstr>
      <vt:lpstr>YÊU CẦU PHẦN MỀM VỚI TỪNG PRODUCT CHAMPION</vt:lpstr>
      <vt:lpstr>YÊU CẦU PHẦN MỀM VỚI TỪNG PRODUCT CHAMPION</vt:lpstr>
      <vt:lpstr>               MỐI LIÊN HỆ GIỮA CÁC YÊU CẦU TRONG HỆ THỐNG</vt:lpstr>
      <vt:lpstr>MỐI LIÊN HỆ GIỮA CÁC YÊU CẦU TRONG HỆ THỐNG</vt:lpstr>
      <vt:lpstr>PowerPoint Presentation</vt:lpstr>
      <vt:lpstr>MỐI LIÊN HỆ GIỮA CÁC YÊU CẦU TRONG HỆ THỐNG</vt:lpstr>
      <vt:lpstr>PowerPoint Presentation</vt:lpstr>
      <vt:lpstr>MÔ TẢ HOẠT ĐỘNG YÊU CẦU HỆ THỐNG</vt:lpstr>
      <vt:lpstr>PowerPoint Presentation</vt:lpstr>
      <vt:lpstr>CẢM ƠN MỌI NGƯỜI ĐÃ LẮNG NGHE!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SRS qua phần mềm RMOS (Restaurent Menu &amp; Order System)  LTU12B -  Nhóm 10</dc:title>
  <dc:creator>Trung Thành Đỗ</dc:creator>
  <cp:lastModifiedBy>Trung Thành Đỗ</cp:lastModifiedBy>
  <cp:revision>31</cp:revision>
  <dcterms:modified xsi:type="dcterms:W3CDTF">2017-10-19T01:36:32Z</dcterms:modified>
</cp:coreProperties>
</file>