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github.com/trexminer/T-Rex/releases" TargetMode="External"/><Relationship Id="rId5" Type="http://schemas.openxmlformats.org/officeDocument/2006/relationships/hyperlink" Target="https://github.com/todxx/teamredminer/releases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youtu.be/5SRlga9Q7rY" TargetMode="External"/><Relationship Id="rId6" Type="http://schemas.openxmlformats.org/officeDocument/2006/relationships/hyperlink" Target="https://ergonaut.space/en/Guides/Mining" TargetMode="External"/><Relationship Id="rId7" Type="http://schemas.openxmlformats.org/officeDocument/2006/relationships/hyperlink" Target="https://www.reddit.com/r/erg_miners/" TargetMode="External"/><Relationship Id="rId8" Type="http://schemas.openxmlformats.org/officeDocument/2006/relationships/hyperlink" Target="https://docs.ergoplatform.com/mining/" TargetMode="External"/><Relationship Id="rId9" Type="http://schemas.openxmlformats.org/officeDocument/2006/relationships/hyperlink" Target="https://ergo.getblok.io/" TargetMode="External"/><Relationship Id="rId10" Type="http://schemas.openxmlformats.org/officeDocument/2006/relationships/hyperlink" Target="https://www.getblok.io/how-to-connect/" TargetMode="External"/><Relationship Id="rId11" Type="http://schemas.openxmlformats.org/officeDocument/2006/relationships/hyperlink" Target="https://www.getblok.io/smartpool-faq/" TargetMode="External"/><Relationship Id="rId12" Type="http://schemas.openxmlformats.org/officeDocument/2006/relationships/hyperlink" Target="https://whattomine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D8E2D1"/>
            </a:gs>
            <a:gs pos="69000">
              <a:srgbClr val="B8E3F2"/>
            </a:gs>
            <a:gs pos="83000">
              <a:srgbClr val="B8E3F2"/>
            </a:gs>
            <a:gs pos="100000">
              <a:srgbClr val="B8E3F2"/>
            </a:gs>
          </a:gsLst>
          <a:lin ang="135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0" descr="Picture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0794" y="51197"/>
            <a:ext cx="4541207" cy="3155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72613" y="88372"/>
            <a:ext cx="2505075" cy="57749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Box 3"/>
          <p:cNvSpPr txBox="1"/>
          <p:nvPr/>
        </p:nvSpPr>
        <p:spPr>
          <a:xfrm>
            <a:off x="10178160" y="528211"/>
            <a:ext cx="188499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lvl1pPr>
          </a:lstStyle>
          <a:p>
            <a:pPr/>
            <a:r>
              <a:t>community</a:t>
            </a:r>
          </a:p>
        </p:txBody>
      </p:sp>
      <p:grpSp>
        <p:nvGrpSpPr>
          <p:cNvPr id="99" name="TextBox 4"/>
          <p:cNvGrpSpPr/>
          <p:nvPr/>
        </p:nvGrpSpPr>
        <p:grpSpPr>
          <a:xfrm>
            <a:off x="346164" y="379029"/>
            <a:ext cx="4960330" cy="618632"/>
            <a:chOff x="0" y="0"/>
            <a:chExt cx="4960328" cy="618631"/>
          </a:xfrm>
        </p:grpSpPr>
        <p:sp>
          <p:nvSpPr>
            <p:cNvPr id="97" name="Shape"/>
            <p:cNvSpPr/>
            <p:nvPr/>
          </p:nvSpPr>
          <p:spPr>
            <a:xfrm>
              <a:off x="0" y="0"/>
              <a:ext cx="4960329" cy="616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717" fill="norm" stroke="1" extrusionOk="0">
                  <a:moveTo>
                    <a:pt x="35" y="538"/>
                  </a:moveTo>
                  <a:cubicBezTo>
                    <a:pt x="515" y="272"/>
                    <a:pt x="1509" y="740"/>
                    <a:pt x="2286" y="538"/>
                  </a:cubicBezTo>
                  <a:cubicBezTo>
                    <a:pt x="3064" y="337"/>
                    <a:pt x="3688" y="743"/>
                    <a:pt x="4752" y="538"/>
                  </a:cubicBezTo>
                  <a:cubicBezTo>
                    <a:pt x="5816" y="333"/>
                    <a:pt x="6353" y="-265"/>
                    <a:pt x="7432" y="538"/>
                  </a:cubicBezTo>
                  <a:cubicBezTo>
                    <a:pt x="8511" y="1342"/>
                    <a:pt x="9702" y="1116"/>
                    <a:pt x="10326" y="538"/>
                  </a:cubicBezTo>
                  <a:cubicBezTo>
                    <a:pt x="10950" y="-39"/>
                    <a:pt x="11947" y="-308"/>
                    <a:pt x="13006" y="538"/>
                  </a:cubicBezTo>
                  <a:cubicBezTo>
                    <a:pt x="14065" y="1384"/>
                    <a:pt x="14872" y="201"/>
                    <a:pt x="15900" y="538"/>
                  </a:cubicBezTo>
                  <a:cubicBezTo>
                    <a:pt x="16928" y="876"/>
                    <a:pt x="17045" y="-123"/>
                    <a:pt x="18151" y="538"/>
                  </a:cubicBezTo>
                  <a:cubicBezTo>
                    <a:pt x="19257" y="1199"/>
                    <a:pt x="20496" y="437"/>
                    <a:pt x="21474" y="538"/>
                  </a:cubicBezTo>
                  <a:cubicBezTo>
                    <a:pt x="21413" y="8734"/>
                    <a:pt x="21538" y="13360"/>
                    <a:pt x="21474" y="20201"/>
                  </a:cubicBezTo>
                  <a:cubicBezTo>
                    <a:pt x="20540" y="20080"/>
                    <a:pt x="19822" y="19110"/>
                    <a:pt x="18580" y="20201"/>
                  </a:cubicBezTo>
                  <a:cubicBezTo>
                    <a:pt x="17338" y="21292"/>
                    <a:pt x="16438" y="20042"/>
                    <a:pt x="15900" y="20201"/>
                  </a:cubicBezTo>
                  <a:cubicBezTo>
                    <a:pt x="15362" y="20360"/>
                    <a:pt x="14624" y="19373"/>
                    <a:pt x="13435" y="20201"/>
                  </a:cubicBezTo>
                  <a:cubicBezTo>
                    <a:pt x="12246" y="21029"/>
                    <a:pt x="11839" y="19157"/>
                    <a:pt x="10326" y="20201"/>
                  </a:cubicBezTo>
                  <a:cubicBezTo>
                    <a:pt x="8813" y="21246"/>
                    <a:pt x="8584" y="20073"/>
                    <a:pt x="7646" y="20201"/>
                  </a:cubicBezTo>
                  <a:cubicBezTo>
                    <a:pt x="6708" y="20329"/>
                    <a:pt x="6231" y="19775"/>
                    <a:pt x="5181" y="20201"/>
                  </a:cubicBezTo>
                  <a:cubicBezTo>
                    <a:pt x="4130" y="20627"/>
                    <a:pt x="1754" y="21110"/>
                    <a:pt x="35" y="20201"/>
                  </a:cubicBezTo>
                  <a:cubicBezTo>
                    <a:pt x="-62" y="12095"/>
                    <a:pt x="78" y="7104"/>
                    <a:pt x="35" y="538"/>
                  </a:cubicBezTo>
                  <a:close/>
                </a:path>
              </a:pathLst>
            </a:custGeom>
            <a:noFill/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" name="New To Mining Guide"/>
            <p:cNvSpPr txBox="1"/>
            <p:nvPr/>
          </p:nvSpPr>
          <p:spPr>
            <a:xfrm>
              <a:off x="82451" y="44591"/>
              <a:ext cx="4799244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New To Mining Guide</a:t>
              </a:r>
            </a:p>
          </p:txBody>
        </p:sp>
      </p:grpSp>
      <p:sp>
        <p:nvSpPr>
          <p:cNvPr id="100" name="TextBox 5"/>
          <p:cNvSpPr txBox="1"/>
          <p:nvPr/>
        </p:nvSpPr>
        <p:spPr>
          <a:xfrm>
            <a:off x="727588" y="1061709"/>
            <a:ext cx="3750925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Requirements</a:t>
            </a:r>
          </a:p>
          <a:p>
            <a:pPr>
              <a:defRPr b="1" sz="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GPU</a:t>
            </a:r>
          </a:p>
          <a:p>
            <a: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Mining Software</a:t>
            </a:r>
          </a:p>
          <a:p>
            <a: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Ergo Wallet</a:t>
            </a:r>
          </a:p>
        </p:txBody>
      </p:sp>
      <p:sp>
        <p:nvSpPr>
          <p:cNvPr id="101" name="TextBox 6"/>
          <p:cNvSpPr txBox="1"/>
          <p:nvPr/>
        </p:nvSpPr>
        <p:spPr>
          <a:xfrm>
            <a:off x="674995" y="3163210"/>
            <a:ext cx="3083951" cy="235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GPU Requirements</a:t>
            </a:r>
          </a:p>
          <a:p>
            <a:pPr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Nvidia 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1000 series or newer</a:t>
            </a:r>
          </a:p>
          <a:p>
            <a:pPr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AMD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400 series or newer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4GB VRAM or higher</a:t>
            </a:r>
          </a:p>
        </p:txBody>
      </p:sp>
      <p:sp>
        <p:nvSpPr>
          <p:cNvPr id="102" name="TextBox 7"/>
          <p:cNvSpPr txBox="1"/>
          <p:nvPr/>
        </p:nvSpPr>
        <p:spPr>
          <a:xfrm>
            <a:off x="4019320" y="3157201"/>
            <a:ext cx="3947155" cy="334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Mining Software</a:t>
            </a:r>
          </a:p>
          <a:p>
            <a:pPr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Nvidia 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T-Rex miner recommended </a:t>
            </a:r>
            <a:r>
              <a:rPr sz="1000"/>
              <a:t>(</a:t>
            </a:r>
            <a:r>
              <a: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github.com/trexminer/T-Rex/releases</a:t>
            </a:r>
            <a:r>
              <a:rPr sz="1000"/>
              <a:t>)</a:t>
            </a:r>
            <a:endParaRPr sz="1000"/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or NBminer, lolminer, nanominer</a:t>
            </a:r>
          </a:p>
          <a:p>
            <a:pPr marL="285750" indent="-285750">
              <a:buSzPct val="100000"/>
              <a:buFont typeface="Arial"/>
              <a:buChar char="•"/>
              <a:defRPr b="1" sz="8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AMD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Team Red Miner recommended </a:t>
            </a:r>
            <a:r>
              <a:rPr sz="1000"/>
              <a:t>(</a:t>
            </a:r>
            <a:r>
              <a: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github.com/todxx/teamredminer/releases</a:t>
            </a:r>
            <a:r>
              <a:rPr sz="1000"/>
              <a:t>)</a:t>
            </a:r>
            <a:endParaRPr sz="1000"/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or NBminer, SRBminer, lolminer, nanominer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</p:txBody>
      </p:sp>
      <p:grpSp>
        <p:nvGrpSpPr>
          <p:cNvPr id="105" name="Oval 8"/>
          <p:cNvGrpSpPr/>
          <p:nvPr/>
        </p:nvGrpSpPr>
        <p:grpSpPr>
          <a:xfrm>
            <a:off x="345231" y="3069353"/>
            <a:ext cx="285614" cy="459741"/>
            <a:chOff x="0" y="0"/>
            <a:chExt cx="285613" cy="459740"/>
          </a:xfrm>
        </p:grpSpPr>
        <p:sp>
          <p:nvSpPr>
            <p:cNvPr id="103" name="Shape"/>
            <p:cNvSpPr/>
            <p:nvPr/>
          </p:nvSpPr>
          <p:spPr>
            <a:xfrm>
              <a:off x="0" y="87847"/>
              <a:ext cx="285614" cy="285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0757" fill="norm" stroke="1" extrusionOk="0">
                  <a:moveTo>
                    <a:pt x="0" y="10336"/>
                  </a:moveTo>
                  <a:cubicBezTo>
                    <a:pt x="64" y="4402"/>
                    <a:pt x="4526" y="438"/>
                    <a:pt x="10374" y="0"/>
                  </a:cubicBezTo>
                  <a:cubicBezTo>
                    <a:pt x="16058" y="1306"/>
                    <a:pt x="20507" y="4690"/>
                    <a:pt x="20748" y="10336"/>
                  </a:cubicBezTo>
                  <a:cubicBezTo>
                    <a:pt x="21600" y="16090"/>
                    <a:pt x="17659" y="21192"/>
                    <a:pt x="10374" y="20671"/>
                  </a:cubicBezTo>
                  <a:cubicBezTo>
                    <a:pt x="3823" y="21600"/>
                    <a:pt x="240" y="14800"/>
                    <a:pt x="0" y="10336"/>
                  </a:cubicBezTo>
                  <a:close/>
                </a:path>
              </a:pathLst>
            </a:custGeom>
            <a:noFill/>
            <a:ln w="28575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1"/>
            <p:cNvSpPr txBox="1"/>
            <p:nvPr/>
          </p:nvSpPr>
          <p:spPr>
            <a:xfrm>
              <a:off x="60007" y="0"/>
              <a:ext cx="16403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400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08" name="Oval 9"/>
          <p:cNvGrpSpPr/>
          <p:nvPr/>
        </p:nvGrpSpPr>
        <p:grpSpPr>
          <a:xfrm>
            <a:off x="3688189" y="3069354"/>
            <a:ext cx="285951" cy="459741"/>
            <a:chOff x="0" y="0"/>
            <a:chExt cx="285950" cy="459740"/>
          </a:xfrm>
        </p:grpSpPr>
        <p:sp>
          <p:nvSpPr>
            <p:cNvPr id="106" name="Shape"/>
            <p:cNvSpPr/>
            <p:nvPr/>
          </p:nvSpPr>
          <p:spPr>
            <a:xfrm>
              <a:off x="-1" y="87813"/>
              <a:ext cx="285952" cy="284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2" h="21473" fill="norm" stroke="1" extrusionOk="0">
                  <a:moveTo>
                    <a:pt x="98" y="10738"/>
                  </a:moveTo>
                  <a:cubicBezTo>
                    <a:pt x="-703" y="4652"/>
                    <a:pt x="3482" y="-127"/>
                    <a:pt x="10241" y="3"/>
                  </a:cubicBezTo>
                  <a:cubicBezTo>
                    <a:pt x="15665" y="491"/>
                    <a:pt x="20153" y="4601"/>
                    <a:pt x="20384" y="10738"/>
                  </a:cubicBezTo>
                  <a:cubicBezTo>
                    <a:pt x="20897" y="16279"/>
                    <a:pt x="16202" y="21440"/>
                    <a:pt x="10241" y="21473"/>
                  </a:cubicBezTo>
                  <a:cubicBezTo>
                    <a:pt x="4588" y="21139"/>
                    <a:pt x="-376" y="17904"/>
                    <a:pt x="98" y="10738"/>
                  </a:cubicBezTo>
                  <a:close/>
                </a:path>
              </a:pathLst>
            </a:custGeom>
            <a:noFill/>
            <a:ln w="28575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" name="2"/>
            <p:cNvSpPr txBox="1"/>
            <p:nvPr/>
          </p:nvSpPr>
          <p:spPr>
            <a:xfrm>
              <a:off x="61376" y="0"/>
              <a:ext cx="16403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400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11" name="Oval 10"/>
          <p:cNvGrpSpPr/>
          <p:nvPr/>
        </p:nvGrpSpPr>
        <p:grpSpPr>
          <a:xfrm>
            <a:off x="7693247" y="3069353"/>
            <a:ext cx="285951" cy="459741"/>
            <a:chOff x="0" y="0"/>
            <a:chExt cx="285950" cy="459740"/>
          </a:xfrm>
        </p:grpSpPr>
        <p:sp>
          <p:nvSpPr>
            <p:cNvPr id="109" name="Shape"/>
            <p:cNvSpPr/>
            <p:nvPr/>
          </p:nvSpPr>
          <p:spPr>
            <a:xfrm>
              <a:off x="-1" y="87813"/>
              <a:ext cx="285952" cy="284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2" h="21473" fill="norm" stroke="1" extrusionOk="0">
                  <a:moveTo>
                    <a:pt x="98" y="10738"/>
                  </a:moveTo>
                  <a:cubicBezTo>
                    <a:pt x="-703" y="4652"/>
                    <a:pt x="3482" y="-127"/>
                    <a:pt x="10241" y="3"/>
                  </a:cubicBezTo>
                  <a:cubicBezTo>
                    <a:pt x="15665" y="491"/>
                    <a:pt x="20153" y="4601"/>
                    <a:pt x="20384" y="10738"/>
                  </a:cubicBezTo>
                  <a:cubicBezTo>
                    <a:pt x="20897" y="16279"/>
                    <a:pt x="16202" y="21440"/>
                    <a:pt x="10241" y="21473"/>
                  </a:cubicBezTo>
                  <a:cubicBezTo>
                    <a:pt x="4588" y="21139"/>
                    <a:pt x="-376" y="17904"/>
                    <a:pt x="98" y="10738"/>
                  </a:cubicBezTo>
                  <a:close/>
                </a:path>
              </a:pathLst>
            </a:custGeom>
            <a:noFill/>
            <a:ln w="28575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" name="3"/>
            <p:cNvSpPr txBox="1"/>
            <p:nvPr/>
          </p:nvSpPr>
          <p:spPr>
            <a:xfrm>
              <a:off x="61376" y="0"/>
              <a:ext cx="16403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400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12" name="TextBox 11"/>
          <p:cNvSpPr txBox="1"/>
          <p:nvPr/>
        </p:nvSpPr>
        <p:spPr>
          <a:xfrm>
            <a:off x="8022836" y="3157201"/>
            <a:ext cx="4176731" cy="263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Ergo Wallet</a:t>
            </a:r>
          </a:p>
          <a:p>
            <a:pPr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Browser Based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Nautilus Wallet </a:t>
            </a:r>
            <a:r>
              <a:rPr sz="1000"/>
              <a:t>(Chrome Store)</a:t>
            </a:r>
            <a:endParaRPr sz="1000"/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SafeW</a:t>
            </a:r>
          </a:p>
          <a:p>
            <a:pPr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Mobile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Aneta Wallet </a:t>
            </a:r>
            <a:r>
              <a:rPr sz="1000"/>
              <a:t>(Google Play Store)</a:t>
            </a:r>
            <a:endParaRPr sz="1000"/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Ergo Mobile App </a:t>
            </a:r>
            <a:r>
              <a:rPr sz="1000"/>
              <a:t>(Android &amp; TestFlight iOS)</a:t>
            </a:r>
            <a:endParaRPr sz="1000"/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</p:txBody>
      </p:sp>
      <p:grpSp>
        <p:nvGrpSpPr>
          <p:cNvPr id="115" name="Oval 12"/>
          <p:cNvGrpSpPr/>
          <p:nvPr/>
        </p:nvGrpSpPr>
        <p:grpSpPr>
          <a:xfrm>
            <a:off x="376072" y="1540851"/>
            <a:ext cx="285614" cy="459741"/>
            <a:chOff x="0" y="0"/>
            <a:chExt cx="285613" cy="459740"/>
          </a:xfrm>
        </p:grpSpPr>
        <p:sp>
          <p:nvSpPr>
            <p:cNvPr id="113" name="Shape"/>
            <p:cNvSpPr/>
            <p:nvPr/>
          </p:nvSpPr>
          <p:spPr>
            <a:xfrm>
              <a:off x="0" y="87847"/>
              <a:ext cx="285614" cy="285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0757" fill="norm" stroke="1" extrusionOk="0">
                  <a:moveTo>
                    <a:pt x="0" y="10336"/>
                  </a:moveTo>
                  <a:cubicBezTo>
                    <a:pt x="64" y="4402"/>
                    <a:pt x="4526" y="438"/>
                    <a:pt x="10374" y="0"/>
                  </a:cubicBezTo>
                  <a:cubicBezTo>
                    <a:pt x="16058" y="1306"/>
                    <a:pt x="20507" y="4690"/>
                    <a:pt x="20748" y="10336"/>
                  </a:cubicBezTo>
                  <a:cubicBezTo>
                    <a:pt x="21600" y="16090"/>
                    <a:pt x="17659" y="21192"/>
                    <a:pt x="10374" y="20671"/>
                  </a:cubicBezTo>
                  <a:cubicBezTo>
                    <a:pt x="3823" y="21600"/>
                    <a:pt x="240" y="14800"/>
                    <a:pt x="0" y="10336"/>
                  </a:cubicBezTo>
                  <a:close/>
                </a:path>
              </a:pathLst>
            </a:custGeom>
            <a:noFill/>
            <a:ln w="28575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" name="1"/>
            <p:cNvSpPr txBox="1"/>
            <p:nvPr/>
          </p:nvSpPr>
          <p:spPr>
            <a:xfrm>
              <a:off x="60007" y="0"/>
              <a:ext cx="16403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400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8" name="Oval 13"/>
          <p:cNvGrpSpPr/>
          <p:nvPr/>
        </p:nvGrpSpPr>
        <p:grpSpPr>
          <a:xfrm>
            <a:off x="374704" y="1921498"/>
            <a:ext cx="285951" cy="459741"/>
            <a:chOff x="0" y="0"/>
            <a:chExt cx="285950" cy="459740"/>
          </a:xfrm>
        </p:grpSpPr>
        <p:sp>
          <p:nvSpPr>
            <p:cNvPr id="116" name="Shape"/>
            <p:cNvSpPr/>
            <p:nvPr/>
          </p:nvSpPr>
          <p:spPr>
            <a:xfrm>
              <a:off x="-1" y="87813"/>
              <a:ext cx="285952" cy="284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2" h="21473" fill="norm" stroke="1" extrusionOk="0">
                  <a:moveTo>
                    <a:pt x="98" y="10738"/>
                  </a:moveTo>
                  <a:cubicBezTo>
                    <a:pt x="-703" y="4652"/>
                    <a:pt x="3482" y="-127"/>
                    <a:pt x="10241" y="3"/>
                  </a:cubicBezTo>
                  <a:cubicBezTo>
                    <a:pt x="15665" y="491"/>
                    <a:pt x="20153" y="4601"/>
                    <a:pt x="20384" y="10738"/>
                  </a:cubicBezTo>
                  <a:cubicBezTo>
                    <a:pt x="20897" y="16279"/>
                    <a:pt x="16202" y="21440"/>
                    <a:pt x="10241" y="21473"/>
                  </a:cubicBezTo>
                  <a:cubicBezTo>
                    <a:pt x="4588" y="21139"/>
                    <a:pt x="-376" y="17904"/>
                    <a:pt x="98" y="10738"/>
                  </a:cubicBezTo>
                  <a:close/>
                </a:path>
              </a:pathLst>
            </a:custGeom>
            <a:noFill/>
            <a:ln w="28575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2"/>
            <p:cNvSpPr txBox="1"/>
            <p:nvPr/>
          </p:nvSpPr>
          <p:spPr>
            <a:xfrm>
              <a:off x="61376" y="0"/>
              <a:ext cx="16403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400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1" name="Oval 14"/>
          <p:cNvGrpSpPr/>
          <p:nvPr/>
        </p:nvGrpSpPr>
        <p:grpSpPr>
          <a:xfrm>
            <a:off x="374703" y="2302098"/>
            <a:ext cx="285951" cy="459741"/>
            <a:chOff x="0" y="0"/>
            <a:chExt cx="285950" cy="459740"/>
          </a:xfrm>
        </p:grpSpPr>
        <p:sp>
          <p:nvSpPr>
            <p:cNvPr id="119" name="Shape"/>
            <p:cNvSpPr/>
            <p:nvPr/>
          </p:nvSpPr>
          <p:spPr>
            <a:xfrm>
              <a:off x="-1" y="87813"/>
              <a:ext cx="285952" cy="284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2" h="21473" fill="norm" stroke="1" extrusionOk="0">
                  <a:moveTo>
                    <a:pt x="98" y="10738"/>
                  </a:moveTo>
                  <a:cubicBezTo>
                    <a:pt x="-703" y="4652"/>
                    <a:pt x="3482" y="-127"/>
                    <a:pt x="10241" y="3"/>
                  </a:cubicBezTo>
                  <a:cubicBezTo>
                    <a:pt x="15665" y="491"/>
                    <a:pt x="20153" y="4601"/>
                    <a:pt x="20384" y="10738"/>
                  </a:cubicBezTo>
                  <a:cubicBezTo>
                    <a:pt x="20897" y="16279"/>
                    <a:pt x="16202" y="21440"/>
                    <a:pt x="10241" y="21473"/>
                  </a:cubicBezTo>
                  <a:cubicBezTo>
                    <a:pt x="4588" y="21139"/>
                    <a:pt x="-376" y="17904"/>
                    <a:pt x="98" y="10738"/>
                  </a:cubicBezTo>
                  <a:close/>
                </a:path>
              </a:pathLst>
            </a:custGeom>
            <a:noFill/>
            <a:ln w="28575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3"/>
            <p:cNvSpPr txBox="1"/>
            <p:nvPr/>
          </p:nvSpPr>
          <p:spPr>
            <a:xfrm>
              <a:off x="61376" y="0"/>
              <a:ext cx="16403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400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24" name="Rectangle 22"/>
          <p:cNvGrpSpPr/>
          <p:nvPr/>
        </p:nvGrpSpPr>
        <p:grpSpPr>
          <a:xfrm>
            <a:off x="8391140" y="5758856"/>
            <a:ext cx="3654670" cy="948329"/>
            <a:chOff x="0" y="0"/>
            <a:chExt cx="3654668" cy="948328"/>
          </a:xfrm>
        </p:grpSpPr>
        <p:sp>
          <p:nvSpPr>
            <p:cNvPr id="122" name="Shape"/>
            <p:cNvSpPr/>
            <p:nvPr/>
          </p:nvSpPr>
          <p:spPr>
            <a:xfrm>
              <a:off x="-1" y="-1"/>
              <a:ext cx="3654670" cy="94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0988" fill="norm" stroke="1" extrusionOk="0">
                  <a:moveTo>
                    <a:pt x="59" y="319"/>
                  </a:moveTo>
                  <a:cubicBezTo>
                    <a:pt x="1207" y="223"/>
                    <a:pt x="2546" y="167"/>
                    <a:pt x="3198" y="319"/>
                  </a:cubicBezTo>
                  <a:cubicBezTo>
                    <a:pt x="3850" y="472"/>
                    <a:pt x="5795" y="308"/>
                    <a:pt x="6550" y="319"/>
                  </a:cubicBezTo>
                  <a:cubicBezTo>
                    <a:pt x="7306" y="331"/>
                    <a:pt x="9264" y="-234"/>
                    <a:pt x="10545" y="319"/>
                  </a:cubicBezTo>
                  <a:cubicBezTo>
                    <a:pt x="11825" y="873"/>
                    <a:pt x="13097" y="-154"/>
                    <a:pt x="14111" y="319"/>
                  </a:cubicBezTo>
                  <a:cubicBezTo>
                    <a:pt x="15126" y="793"/>
                    <a:pt x="15991" y="313"/>
                    <a:pt x="17036" y="319"/>
                  </a:cubicBezTo>
                  <a:cubicBezTo>
                    <a:pt x="18081" y="325"/>
                    <a:pt x="19836" y="-403"/>
                    <a:pt x="21459" y="319"/>
                  </a:cubicBezTo>
                  <a:cubicBezTo>
                    <a:pt x="21556" y="2420"/>
                    <a:pt x="21479" y="6936"/>
                    <a:pt x="21459" y="10667"/>
                  </a:cubicBezTo>
                  <a:cubicBezTo>
                    <a:pt x="21438" y="14397"/>
                    <a:pt x="21529" y="15910"/>
                    <a:pt x="21459" y="20608"/>
                  </a:cubicBezTo>
                  <a:cubicBezTo>
                    <a:pt x="20050" y="20496"/>
                    <a:pt x="19327" y="20486"/>
                    <a:pt x="18320" y="20608"/>
                  </a:cubicBezTo>
                  <a:cubicBezTo>
                    <a:pt x="17313" y="20731"/>
                    <a:pt x="16415" y="20817"/>
                    <a:pt x="14967" y="20608"/>
                  </a:cubicBezTo>
                  <a:cubicBezTo>
                    <a:pt x="13520" y="20399"/>
                    <a:pt x="12382" y="20106"/>
                    <a:pt x="10973" y="20608"/>
                  </a:cubicBezTo>
                  <a:cubicBezTo>
                    <a:pt x="9564" y="21111"/>
                    <a:pt x="7877" y="20194"/>
                    <a:pt x="6978" y="20608"/>
                  </a:cubicBezTo>
                  <a:cubicBezTo>
                    <a:pt x="6080" y="21022"/>
                    <a:pt x="4259" y="21197"/>
                    <a:pt x="3198" y="20608"/>
                  </a:cubicBezTo>
                  <a:cubicBezTo>
                    <a:pt x="2136" y="20020"/>
                    <a:pt x="1368" y="20084"/>
                    <a:pt x="59" y="20608"/>
                  </a:cubicBezTo>
                  <a:cubicBezTo>
                    <a:pt x="-44" y="16580"/>
                    <a:pt x="9" y="12387"/>
                    <a:pt x="59" y="10058"/>
                  </a:cubicBezTo>
                  <a:cubicBezTo>
                    <a:pt x="110" y="7729"/>
                    <a:pt x="142" y="4308"/>
                    <a:pt x="59" y="319"/>
                  </a:cubicBezTo>
                  <a:close/>
                </a:path>
              </a:pathLst>
            </a:custGeom>
            <a:noFill/>
            <a:ln w="28575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Exclude or add exceptions for your software miner folder with any anti-virus and/or firewall"/>
            <p:cNvSpPr txBox="1"/>
            <p:nvPr/>
          </p:nvSpPr>
          <p:spPr>
            <a:xfrm>
              <a:off x="70069" y="65157"/>
              <a:ext cx="3516379" cy="815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Exclude or add exceptions for your software miner folder with any anti-virus and/or firewall</a:t>
              </a:r>
            </a:p>
          </p:txBody>
        </p:sp>
      </p:grpSp>
      <p:grpSp>
        <p:nvGrpSpPr>
          <p:cNvPr id="127" name="TextBox 23"/>
          <p:cNvGrpSpPr/>
          <p:nvPr/>
        </p:nvGrpSpPr>
        <p:grpSpPr>
          <a:xfrm>
            <a:off x="92813" y="6569271"/>
            <a:ext cx="1652862" cy="247589"/>
            <a:chOff x="0" y="0"/>
            <a:chExt cx="1652860" cy="247588"/>
          </a:xfrm>
        </p:grpSpPr>
        <p:sp>
          <p:nvSpPr>
            <p:cNvPr id="125" name="Shape"/>
            <p:cNvSpPr/>
            <p:nvPr/>
          </p:nvSpPr>
          <p:spPr>
            <a:xfrm>
              <a:off x="0" y="0"/>
              <a:ext cx="1652861" cy="24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19212" fill="norm" stroke="1" extrusionOk="0">
                  <a:moveTo>
                    <a:pt x="31" y="417"/>
                  </a:moveTo>
                  <a:cubicBezTo>
                    <a:pt x="1850" y="2288"/>
                    <a:pt x="5253" y="579"/>
                    <a:pt x="6768" y="417"/>
                  </a:cubicBezTo>
                  <a:cubicBezTo>
                    <a:pt x="8284" y="255"/>
                    <a:pt x="11320" y="2058"/>
                    <a:pt x="13721" y="417"/>
                  </a:cubicBezTo>
                  <a:cubicBezTo>
                    <a:pt x="16123" y="-1224"/>
                    <a:pt x="18019" y="2659"/>
                    <a:pt x="21534" y="417"/>
                  </a:cubicBezTo>
                  <a:cubicBezTo>
                    <a:pt x="21441" y="7023"/>
                    <a:pt x="21386" y="13811"/>
                    <a:pt x="21534" y="18329"/>
                  </a:cubicBezTo>
                  <a:cubicBezTo>
                    <a:pt x="19129" y="18203"/>
                    <a:pt x="16655" y="20376"/>
                    <a:pt x="14581" y="18329"/>
                  </a:cubicBezTo>
                  <a:cubicBezTo>
                    <a:pt x="12507" y="16281"/>
                    <a:pt x="9397" y="17570"/>
                    <a:pt x="7198" y="18329"/>
                  </a:cubicBezTo>
                  <a:cubicBezTo>
                    <a:pt x="4999" y="19087"/>
                    <a:pt x="3145" y="18575"/>
                    <a:pt x="31" y="18329"/>
                  </a:cubicBezTo>
                  <a:cubicBezTo>
                    <a:pt x="104" y="10697"/>
                    <a:pt x="-66" y="5297"/>
                    <a:pt x="31" y="417"/>
                  </a:cubicBezTo>
                  <a:close/>
                </a:path>
              </a:pathLst>
            </a:custGeom>
            <a:noFill/>
            <a:ln w="19050" cap="flat">
              <a:solidFill>
                <a:srgbClr val="071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v 0.3                anetaBTC.io"/>
            <p:cNvSpPr txBox="1"/>
            <p:nvPr/>
          </p:nvSpPr>
          <p:spPr>
            <a:xfrm>
              <a:off x="57591" y="14904"/>
              <a:ext cx="154002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900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v 0.3                anetaBTC.io</a:t>
              </a:r>
            </a:p>
          </p:txBody>
        </p:sp>
      </p:grpSp>
      <p:sp>
        <p:nvSpPr>
          <p:cNvPr id="128" name="Star: 5 Points 24"/>
          <p:cNvSpPr/>
          <p:nvPr/>
        </p:nvSpPr>
        <p:spPr>
          <a:xfrm>
            <a:off x="8509379" y="5911746"/>
            <a:ext cx="134213" cy="13421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 w="12700">
            <a:solidFill>
              <a:srgbClr val="071C2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D8E2D1"/>
            </a:gs>
            <a:gs pos="69000">
              <a:srgbClr val="B8E3F2"/>
            </a:gs>
            <a:gs pos="83000">
              <a:srgbClr val="B8E3F2"/>
            </a:gs>
            <a:gs pos="100000">
              <a:srgbClr val="B8E3F2"/>
            </a:gs>
          </a:gsLst>
          <a:lin ang="135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5" descr="Picture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0794" y="51197"/>
            <a:ext cx="4541207" cy="3155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72613" y="75584"/>
            <a:ext cx="2505075" cy="57749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extBox 5"/>
          <p:cNvSpPr txBox="1"/>
          <p:nvPr/>
        </p:nvSpPr>
        <p:spPr>
          <a:xfrm>
            <a:off x="260033" y="169148"/>
            <a:ext cx="7184002" cy="409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Mining Software Setup (for T-Rex Miner)</a:t>
            </a:r>
          </a:p>
          <a:p>
            <a: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>
              <a:defRPr b="1" sz="2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   Rename ‘ERGO-2miners’ to ‘ERGO-get_blok’</a:t>
            </a:r>
          </a:p>
          <a:p>
            <a:pPr>
              <a:defRPr b="1" sz="2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   Set ‘t-rex.exe’ to run as admin</a:t>
            </a:r>
          </a:p>
          <a:p>
            <a:pPr lvl="1" marL="800100" indent="-342900">
              <a:buSzPct val="100000"/>
              <a:buFont typeface="Arial"/>
              <a:buChar char="•"/>
              <a:defRPr b="1" sz="16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Right click ‘t-rex.exe’ -&gt; properties -&gt; compatibility tab -&gt; check ‘Run this program as an admin’</a:t>
            </a:r>
          </a:p>
          <a:p>
            <a:pPr>
              <a:defRPr b="1" sz="2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   Set up miner config</a:t>
            </a:r>
          </a:p>
          <a:p>
            <a:pPr lvl="1" marL="800100" indent="-342900">
              <a:buSzPct val="100000"/>
              <a:buFont typeface="Arial"/>
              <a:buChar char="•"/>
              <a:defRPr b="1" sz="16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Right click ‘ERGO-get_blok.bat’ -&gt; edit (w/ notepad)</a:t>
            </a:r>
          </a:p>
          <a:p>
            <a:pPr lvl="1" marL="800100" indent="-342900">
              <a:buSzPct val="100000"/>
              <a:buFont typeface="Arial"/>
              <a:buChar char="•"/>
              <a:defRPr b="1" sz="16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Add GetBlok.io Server + your ERG wallet address</a:t>
            </a:r>
          </a:p>
          <a:p>
            <a:pPr lvl="1" marL="800100" indent="-342900">
              <a:buSzPct val="100000"/>
              <a:buFont typeface="Arial"/>
              <a:buChar char="•"/>
              <a:defRPr b="1" sz="16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Save + close</a:t>
            </a:r>
          </a:p>
          <a:p>
            <a:pPr>
              <a:defRPr b="1" sz="2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   Double click ‘ERGO-get_blok.bat’ to run!</a:t>
            </a:r>
          </a:p>
          <a:p>
            <a:pPr lvl="1" marL="800100" indent="-342900">
              <a:buSzPct val="100000"/>
              <a:buAutoNum type="arabicPeriod" startAt="1"/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</p:txBody>
      </p:sp>
      <p:pic>
        <p:nvPicPr>
          <p:cNvPr id="133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8916" y="4461705"/>
            <a:ext cx="3641277" cy="18307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" name="Oval 9"/>
          <p:cNvGrpSpPr/>
          <p:nvPr/>
        </p:nvGrpSpPr>
        <p:grpSpPr>
          <a:xfrm>
            <a:off x="280118" y="4257010"/>
            <a:ext cx="225390" cy="370841"/>
            <a:chOff x="0" y="0"/>
            <a:chExt cx="225389" cy="370840"/>
          </a:xfrm>
        </p:grpSpPr>
        <p:sp>
          <p:nvSpPr>
            <p:cNvPr id="134" name="Shape"/>
            <p:cNvSpPr/>
            <p:nvPr/>
          </p:nvSpPr>
          <p:spPr>
            <a:xfrm>
              <a:off x="0" y="73923"/>
              <a:ext cx="225390" cy="22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4" h="21178" fill="norm" stroke="1" extrusionOk="0">
                  <a:moveTo>
                    <a:pt x="0" y="10578"/>
                  </a:moveTo>
                  <a:cubicBezTo>
                    <a:pt x="435" y="3139"/>
                    <a:pt x="4326" y="797"/>
                    <a:pt x="10123" y="0"/>
                  </a:cubicBezTo>
                  <a:cubicBezTo>
                    <a:pt x="15674" y="1199"/>
                    <a:pt x="19987" y="4806"/>
                    <a:pt x="20246" y="10578"/>
                  </a:cubicBezTo>
                  <a:cubicBezTo>
                    <a:pt x="21600" y="16497"/>
                    <a:pt x="16441" y="21411"/>
                    <a:pt x="10123" y="21156"/>
                  </a:cubicBezTo>
                  <a:cubicBezTo>
                    <a:pt x="4157" y="21600"/>
                    <a:pt x="190" y="15388"/>
                    <a:pt x="0" y="10578"/>
                  </a:cubicBezTo>
                  <a:close/>
                </a:path>
              </a:pathLst>
            </a:custGeom>
            <a:noFill/>
            <a:ln w="28575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1"/>
            <p:cNvSpPr txBox="1"/>
            <p:nvPr/>
          </p:nvSpPr>
          <p:spPr>
            <a:xfrm>
              <a:off x="60007" y="-1"/>
              <a:ext cx="10297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39" name="Oval 10"/>
          <p:cNvGrpSpPr/>
          <p:nvPr/>
        </p:nvGrpSpPr>
        <p:grpSpPr>
          <a:xfrm>
            <a:off x="4210191" y="3452198"/>
            <a:ext cx="225391" cy="370841"/>
            <a:chOff x="0" y="0"/>
            <a:chExt cx="225389" cy="370840"/>
          </a:xfrm>
        </p:grpSpPr>
        <p:sp>
          <p:nvSpPr>
            <p:cNvPr id="137" name="Shape"/>
            <p:cNvSpPr/>
            <p:nvPr/>
          </p:nvSpPr>
          <p:spPr>
            <a:xfrm>
              <a:off x="0" y="73923"/>
              <a:ext cx="225390" cy="22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4" h="21178" fill="norm" stroke="1" extrusionOk="0">
                  <a:moveTo>
                    <a:pt x="0" y="10578"/>
                  </a:moveTo>
                  <a:cubicBezTo>
                    <a:pt x="435" y="3139"/>
                    <a:pt x="4326" y="797"/>
                    <a:pt x="10123" y="0"/>
                  </a:cubicBezTo>
                  <a:cubicBezTo>
                    <a:pt x="15674" y="1199"/>
                    <a:pt x="19987" y="4806"/>
                    <a:pt x="20246" y="10578"/>
                  </a:cubicBezTo>
                  <a:cubicBezTo>
                    <a:pt x="21600" y="16497"/>
                    <a:pt x="16441" y="21411"/>
                    <a:pt x="10123" y="21156"/>
                  </a:cubicBezTo>
                  <a:cubicBezTo>
                    <a:pt x="4157" y="21600"/>
                    <a:pt x="190" y="15388"/>
                    <a:pt x="0" y="10578"/>
                  </a:cubicBezTo>
                  <a:close/>
                </a:path>
              </a:pathLst>
            </a:custGeom>
            <a:noFill/>
            <a:ln w="28575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2"/>
            <p:cNvSpPr txBox="1"/>
            <p:nvPr/>
          </p:nvSpPr>
          <p:spPr>
            <a:xfrm>
              <a:off x="60007" y="-1"/>
              <a:ext cx="10297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2</a:t>
              </a:r>
            </a:p>
          </p:txBody>
        </p:sp>
      </p:grpSp>
      <p:pic>
        <p:nvPicPr>
          <p:cNvPr id="140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89624" y="3591014"/>
            <a:ext cx="2507220" cy="3195667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ctangle: Rounded Corners 13"/>
          <p:cNvSpPr/>
          <p:nvPr/>
        </p:nvSpPr>
        <p:spPr>
          <a:xfrm>
            <a:off x="4653245" y="5762427"/>
            <a:ext cx="1443106" cy="166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19390" fill="norm" stroke="1" extrusionOk="0">
                <a:moveTo>
                  <a:pt x="1" y="3572"/>
                </a:moveTo>
                <a:cubicBezTo>
                  <a:pt x="11" y="1827"/>
                  <a:pt x="175" y="156"/>
                  <a:pt x="389" y="552"/>
                </a:cubicBezTo>
                <a:cubicBezTo>
                  <a:pt x="3733" y="3591"/>
                  <a:pt x="5801" y="1841"/>
                  <a:pt x="11205" y="552"/>
                </a:cubicBezTo>
                <a:cubicBezTo>
                  <a:pt x="16609" y="-738"/>
                  <a:pt x="16643" y="650"/>
                  <a:pt x="21189" y="552"/>
                </a:cubicBezTo>
                <a:cubicBezTo>
                  <a:pt x="21425" y="703"/>
                  <a:pt x="21583" y="1949"/>
                  <a:pt x="21577" y="3572"/>
                </a:cubicBezTo>
                <a:cubicBezTo>
                  <a:pt x="21570" y="7381"/>
                  <a:pt x="21592" y="11445"/>
                  <a:pt x="21577" y="15651"/>
                </a:cubicBezTo>
                <a:cubicBezTo>
                  <a:pt x="21539" y="17219"/>
                  <a:pt x="21446" y="18713"/>
                  <a:pt x="21189" y="18671"/>
                </a:cubicBezTo>
                <a:cubicBezTo>
                  <a:pt x="16379" y="17205"/>
                  <a:pt x="15269" y="20862"/>
                  <a:pt x="10789" y="18671"/>
                </a:cubicBezTo>
                <a:cubicBezTo>
                  <a:pt x="6309" y="16481"/>
                  <a:pt x="2725" y="16480"/>
                  <a:pt x="389" y="18671"/>
                </a:cubicBezTo>
                <a:cubicBezTo>
                  <a:pt x="168" y="18665"/>
                  <a:pt x="11" y="17207"/>
                  <a:pt x="1" y="15651"/>
                </a:cubicBezTo>
                <a:cubicBezTo>
                  <a:pt x="-8" y="9648"/>
                  <a:pt x="78" y="6836"/>
                  <a:pt x="1" y="3572"/>
                </a:cubicBezTo>
                <a:close/>
              </a:path>
            </a:pathLst>
          </a:custGeom>
          <a:ln w="28575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Rectangle: Rounded Corners 14"/>
          <p:cNvSpPr/>
          <p:nvPr/>
        </p:nvSpPr>
        <p:spPr>
          <a:xfrm>
            <a:off x="4814683" y="3807229"/>
            <a:ext cx="603478" cy="127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1" h="19858" fill="norm" stroke="1" extrusionOk="0">
                <a:moveTo>
                  <a:pt x="23" y="4112"/>
                </a:moveTo>
                <a:cubicBezTo>
                  <a:pt x="12" y="2378"/>
                  <a:pt x="287" y="1388"/>
                  <a:pt x="721" y="1063"/>
                </a:cubicBezTo>
                <a:cubicBezTo>
                  <a:pt x="5934" y="-1170"/>
                  <a:pt x="15739" y="762"/>
                  <a:pt x="20843" y="1063"/>
                </a:cubicBezTo>
                <a:cubicBezTo>
                  <a:pt x="21229" y="1118"/>
                  <a:pt x="21513" y="2476"/>
                  <a:pt x="21541" y="4112"/>
                </a:cubicBezTo>
                <a:cubicBezTo>
                  <a:pt x="21497" y="9598"/>
                  <a:pt x="21500" y="10788"/>
                  <a:pt x="21541" y="16310"/>
                </a:cubicBezTo>
                <a:cubicBezTo>
                  <a:pt x="21512" y="17732"/>
                  <a:pt x="21241" y="19712"/>
                  <a:pt x="20843" y="19359"/>
                </a:cubicBezTo>
                <a:cubicBezTo>
                  <a:pt x="16300" y="20430"/>
                  <a:pt x="10216" y="19458"/>
                  <a:pt x="721" y="19359"/>
                </a:cubicBezTo>
                <a:cubicBezTo>
                  <a:pt x="328" y="19557"/>
                  <a:pt x="106" y="18191"/>
                  <a:pt x="23" y="16310"/>
                </a:cubicBezTo>
                <a:cubicBezTo>
                  <a:pt x="-59" y="10280"/>
                  <a:pt x="107" y="7121"/>
                  <a:pt x="23" y="4112"/>
                </a:cubicBezTo>
                <a:close/>
              </a:path>
            </a:pathLst>
          </a:custGeom>
          <a:ln w="28575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5" name="Oval 16"/>
          <p:cNvGrpSpPr/>
          <p:nvPr/>
        </p:nvGrpSpPr>
        <p:grpSpPr>
          <a:xfrm>
            <a:off x="7042843" y="2653999"/>
            <a:ext cx="225391" cy="370841"/>
            <a:chOff x="0" y="0"/>
            <a:chExt cx="225389" cy="370840"/>
          </a:xfrm>
        </p:grpSpPr>
        <p:sp>
          <p:nvSpPr>
            <p:cNvPr id="143" name="Shape"/>
            <p:cNvSpPr/>
            <p:nvPr/>
          </p:nvSpPr>
          <p:spPr>
            <a:xfrm>
              <a:off x="0" y="73923"/>
              <a:ext cx="225390" cy="22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4" h="21178" fill="norm" stroke="1" extrusionOk="0">
                  <a:moveTo>
                    <a:pt x="0" y="10578"/>
                  </a:moveTo>
                  <a:cubicBezTo>
                    <a:pt x="435" y="3139"/>
                    <a:pt x="4326" y="797"/>
                    <a:pt x="10123" y="0"/>
                  </a:cubicBezTo>
                  <a:cubicBezTo>
                    <a:pt x="15674" y="1199"/>
                    <a:pt x="19987" y="4806"/>
                    <a:pt x="20246" y="10578"/>
                  </a:cubicBezTo>
                  <a:cubicBezTo>
                    <a:pt x="21600" y="16497"/>
                    <a:pt x="16441" y="21411"/>
                    <a:pt x="10123" y="21156"/>
                  </a:cubicBezTo>
                  <a:cubicBezTo>
                    <a:pt x="4157" y="21600"/>
                    <a:pt x="190" y="15388"/>
                    <a:pt x="0" y="10578"/>
                  </a:cubicBezTo>
                  <a:close/>
                </a:path>
              </a:pathLst>
            </a:custGeom>
            <a:noFill/>
            <a:ln w="28575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3"/>
            <p:cNvSpPr txBox="1"/>
            <p:nvPr/>
          </p:nvSpPr>
          <p:spPr>
            <a:xfrm>
              <a:off x="60007" y="-1"/>
              <a:ext cx="10297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3</a:t>
              </a:r>
            </a:p>
          </p:txBody>
        </p:sp>
      </p:grpSp>
      <p:pic>
        <p:nvPicPr>
          <p:cNvPr id="146" name="Picture 18" descr="Picture 18"/>
          <p:cNvPicPr>
            <a:picLocks noChangeAspect="1"/>
          </p:cNvPicPr>
          <p:nvPr/>
        </p:nvPicPr>
        <p:blipFill>
          <a:blip r:embed="rId6">
            <a:extLst/>
          </a:blip>
          <a:srcRect l="0" t="0" r="2682" b="0"/>
          <a:stretch>
            <a:fillRect/>
          </a:stretch>
        </p:blipFill>
        <p:spPr>
          <a:xfrm>
            <a:off x="7397407" y="2805591"/>
            <a:ext cx="4794594" cy="582545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ectangle: Rounded Corners 19"/>
          <p:cNvSpPr/>
          <p:nvPr/>
        </p:nvSpPr>
        <p:spPr>
          <a:xfrm>
            <a:off x="8605082" y="3049999"/>
            <a:ext cx="1564456" cy="18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19769" fill="norm" stroke="1" extrusionOk="0">
                <a:moveTo>
                  <a:pt x="22" y="3404"/>
                </a:moveTo>
                <a:cubicBezTo>
                  <a:pt x="25" y="1790"/>
                  <a:pt x="243" y="500"/>
                  <a:pt x="417" y="395"/>
                </a:cubicBezTo>
                <a:cubicBezTo>
                  <a:pt x="2500" y="-924"/>
                  <a:pt x="4885" y="1580"/>
                  <a:pt x="6702" y="395"/>
                </a:cubicBezTo>
                <a:cubicBezTo>
                  <a:pt x="8520" y="-789"/>
                  <a:pt x="11449" y="1164"/>
                  <a:pt x="13609" y="395"/>
                </a:cubicBezTo>
                <a:cubicBezTo>
                  <a:pt x="15769" y="-374"/>
                  <a:pt x="18378" y="1529"/>
                  <a:pt x="21137" y="395"/>
                </a:cubicBezTo>
                <a:cubicBezTo>
                  <a:pt x="21333" y="724"/>
                  <a:pt x="21504" y="1695"/>
                  <a:pt x="21532" y="3404"/>
                </a:cubicBezTo>
                <a:cubicBezTo>
                  <a:pt x="21500" y="7090"/>
                  <a:pt x="21545" y="10172"/>
                  <a:pt x="21532" y="15437"/>
                </a:cubicBezTo>
                <a:cubicBezTo>
                  <a:pt x="21514" y="16893"/>
                  <a:pt x="21365" y="18759"/>
                  <a:pt x="21137" y="18446"/>
                </a:cubicBezTo>
                <a:cubicBezTo>
                  <a:pt x="19658" y="19675"/>
                  <a:pt x="16037" y="20676"/>
                  <a:pt x="14438" y="18446"/>
                </a:cubicBezTo>
                <a:cubicBezTo>
                  <a:pt x="12839" y="16216"/>
                  <a:pt x="9065" y="19243"/>
                  <a:pt x="7324" y="18446"/>
                </a:cubicBezTo>
                <a:cubicBezTo>
                  <a:pt x="5583" y="17648"/>
                  <a:pt x="2377" y="17840"/>
                  <a:pt x="417" y="18446"/>
                </a:cubicBezTo>
                <a:cubicBezTo>
                  <a:pt x="187" y="18497"/>
                  <a:pt x="-15" y="17334"/>
                  <a:pt x="22" y="15437"/>
                </a:cubicBezTo>
                <a:cubicBezTo>
                  <a:pt x="-55" y="12753"/>
                  <a:pt x="101" y="6932"/>
                  <a:pt x="22" y="3404"/>
                </a:cubicBezTo>
                <a:close/>
              </a:path>
            </a:pathLst>
          </a:custGeom>
          <a:ln w="28575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Rectangle: Rounded Corners 20"/>
          <p:cNvSpPr/>
          <p:nvPr/>
        </p:nvSpPr>
        <p:spPr>
          <a:xfrm>
            <a:off x="10275130" y="3054972"/>
            <a:ext cx="1667135" cy="187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3" h="19945" fill="norm" stroke="1" extrusionOk="0">
                <a:moveTo>
                  <a:pt x="37" y="3643"/>
                </a:moveTo>
                <a:cubicBezTo>
                  <a:pt x="61" y="2238"/>
                  <a:pt x="221" y="215"/>
                  <a:pt x="409" y="597"/>
                </a:cubicBezTo>
                <a:cubicBezTo>
                  <a:pt x="2295" y="1425"/>
                  <a:pt x="4494" y="-430"/>
                  <a:pt x="7750" y="597"/>
                </a:cubicBezTo>
                <a:cubicBezTo>
                  <a:pt x="11005" y="1624"/>
                  <a:pt x="11662" y="2472"/>
                  <a:pt x="14675" y="597"/>
                </a:cubicBezTo>
                <a:cubicBezTo>
                  <a:pt x="17689" y="-1278"/>
                  <a:pt x="19522" y="1991"/>
                  <a:pt x="21185" y="597"/>
                </a:cubicBezTo>
                <a:cubicBezTo>
                  <a:pt x="21416" y="343"/>
                  <a:pt x="21565" y="1977"/>
                  <a:pt x="21556" y="3643"/>
                </a:cubicBezTo>
                <a:cubicBezTo>
                  <a:pt x="21574" y="7689"/>
                  <a:pt x="21582" y="11440"/>
                  <a:pt x="21556" y="15826"/>
                </a:cubicBezTo>
                <a:cubicBezTo>
                  <a:pt x="21555" y="17753"/>
                  <a:pt x="21391" y="18654"/>
                  <a:pt x="21185" y="18871"/>
                </a:cubicBezTo>
                <a:cubicBezTo>
                  <a:pt x="18627" y="16771"/>
                  <a:pt x="16172" y="18794"/>
                  <a:pt x="14260" y="18871"/>
                </a:cubicBezTo>
                <a:cubicBezTo>
                  <a:pt x="12348" y="18949"/>
                  <a:pt x="9481" y="17460"/>
                  <a:pt x="7542" y="18871"/>
                </a:cubicBezTo>
                <a:cubicBezTo>
                  <a:pt x="5602" y="20283"/>
                  <a:pt x="2824" y="20322"/>
                  <a:pt x="409" y="18871"/>
                </a:cubicBezTo>
                <a:cubicBezTo>
                  <a:pt x="175" y="18931"/>
                  <a:pt x="48" y="17522"/>
                  <a:pt x="37" y="15826"/>
                </a:cubicBezTo>
                <a:cubicBezTo>
                  <a:pt x="-18" y="12922"/>
                  <a:pt x="-8" y="6297"/>
                  <a:pt x="37" y="3643"/>
                </a:cubicBezTo>
                <a:close/>
              </a:path>
            </a:pathLst>
          </a:custGeom>
          <a:ln w="28575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9" name="Picture 22" descr="Picture 2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66767" y="3813371"/>
            <a:ext cx="3672537" cy="29492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2" name="Oval 23"/>
          <p:cNvGrpSpPr/>
          <p:nvPr/>
        </p:nvGrpSpPr>
        <p:grpSpPr>
          <a:xfrm>
            <a:off x="7575839" y="3627952"/>
            <a:ext cx="225391" cy="370841"/>
            <a:chOff x="0" y="0"/>
            <a:chExt cx="225389" cy="370840"/>
          </a:xfrm>
        </p:grpSpPr>
        <p:sp>
          <p:nvSpPr>
            <p:cNvPr id="150" name="Shape"/>
            <p:cNvSpPr/>
            <p:nvPr/>
          </p:nvSpPr>
          <p:spPr>
            <a:xfrm>
              <a:off x="0" y="73923"/>
              <a:ext cx="225390" cy="22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4" h="21178" fill="norm" stroke="1" extrusionOk="0">
                  <a:moveTo>
                    <a:pt x="0" y="10578"/>
                  </a:moveTo>
                  <a:cubicBezTo>
                    <a:pt x="435" y="3139"/>
                    <a:pt x="4326" y="797"/>
                    <a:pt x="10123" y="0"/>
                  </a:cubicBezTo>
                  <a:cubicBezTo>
                    <a:pt x="15674" y="1199"/>
                    <a:pt x="19987" y="4806"/>
                    <a:pt x="20246" y="10578"/>
                  </a:cubicBezTo>
                  <a:cubicBezTo>
                    <a:pt x="21600" y="16497"/>
                    <a:pt x="16441" y="21411"/>
                    <a:pt x="10123" y="21156"/>
                  </a:cubicBezTo>
                  <a:cubicBezTo>
                    <a:pt x="4157" y="21600"/>
                    <a:pt x="190" y="15388"/>
                    <a:pt x="0" y="10578"/>
                  </a:cubicBezTo>
                  <a:close/>
                </a:path>
              </a:pathLst>
            </a:custGeom>
            <a:noFill/>
            <a:ln w="28575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4"/>
            <p:cNvSpPr txBox="1"/>
            <p:nvPr/>
          </p:nvSpPr>
          <p:spPr>
            <a:xfrm>
              <a:off x="60007" y="-1"/>
              <a:ext cx="10297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53" name="TextBox 24"/>
          <p:cNvSpPr txBox="1"/>
          <p:nvPr/>
        </p:nvSpPr>
        <p:spPr>
          <a:xfrm>
            <a:off x="7930637" y="3526121"/>
            <a:ext cx="30839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lvl1pPr>
          </a:lstStyle>
          <a:p>
            <a:pPr/>
            <a:r>
              <a:t>Success!</a:t>
            </a:r>
          </a:p>
        </p:txBody>
      </p:sp>
      <p:sp>
        <p:nvSpPr>
          <p:cNvPr id="154" name="TextBox 26"/>
          <p:cNvSpPr txBox="1"/>
          <p:nvPr/>
        </p:nvSpPr>
        <p:spPr>
          <a:xfrm>
            <a:off x="10178160" y="528211"/>
            <a:ext cx="188499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lvl1pPr>
          </a:lstStyle>
          <a:p>
            <a:pPr/>
            <a:r>
              <a:t>community</a:t>
            </a:r>
          </a:p>
        </p:txBody>
      </p:sp>
      <p:sp>
        <p:nvSpPr>
          <p:cNvPr id="155" name="TextBox 28"/>
          <p:cNvSpPr txBox="1"/>
          <p:nvPr/>
        </p:nvSpPr>
        <p:spPr>
          <a:xfrm>
            <a:off x="7733055" y="2483773"/>
            <a:ext cx="444976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defRPr b="1" sz="16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For more: getblok.io/how-to-connect/</a:t>
            </a:r>
          </a:p>
        </p:txBody>
      </p:sp>
      <p:pic>
        <p:nvPicPr>
          <p:cNvPr id="156" name="Picture 30" descr="Picture 3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93287" y="4592470"/>
            <a:ext cx="2518350" cy="1089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Oval 31"/>
          <p:cNvGrpSpPr/>
          <p:nvPr/>
        </p:nvGrpSpPr>
        <p:grpSpPr>
          <a:xfrm>
            <a:off x="168621" y="915952"/>
            <a:ext cx="225390" cy="370841"/>
            <a:chOff x="0" y="0"/>
            <a:chExt cx="225389" cy="370840"/>
          </a:xfrm>
        </p:grpSpPr>
        <p:sp>
          <p:nvSpPr>
            <p:cNvPr id="157" name="Shape"/>
            <p:cNvSpPr/>
            <p:nvPr/>
          </p:nvSpPr>
          <p:spPr>
            <a:xfrm>
              <a:off x="0" y="73923"/>
              <a:ext cx="225390" cy="22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4" h="21178" fill="norm" stroke="1" extrusionOk="0">
                  <a:moveTo>
                    <a:pt x="0" y="10578"/>
                  </a:moveTo>
                  <a:cubicBezTo>
                    <a:pt x="435" y="3139"/>
                    <a:pt x="4326" y="797"/>
                    <a:pt x="10123" y="0"/>
                  </a:cubicBezTo>
                  <a:cubicBezTo>
                    <a:pt x="15674" y="1199"/>
                    <a:pt x="19987" y="4806"/>
                    <a:pt x="20246" y="10578"/>
                  </a:cubicBezTo>
                  <a:cubicBezTo>
                    <a:pt x="21600" y="16497"/>
                    <a:pt x="16441" y="21411"/>
                    <a:pt x="10123" y="21156"/>
                  </a:cubicBezTo>
                  <a:cubicBezTo>
                    <a:pt x="4157" y="21600"/>
                    <a:pt x="190" y="15388"/>
                    <a:pt x="0" y="10578"/>
                  </a:cubicBezTo>
                  <a:close/>
                </a:path>
              </a:pathLst>
            </a:custGeom>
            <a:noFill/>
            <a:ln w="28575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" name="1"/>
            <p:cNvSpPr txBox="1"/>
            <p:nvPr/>
          </p:nvSpPr>
          <p:spPr>
            <a:xfrm>
              <a:off x="60007" y="-1"/>
              <a:ext cx="10297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2" name="Oval 33"/>
          <p:cNvGrpSpPr/>
          <p:nvPr/>
        </p:nvGrpSpPr>
        <p:grpSpPr>
          <a:xfrm>
            <a:off x="168620" y="1208062"/>
            <a:ext cx="225390" cy="370841"/>
            <a:chOff x="0" y="0"/>
            <a:chExt cx="225389" cy="370840"/>
          </a:xfrm>
        </p:grpSpPr>
        <p:sp>
          <p:nvSpPr>
            <p:cNvPr id="160" name="Shape"/>
            <p:cNvSpPr/>
            <p:nvPr/>
          </p:nvSpPr>
          <p:spPr>
            <a:xfrm>
              <a:off x="0" y="73923"/>
              <a:ext cx="225390" cy="22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4" h="21178" fill="norm" stroke="1" extrusionOk="0">
                  <a:moveTo>
                    <a:pt x="0" y="10578"/>
                  </a:moveTo>
                  <a:cubicBezTo>
                    <a:pt x="435" y="3139"/>
                    <a:pt x="4326" y="797"/>
                    <a:pt x="10123" y="0"/>
                  </a:cubicBezTo>
                  <a:cubicBezTo>
                    <a:pt x="15674" y="1199"/>
                    <a:pt x="19987" y="4806"/>
                    <a:pt x="20246" y="10578"/>
                  </a:cubicBezTo>
                  <a:cubicBezTo>
                    <a:pt x="21600" y="16497"/>
                    <a:pt x="16441" y="21411"/>
                    <a:pt x="10123" y="21156"/>
                  </a:cubicBezTo>
                  <a:cubicBezTo>
                    <a:pt x="4157" y="21600"/>
                    <a:pt x="190" y="15388"/>
                    <a:pt x="0" y="10578"/>
                  </a:cubicBezTo>
                  <a:close/>
                </a:path>
              </a:pathLst>
            </a:custGeom>
            <a:noFill/>
            <a:ln w="28575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2"/>
            <p:cNvSpPr txBox="1"/>
            <p:nvPr/>
          </p:nvSpPr>
          <p:spPr>
            <a:xfrm>
              <a:off x="60007" y="-1"/>
              <a:ext cx="10297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65" name="Oval 34"/>
          <p:cNvGrpSpPr/>
          <p:nvPr/>
        </p:nvGrpSpPr>
        <p:grpSpPr>
          <a:xfrm>
            <a:off x="168620" y="2011278"/>
            <a:ext cx="225390" cy="370841"/>
            <a:chOff x="0" y="0"/>
            <a:chExt cx="225389" cy="370840"/>
          </a:xfrm>
        </p:grpSpPr>
        <p:sp>
          <p:nvSpPr>
            <p:cNvPr id="163" name="Shape"/>
            <p:cNvSpPr/>
            <p:nvPr/>
          </p:nvSpPr>
          <p:spPr>
            <a:xfrm>
              <a:off x="0" y="73923"/>
              <a:ext cx="225390" cy="22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4" h="21178" fill="norm" stroke="1" extrusionOk="0">
                  <a:moveTo>
                    <a:pt x="0" y="10578"/>
                  </a:moveTo>
                  <a:cubicBezTo>
                    <a:pt x="435" y="3139"/>
                    <a:pt x="4326" y="797"/>
                    <a:pt x="10123" y="0"/>
                  </a:cubicBezTo>
                  <a:cubicBezTo>
                    <a:pt x="15674" y="1199"/>
                    <a:pt x="19987" y="4806"/>
                    <a:pt x="20246" y="10578"/>
                  </a:cubicBezTo>
                  <a:cubicBezTo>
                    <a:pt x="21600" y="16497"/>
                    <a:pt x="16441" y="21411"/>
                    <a:pt x="10123" y="21156"/>
                  </a:cubicBezTo>
                  <a:cubicBezTo>
                    <a:pt x="4157" y="21600"/>
                    <a:pt x="190" y="15388"/>
                    <a:pt x="0" y="10578"/>
                  </a:cubicBezTo>
                  <a:close/>
                </a:path>
              </a:pathLst>
            </a:custGeom>
            <a:noFill/>
            <a:ln w="28575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3"/>
            <p:cNvSpPr txBox="1"/>
            <p:nvPr/>
          </p:nvSpPr>
          <p:spPr>
            <a:xfrm>
              <a:off x="60007" y="-1"/>
              <a:ext cx="10297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68" name="Oval 35"/>
          <p:cNvGrpSpPr/>
          <p:nvPr/>
        </p:nvGrpSpPr>
        <p:grpSpPr>
          <a:xfrm>
            <a:off x="187266" y="3050187"/>
            <a:ext cx="225390" cy="370841"/>
            <a:chOff x="0" y="0"/>
            <a:chExt cx="225389" cy="370840"/>
          </a:xfrm>
        </p:grpSpPr>
        <p:sp>
          <p:nvSpPr>
            <p:cNvPr id="166" name="Shape"/>
            <p:cNvSpPr/>
            <p:nvPr/>
          </p:nvSpPr>
          <p:spPr>
            <a:xfrm>
              <a:off x="0" y="73923"/>
              <a:ext cx="225390" cy="22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4" h="21178" fill="norm" stroke="1" extrusionOk="0">
                  <a:moveTo>
                    <a:pt x="0" y="10578"/>
                  </a:moveTo>
                  <a:cubicBezTo>
                    <a:pt x="435" y="3139"/>
                    <a:pt x="4326" y="797"/>
                    <a:pt x="10123" y="0"/>
                  </a:cubicBezTo>
                  <a:cubicBezTo>
                    <a:pt x="15674" y="1199"/>
                    <a:pt x="19987" y="4806"/>
                    <a:pt x="20246" y="10578"/>
                  </a:cubicBezTo>
                  <a:cubicBezTo>
                    <a:pt x="21600" y="16497"/>
                    <a:pt x="16441" y="21411"/>
                    <a:pt x="10123" y="21156"/>
                  </a:cubicBezTo>
                  <a:cubicBezTo>
                    <a:pt x="4157" y="21600"/>
                    <a:pt x="190" y="15388"/>
                    <a:pt x="0" y="10578"/>
                  </a:cubicBezTo>
                  <a:close/>
                </a:path>
              </a:pathLst>
            </a:custGeom>
            <a:noFill/>
            <a:ln w="28575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4"/>
            <p:cNvSpPr txBox="1"/>
            <p:nvPr/>
          </p:nvSpPr>
          <p:spPr>
            <a:xfrm>
              <a:off x="60007" y="-1"/>
              <a:ext cx="10297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4</a:t>
              </a:r>
            </a:p>
          </p:txBody>
        </p:sp>
      </p:grpSp>
      <p:pic>
        <p:nvPicPr>
          <p:cNvPr id="169" name="Picture 36" descr="Picture 3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67437" y="3822424"/>
            <a:ext cx="2518350" cy="108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D8E2D1"/>
            </a:gs>
            <a:gs pos="69000">
              <a:srgbClr val="B8E3F2"/>
            </a:gs>
            <a:gs pos="83000">
              <a:srgbClr val="B8E3F2"/>
            </a:gs>
            <a:gs pos="100000">
              <a:srgbClr val="B8E3F2"/>
            </a:gs>
          </a:gsLst>
          <a:lin ang="135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0794" y="51197"/>
            <a:ext cx="4541207" cy="3155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72613" y="75584"/>
            <a:ext cx="2505075" cy="57749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extBox 5"/>
          <p:cNvSpPr txBox="1"/>
          <p:nvPr/>
        </p:nvSpPr>
        <p:spPr>
          <a:xfrm>
            <a:off x="260033" y="169148"/>
            <a:ext cx="5487578" cy="147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Mining Continued</a:t>
            </a:r>
          </a:p>
          <a:p>
            <a:pPr>
              <a:defRPr b="1" sz="1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>
              <a:defRPr b="1" sz="1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 lvl="1" marL="800100" indent="-342900">
              <a:buSzPct val="100000"/>
              <a:buAutoNum type="arabicPeriod" startAt="1"/>
              <a:defRPr b="1" sz="1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 sz="1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</p:txBody>
      </p:sp>
      <p:pic>
        <p:nvPicPr>
          <p:cNvPr id="174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rcRect l="14282" t="0" r="0" b="0"/>
          <a:stretch>
            <a:fillRect/>
          </a:stretch>
        </p:blipFill>
        <p:spPr>
          <a:xfrm>
            <a:off x="3869139" y="2390943"/>
            <a:ext cx="8186826" cy="429790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grpSp>
        <p:nvGrpSpPr>
          <p:cNvPr id="177" name="Rectangle 14"/>
          <p:cNvGrpSpPr/>
          <p:nvPr/>
        </p:nvGrpSpPr>
        <p:grpSpPr>
          <a:xfrm>
            <a:off x="6341659" y="2464287"/>
            <a:ext cx="3773751" cy="231141"/>
            <a:chOff x="0" y="0"/>
            <a:chExt cx="3773749" cy="231140"/>
          </a:xfrm>
        </p:grpSpPr>
        <p:sp>
          <p:nvSpPr>
            <p:cNvPr id="175" name="Rectangle"/>
            <p:cNvSpPr/>
            <p:nvPr/>
          </p:nvSpPr>
          <p:spPr>
            <a:xfrm>
              <a:off x="0" y="34572"/>
              <a:ext cx="3773750" cy="1619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YOUR MINER WALLET ADDRESS HERE"/>
            <p:cNvSpPr txBox="1"/>
            <p:nvPr/>
          </p:nvSpPr>
          <p:spPr>
            <a:xfrm>
              <a:off x="52069" y="0"/>
              <a:ext cx="366961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YOUR MINER WALLET ADDRESS HERE</a:t>
              </a:r>
            </a:p>
          </p:txBody>
        </p:sp>
      </p:grpSp>
      <p:sp>
        <p:nvSpPr>
          <p:cNvPr id="178" name="Rectangle: Rounded Corners 15"/>
          <p:cNvSpPr/>
          <p:nvPr/>
        </p:nvSpPr>
        <p:spPr>
          <a:xfrm>
            <a:off x="11112904" y="2806339"/>
            <a:ext cx="850119" cy="385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4" h="19640" fill="norm" stroke="1" extrusionOk="0">
                <a:moveTo>
                  <a:pt x="124" y="3487"/>
                </a:moveTo>
                <a:cubicBezTo>
                  <a:pt x="6" y="2184"/>
                  <a:pt x="728" y="417"/>
                  <a:pt x="1623" y="414"/>
                </a:cubicBezTo>
                <a:cubicBezTo>
                  <a:pt x="5895" y="-693"/>
                  <a:pt x="8016" y="812"/>
                  <a:pt x="10984" y="414"/>
                </a:cubicBezTo>
                <a:cubicBezTo>
                  <a:pt x="13953" y="17"/>
                  <a:pt x="15590" y="2317"/>
                  <a:pt x="19626" y="414"/>
                </a:cubicBezTo>
                <a:cubicBezTo>
                  <a:pt x="20568" y="57"/>
                  <a:pt x="20912" y="1977"/>
                  <a:pt x="21125" y="3487"/>
                </a:cubicBezTo>
                <a:cubicBezTo>
                  <a:pt x="21269" y="6417"/>
                  <a:pt x="20519" y="10747"/>
                  <a:pt x="21125" y="15778"/>
                </a:cubicBezTo>
                <a:cubicBezTo>
                  <a:pt x="21076" y="17407"/>
                  <a:pt x="20466" y="18788"/>
                  <a:pt x="19626" y="18851"/>
                </a:cubicBezTo>
                <a:cubicBezTo>
                  <a:pt x="16626" y="20907"/>
                  <a:pt x="13414" y="18218"/>
                  <a:pt x="10984" y="18851"/>
                </a:cubicBezTo>
                <a:cubicBezTo>
                  <a:pt x="8555" y="19484"/>
                  <a:pt x="5201" y="18565"/>
                  <a:pt x="1623" y="18851"/>
                </a:cubicBezTo>
                <a:cubicBezTo>
                  <a:pt x="655" y="18679"/>
                  <a:pt x="-38" y="17319"/>
                  <a:pt x="124" y="15778"/>
                </a:cubicBezTo>
                <a:cubicBezTo>
                  <a:pt x="-331" y="13103"/>
                  <a:pt x="653" y="6858"/>
                  <a:pt x="124" y="3487"/>
                </a:cubicBezTo>
                <a:close/>
              </a:path>
            </a:pathLst>
          </a:custGeom>
          <a:ln w="38100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Rectangle: Rounded Corners 16"/>
          <p:cNvSpPr/>
          <p:nvPr/>
        </p:nvSpPr>
        <p:spPr>
          <a:xfrm>
            <a:off x="6731136" y="2436624"/>
            <a:ext cx="3093455" cy="280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3" h="17452" fill="norm" stroke="1" extrusionOk="0">
                <a:moveTo>
                  <a:pt x="56" y="3318"/>
                </a:moveTo>
                <a:cubicBezTo>
                  <a:pt x="45" y="2079"/>
                  <a:pt x="162" y="771"/>
                  <a:pt x="341" y="767"/>
                </a:cubicBezTo>
                <a:cubicBezTo>
                  <a:pt x="1912" y="446"/>
                  <a:pt x="3205" y="3000"/>
                  <a:pt x="4917" y="767"/>
                </a:cubicBezTo>
                <a:cubicBezTo>
                  <a:pt x="6630" y="-1466"/>
                  <a:pt x="7254" y="2015"/>
                  <a:pt x="8662" y="767"/>
                </a:cubicBezTo>
                <a:cubicBezTo>
                  <a:pt x="10070" y="-481"/>
                  <a:pt x="10820" y="2335"/>
                  <a:pt x="12823" y="767"/>
                </a:cubicBezTo>
                <a:cubicBezTo>
                  <a:pt x="14825" y="-801"/>
                  <a:pt x="15754" y="1398"/>
                  <a:pt x="16983" y="767"/>
                </a:cubicBezTo>
                <a:cubicBezTo>
                  <a:pt x="18212" y="137"/>
                  <a:pt x="19693" y="2695"/>
                  <a:pt x="21144" y="767"/>
                </a:cubicBezTo>
                <a:cubicBezTo>
                  <a:pt x="21268" y="566"/>
                  <a:pt x="21442" y="1604"/>
                  <a:pt x="21428" y="3318"/>
                </a:cubicBezTo>
                <a:cubicBezTo>
                  <a:pt x="21526" y="5731"/>
                  <a:pt x="21382" y="10110"/>
                  <a:pt x="21428" y="13523"/>
                </a:cubicBezTo>
                <a:cubicBezTo>
                  <a:pt x="21431" y="14862"/>
                  <a:pt x="21313" y="16128"/>
                  <a:pt x="21144" y="16074"/>
                </a:cubicBezTo>
                <a:cubicBezTo>
                  <a:pt x="20402" y="19104"/>
                  <a:pt x="18472" y="14341"/>
                  <a:pt x="17607" y="16074"/>
                </a:cubicBezTo>
                <a:cubicBezTo>
                  <a:pt x="16742" y="17808"/>
                  <a:pt x="14571" y="12015"/>
                  <a:pt x="13239" y="16074"/>
                </a:cubicBezTo>
                <a:cubicBezTo>
                  <a:pt x="11906" y="20134"/>
                  <a:pt x="9751" y="13001"/>
                  <a:pt x="8870" y="16074"/>
                </a:cubicBezTo>
                <a:cubicBezTo>
                  <a:pt x="7989" y="19148"/>
                  <a:pt x="5852" y="12050"/>
                  <a:pt x="4917" y="16074"/>
                </a:cubicBezTo>
                <a:cubicBezTo>
                  <a:pt x="3983" y="20099"/>
                  <a:pt x="1603" y="13795"/>
                  <a:pt x="341" y="16074"/>
                </a:cubicBezTo>
                <a:cubicBezTo>
                  <a:pt x="190" y="15977"/>
                  <a:pt x="42" y="14913"/>
                  <a:pt x="56" y="13523"/>
                </a:cubicBezTo>
                <a:cubicBezTo>
                  <a:pt x="-74" y="10447"/>
                  <a:pt x="65" y="7330"/>
                  <a:pt x="56" y="3318"/>
                </a:cubicBezTo>
                <a:close/>
              </a:path>
            </a:pathLst>
          </a:custGeom>
          <a:ln w="38100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TextBox 18"/>
          <p:cNvSpPr txBox="1"/>
          <p:nvPr/>
        </p:nvSpPr>
        <p:spPr>
          <a:xfrm>
            <a:off x="1036891" y="921845"/>
            <a:ext cx="7145923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To Monitor:</a:t>
            </a:r>
          </a:p>
          <a:p>
            <a:pPr>
              <a:defRPr b="1" sz="5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Go to ‘ergo.getblok.io’ -&gt; input your mining wallet ergo address</a:t>
            </a:r>
          </a:p>
        </p:txBody>
      </p:sp>
      <p:grpSp>
        <p:nvGrpSpPr>
          <p:cNvPr id="183" name="Rectangle 21"/>
          <p:cNvGrpSpPr/>
          <p:nvPr/>
        </p:nvGrpSpPr>
        <p:grpSpPr>
          <a:xfrm>
            <a:off x="175135" y="2526617"/>
            <a:ext cx="3534915" cy="4016594"/>
            <a:chOff x="0" y="0"/>
            <a:chExt cx="3534914" cy="4016592"/>
          </a:xfrm>
        </p:grpSpPr>
        <p:sp>
          <p:nvSpPr>
            <p:cNvPr id="181" name="Shape"/>
            <p:cNvSpPr/>
            <p:nvPr/>
          </p:nvSpPr>
          <p:spPr>
            <a:xfrm>
              <a:off x="-1" y="-1"/>
              <a:ext cx="3534916" cy="401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530" fill="norm" stroke="1" extrusionOk="0">
                  <a:moveTo>
                    <a:pt x="48" y="87"/>
                  </a:moveTo>
                  <a:cubicBezTo>
                    <a:pt x="1050" y="-33"/>
                    <a:pt x="2261" y="-26"/>
                    <a:pt x="3175" y="87"/>
                  </a:cubicBezTo>
                  <a:cubicBezTo>
                    <a:pt x="4089" y="201"/>
                    <a:pt x="5770" y="160"/>
                    <a:pt x="6515" y="87"/>
                  </a:cubicBezTo>
                  <a:cubicBezTo>
                    <a:pt x="7260" y="15"/>
                    <a:pt x="9688" y="4"/>
                    <a:pt x="10494" y="87"/>
                  </a:cubicBezTo>
                  <a:cubicBezTo>
                    <a:pt x="11300" y="171"/>
                    <a:pt x="13290" y="81"/>
                    <a:pt x="14047" y="87"/>
                  </a:cubicBezTo>
                  <a:cubicBezTo>
                    <a:pt x="14804" y="94"/>
                    <a:pt x="16330" y="71"/>
                    <a:pt x="16960" y="87"/>
                  </a:cubicBezTo>
                  <a:cubicBezTo>
                    <a:pt x="17591" y="104"/>
                    <a:pt x="19544" y="5"/>
                    <a:pt x="21366" y="87"/>
                  </a:cubicBezTo>
                  <a:cubicBezTo>
                    <a:pt x="21236" y="896"/>
                    <a:pt x="21533" y="2402"/>
                    <a:pt x="21366" y="3870"/>
                  </a:cubicBezTo>
                  <a:cubicBezTo>
                    <a:pt x="21199" y="5337"/>
                    <a:pt x="21360" y="5894"/>
                    <a:pt x="21366" y="7224"/>
                  </a:cubicBezTo>
                  <a:cubicBezTo>
                    <a:pt x="21372" y="8553"/>
                    <a:pt x="21446" y="9547"/>
                    <a:pt x="21366" y="10363"/>
                  </a:cubicBezTo>
                  <a:cubicBezTo>
                    <a:pt x="21287" y="11180"/>
                    <a:pt x="21414" y="13000"/>
                    <a:pt x="21366" y="13717"/>
                  </a:cubicBezTo>
                  <a:cubicBezTo>
                    <a:pt x="21318" y="14435"/>
                    <a:pt x="21427" y="15866"/>
                    <a:pt x="21366" y="17714"/>
                  </a:cubicBezTo>
                  <a:cubicBezTo>
                    <a:pt x="21305" y="19561"/>
                    <a:pt x="21312" y="20455"/>
                    <a:pt x="21366" y="21496"/>
                  </a:cubicBezTo>
                  <a:cubicBezTo>
                    <a:pt x="20383" y="21431"/>
                    <a:pt x="19550" y="21495"/>
                    <a:pt x="18026" y="21496"/>
                  </a:cubicBezTo>
                  <a:cubicBezTo>
                    <a:pt x="16503" y="21497"/>
                    <a:pt x="16114" y="21534"/>
                    <a:pt x="15113" y="21496"/>
                  </a:cubicBezTo>
                  <a:cubicBezTo>
                    <a:pt x="14112" y="21457"/>
                    <a:pt x="12143" y="21450"/>
                    <a:pt x="11134" y="21496"/>
                  </a:cubicBezTo>
                  <a:cubicBezTo>
                    <a:pt x="10124" y="21542"/>
                    <a:pt x="8375" y="21515"/>
                    <a:pt x="7154" y="21496"/>
                  </a:cubicBezTo>
                  <a:cubicBezTo>
                    <a:pt x="5933" y="21476"/>
                    <a:pt x="5581" y="21424"/>
                    <a:pt x="4241" y="21496"/>
                  </a:cubicBezTo>
                  <a:cubicBezTo>
                    <a:pt x="2901" y="21567"/>
                    <a:pt x="1033" y="21506"/>
                    <a:pt x="48" y="21496"/>
                  </a:cubicBezTo>
                  <a:cubicBezTo>
                    <a:pt x="53" y="20831"/>
                    <a:pt x="6" y="19620"/>
                    <a:pt x="48" y="18356"/>
                  </a:cubicBezTo>
                  <a:cubicBezTo>
                    <a:pt x="91" y="17092"/>
                    <a:pt x="95" y="15347"/>
                    <a:pt x="48" y="14360"/>
                  </a:cubicBezTo>
                  <a:cubicBezTo>
                    <a:pt x="2" y="13373"/>
                    <a:pt x="-18" y="11526"/>
                    <a:pt x="48" y="10792"/>
                  </a:cubicBezTo>
                  <a:cubicBezTo>
                    <a:pt x="115" y="10057"/>
                    <a:pt x="35" y="9006"/>
                    <a:pt x="48" y="7652"/>
                  </a:cubicBezTo>
                  <a:cubicBezTo>
                    <a:pt x="62" y="6298"/>
                    <a:pt x="164" y="5337"/>
                    <a:pt x="48" y="4298"/>
                  </a:cubicBezTo>
                  <a:cubicBezTo>
                    <a:pt x="-67" y="3258"/>
                    <a:pt x="64" y="1158"/>
                    <a:pt x="48" y="87"/>
                  </a:cubicBezTo>
                  <a:close/>
                </a:path>
              </a:pathLst>
            </a:custGeom>
            <a:noFill/>
            <a:ln w="38100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" name="Allow up to 60 minutes mining for your wallet address to be recognized…"/>
            <p:cNvSpPr txBox="1"/>
            <p:nvPr/>
          </p:nvSpPr>
          <p:spPr>
            <a:xfrm>
              <a:off x="72693" y="234009"/>
              <a:ext cx="3388811" cy="3558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285750" indent="-285750">
                <a:buSzPct val="100000"/>
                <a:buFont typeface="Arial"/>
                <a:buChar char="•"/>
                <a:defRPr b="1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pPr>
              <a:r>
                <a:t>Allow up to 60 minutes mining for your wallet address to be recognized</a:t>
              </a:r>
              <a:endParaRPr>
                <a:solidFill>
                  <a:srgbClr val="FFFFFF"/>
                </a:solidFill>
              </a:endParaRPr>
            </a:p>
            <a:p>
              <a:pPr marL="285750" indent="-285750" algn="ctr">
                <a:buSzPct val="100000"/>
                <a:buFont typeface="Arial"/>
                <a:buChar char="•"/>
                <a:defRPr b="1" sz="800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pPr>
            </a:p>
            <a:p>
              <a:pPr marL="285750" indent="-285750">
                <a:buSzPct val="100000"/>
                <a:buFont typeface="Arial"/>
                <a:buChar char="•"/>
                <a:defRPr b="1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pPr>
              <a:r>
                <a:t>Allow 12-24 hours mining for your average pool hashrate to align with your local miner software</a:t>
              </a:r>
              <a:endParaRPr>
                <a:solidFill>
                  <a:srgbClr val="FFFFFF"/>
                </a:solidFill>
              </a:endParaRPr>
            </a:p>
            <a:p>
              <a:pPr marL="285750" indent="-285750">
                <a:buSzPct val="100000"/>
                <a:buFont typeface="Arial"/>
                <a:buChar char="•"/>
                <a:defRPr b="1" sz="900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pPr>
            </a:p>
            <a:p>
              <a:pPr marL="285750" indent="-285750">
                <a:buSzPct val="100000"/>
                <a:buFont typeface="Arial"/>
                <a:buChar char="•"/>
                <a:defRPr b="1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pPr>
              <a:r>
                <a:t>anetaBTC mining will appear in ‘SmartPools’ tab on Saturday, June 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800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pPr>
            </a:p>
            <a:p>
              <a:pPr marL="285750" indent="-285750">
                <a:buSzPct val="100000"/>
                <a:buFont typeface="Arial"/>
                <a:buChar char="•"/>
                <a:defRPr b="1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pPr>
              <a:r>
                <a:t>getblok.io/smartpool-faq/</a:t>
              </a:r>
            </a:p>
          </p:txBody>
        </p:sp>
      </p:grpSp>
      <p:sp>
        <p:nvSpPr>
          <p:cNvPr id="184" name="TextBox 22"/>
          <p:cNvSpPr txBox="1"/>
          <p:nvPr/>
        </p:nvSpPr>
        <p:spPr>
          <a:xfrm>
            <a:off x="10178160" y="528211"/>
            <a:ext cx="188499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lvl1pPr>
          </a:lstStyle>
          <a:p>
            <a:pPr/>
            <a:r>
              <a:t>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D8E2D1"/>
            </a:gs>
            <a:gs pos="69000">
              <a:srgbClr val="B8E3F2"/>
            </a:gs>
            <a:gs pos="83000">
              <a:srgbClr val="B8E3F2"/>
            </a:gs>
            <a:gs pos="100000">
              <a:srgbClr val="B8E3F2"/>
            </a:gs>
          </a:gsLst>
          <a:lin ang="135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2922" y="850454"/>
            <a:ext cx="1939312" cy="2023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0794" y="51197"/>
            <a:ext cx="4541207" cy="3155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72613" y="75584"/>
            <a:ext cx="2505075" cy="57749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extBox 5"/>
          <p:cNvSpPr txBox="1"/>
          <p:nvPr/>
        </p:nvSpPr>
        <p:spPr>
          <a:xfrm>
            <a:off x="400040" y="1105704"/>
            <a:ext cx="11580739" cy="940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Full Step-by-Step Guide (not specific to GetBlok.io)</a:t>
            </a:r>
          </a:p>
          <a:p>
            <a:pPr lvl="1" marL="800100" indent="-342900">
              <a:buSzPct val="100000"/>
              <a:buFont typeface="Arial"/>
              <a:buChar char="•"/>
              <a:defRPr b="1" sz="2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youtu.be/5SRlga9Q7rY</a:t>
            </a:r>
            <a:r>
              <a:t> </a:t>
            </a:r>
          </a:p>
          <a:p>
            <a:pPr lvl="1">
              <a:defRPr b="1" sz="1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Excellent Community Documentation on Ergo Mining</a:t>
            </a:r>
          </a:p>
          <a:p>
            <a:pPr lvl="1" marL="742950" indent="-285750">
              <a:buSzPct val="100000"/>
              <a:buFont typeface="Arial"/>
              <a:buChar char="•"/>
              <a:defRPr b="1" sz="2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ergonaut.space/en/Guides/Mining</a:t>
            </a:r>
          </a:p>
          <a:p>
            <a:pPr lvl="1">
              <a:defRPr b="1" sz="1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Subreddit Dedicated to Ergo Mining</a:t>
            </a:r>
          </a:p>
          <a:p>
            <a:pPr lvl="1" marL="742950" indent="-285750">
              <a:buSzPct val="100000"/>
              <a:buFont typeface="Arial"/>
              <a:buChar char="•"/>
              <a:defRPr b="1" sz="2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reddit.com/r/erg_miners/</a:t>
            </a:r>
          </a:p>
          <a:p>
            <a:pPr lvl="1">
              <a:defRPr b="1" sz="1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Official Ergo Platform Mining Documentation</a:t>
            </a:r>
          </a:p>
          <a:p>
            <a:pPr lvl="1" marL="742950" indent="-285750">
              <a:buSzPct val="100000"/>
              <a:buFont typeface="Arial"/>
              <a:buChar char="•"/>
              <a:defRPr b="1" sz="2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 invalidUrl="" action="" tgtFrame="" tooltip="" history="1" highlightClick="0" endSnd="0"/>
              </a:rPr>
              <a:t>docs.ergoplatform.com/mining/</a:t>
            </a:r>
            <a:r>
              <a:t> </a:t>
            </a:r>
          </a:p>
          <a:p>
            <a:pPr>
              <a:defRPr b="1" sz="1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GetBlok.io Resources</a:t>
            </a:r>
          </a:p>
          <a:p>
            <a:pPr lvl="1" marL="742950" indent="-285750">
              <a:buSzPct val="100000"/>
              <a:buFont typeface="Arial"/>
              <a:buChar char="•"/>
              <a:defRPr b="1" sz="2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9" invalidUrl="" action="" tgtFrame="" tooltip="" history="1" highlightClick="0" endSnd="0"/>
              </a:rPr>
              <a:t>ergo.getblok.io/</a:t>
            </a:r>
            <a:r>
              <a:t>  </a:t>
            </a:r>
          </a:p>
          <a:p>
            <a:pPr lvl="1" marL="742950" indent="-285750">
              <a:buSzPct val="100000"/>
              <a:buFont typeface="Arial"/>
              <a:buChar char="•"/>
              <a:defRPr b="1" sz="2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0" invalidUrl="" action="" tgtFrame="" tooltip="" history="1" highlightClick="0" endSnd="0"/>
              </a:rPr>
              <a:t>getblok.io/how-to-connect/</a:t>
            </a:r>
            <a:r>
              <a:t> </a:t>
            </a:r>
          </a:p>
          <a:p>
            <a:pPr lvl="1" marL="742950" indent="-285750">
              <a:buSzPct val="100000"/>
              <a:buFont typeface="Arial"/>
              <a:buChar char="•"/>
              <a:defRPr b="1" sz="2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1" invalidUrl="" action="" tgtFrame="" tooltip="" history="1" highlightClick="0" endSnd="0"/>
              </a:rPr>
              <a:t>getblok.io/smartpool-faq/</a:t>
            </a:r>
            <a:r>
              <a:t> </a:t>
            </a:r>
          </a:p>
          <a:p>
            <a:pPr lvl="1">
              <a:defRPr b="1" sz="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Mining Earnings Calculator</a:t>
            </a:r>
          </a:p>
          <a:p>
            <a:pPr lvl="1" marL="742950" indent="-285750">
              <a:buSzPct val="100000"/>
              <a:buFont typeface="Arial"/>
              <a:buChar char="•"/>
              <a:defRPr b="1" sz="2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2" invalidUrl="" action="" tgtFrame="" tooltip="" history="1" highlightClick="0" endSnd="0"/>
              </a:rPr>
              <a:t>whattomine.com/</a:t>
            </a:r>
            <a:r>
              <a:t>  </a:t>
            </a:r>
          </a:p>
          <a:p>
            <a:pPr lvl="1" marL="742950" indent="-285750">
              <a:buSzPct val="100000"/>
              <a:buFont typeface="Arial"/>
              <a:buChar char="•"/>
              <a:defRPr b="1" sz="20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 lvl="1" marL="800100" indent="-342900">
              <a:buSzPct val="100000"/>
              <a:buAutoNum type="arabicPeriod" startAt="1"/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 lvl="1" marL="800100" indent="-342900">
              <a:buSzPct val="100000"/>
              <a:buAutoNum type="arabicPeriod" startAt="2"/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 lvl="1" marL="800100" indent="-342900">
              <a:buSzPct val="100000"/>
              <a:buAutoNum type="arabicPeriod" startAt="3"/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 marL="342900" indent="-342900">
              <a:buSzPct val="100000"/>
              <a:buAutoNum type="arabicPeriod" startAt="1"/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 lvl="1" marL="800100" indent="-342900">
              <a:buSzPct val="100000"/>
              <a:buAutoNum type="arabicPeriod" startAt="1"/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 lvl="1" marL="800100" indent="-342900">
              <a:buSzPct val="100000"/>
              <a:buAutoNum type="arabicPeriod" startAt="2"/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 lvl="1" marL="800100" indent="-342900">
              <a:buSzPct val="100000"/>
              <a:buAutoNum type="arabicPeriod" startAt="3"/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 lvl="1"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</a:p>
        </p:txBody>
      </p:sp>
      <p:grpSp>
        <p:nvGrpSpPr>
          <p:cNvPr id="192" name="TextBox 13"/>
          <p:cNvGrpSpPr/>
          <p:nvPr/>
        </p:nvGrpSpPr>
        <p:grpSpPr>
          <a:xfrm>
            <a:off x="349054" y="378420"/>
            <a:ext cx="2527574" cy="619241"/>
            <a:chOff x="0" y="0"/>
            <a:chExt cx="2527573" cy="619240"/>
          </a:xfrm>
        </p:grpSpPr>
        <p:sp>
          <p:nvSpPr>
            <p:cNvPr id="190" name="Shape"/>
            <p:cNvSpPr/>
            <p:nvPr/>
          </p:nvSpPr>
          <p:spPr>
            <a:xfrm>
              <a:off x="-1" y="0"/>
              <a:ext cx="2527575" cy="60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0891" fill="norm" stroke="1" extrusionOk="0">
                  <a:moveTo>
                    <a:pt x="45" y="569"/>
                  </a:moveTo>
                  <a:cubicBezTo>
                    <a:pt x="1628" y="-304"/>
                    <a:pt x="3253" y="778"/>
                    <a:pt x="4936" y="569"/>
                  </a:cubicBezTo>
                  <a:cubicBezTo>
                    <a:pt x="6618" y="361"/>
                    <a:pt x="9024" y="1523"/>
                    <a:pt x="10677" y="569"/>
                  </a:cubicBezTo>
                  <a:cubicBezTo>
                    <a:pt x="12329" y="-384"/>
                    <a:pt x="13453" y="1412"/>
                    <a:pt x="16205" y="569"/>
                  </a:cubicBezTo>
                  <a:cubicBezTo>
                    <a:pt x="18957" y="-273"/>
                    <a:pt x="20202" y="-102"/>
                    <a:pt x="21308" y="569"/>
                  </a:cubicBezTo>
                  <a:cubicBezTo>
                    <a:pt x="21505" y="6392"/>
                    <a:pt x="21502" y="16252"/>
                    <a:pt x="21308" y="20599"/>
                  </a:cubicBezTo>
                  <a:cubicBezTo>
                    <a:pt x="19927" y="20395"/>
                    <a:pt x="18132" y="20277"/>
                    <a:pt x="15780" y="20599"/>
                  </a:cubicBezTo>
                  <a:cubicBezTo>
                    <a:pt x="13428" y="20921"/>
                    <a:pt x="12826" y="20403"/>
                    <a:pt x="10889" y="20599"/>
                  </a:cubicBezTo>
                  <a:cubicBezTo>
                    <a:pt x="8953" y="20796"/>
                    <a:pt x="7688" y="19983"/>
                    <a:pt x="5999" y="20599"/>
                  </a:cubicBezTo>
                  <a:cubicBezTo>
                    <a:pt x="4310" y="21216"/>
                    <a:pt x="2597" y="20676"/>
                    <a:pt x="45" y="20599"/>
                  </a:cubicBezTo>
                  <a:cubicBezTo>
                    <a:pt x="148" y="16258"/>
                    <a:pt x="-95" y="6408"/>
                    <a:pt x="45" y="569"/>
                  </a:cubicBezTo>
                  <a:close/>
                </a:path>
              </a:pathLst>
            </a:custGeom>
            <a:noFill/>
            <a:ln w="57150" cap="flat">
              <a:solidFill>
                <a:srgbClr val="071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Resources"/>
            <p:cNvSpPr txBox="1"/>
            <p:nvPr/>
          </p:nvSpPr>
          <p:spPr>
            <a:xfrm>
              <a:off x="79561" y="45200"/>
              <a:ext cx="2356486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lvl1pPr>
            </a:lstStyle>
            <a:p>
              <a:pPr/>
              <a:r>
                <a:t>Resources</a:t>
              </a:r>
            </a:p>
          </p:txBody>
        </p:sp>
      </p:grpSp>
      <p:grpSp>
        <p:nvGrpSpPr>
          <p:cNvPr id="195" name="Rectangle 14"/>
          <p:cNvGrpSpPr/>
          <p:nvPr/>
        </p:nvGrpSpPr>
        <p:grpSpPr>
          <a:xfrm>
            <a:off x="8361515" y="4282607"/>
            <a:ext cx="3650965" cy="2416239"/>
            <a:chOff x="0" y="0"/>
            <a:chExt cx="3650964" cy="2416238"/>
          </a:xfrm>
        </p:grpSpPr>
        <p:sp>
          <p:nvSpPr>
            <p:cNvPr id="193" name="Shape"/>
            <p:cNvSpPr/>
            <p:nvPr/>
          </p:nvSpPr>
          <p:spPr>
            <a:xfrm>
              <a:off x="-1" y="0"/>
              <a:ext cx="3650966" cy="241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84" fill="norm" stroke="1" extrusionOk="0">
                  <a:moveTo>
                    <a:pt x="67" y="85"/>
                  </a:moveTo>
                  <a:cubicBezTo>
                    <a:pt x="769" y="58"/>
                    <a:pt x="2009" y="217"/>
                    <a:pt x="3188" y="85"/>
                  </a:cubicBezTo>
                  <a:cubicBezTo>
                    <a:pt x="4366" y="-47"/>
                    <a:pt x="5566" y="-9"/>
                    <a:pt x="6521" y="85"/>
                  </a:cubicBezTo>
                  <a:cubicBezTo>
                    <a:pt x="7476" y="178"/>
                    <a:pt x="8565" y="129"/>
                    <a:pt x="10493" y="85"/>
                  </a:cubicBezTo>
                  <a:cubicBezTo>
                    <a:pt x="12420" y="41"/>
                    <a:pt x="13053" y="41"/>
                    <a:pt x="14039" y="85"/>
                  </a:cubicBezTo>
                  <a:cubicBezTo>
                    <a:pt x="15024" y="129"/>
                    <a:pt x="15650" y="269"/>
                    <a:pt x="16947" y="85"/>
                  </a:cubicBezTo>
                  <a:cubicBezTo>
                    <a:pt x="18244" y="-99"/>
                    <a:pt x="20332" y="304"/>
                    <a:pt x="21344" y="85"/>
                  </a:cubicBezTo>
                  <a:cubicBezTo>
                    <a:pt x="21517" y="2152"/>
                    <a:pt x="21502" y="3566"/>
                    <a:pt x="21344" y="5595"/>
                  </a:cubicBezTo>
                  <a:cubicBezTo>
                    <a:pt x="21186" y="7624"/>
                    <a:pt x="21462" y="9657"/>
                    <a:pt x="21344" y="10682"/>
                  </a:cubicBezTo>
                  <a:cubicBezTo>
                    <a:pt x="21226" y="11707"/>
                    <a:pt x="21186" y="13864"/>
                    <a:pt x="21344" y="15556"/>
                  </a:cubicBezTo>
                  <a:cubicBezTo>
                    <a:pt x="21502" y="17248"/>
                    <a:pt x="21192" y="18861"/>
                    <a:pt x="21344" y="21278"/>
                  </a:cubicBezTo>
                  <a:cubicBezTo>
                    <a:pt x="20293" y="21126"/>
                    <a:pt x="19043" y="21119"/>
                    <a:pt x="17372" y="21278"/>
                  </a:cubicBezTo>
                  <a:cubicBezTo>
                    <a:pt x="15702" y="21437"/>
                    <a:pt x="14663" y="21056"/>
                    <a:pt x="13401" y="21278"/>
                  </a:cubicBezTo>
                  <a:cubicBezTo>
                    <a:pt x="12138" y="21501"/>
                    <a:pt x="10728" y="21305"/>
                    <a:pt x="9642" y="21278"/>
                  </a:cubicBezTo>
                  <a:cubicBezTo>
                    <a:pt x="8555" y="21252"/>
                    <a:pt x="7650" y="21385"/>
                    <a:pt x="6734" y="21278"/>
                  </a:cubicBezTo>
                  <a:cubicBezTo>
                    <a:pt x="5818" y="21171"/>
                    <a:pt x="2477" y="21236"/>
                    <a:pt x="67" y="21278"/>
                  </a:cubicBezTo>
                  <a:cubicBezTo>
                    <a:pt x="-78" y="19459"/>
                    <a:pt x="57" y="17927"/>
                    <a:pt x="67" y="15556"/>
                  </a:cubicBezTo>
                  <a:cubicBezTo>
                    <a:pt x="78" y="13185"/>
                    <a:pt x="-83" y="11869"/>
                    <a:pt x="67" y="9834"/>
                  </a:cubicBezTo>
                  <a:cubicBezTo>
                    <a:pt x="217" y="7799"/>
                    <a:pt x="211" y="4187"/>
                    <a:pt x="67" y="85"/>
                  </a:cubicBezTo>
                  <a:close/>
                </a:path>
              </a:pathLst>
            </a:custGeom>
            <a:noFill/>
            <a:ln w="38100" cap="flat">
              <a:solidFill>
                <a:srgbClr val="071C2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" name="For more technical discussion on GPU and hashrate optimization please see:…"/>
            <p:cNvSpPr txBox="1"/>
            <p:nvPr/>
          </p:nvSpPr>
          <p:spPr>
            <a:xfrm>
              <a:off x="76156" y="183362"/>
              <a:ext cx="3488895" cy="2047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pPr>
              <a:r>
                <a:t>For more technical discussion on GPU and hashrate optimization please see: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pPr>
            </a:p>
            <a:p>
              <a:pPr algn="ctr">
                <a:defRPr b="1">
                  <a:solidFill>
                    <a:srgbClr val="071C27"/>
                  </a:solidFill>
                  <a:latin typeface="Eras Bold ITC"/>
                  <a:ea typeface="Eras Bold ITC"/>
                  <a:cs typeface="Eras Bold ITC"/>
                  <a:sym typeface="Eras Bold ITC"/>
                </a:defRPr>
              </a:pPr>
              <a:r>
                <a:t> reddit.com/r/erg_miners anetaBTC discord #mining GetBlok.io discord</a:t>
              </a:r>
            </a:p>
          </p:txBody>
        </p:sp>
      </p:grpSp>
      <p:sp>
        <p:nvSpPr>
          <p:cNvPr id="196" name="TextBox 15"/>
          <p:cNvSpPr txBox="1"/>
          <p:nvPr/>
        </p:nvSpPr>
        <p:spPr>
          <a:xfrm>
            <a:off x="10178160" y="528211"/>
            <a:ext cx="188499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071C27"/>
                </a:solidFill>
                <a:latin typeface="Eras Bold ITC"/>
                <a:ea typeface="Eras Bold ITC"/>
                <a:cs typeface="Eras Bold ITC"/>
                <a:sym typeface="Eras Bold ITC"/>
              </a:defRPr>
            </a:lvl1pPr>
          </a:lstStyle>
          <a:p>
            <a:pPr/>
            <a:r>
              <a:t>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