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d3ae3e5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d3ae3e5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d3ae3e5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d3ae3e5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d3ae3e5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d3ae3e5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d3ae3e58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d3ae3e58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3ae3e58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d3ae3e58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d3ae3e5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d3ae3e5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d3ae3e58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d3ae3e58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d3ae3e5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d3ae3e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d3ae3e5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d3ae3e5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d3ae3e5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d3ae3e5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d3ae3e5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d3ae3e5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d3ae3e5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d3ae3e5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d3ae3e5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d3ae3e5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d3ae3e5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d3ae3e5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d3ae3e58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d3ae3e58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FUNCTIONS</a:t>
            </a:r>
            <a:endParaRPr/>
          </a:p>
        </p:txBody>
      </p:sp>
      <p:sp>
        <p:nvSpPr>
          <p:cNvPr id="55" name="Google Shape;55;p13"/>
          <p:cNvSpPr txBox="1"/>
          <p:nvPr>
            <p:ph idx="1" type="subTitle"/>
          </p:nvPr>
        </p:nvSpPr>
        <p:spPr>
          <a:xfrm>
            <a:off x="311700" y="32814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Zhursin Darkhan</a:t>
            </a:r>
            <a:br>
              <a:rPr lang="en-GB"/>
            </a:br>
            <a:r>
              <a:rPr lang="en-GB"/>
              <a:t>Email: daratechn@gmail.com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3282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Return</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sz="1300">
              <a:solidFill>
                <a:srgbClr val="10162F"/>
              </a:solidFill>
              <a:highlight>
                <a:srgbClr val="FFFFFF"/>
              </a:highlight>
              <a:latin typeface="Roboto"/>
              <a:ea typeface="Roboto"/>
              <a:cs typeface="Roboto"/>
              <a:sym typeface="Roboto"/>
            </a:endParaRPr>
          </a:p>
        </p:txBody>
      </p:sp>
      <p:sp>
        <p:nvSpPr>
          <p:cNvPr id="116" name="Google Shape;116;p22"/>
          <p:cNvSpPr txBox="1"/>
          <p:nvPr>
            <p:ph idx="1" type="body"/>
          </p:nvPr>
        </p:nvSpPr>
        <p:spPr>
          <a:xfrm>
            <a:off x="311700" y="773225"/>
            <a:ext cx="8520600" cy="37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When a function is called, the computer will run through the function’s code and evaluate the result of calling the function. By default that resulting value is </a:t>
            </a:r>
            <a:r>
              <a:rPr lang="en-GB" sz="900">
                <a:solidFill>
                  <a:srgbClr val="15141F"/>
                </a:solidFill>
                <a:highlight>
                  <a:srgbClr val="EAE9ED"/>
                </a:highlight>
                <a:latin typeface="Courier New"/>
                <a:ea typeface="Courier New"/>
                <a:cs typeface="Courier New"/>
                <a:sym typeface="Courier New"/>
              </a:rPr>
              <a:t>undefined</a:t>
            </a:r>
            <a:r>
              <a:rPr lang="en-GB" sz="1300">
                <a:solidFill>
                  <a:srgbClr val="10162F"/>
                </a:solidFill>
                <a:highlight>
                  <a:srgbClr val="FFFFFF"/>
                </a:highlight>
                <a:latin typeface="Roboto"/>
                <a:ea typeface="Roboto"/>
                <a:cs typeface="Roboto"/>
                <a:sym typeface="Roboto"/>
              </a:rPr>
              <a:t>.</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GB" sz="1050">
                <a:solidFill>
                  <a:srgbClr val="B3CCFF"/>
                </a:solidFill>
                <a:highlight>
                  <a:srgbClr val="351C75"/>
                </a:highlight>
                <a:latin typeface="Courier New"/>
                <a:ea typeface="Courier New"/>
                <a:cs typeface="Courier New"/>
                <a:sym typeface="Courier New"/>
              </a:rPr>
              <a:t>function rectangleArea</a:t>
            </a:r>
            <a:r>
              <a:rPr lang="en-GB" sz="1050">
                <a:solidFill>
                  <a:srgbClr val="FFFFFF"/>
                </a:solidFill>
                <a:highlight>
                  <a:srgbClr val="351C75"/>
                </a:highlight>
                <a:latin typeface="Courier New"/>
                <a:ea typeface="Courier New"/>
                <a:cs typeface="Courier New"/>
                <a:sym typeface="Courier New"/>
              </a:rPr>
              <a:t>(</a:t>
            </a:r>
            <a:r>
              <a:rPr lang="en-GB" sz="1050">
                <a:solidFill>
                  <a:srgbClr val="B3CCFF"/>
                </a:solidFill>
                <a:highlight>
                  <a:srgbClr val="351C75"/>
                </a:highlight>
                <a:latin typeface="Courier New"/>
                <a:ea typeface="Courier New"/>
                <a:cs typeface="Courier New"/>
                <a:sym typeface="Courier New"/>
              </a:rPr>
              <a:t>width</a:t>
            </a:r>
            <a:r>
              <a:rPr lang="en-GB" sz="1050">
                <a:solidFill>
                  <a:srgbClr val="FFFFFF"/>
                </a:solidFill>
                <a:highlight>
                  <a:srgbClr val="351C75"/>
                </a:highlight>
                <a:latin typeface="Courier New"/>
                <a:ea typeface="Courier New"/>
                <a:cs typeface="Courier New"/>
                <a:sym typeface="Courier New"/>
              </a:rPr>
              <a:t>, </a:t>
            </a:r>
            <a:r>
              <a:rPr lang="en-GB" sz="1050">
                <a:solidFill>
                  <a:srgbClr val="B3CCFF"/>
                </a:solidFill>
                <a:highlight>
                  <a:srgbClr val="351C75"/>
                </a:highlight>
                <a:latin typeface="Courier New"/>
                <a:ea typeface="Courier New"/>
                <a:cs typeface="Courier New"/>
                <a:sym typeface="Courier New"/>
              </a:rPr>
              <a:t>height</a:t>
            </a:r>
            <a:r>
              <a:rPr lang="en-GB" sz="1050">
                <a:solidFill>
                  <a:srgbClr val="FFFFFF"/>
                </a:solidFill>
                <a:highlight>
                  <a:srgbClr val="351C75"/>
                </a:highlight>
                <a:latin typeface="Courier New"/>
                <a:ea typeface="Courier New"/>
                <a:cs typeface="Courier New"/>
                <a:sym typeface="Courier New"/>
              </a:rPr>
              <a:t>) {</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050">
                <a:solidFill>
                  <a:srgbClr val="FFFFFF"/>
                </a:solidFill>
                <a:highlight>
                  <a:srgbClr val="351C75"/>
                </a:highlight>
                <a:latin typeface="Courier New"/>
                <a:ea typeface="Courier New"/>
                <a:cs typeface="Courier New"/>
                <a:sym typeface="Courier New"/>
              </a:rPr>
              <a:t>  </a:t>
            </a:r>
            <a:r>
              <a:rPr lang="en-GB" sz="1050">
                <a:solidFill>
                  <a:srgbClr val="B3CCFF"/>
                </a:solidFill>
                <a:highlight>
                  <a:srgbClr val="351C75"/>
                </a:highlight>
                <a:latin typeface="Courier New"/>
                <a:ea typeface="Courier New"/>
                <a:cs typeface="Courier New"/>
                <a:sym typeface="Courier New"/>
              </a:rPr>
              <a:t>let area</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width</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height</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8973"/>
                </a:solidFill>
                <a:highlight>
                  <a:srgbClr val="351C75"/>
                </a:highlight>
                <a:latin typeface="Courier New"/>
                <a:ea typeface="Courier New"/>
                <a:cs typeface="Courier New"/>
                <a:sym typeface="Courier New"/>
              </a:rPr>
              <a:t>console</a:t>
            </a:r>
            <a:r>
              <a:rPr lang="en-GB" sz="1050">
                <a:solidFill>
                  <a:srgbClr val="FFFFFF"/>
                </a:solidFill>
                <a:highlight>
                  <a:srgbClr val="351C75"/>
                </a:highlight>
                <a:latin typeface="Courier New"/>
                <a:ea typeface="Courier New"/>
                <a:cs typeface="Courier New"/>
                <a:sym typeface="Courier New"/>
              </a:rPr>
              <a:t>.</a:t>
            </a:r>
            <a:r>
              <a:rPr lang="en-GB" sz="1050">
                <a:solidFill>
                  <a:srgbClr val="83FFF5"/>
                </a:solidFill>
                <a:highlight>
                  <a:srgbClr val="351C75"/>
                </a:highlight>
                <a:latin typeface="Courier New"/>
                <a:ea typeface="Courier New"/>
                <a:cs typeface="Courier New"/>
                <a:sym typeface="Courier New"/>
              </a:rPr>
              <a:t>log</a:t>
            </a:r>
            <a:r>
              <a:rPr lang="en-GB" sz="1050">
                <a:solidFill>
                  <a:srgbClr val="FFFFFF"/>
                </a:solidFill>
                <a:highlight>
                  <a:srgbClr val="351C75"/>
                </a:highlight>
                <a:latin typeface="Courier New"/>
                <a:ea typeface="Courier New"/>
                <a:cs typeface="Courier New"/>
                <a:sym typeface="Courier New"/>
              </a:rPr>
              <a:t>(</a:t>
            </a:r>
            <a:r>
              <a:rPr lang="en-GB" sz="1050">
                <a:solidFill>
                  <a:srgbClr val="FF8973"/>
                </a:solidFill>
                <a:highlight>
                  <a:srgbClr val="351C75"/>
                </a:highlight>
                <a:latin typeface="Courier New"/>
                <a:ea typeface="Courier New"/>
                <a:cs typeface="Courier New"/>
                <a:sym typeface="Courier New"/>
              </a:rPr>
              <a:t>rectangleArea</a:t>
            </a:r>
            <a:r>
              <a:rPr lang="en-GB" sz="1050">
                <a:solidFill>
                  <a:srgbClr val="FFFFFF"/>
                </a:solidFill>
                <a:highlight>
                  <a:srgbClr val="351C75"/>
                </a:highlight>
                <a:latin typeface="Courier New"/>
                <a:ea typeface="Courier New"/>
                <a:cs typeface="Courier New"/>
                <a:sym typeface="Courier New"/>
              </a:rPr>
              <a:t>(</a:t>
            </a:r>
            <a:r>
              <a:rPr lang="en-GB" sz="1050">
                <a:solidFill>
                  <a:srgbClr val="FF8973"/>
                </a:solidFill>
                <a:highlight>
                  <a:srgbClr val="351C75"/>
                </a:highlight>
                <a:latin typeface="Courier New"/>
                <a:ea typeface="Courier New"/>
                <a:cs typeface="Courier New"/>
                <a:sym typeface="Courier New"/>
              </a:rPr>
              <a:t>5</a:t>
            </a:r>
            <a:r>
              <a:rPr lang="en-GB" sz="1050">
                <a:solidFill>
                  <a:srgbClr val="FFFFFF"/>
                </a:solidFill>
                <a:highlight>
                  <a:srgbClr val="351C75"/>
                </a:highlight>
                <a:latin typeface="Courier New"/>
                <a:ea typeface="Courier New"/>
                <a:cs typeface="Courier New"/>
                <a:sym typeface="Courier New"/>
              </a:rPr>
              <a:t>, </a:t>
            </a:r>
            <a:r>
              <a:rPr lang="en-GB" sz="1050">
                <a:solidFill>
                  <a:srgbClr val="FF8973"/>
                </a:solidFill>
                <a:highlight>
                  <a:srgbClr val="351C75"/>
                </a:highlight>
                <a:latin typeface="Courier New"/>
                <a:ea typeface="Courier New"/>
                <a:cs typeface="Courier New"/>
                <a:sym typeface="Courier New"/>
              </a:rPr>
              <a:t>7</a:t>
            </a:r>
            <a:r>
              <a:rPr lang="en-GB" sz="1050">
                <a:solidFill>
                  <a:srgbClr val="FFFFFF"/>
                </a:solidFill>
                <a:highlight>
                  <a:srgbClr val="351C75"/>
                </a:highlight>
                <a:latin typeface="Courier New"/>
                <a:ea typeface="Courier New"/>
                <a:cs typeface="Courier New"/>
                <a:sym typeface="Courier New"/>
              </a:rPr>
              <a:t>)) </a:t>
            </a:r>
            <a:r>
              <a:rPr lang="en-GB" sz="1050">
                <a:solidFill>
                  <a:srgbClr val="939598"/>
                </a:solidFill>
                <a:highlight>
                  <a:srgbClr val="351C75"/>
                </a:highlight>
                <a:latin typeface="Courier New"/>
                <a:ea typeface="Courier New"/>
                <a:cs typeface="Courier New"/>
                <a:sym typeface="Courier New"/>
              </a:rPr>
              <a:t>// Prints undefined</a:t>
            </a:r>
            <a:endParaRPr sz="1300">
              <a:solidFill>
                <a:srgbClr val="10162F"/>
              </a:solidFill>
              <a:highlight>
                <a:srgbClr val="351C75"/>
              </a:highlight>
              <a:latin typeface="Roboto"/>
              <a:ea typeface="Roboto"/>
              <a:cs typeface="Roboto"/>
              <a:sym typeface="Roboto"/>
            </a:endParaRPr>
          </a:p>
          <a:p>
            <a:pPr indent="0" lvl="0" marL="0" rtl="0" algn="l">
              <a:spcBef>
                <a:spcPts val="1200"/>
              </a:spcBef>
              <a:spcAft>
                <a:spcPts val="1200"/>
              </a:spcAft>
              <a:buNone/>
            </a:pPr>
            <a:r>
              <a:t/>
            </a:r>
            <a:endParaRPr sz="1300">
              <a:solidFill>
                <a:srgbClr val="10162F"/>
              </a:solidFill>
              <a:highlight>
                <a:srgbClr val="FFFFFF"/>
              </a:highlight>
              <a:latin typeface="Roboto"/>
              <a:ea typeface="Roboto"/>
              <a:cs typeface="Roboto"/>
              <a:sym typeface="Roboto"/>
            </a:endParaRPr>
          </a:p>
        </p:txBody>
      </p:sp>
      <p:sp>
        <p:nvSpPr>
          <p:cNvPr id="117" name="Google Shape;117;p22"/>
          <p:cNvSpPr txBox="1"/>
          <p:nvPr/>
        </p:nvSpPr>
        <p:spPr>
          <a:xfrm>
            <a:off x="4882875" y="1160075"/>
            <a:ext cx="3851700" cy="21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300">
                <a:solidFill>
                  <a:srgbClr val="10162F"/>
                </a:solidFill>
                <a:highlight>
                  <a:srgbClr val="FFFFFF"/>
                </a:highlight>
                <a:latin typeface="Roboto"/>
                <a:ea typeface="Roboto"/>
                <a:cs typeface="Roboto"/>
                <a:sym typeface="Roboto"/>
              </a:rPr>
              <a:t>In the code example, we defined our function to calculate the </a:t>
            </a:r>
            <a:r>
              <a:rPr lang="en-GB" sz="900">
                <a:solidFill>
                  <a:srgbClr val="15141F"/>
                </a:solidFill>
                <a:highlight>
                  <a:srgbClr val="EAE9ED"/>
                </a:highlight>
                <a:latin typeface="Courier New"/>
                <a:ea typeface="Courier New"/>
                <a:cs typeface="Courier New"/>
                <a:sym typeface="Courier New"/>
              </a:rPr>
              <a:t>area</a:t>
            </a:r>
            <a:r>
              <a:rPr lang="en-GB" sz="1300">
                <a:solidFill>
                  <a:srgbClr val="10162F"/>
                </a:solidFill>
                <a:highlight>
                  <a:srgbClr val="FFFFFF"/>
                </a:highlight>
                <a:latin typeface="Roboto"/>
                <a:ea typeface="Roboto"/>
                <a:cs typeface="Roboto"/>
                <a:sym typeface="Roboto"/>
              </a:rPr>
              <a:t> of a </a:t>
            </a:r>
            <a:r>
              <a:rPr lang="en-GB" sz="90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parameter. Then </a:t>
            </a:r>
            <a:r>
              <a:rPr lang="en-GB" sz="900">
                <a:solidFill>
                  <a:srgbClr val="15141F"/>
                </a:solidFill>
                <a:highlight>
                  <a:srgbClr val="EAE9ED"/>
                </a:highlight>
                <a:latin typeface="Courier New"/>
                <a:ea typeface="Courier New"/>
                <a:cs typeface="Courier New"/>
                <a:sym typeface="Courier New"/>
              </a:rPr>
              <a:t>rectangleArea()</a:t>
            </a:r>
            <a:r>
              <a:rPr lang="en-GB" sz="1300">
                <a:solidFill>
                  <a:srgbClr val="10162F"/>
                </a:solidFill>
                <a:highlight>
                  <a:srgbClr val="FFFFFF"/>
                </a:highlight>
                <a:latin typeface="Roboto"/>
                <a:ea typeface="Roboto"/>
                <a:cs typeface="Roboto"/>
                <a:sym typeface="Roboto"/>
              </a:rPr>
              <a:t> is invoked with the arguments </a:t>
            </a:r>
            <a:r>
              <a:rPr lang="en-GB" sz="900">
                <a:solidFill>
                  <a:srgbClr val="15141F"/>
                </a:solidFill>
                <a:highlight>
                  <a:srgbClr val="EAE9ED"/>
                </a:highlight>
                <a:latin typeface="Courier New"/>
                <a:ea typeface="Courier New"/>
                <a:cs typeface="Courier New"/>
                <a:sym typeface="Courier New"/>
              </a:rPr>
              <a:t>5</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7</a:t>
            </a:r>
            <a:r>
              <a:rPr lang="en-GB" sz="1300">
                <a:solidFill>
                  <a:srgbClr val="10162F"/>
                </a:solidFill>
                <a:highlight>
                  <a:srgbClr val="FFFFFF"/>
                </a:highlight>
                <a:latin typeface="Roboto"/>
                <a:ea typeface="Roboto"/>
                <a:cs typeface="Roboto"/>
                <a:sym typeface="Roboto"/>
              </a:rPr>
              <a:t>. But when we went to print the results we got </a:t>
            </a:r>
            <a:r>
              <a:rPr lang="en-GB" sz="900">
                <a:solidFill>
                  <a:srgbClr val="15141F"/>
                </a:solidFill>
                <a:highlight>
                  <a:srgbClr val="EAE9ED"/>
                </a:highlight>
                <a:latin typeface="Courier New"/>
                <a:ea typeface="Courier New"/>
                <a:cs typeface="Courier New"/>
                <a:sym typeface="Courier New"/>
              </a:rPr>
              <a:t>undefined</a:t>
            </a:r>
            <a:r>
              <a:rPr lang="en-GB" sz="1300">
                <a:solidFill>
                  <a:srgbClr val="10162F"/>
                </a:solidFill>
                <a:highlight>
                  <a:srgbClr val="FFFFFF"/>
                </a:highlight>
                <a:latin typeface="Roboto"/>
                <a:ea typeface="Roboto"/>
                <a:cs typeface="Roboto"/>
                <a:sym typeface="Roboto"/>
              </a:rPr>
              <a:t>. Did we write our function wrong? No! In fact, the function worked fine, and the computer did calculate the area as </a:t>
            </a:r>
            <a:r>
              <a:rPr lang="en-GB" sz="900">
                <a:solidFill>
                  <a:srgbClr val="15141F"/>
                </a:solidFill>
                <a:highlight>
                  <a:srgbClr val="EAE9ED"/>
                </a:highlight>
                <a:latin typeface="Courier New"/>
                <a:ea typeface="Courier New"/>
                <a:cs typeface="Courier New"/>
                <a:sym typeface="Courier New"/>
              </a:rPr>
              <a:t>35</a:t>
            </a:r>
            <a:r>
              <a:rPr lang="en-GB" sz="1300">
                <a:solidFill>
                  <a:srgbClr val="10162F"/>
                </a:solidFill>
                <a:highlight>
                  <a:srgbClr val="FFFFFF"/>
                </a:highlight>
                <a:latin typeface="Roboto"/>
                <a:ea typeface="Roboto"/>
                <a:cs typeface="Roboto"/>
                <a:sym typeface="Roboto"/>
              </a:rPr>
              <a:t>, but we didn’t capture it. So how can we do that? With the keyword </a:t>
            </a:r>
            <a:r>
              <a:rPr lang="en-GB" sz="900">
                <a:solidFill>
                  <a:srgbClr val="15141F"/>
                </a:solidFill>
                <a:highlight>
                  <a:srgbClr val="EAE9ED"/>
                </a:highlight>
                <a:latin typeface="Courier New"/>
                <a:ea typeface="Courier New"/>
                <a:cs typeface="Courier New"/>
                <a:sym typeface="Courier New"/>
              </a:rPr>
              <a:t>return</a:t>
            </a:r>
            <a:r>
              <a:rPr lang="en-GB" sz="1300">
                <a:solidFill>
                  <a:srgbClr val="10162F"/>
                </a:solidFill>
                <a:highlight>
                  <a:srgbClr val="FFFFFF"/>
                </a:highlight>
                <a:latin typeface="Roboto"/>
                <a:ea typeface="Roboto"/>
                <a:cs typeface="Roboto"/>
                <a:sym typeface="Roboto"/>
              </a:rPr>
              <a:t>!</a:t>
            </a:r>
            <a:endParaRPr/>
          </a:p>
        </p:txBody>
      </p:sp>
      <p:pic>
        <p:nvPicPr>
          <p:cNvPr id="118" name="Google Shape;118;p22"/>
          <p:cNvPicPr preferRelativeResize="0"/>
          <p:nvPr/>
        </p:nvPicPr>
        <p:blipFill>
          <a:blip r:embed="rId3">
            <a:alphaModFix/>
          </a:blip>
          <a:stretch>
            <a:fillRect/>
          </a:stretch>
        </p:blipFill>
        <p:spPr>
          <a:xfrm>
            <a:off x="398513" y="3121025"/>
            <a:ext cx="4010025" cy="1447800"/>
          </a:xfrm>
          <a:prstGeom prst="rect">
            <a:avLst/>
          </a:prstGeom>
          <a:noFill/>
          <a:ln>
            <a:noFill/>
          </a:ln>
        </p:spPr>
      </p:pic>
      <p:sp>
        <p:nvSpPr>
          <p:cNvPr id="119" name="Google Shape;119;p22"/>
          <p:cNvSpPr txBox="1"/>
          <p:nvPr/>
        </p:nvSpPr>
        <p:spPr>
          <a:xfrm>
            <a:off x="4359700" y="3442275"/>
            <a:ext cx="4435500" cy="11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To pass back information from the function call, we use a return statement. To create a return statement, we use the </a:t>
            </a:r>
            <a:r>
              <a:rPr lang="en-GB" sz="900">
                <a:solidFill>
                  <a:srgbClr val="15141F"/>
                </a:solidFill>
                <a:highlight>
                  <a:srgbClr val="EAE9ED"/>
                </a:highlight>
                <a:latin typeface="Courier New"/>
                <a:ea typeface="Courier New"/>
                <a:cs typeface="Courier New"/>
                <a:sym typeface="Courier New"/>
              </a:rPr>
              <a:t>return</a:t>
            </a:r>
            <a:r>
              <a:rPr lang="en-GB" sz="1300">
                <a:solidFill>
                  <a:srgbClr val="10162F"/>
                </a:solidFill>
                <a:highlight>
                  <a:srgbClr val="FFFFFF"/>
                </a:highlight>
                <a:latin typeface="Roboto"/>
                <a:ea typeface="Roboto"/>
                <a:cs typeface="Roboto"/>
                <a:sym typeface="Roboto"/>
              </a:rPr>
              <a:t> keyword followed by the value that we wish to return. Like we saw above, if the value is omitted, </a:t>
            </a:r>
            <a:r>
              <a:rPr lang="en-GB" sz="900">
                <a:solidFill>
                  <a:srgbClr val="15141F"/>
                </a:solidFill>
                <a:highlight>
                  <a:srgbClr val="EAE9ED"/>
                </a:highlight>
                <a:latin typeface="Courier New"/>
                <a:ea typeface="Courier New"/>
                <a:cs typeface="Courier New"/>
                <a:sym typeface="Courier New"/>
              </a:rPr>
              <a:t>undefined</a:t>
            </a:r>
            <a:r>
              <a:rPr lang="en-GB" sz="1300">
                <a:solidFill>
                  <a:srgbClr val="10162F"/>
                </a:solidFill>
                <a:highlight>
                  <a:srgbClr val="FFFFFF"/>
                </a:highlight>
                <a:latin typeface="Roboto"/>
                <a:ea typeface="Roboto"/>
                <a:cs typeface="Roboto"/>
                <a:sym typeface="Roboto"/>
              </a:rPr>
              <a:t> is returned instead.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227475"/>
            <a:ext cx="8520600" cy="4341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300">
                <a:solidFill>
                  <a:srgbClr val="10162F"/>
                </a:solidFill>
                <a:highlight>
                  <a:srgbClr val="FFFFFF"/>
                </a:highlight>
                <a:latin typeface="Roboto"/>
                <a:ea typeface="Roboto"/>
                <a:cs typeface="Roboto"/>
                <a:sym typeface="Roboto"/>
              </a:rPr>
              <a:t>When a </a:t>
            </a:r>
            <a:r>
              <a:rPr lang="en-GB" sz="900">
                <a:solidFill>
                  <a:srgbClr val="15141F"/>
                </a:solidFill>
                <a:highlight>
                  <a:srgbClr val="EAE9ED"/>
                </a:highlight>
                <a:latin typeface="Courier New"/>
                <a:ea typeface="Courier New"/>
                <a:cs typeface="Courier New"/>
                <a:sym typeface="Courier New"/>
              </a:rPr>
              <a:t>return</a:t>
            </a:r>
            <a:r>
              <a:rPr lang="en-GB" sz="1300">
                <a:solidFill>
                  <a:srgbClr val="10162F"/>
                </a:solidFill>
                <a:highlight>
                  <a:srgbClr val="FFFFFF"/>
                </a:highlight>
                <a:latin typeface="Roboto"/>
                <a:ea typeface="Roboto"/>
                <a:cs typeface="Roboto"/>
                <a:sym typeface="Roboto"/>
              </a:rPr>
              <a:t> statement is used in a function body, the execution of the function is stopped and the code that follows it will not be executed. Look at the example below:</a:t>
            </a:r>
            <a:endParaRPr sz="1300">
              <a:solidFill>
                <a:srgbClr val="10162F"/>
              </a:solidFill>
              <a:highlight>
                <a:srgbClr val="FFFFFF"/>
              </a:highlight>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lang="en-GB" sz="1250">
                <a:solidFill>
                  <a:srgbClr val="B3CCFF"/>
                </a:solidFill>
                <a:highlight>
                  <a:srgbClr val="351C75"/>
                </a:highlight>
                <a:latin typeface="Courier New"/>
                <a:ea typeface="Courier New"/>
                <a:cs typeface="Courier New"/>
                <a:sym typeface="Courier New"/>
              </a:rPr>
              <a:t>function rectangleArea</a:t>
            </a:r>
            <a:r>
              <a:rPr lang="en-GB" sz="1250">
                <a:solidFill>
                  <a:srgbClr val="FFFFFF"/>
                </a:solidFill>
                <a:highlight>
                  <a:srgbClr val="351C75"/>
                </a:highlight>
                <a:latin typeface="Courier New"/>
                <a:ea typeface="Courier New"/>
                <a:cs typeface="Courier New"/>
                <a:sym typeface="Courier New"/>
              </a:rPr>
              <a:t>(</a:t>
            </a:r>
            <a:r>
              <a:rPr lang="en-GB" sz="1250">
                <a:solidFill>
                  <a:srgbClr val="B3CCFF"/>
                </a:solidFill>
                <a:highlight>
                  <a:srgbClr val="351C75"/>
                </a:highlight>
                <a:latin typeface="Courier New"/>
                <a:ea typeface="Courier New"/>
                <a:cs typeface="Courier New"/>
                <a:sym typeface="Courier New"/>
              </a:rPr>
              <a:t>width</a:t>
            </a:r>
            <a:r>
              <a:rPr lang="en-GB" sz="1250">
                <a:solidFill>
                  <a:srgbClr val="FFFFFF"/>
                </a:solidFill>
                <a:highlight>
                  <a:srgbClr val="351C75"/>
                </a:highlight>
                <a:latin typeface="Courier New"/>
                <a:ea typeface="Courier New"/>
                <a:cs typeface="Courier New"/>
                <a:sym typeface="Courier New"/>
              </a:rPr>
              <a:t>, </a:t>
            </a:r>
            <a:r>
              <a:rPr lang="en-GB" sz="1250">
                <a:solidFill>
                  <a:srgbClr val="B3CCFF"/>
                </a:solidFill>
                <a:highlight>
                  <a:srgbClr val="351C75"/>
                </a:highlight>
                <a:latin typeface="Courier New"/>
                <a:ea typeface="Courier New"/>
                <a:cs typeface="Courier New"/>
                <a:sym typeface="Courier New"/>
              </a:rPr>
              <a:t>height</a:t>
            </a:r>
            <a:r>
              <a:rPr lang="en-GB" sz="1250">
                <a:solidFill>
                  <a:srgbClr val="FFFFFF"/>
                </a:solidFill>
                <a:highlight>
                  <a:srgbClr val="351C75"/>
                </a:highlight>
                <a:latin typeface="Courier New"/>
                <a:ea typeface="Courier New"/>
                <a:cs typeface="Courier New"/>
                <a:sym typeface="Courier New"/>
              </a:rPr>
              <a:t>) {</a:t>
            </a:r>
            <a:endParaRPr sz="1250">
              <a:solidFill>
                <a:srgbClr val="FFFFFF"/>
              </a:solidFill>
              <a:highlight>
                <a:srgbClr val="351C75"/>
              </a:highlight>
              <a:latin typeface="Courier New"/>
              <a:ea typeface="Courier New"/>
              <a:cs typeface="Courier New"/>
              <a:sym typeface="Courier New"/>
            </a:endParaRPr>
          </a:p>
          <a:p>
            <a:pPr indent="0" lvl="0" marL="0" rtl="0" algn="l">
              <a:lnSpc>
                <a:spcPct val="105000"/>
              </a:lnSpc>
              <a:spcBef>
                <a:spcPts val="1200"/>
              </a:spcBef>
              <a:spcAft>
                <a:spcPts val="0"/>
              </a:spcAft>
              <a:buClr>
                <a:schemeClr val="dk1"/>
              </a:buClr>
              <a:buSzPts val="1100"/>
              <a:buFont typeface="Arial"/>
              <a:buNone/>
            </a:pPr>
            <a:r>
              <a:rPr lang="en-GB" sz="1250">
                <a:solidFill>
                  <a:srgbClr val="FFFFFF"/>
                </a:solidFill>
                <a:highlight>
                  <a:srgbClr val="351C75"/>
                </a:highlight>
                <a:latin typeface="Courier New"/>
                <a:ea typeface="Courier New"/>
                <a:cs typeface="Courier New"/>
                <a:sym typeface="Courier New"/>
              </a:rPr>
              <a:t>  </a:t>
            </a:r>
            <a:r>
              <a:rPr lang="en-GB" sz="1250">
                <a:solidFill>
                  <a:srgbClr val="B3CCFF"/>
                </a:solidFill>
                <a:highlight>
                  <a:srgbClr val="351C75"/>
                </a:highlight>
                <a:latin typeface="Courier New"/>
                <a:ea typeface="Courier New"/>
                <a:cs typeface="Courier New"/>
                <a:sym typeface="Courier New"/>
              </a:rPr>
              <a:t>if</a:t>
            </a:r>
            <a:r>
              <a:rPr lang="en-GB" sz="1250">
                <a:solidFill>
                  <a:srgbClr val="FFFFFF"/>
                </a:solidFill>
                <a:highlight>
                  <a:srgbClr val="351C75"/>
                </a:highlight>
                <a:latin typeface="Courier New"/>
                <a:ea typeface="Courier New"/>
                <a:cs typeface="Courier New"/>
                <a:sym typeface="Courier New"/>
              </a:rPr>
              <a:t> (</a:t>
            </a:r>
            <a:r>
              <a:rPr lang="en-GB" sz="1250">
                <a:solidFill>
                  <a:srgbClr val="FF8973"/>
                </a:solidFill>
                <a:highlight>
                  <a:srgbClr val="351C75"/>
                </a:highlight>
                <a:latin typeface="Courier New"/>
                <a:ea typeface="Courier New"/>
                <a:cs typeface="Courier New"/>
                <a:sym typeface="Courier New"/>
              </a:rPr>
              <a:t>width</a:t>
            </a:r>
            <a:r>
              <a:rPr lang="en-GB" sz="1250">
                <a:solidFill>
                  <a:srgbClr val="FFFFFF"/>
                </a:solidFill>
                <a:highlight>
                  <a:srgbClr val="351C75"/>
                </a:highlight>
                <a:latin typeface="Courier New"/>
                <a:ea typeface="Courier New"/>
                <a:cs typeface="Courier New"/>
                <a:sym typeface="Courier New"/>
              </a:rPr>
              <a:t> &lt; </a:t>
            </a:r>
            <a:r>
              <a:rPr lang="en-GB" sz="1250">
                <a:solidFill>
                  <a:srgbClr val="FF8973"/>
                </a:solidFill>
                <a:highlight>
                  <a:srgbClr val="351C75"/>
                </a:highlight>
                <a:latin typeface="Courier New"/>
                <a:ea typeface="Courier New"/>
                <a:cs typeface="Courier New"/>
                <a:sym typeface="Courier New"/>
              </a:rPr>
              <a:t>0</a:t>
            </a:r>
            <a:r>
              <a:rPr lang="en-GB" sz="1250">
                <a:solidFill>
                  <a:srgbClr val="FFFFFF"/>
                </a:solidFill>
                <a:highlight>
                  <a:srgbClr val="351C75"/>
                </a:highlight>
                <a:latin typeface="Courier New"/>
                <a:ea typeface="Courier New"/>
                <a:cs typeface="Courier New"/>
                <a:sym typeface="Courier New"/>
              </a:rPr>
              <a:t> || </a:t>
            </a:r>
            <a:r>
              <a:rPr lang="en-GB" sz="1250">
                <a:solidFill>
                  <a:srgbClr val="FF8973"/>
                </a:solidFill>
                <a:highlight>
                  <a:srgbClr val="351C75"/>
                </a:highlight>
                <a:latin typeface="Courier New"/>
                <a:ea typeface="Courier New"/>
                <a:cs typeface="Courier New"/>
                <a:sym typeface="Courier New"/>
              </a:rPr>
              <a:t>height</a:t>
            </a:r>
            <a:r>
              <a:rPr lang="en-GB" sz="1250">
                <a:solidFill>
                  <a:srgbClr val="FFFFFF"/>
                </a:solidFill>
                <a:highlight>
                  <a:srgbClr val="351C75"/>
                </a:highlight>
                <a:latin typeface="Courier New"/>
                <a:ea typeface="Courier New"/>
                <a:cs typeface="Courier New"/>
                <a:sym typeface="Courier New"/>
              </a:rPr>
              <a:t> &lt; </a:t>
            </a:r>
            <a:r>
              <a:rPr lang="en-GB" sz="1250">
                <a:solidFill>
                  <a:srgbClr val="FF8973"/>
                </a:solidFill>
                <a:highlight>
                  <a:srgbClr val="351C75"/>
                </a:highlight>
                <a:latin typeface="Courier New"/>
                <a:ea typeface="Courier New"/>
                <a:cs typeface="Courier New"/>
                <a:sym typeface="Courier New"/>
              </a:rPr>
              <a:t>0</a:t>
            </a:r>
            <a:r>
              <a:rPr lang="en-GB" sz="1250">
                <a:solidFill>
                  <a:srgbClr val="FFFFFF"/>
                </a:solidFill>
                <a:highlight>
                  <a:srgbClr val="351C75"/>
                </a:highlight>
                <a:latin typeface="Courier New"/>
                <a:ea typeface="Courier New"/>
                <a:cs typeface="Courier New"/>
                <a:sym typeface="Courier New"/>
              </a:rPr>
              <a:t>) {</a:t>
            </a:r>
            <a:endParaRPr sz="1250">
              <a:solidFill>
                <a:srgbClr val="FFFFFF"/>
              </a:solidFill>
              <a:highlight>
                <a:srgbClr val="351C75"/>
              </a:highlight>
              <a:latin typeface="Courier New"/>
              <a:ea typeface="Courier New"/>
              <a:cs typeface="Courier New"/>
              <a:sym typeface="Courier New"/>
            </a:endParaRPr>
          </a:p>
          <a:p>
            <a:pPr indent="0" lvl="0" marL="0" rtl="0" algn="l">
              <a:lnSpc>
                <a:spcPct val="105000"/>
              </a:lnSpc>
              <a:spcBef>
                <a:spcPts val="1200"/>
              </a:spcBef>
              <a:spcAft>
                <a:spcPts val="0"/>
              </a:spcAft>
              <a:buClr>
                <a:schemeClr val="dk1"/>
              </a:buClr>
              <a:buSzPts val="1100"/>
              <a:buFont typeface="Arial"/>
              <a:buNone/>
            </a:pPr>
            <a:r>
              <a:rPr lang="en-GB" sz="1250">
                <a:solidFill>
                  <a:srgbClr val="FFFFFF"/>
                </a:solidFill>
                <a:highlight>
                  <a:srgbClr val="351C75"/>
                </a:highlight>
                <a:latin typeface="Courier New"/>
                <a:ea typeface="Courier New"/>
                <a:cs typeface="Courier New"/>
                <a:sym typeface="Courier New"/>
              </a:rPr>
              <a:t>    </a:t>
            </a:r>
            <a:r>
              <a:rPr lang="en-GB" sz="1250">
                <a:solidFill>
                  <a:srgbClr val="B3CCFF"/>
                </a:solidFill>
                <a:highlight>
                  <a:srgbClr val="351C75"/>
                </a:highlight>
                <a:latin typeface="Courier New"/>
                <a:ea typeface="Courier New"/>
                <a:cs typeface="Courier New"/>
                <a:sym typeface="Courier New"/>
              </a:rPr>
              <a:t>return</a:t>
            </a:r>
            <a:r>
              <a:rPr lang="en-GB" sz="1250">
                <a:solidFill>
                  <a:srgbClr val="FFFFFF"/>
                </a:solidFill>
                <a:highlight>
                  <a:srgbClr val="351C75"/>
                </a:highlight>
                <a:latin typeface="Courier New"/>
                <a:ea typeface="Courier New"/>
                <a:cs typeface="Courier New"/>
                <a:sym typeface="Courier New"/>
              </a:rPr>
              <a:t> </a:t>
            </a:r>
            <a:r>
              <a:rPr lang="en-GB" sz="1250">
                <a:solidFill>
                  <a:srgbClr val="FFE083"/>
                </a:solidFill>
                <a:highlight>
                  <a:srgbClr val="351C75"/>
                </a:highlight>
                <a:latin typeface="Courier New"/>
                <a:ea typeface="Courier New"/>
                <a:cs typeface="Courier New"/>
                <a:sym typeface="Courier New"/>
              </a:rPr>
              <a:t>'You need positive integers to calculate area!'</a:t>
            </a:r>
            <a:r>
              <a:rPr lang="en-GB" sz="1250">
                <a:solidFill>
                  <a:srgbClr val="FFFFFF"/>
                </a:solidFill>
                <a:highlight>
                  <a:srgbClr val="351C75"/>
                </a:highlight>
                <a:latin typeface="Courier New"/>
                <a:ea typeface="Courier New"/>
                <a:cs typeface="Courier New"/>
                <a:sym typeface="Courier New"/>
              </a:rPr>
              <a:t>;</a:t>
            </a:r>
            <a:endParaRPr sz="1250">
              <a:solidFill>
                <a:srgbClr val="FFFFFF"/>
              </a:solidFill>
              <a:highlight>
                <a:srgbClr val="351C75"/>
              </a:highlight>
              <a:latin typeface="Courier New"/>
              <a:ea typeface="Courier New"/>
              <a:cs typeface="Courier New"/>
              <a:sym typeface="Courier New"/>
            </a:endParaRPr>
          </a:p>
          <a:p>
            <a:pPr indent="0" lvl="0" marL="0" rtl="0" algn="l">
              <a:lnSpc>
                <a:spcPct val="105000"/>
              </a:lnSpc>
              <a:spcBef>
                <a:spcPts val="1200"/>
              </a:spcBef>
              <a:spcAft>
                <a:spcPts val="0"/>
              </a:spcAft>
              <a:buClr>
                <a:schemeClr val="dk1"/>
              </a:buClr>
              <a:buSzPts val="1100"/>
              <a:buFont typeface="Arial"/>
              <a:buNone/>
            </a:pPr>
            <a:r>
              <a:rPr lang="en-GB" sz="1250">
                <a:solidFill>
                  <a:srgbClr val="FFFFFF"/>
                </a:solidFill>
                <a:highlight>
                  <a:srgbClr val="351C75"/>
                </a:highlight>
                <a:latin typeface="Courier New"/>
                <a:ea typeface="Courier New"/>
                <a:cs typeface="Courier New"/>
                <a:sym typeface="Courier New"/>
              </a:rPr>
              <a:t>  }</a:t>
            </a:r>
            <a:endParaRPr sz="1250">
              <a:solidFill>
                <a:srgbClr val="FFFFFF"/>
              </a:solidFill>
              <a:highlight>
                <a:srgbClr val="351C75"/>
              </a:highlight>
              <a:latin typeface="Courier New"/>
              <a:ea typeface="Courier New"/>
              <a:cs typeface="Courier New"/>
              <a:sym typeface="Courier New"/>
            </a:endParaRPr>
          </a:p>
          <a:p>
            <a:pPr indent="0" lvl="0" marL="0" rtl="0" algn="l">
              <a:lnSpc>
                <a:spcPct val="105000"/>
              </a:lnSpc>
              <a:spcBef>
                <a:spcPts val="1200"/>
              </a:spcBef>
              <a:spcAft>
                <a:spcPts val="0"/>
              </a:spcAft>
              <a:buNone/>
            </a:pPr>
            <a:r>
              <a:rPr lang="en-GB" sz="1250">
                <a:solidFill>
                  <a:srgbClr val="FFFFFF"/>
                </a:solidFill>
                <a:highlight>
                  <a:srgbClr val="351C75"/>
                </a:highlight>
                <a:latin typeface="Courier New"/>
                <a:ea typeface="Courier New"/>
                <a:cs typeface="Courier New"/>
                <a:sym typeface="Courier New"/>
              </a:rPr>
              <a:t>  </a:t>
            </a:r>
            <a:r>
              <a:rPr lang="en-GB" sz="1250">
                <a:solidFill>
                  <a:srgbClr val="B3CCFF"/>
                </a:solidFill>
                <a:highlight>
                  <a:srgbClr val="351C75"/>
                </a:highlight>
                <a:latin typeface="Courier New"/>
                <a:ea typeface="Courier New"/>
                <a:cs typeface="Courier New"/>
                <a:sym typeface="Courier New"/>
              </a:rPr>
              <a:t>return</a:t>
            </a:r>
            <a:r>
              <a:rPr lang="en-GB" sz="1250">
                <a:solidFill>
                  <a:srgbClr val="FFFFFF"/>
                </a:solidFill>
                <a:highlight>
                  <a:srgbClr val="351C75"/>
                </a:highlight>
                <a:latin typeface="Courier New"/>
                <a:ea typeface="Courier New"/>
                <a:cs typeface="Courier New"/>
                <a:sym typeface="Courier New"/>
              </a:rPr>
              <a:t> </a:t>
            </a:r>
            <a:r>
              <a:rPr lang="en-GB" sz="1250">
                <a:solidFill>
                  <a:srgbClr val="FF8973"/>
                </a:solidFill>
                <a:highlight>
                  <a:srgbClr val="351C75"/>
                </a:highlight>
                <a:latin typeface="Courier New"/>
                <a:ea typeface="Courier New"/>
                <a:cs typeface="Courier New"/>
                <a:sym typeface="Courier New"/>
              </a:rPr>
              <a:t>width</a:t>
            </a:r>
            <a:r>
              <a:rPr lang="en-GB" sz="1250">
                <a:solidFill>
                  <a:srgbClr val="FFFFFF"/>
                </a:solidFill>
                <a:highlight>
                  <a:srgbClr val="351C75"/>
                </a:highlight>
                <a:latin typeface="Courier New"/>
                <a:ea typeface="Courier New"/>
                <a:cs typeface="Courier New"/>
                <a:sym typeface="Courier New"/>
              </a:rPr>
              <a:t> * </a:t>
            </a:r>
            <a:r>
              <a:rPr lang="en-GB" sz="1250">
                <a:solidFill>
                  <a:srgbClr val="FF8973"/>
                </a:solidFill>
                <a:highlight>
                  <a:srgbClr val="351C75"/>
                </a:highlight>
                <a:latin typeface="Courier New"/>
                <a:ea typeface="Courier New"/>
                <a:cs typeface="Courier New"/>
                <a:sym typeface="Courier New"/>
              </a:rPr>
              <a:t>height</a:t>
            </a:r>
            <a:r>
              <a:rPr lang="en-GB" sz="1250">
                <a:solidFill>
                  <a:srgbClr val="FFFFFF"/>
                </a:solidFill>
                <a:highlight>
                  <a:srgbClr val="351C75"/>
                </a:highlight>
                <a:latin typeface="Courier New"/>
                <a:ea typeface="Courier New"/>
                <a:cs typeface="Courier New"/>
                <a:sym typeface="Courier New"/>
              </a:rPr>
              <a:t>;</a:t>
            </a:r>
            <a:endParaRPr sz="1250">
              <a:solidFill>
                <a:srgbClr val="FFFFFF"/>
              </a:solidFill>
              <a:highlight>
                <a:srgbClr val="351C75"/>
              </a:highlight>
              <a:latin typeface="Courier New"/>
              <a:ea typeface="Courier New"/>
              <a:cs typeface="Courier New"/>
              <a:sym typeface="Courier New"/>
            </a:endParaRPr>
          </a:p>
          <a:p>
            <a:pPr indent="0" lvl="0" marL="0" rtl="0" algn="l">
              <a:lnSpc>
                <a:spcPct val="150000"/>
              </a:lnSpc>
              <a:spcBef>
                <a:spcPts val="1200"/>
              </a:spcBef>
              <a:spcAft>
                <a:spcPts val="0"/>
              </a:spcAft>
              <a:buNone/>
            </a:pPr>
            <a:r>
              <a:rPr lang="en-GB" sz="1300">
                <a:solidFill>
                  <a:srgbClr val="10162F"/>
                </a:solidFill>
                <a:highlight>
                  <a:srgbClr val="FFFFFF"/>
                </a:highlight>
                <a:latin typeface="Roboto"/>
                <a:ea typeface="Roboto"/>
                <a:cs typeface="Roboto"/>
                <a:sym typeface="Roboto"/>
              </a:rPr>
              <a:t>If an argument for </a:t>
            </a:r>
            <a:r>
              <a:rPr lang="en-GB" sz="105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or </a:t>
            </a:r>
            <a:r>
              <a:rPr lang="en-GB" sz="105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is less than </a:t>
            </a:r>
            <a:r>
              <a:rPr lang="en-GB" sz="1050">
                <a:solidFill>
                  <a:srgbClr val="15141F"/>
                </a:solidFill>
                <a:highlight>
                  <a:srgbClr val="EAE9ED"/>
                </a:highlight>
                <a:latin typeface="Courier New"/>
                <a:ea typeface="Courier New"/>
                <a:cs typeface="Courier New"/>
                <a:sym typeface="Courier New"/>
              </a:rPr>
              <a:t>0</a:t>
            </a:r>
            <a:r>
              <a:rPr lang="en-GB" sz="1300">
                <a:solidFill>
                  <a:srgbClr val="10162F"/>
                </a:solidFill>
                <a:highlight>
                  <a:srgbClr val="FFFFFF"/>
                </a:highlight>
                <a:latin typeface="Roboto"/>
                <a:ea typeface="Roboto"/>
                <a:cs typeface="Roboto"/>
                <a:sym typeface="Roboto"/>
              </a:rPr>
              <a:t>, then </a:t>
            </a:r>
            <a:r>
              <a:rPr lang="en-GB" sz="1050">
                <a:solidFill>
                  <a:srgbClr val="15141F"/>
                </a:solidFill>
                <a:highlight>
                  <a:srgbClr val="EAE9ED"/>
                </a:highlight>
                <a:latin typeface="Courier New"/>
                <a:ea typeface="Courier New"/>
                <a:cs typeface="Courier New"/>
                <a:sym typeface="Courier New"/>
              </a:rPr>
              <a:t>rectangleArea()</a:t>
            </a:r>
            <a:r>
              <a:rPr lang="en-GB" sz="1300">
                <a:solidFill>
                  <a:srgbClr val="10162F"/>
                </a:solidFill>
                <a:highlight>
                  <a:srgbClr val="FFFFFF"/>
                </a:highlight>
                <a:latin typeface="Roboto"/>
                <a:ea typeface="Roboto"/>
                <a:cs typeface="Roboto"/>
                <a:sym typeface="Roboto"/>
              </a:rPr>
              <a:t> will return </a:t>
            </a:r>
            <a:r>
              <a:rPr lang="en-GB" sz="1050">
                <a:solidFill>
                  <a:srgbClr val="15141F"/>
                </a:solidFill>
                <a:highlight>
                  <a:srgbClr val="EAE9ED"/>
                </a:highlight>
                <a:latin typeface="Courier New"/>
                <a:ea typeface="Courier New"/>
                <a:cs typeface="Courier New"/>
                <a:sym typeface="Courier New"/>
              </a:rPr>
              <a:t>'You need positive integers to calculate area!'</a:t>
            </a:r>
            <a:r>
              <a:rPr lang="en-GB" sz="1300">
                <a:solidFill>
                  <a:srgbClr val="10162F"/>
                </a:solidFill>
                <a:highlight>
                  <a:srgbClr val="FFFFFF"/>
                </a:highlight>
                <a:latin typeface="Roboto"/>
                <a:ea typeface="Roboto"/>
                <a:cs typeface="Roboto"/>
                <a:sym typeface="Roboto"/>
              </a:rPr>
              <a:t>. The second return statement </a:t>
            </a:r>
            <a:r>
              <a:rPr lang="en-GB" sz="1050">
                <a:solidFill>
                  <a:srgbClr val="15141F"/>
                </a:solidFill>
                <a:highlight>
                  <a:srgbClr val="EAE9ED"/>
                </a:highlight>
                <a:latin typeface="Courier New"/>
                <a:ea typeface="Courier New"/>
                <a:cs typeface="Courier New"/>
                <a:sym typeface="Courier New"/>
              </a:rPr>
              <a:t>width * height</a:t>
            </a:r>
            <a:r>
              <a:rPr lang="en-GB" sz="1300">
                <a:solidFill>
                  <a:srgbClr val="10162F"/>
                </a:solidFill>
                <a:highlight>
                  <a:srgbClr val="FFFFFF"/>
                </a:highlight>
                <a:latin typeface="Roboto"/>
                <a:ea typeface="Roboto"/>
                <a:cs typeface="Roboto"/>
                <a:sym typeface="Roboto"/>
              </a:rPr>
              <a:t> will not run.</a:t>
            </a:r>
            <a:endParaRPr sz="1300">
              <a:solidFill>
                <a:srgbClr val="10162F"/>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None/>
            </a:pPr>
            <a:r>
              <a:rPr lang="en-GB" sz="1300">
                <a:solidFill>
                  <a:srgbClr val="10162F"/>
                </a:solidFill>
                <a:highlight>
                  <a:srgbClr val="FFFFFF"/>
                </a:highlight>
                <a:latin typeface="Roboto"/>
                <a:ea typeface="Roboto"/>
                <a:cs typeface="Roboto"/>
                <a:sym typeface="Roboto"/>
              </a:rPr>
              <a:t>The </a:t>
            </a:r>
            <a:r>
              <a:rPr lang="en-GB" sz="1050">
                <a:solidFill>
                  <a:srgbClr val="15141F"/>
                </a:solidFill>
                <a:highlight>
                  <a:srgbClr val="EAE9ED"/>
                </a:highlight>
                <a:latin typeface="Courier New"/>
                <a:ea typeface="Courier New"/>
                <a:cs typeface="Courier New"/>
                <a:sym typeface="Courier New"/>
              </a:rPr>
              <a:t>return</a:t>
            </a:r>
            <a:r>
              <a:rPr lang="en-GB" sz="1300">
                <a:solidFill>
                  <a:srgbClr val="10162F"/>
                </a:solidFill>
                <a:highlight>
                  <a:srgbClr val="FFFFFF"/>
                </a:highlight>
                <a:latin typeface="Roboto"/>
                <a:ea typeface="Roboto"/>
                <a:cs typeface="Roboto"/>
                <a:sym typeface="Roboto"/>
              </a:rPr>
              <a:t> keyword is powerful because it allows functions to produce an output. We can then save the output to a variable for later use.</a:t>
            </a:r>
            <a:endParaRPr sz="1300">
              <a:solidFill>
                <a:srgbClr val="10162F"/>
              </a:solidFill>
              <a:highlight>
                <a:srgbClr val="FFFFFF"/>
              </a:highlight>
              <a:latin typeface="Roboto"/>
              <a:ea typeface="Roboto"/>
              <a:cs typeface="Roboto"/>
              <a:sym typeface="Roboto"/>
            </a:endParaRPr>
          </a:p>
          <a:p>
            <a:pPr indent="0" lvl="0" marL="0" rtl="0" algn="l">
              <a:lnSpc>
                <a:spcPct val="105000"/>
              </a:lnSpc>
              <a:spcBef>
                <a:spcPts val="0"/>
              </a:spcBef>
              <a:spcAft>
                <a:spcPts val="0"/>
              </a:spcAft>
              <a:buClr>
                <a:schemeClr val="dk1"/>
              </a:buClr>
              <a:buSzPts val="1100"/>
              <a:buFont typeface="Arial"/>
              <a:buNone/>
            </a:pPr>
            <a:r>
              <a:t/>
            </a:r>
            <a:endParaRPr sz="1050">
              <a:solidFill>
                <a:srgbClr val="FFFFFF"/>
              </a:solidFill>
              <a:highlight>
                <a:srgbClr val="351C75"/>
              </a:highlight>
              <a:latin typeface="Courier New"/>
              <a:ea typeface="Courier New"/>
              <a:cs typeface="Courier New"/>
              <a:sym typeface="Courier New"/>
            </a:endParaRPr>
          </a:p>
          <a:p>
            <a:pPr indent="0" lvl="0" marL="0" rtl="0" algn="l">
              <a:lnSpc>
                <a:spcPct val="105000"/>
              </a:lnSpc>
              <a:spcBef>
                <a:spcPts val="1200"/>
              </a:spcBef>
              <a:spcAft>
                <a:spcPts val="1200"/>
              </a:spcAft>
              <a:buNone/>
            </a:pPr>
            <a:r>
              <a:rPr lang="en-GB" sz="1050">
                <a:solidFill>
                  <a:srgbClr val="FFFFFF"/>
                </a:solidFill>
                <a:latin typeface="Courier New"/>
                <a:ea typeface="Courier New"/>
                <a:cs typeface="Courier New"/>
                <a:sym typeface="Courier New"/>
              </a:rPr>
              <a:t>}</a:t>
            </a:r>
            <a:endParaRPr sz="1300">
              <a:solidFill>
                <a:srgbClr val="1016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3435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Helper Functions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30" name="Google Shape;130;p24"/>
          <p:cNvSpPr txBox="1"/>
          <p:nvPr>
            <p:ph idx="1" type="body"/>
          </p:nvPr>
        </p:nvSpPr>
        <p:spPr>
          <a:xfrm>
            <a:off x="272950" y="864350"/>
            <a:ext cx="8559300" cy="37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We can also use the return value of a function inside another function. These functions being called within another function are often referred to as </a:t>
            </a:r>
            <a:r>
              <a:rPr i="1" lang="en-GB" sz="1300">
                <a:solidFill>
                  <a:srgbClr val="10162F"/>
                </a:solidFill>
                <a:highlight>
                  <a:srgbClr val="FFFFFF"/>
                </a:highlight>
                <a:latin typeface="Roboto"/>
                <a:ea typeface="Roboto"/>
                <a:cs typeface="Roboto"/>
                <a:sym typeface="Roboto"/>
              </a:rPr>
              <a:t>helper functions</a:t>
            </a:r>
            <a:r>
              <a:rPr lang="en-GB" sz="1300">
                <a:solidFill>
                  <a:srgbClr val="10162F"/>
                </a:solidFill>
                <a:highlight>
                  <a:srgbClr val="FFFFFF"/>
                </a:highlight>
                <a:latin typeface="Roboto"/>
                <a:ea typeface="Roboto"/>
                <a:cs typeface="Roboto"/>
                <a:sym typeface="Roboto"/>
              </a:rPr>
              <a:t>. Since each function is carrying out a specific task, it makes our code easier to read and debug if necessary.</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300">
                <a:solidFill>
                  <a:srgbClr val="10162F"/>
                </a:solidFill>
                <a:highlight>
                  <a:srgbClr val="FFFFFF"/>
                </a:highlight>
                <a:latin typeface="Roboto"/>
                <a:ea typeface="Roboto"/>
                <a:cs typeface="Roboto"/>
                <a:sym typeface="Roboto"/>
              </a:rPr>
              <a:t>If we wanted to define a function that converts the temperature from Celsius to Fahrenheit, we could write two functions like:</a:t>
            </a:r>
            <a:endParaRPr sz="1300">
              <a:solidFill>
                <a:srgbClr val="10162F"/>
              </a:solidFill>
              <a:highlight>
                <a:srgbClr val="FFFFFF"/>
              </a:highlight>
              <a:latin typeface="Roboto"/>
              <a:ea typeface="Roboto"/>
              <a:cs typeface="Roboto"/>
              <a:sym typeface="Roboto"/>
            </a:endParaRPr>
          </a:p>
        </p:txBody>
      </p:sp>
      <p:sp>
        <p:nvSpPr>
          <p:cNvPr id="131" name="Google Shape;131;p24"/>
          <p:cNvSpPr txBox="1"/>
          <p:nvPr/>
        </p:nvSpPr>
        <p:spPr>
          <a:xfrm>
            <a:off x="478500" y="2350425"/>
            <a:ext cx="4844100" cy="21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50">
                <a:solidFill>
                  <a:srgbClr val="B3CCFF"/>
                </a:solidFill>
                <a:highlight>
                  <a:srgbClr val="351C75"/>
                </a:highlight>
                <a:latin typeface="Courier New"/>
                <a:ea typeface="Courier New"/>
                <a:cs typeface="Courier New"/>
                <a:sym typeface="Courier New"/>
              </a:rPr>
              <a:t>function multiplyByNineFifths</a:t>
            </a:r>
            <a:r>
              <a:rPr lang="en-GB" sz="1350">
                <a:solidFill>
                  <a:srgbClr val="FFFFFF"/>
                </a:solidFill>
                <a:highlight>
                  <a:srgbClr val="351C75"/>
                </a:highlight>
                <a:latin typeface="Courier New"/>
                <a:ea typeface="Courier New"/>
                <a:cs typeface="Courier New"/>
                <a:sym typeface="Courier New"/>
              </a:rPr>
              <a:t>(</a:t>
            </a:r>
            <a:r>
              <a:rPr lang="en-GB" sz="1350">
                <a:solidFill>
                  <a:srgbClr val="B3CCFF"/>
                </a:solidFill>
                <a:highlight>
                  <a:srgbClr val="351C75"/>
                </a:highlight>
                <a:latin typeface="Courier New"/>
                <a:ea typeface="Courier New"/>
                <a:cs typeface="Courier New"/>
                <a:sym typeface="Courier New"/>
              </a:rPr>
              <a:t>number</a:t>
            </a:r>
            <a:r>
              <a:rPr lang="en-GB" sz="1350">
                <a:solidFill>
                  <a:srgbClr val="FFFFFF"/>
                </a:solidFill>
                <a:highlight>
                  <a:srgbClr val="351C75"/>
                </a:highlight>
                <a:latin typeface="Courier New"/>
                <a:ea typeface="Courier New"/>
                <a:cs typeface="Courier New"/>
                <a:sym typeface="Courier New"/>
              </a:rPr>
              <a:t>) {</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FFFFFF"/>
                </a:solidFill>
                <a:highlight>
                  <a:srgbClr val="351C75"/>
                </a:highlight>
                <a:latin typeface="Courier New"/>
                <a:ea typeface="Courier New"/>
                <a:cs typeface="Courier New"/>
                <a:sym typeface="Courier New"/>
              </a:rPr>
              <a:t>  </a:t>
            </a:r>
            <a:r>
              <a:rPr lang="en-GB" sz="1350">
                <a:solidFill>
                  <a:srgbClr val="B3CCFF"/>
                </a:solidFill>
                <a:highlight>
                  <a:srgbClr val="351C75"/>
                </a:highlight>
                <a:latin typeface="Courier New"/>
                <a:ea typeface="Courier New"/>
                <a:cs typeface="Courier New"/>
                <a:sym typeface="Courier New"/>
              </a:rPr>
              <a:t>return</a:t>
            </a:r>
            <a:r>
              <a:rPr lang="en-GB" sz="1350">
                <a:solidFill>
                  <a:srgbClr val="FFFFFF"/>
                </a:solidFill>
                <a:highlight>
                  <a:srgbClr val="351C75"/>
                </a:highlight>
                <a:latin typeface="Courier New"/>
                <a:ea typeface="Courier New"/>
                <a:cs typeface="Courier New"/>
                <a:sym typeface="Courier New"/>
              </a:rPr>
              <a:t> </a:t>
            </a:r>
            <a:r>
              <a:rPr lang="en-GB" sz="1350">
                <a:solidFill>
                  <a:srgbClr val="FF8973"/>
                </a:solidFill>
                <a:highlight>
                  <a:srgbClr val="351C75"/>
                </a:highlight>
                <a:latin typeface="Courier New"/>
                <a:ea typeface="Courier New"/>
                <a:cs typeface="Courier New"/>
                <a:sym typeface="Courier New"/>
              </a:rPr>
              <a:t>number</a:t>
            </a:r>
            <a:r>
              <a:rPr lang="en-GB" sz="1350">
                <a:solidFill>
                  <a:srgbClr val="FFFFFF"/>
                </a:solidFill>
                <a:highlight>
                  <a:srgbClr val="351C75"/>
                </a:highlight>
                <a:latin typeface="Courier New"/>
                <a:ea typeface="Courier New"/>
                <a:cs typeface="Courier New"/>
                <a:sym typeface="Courier New"/>
              </a:rPr>
              <a:t> * (</a:t>
            </a:r>
            <a:r>
              <a:rPr lang="en-GB" sz="1350">
                <a:solidFill>
                  <a:srgbClr val="FF8973"/>
                </a:solidFill>
                <a:highlight>
                  <a:srgbClr val="351C75"/>
                </a:highlight>
                <a:latin typeface="Courier New"/>
                <a:ea typeface="Courier New"/>
                <a:cs typeface="Courier New"/>
                <a:sym typeface="Courier New"/>
              </a:rPr>
              <a:t>9</a:t>
            </a:r>
            <a:r>
              <a:rPr lang="en-GB" sz="1350">
                <a:solidFill>
                  <a:srgbClr val="FFFFFF"/>
                </a:solidFill>
                <a:highlight>
                  <a:srgbClr val="351C75"/>
                </a:highlight>
                <a:latin typeface="Courier New"/>
                <a:ea typeface="Courier New"/>
                <a:cs typeface="Courier New"/>
                <a:sym typeface="Courier New"/>
              </a:rPr>
              <a:t>/</a:t>
            </a:r>
            <a:r>
              <a:rPr lang="en-GB" sz="1350">
                <a:solidFill>
                  <a:srgbClr val="FF8973"/>
                </a:solidFill>
                <a:highlight>
                  <a:srgbClr val="351C75"/>
                </a:highlight>
                <a:latin typeface="Courier New"/>
                <a:ea typeface="Courier New"/>
                <a:cs typeface="Courier New"/>
                <a:sym typeface="Courier New"/>
              </a:rPr>
              <a:t>5</a:t>
            </a:r>
            <a:r>
              <a:rPr lang="en-GB" sz="1350">
                <a:solidFill>
                  <a:srgbClr val="FFFFFF"/>
                </a:solidFill>
                <a:highlight>
                  <a:srgbClr val="351C75"/>
                </a:highlight>
                <a:latin typeface="Courier New"/>
                <a:ea typeface="Courier New"/>
                <a:cs typeface="Courier New"/>
                <a:sym typeface="Courier New"/>
              </a:rPr>
              <a:t>);</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FFFFFF"/>
                </a:solidFill>
                <a:highlight>
                  <a:srgbClr val="351C75"/>
                </a:highlight>
                <a:latin typeface="Courier New"/>
                <a:ea typeface="Courier New"/>
                <a:cs typeface="Courier New"/>
                <a:sym typeface="Courier New"/>
              </a:rPr>
              <a:t>};</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351C75"/>
              </a:highlight>
            </a:endParaRPr>
          </a:p>
          <a:p>
            <a:pPr indent="0" lvl="0" marL="0" rtl="0" algn="l">
              <a:spcBef>
                <a:spcPts val="0"/>
              </a:spcBef>
              <a:spcAft>
                <a:spcPts val="0"/>
              </a:spcAft>
              <a:buClr>
                <a:schemeClr val="dk1"/>
              </a:buClr>
              <a:buSzPts val="1100"/>
              <a:buFont typeface="Arial"/>
              <a:buNone/>
            </a:pPr>
            <a:r>
              <a:rPr lang="en-GB" sz="1350">
                <a:solidFill>
                  <a:srgbClr val="B3CCFF"/>
                </a:solidFill>
                <a:highlight>
                  <a:srgbClr val="351C75"/>
                </a:highlight>
                <a:latin typeface="Courier New"/>
                <a:ea typeface="Courier New"/>
                <a:cs typeface="Courier New"/>
                <a:sym typeface="Courier New"/>
              </a:rPr>
              <a:t>function getFahrenheit</a:t>
            </a:r>
            <a:r>
              <a:rPr lang="en-GB" sz="1350">
                <a:solidFill>
                  <a:srgbClr val="FFFFFF"/>
                </a:solidFill>
                <a:highlight>
                  <a:srgbClr val="351C75"/>
                </a:highlight>
                <a:latin typeface="Courier New"/>
                <a:ea typeface="Courier New"/>
                <a:cs typeface="Courier New"/>
                <a:sym typeface="Courier New"/>
              </a:rPr>
              <a:t>(</a:t>
            </a:r>
            <a:r>
              <a:rPr lang="en-GB" sz="1350">
                <a:solidFill>
                  <a:srgbClr val="B3CCFF"/>
                </a:solidFill>
                <a:highlight>
                  <a:srgbClr val="351C75"/>
                </a:highlight>
                <a:latin typeface="Courier New"/>
                <a:ea typeface="Courier New"/>
                <a:cs typeface="Courier New"/>
                <a:sym typeface="Courier New"/>
              </a:rPr>
              <a:t>celsius</a:t>
            </a:r>
            <a:r>
              <a:rPr lang="en-GB" sz="1350">
                <a:solidFill>
                  <a:srgbClr val="FFFFFF"/>
                </a:solidFill>
                <a:highlight>
                  <a:srgbClr val="351C75"/>
                </a:highlight>
                <a:latin typeface="Courier New"/>
                <a:ea typeface="Courier New"/>
                <a:cs typeface="Courier New"/>
                <a:sym typeface="Courier New"/>
              </a:rPr>
              <a:t>) {</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FFFFFF"/>
                </a:solidFill>
                <a:highlight>
                  <a:srgbClr val="351C75"/>
                </a:highlight>
                <a:latin typeface="Courier New"/>
                <a:ea typeface="Courier New"/>
                <a:cs typeface="Courier New"/>
                <a:sym typeface="Courier New"/>
              </a:rPr>
              <a:t>  </a:t>
            </a:r>
            <a:r>
              <a:rPr lang="en-GB" sz="1350">
                <a:solidFill>
                  <a:srgbClr val="B3CCFF"/>
                </a:solidFill>
                <a:highlight>
                  <a:srgbClr val="351C75"/>
                </a:highlight>
                <a:latin typeface="Courier New"/>
                <a:ea typeface="Courier New"/>
                <a:cs typeface="Courier New"/>
                <a:sym typeface="Courier New"/>
              </a:rPr>
              <a:t>return</a:t>
            </a:r>
            <a:r>
              <a:rPr lang="en-GB" sz="1350">
                <a:solidFill>
                  <a:srgbClr val="FFFFFF"/>
                </a:solidFill>
                <a:highlight>
                  <a:srgbClr val="351C75"/>
                </a:highlight>
                <a:latin typeface="Courier New"/>
                <a:ea typeface="Courier New"/>
                <a:cs typeface="Courier New"/>
                <a:sym typeface="Courier New"/>
              </a:rPr>
              <a:t> </a:t>
            </a:r>
            <a:r>
              <a:rPr lang="en-GB" sz="1350">
                <a:solidFill>
                  <a:srgbClr val="FF8973"/>
                </a:solidFill>
                <a:highlight>
                  <a:srgbClr val="351C75"/>
                </a:highlight>
                <a:latin typeface="Courier New"/>
                <a:ea typeface="Courier New"/>
                <a:cs typeface="Courier New"/>
                <a:sym typeface="Courier New"/>
              </a:rPr>
              <a:t>multiplyByNineFifths</a:t>
            </a:r>
            <a:r>
              <a:rPr lang="en-GB" sz="1350">
                <a:solidFill>
                  <a:srgbClr val="FFFFFF"/>
                </a:solidFill>
                <a:highlight>
                  <a:srgbClr val="351C75"/>
                </a:highlight>
                <a:latin typeface="Courier New"/>
                <a:ea typeface="Courier New"/>
                <a:cs typeface="Courier New"/>
                <a:sym typeface="Courier New"/>
              </a:rPr>
              <a:t>(</a:t>
            </a:r>
            <a:r>
              <a:rPr lang="en-GB" sz="1350">
                <a:solidFill>
                  <a:srgbClr val="FF8973"/>
                </a:solidFill>
                <a:highlight>
                  <a:srgbClr val="351C75"/>
                </a:highlight>
                <a:latin typeface="Courier New"/>
                <a:ea typeface="Courier New"/>
                <a:cs typeface="Courier New"/>
                <a:sym typeface="Courier New"/>
              </a:rPr>
              <a:t>celsius</a:t>
            </a:r>
            <a:r>
              <a:rPr lang="en-GB" sz="1350">
                <a:solidFill>
                  <a:srgbClr val="FFFFFF"/>
                </a:solidFill>
                <a:highlight>
                  <a:srgbClr val="351C75"/>
                </a:highlight>
                <a:latin typeface="Courier New"/>
                <a:ea typeface="Courier New"/>
                <a:cs typeface="Courier New"/>
                <a:sym typeface="Courier New"/>
              </a:rPr>
              <a:t>) + </a:t>
            </a:r>
            <a:r>
              <a:rPr lang="en-GB" sz="1350">
                <a:solidFill>
                  <a:srgbClr val="FF8973"/>
                </a:solidFill>
                <a:highlight>
                  <a:srgbClr val="351C75"/>
                </a:highlight>
                <a:latin typeface="Courier New"/>
                <a:ea typeface="Courier New"/>
                <a:cs typeface="Courier New"/>
                <a:sym typeface="Courier New"/>
              </a:rPr>
              <a:t>32</a:t>
            </a:r>
            <a:r>
              <a:rPr lang="en-GB" sz="1350">
                <a:solidFill>
                  <a:srgbClr val="FFFFFF"/>
                </a:solidFill>
                <a:highlight>
                  <a:srgbClr val="351C75"/>
                </a:highlight>
                <a:latin typeface="Courier New"/>
                <a:ea typeface="Courier New"/>
                <a:cs typeface="Courier New"/>
                <a:sym typeface="Courier New"/>
              </a:rPr>
              <a:t>;</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FFFFFF"/>
                </a:solidFill>
                <a:highlight>
                  <a:srgbClr val="351C75"/>
                </a:highlight>
                <a:latin typeface="Courier New"/>
                <a:ea typeface="Courier New"/>
                <a:cs typeface="Courier New"/>
                <a:sym typeface="Courier New"/>
              </a:rPr>
              <a:t>};</a:t>
            </a:r>
            <a:endParaRPr sz="13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351C75"/>
              </a:highlight>
            </a:endParaRPr>
          </a:p>
          <a:p>
            <a:pPr indent="0" lvl="0" marL="0" rtl="0" algn="l">
              <a:spcBef>
                <a:spcPts val="0"/>
              </a:spcBef>
              <a:spcAft>
                <a:spcPts val="0"/>
              </a:spcAft>
              <a:buNone/>
            </a:pPr>
            <a:r>
              <a:rPr lang="en-GB" sz="1350">
                <a:solidFill>
                  <a:srgbClr val="FF8973"/>
                </a:solidFill>
                <a:highlight>
                  <a:srgbClr val="351C75"/>
                </a:highlight>
                <a:latin typeface="Courier New"/>
                <a:ea typeface="Courier New"/>
                <a:cs typeface="Courier New"/>
                <a:sym typeface="Courier New"/>
              </a:rPr>
              <a:t>getFahrenheit</a:t>
            </a:r>
            <a:r>
              <a:rPr lang="en-GB" sz="1350">
                <a:solidFill>
                  <a:srgbClr val="FFFFFF"/>
                </a:solidFill>
                <a:highlight>
                  <a:srgbClr val="351C75"/>
                </a:highlight>
                <a:latin typeface="Courier New"/>
                <a:ea typeface="Courier New"/>
                <a:cs typeface="Courier New"/>
                <a:sym typeface="Courier New"/>
              </a:rPr>
              <a:t>(</a:t>
            </a:r>
            <a:r>
              <a:rPr lang="en-GB" sz="1350">
                <a:solidFill>
                  <a:srgbClr val="FF8973"/>
                </a:solidFill>
                <a:highlight>
                  <a:srgbClr val="351C75"/>
                </a:highlight>
                <a:latin typeface="Courier New"/>
                <a:ea typeface="Courier New"/>
                <a:cs typeface="Courier New"/>
                <a:sym typeface="Courier New"/>
              </a:rPr>
              <a:t>15</a:t>
            </a:r>
            <a:r>
              <a:rPr lang="en-GB" sz="1350">
                <a:solidFill>
                  <a:srgbClr val="FFFFFF"/>
                </a:solidFill>
                <a:highlight>
                  <a:srgbClr val="351C75"/>
                </a:highlight>
                <a:latin typeface="Courier New"/>
                <a:ea typeface="Courier New"/>
                <a:cs typeface="Courier New"/>
                <a:sym typeface="Courier New"/>
              </a:rPr>
              <a:t>); </a:t>
            </a:r>
            <a:r>
              <a:rPr lang="en-GB" sz="1350">
                <a:solidFill>
                  <a:srgbClr val="939598"/>
                </a:solidFill>
                <a:highlight>
                  <a:srgbClr val="351C75"/>
                </a:highlight>
                <a:latin typeface="Courier New"/>
                <a:ea typeface="Courier New"/>
                <a:cs typeface="Courier New"/>
                <a:sym typeface="Courier New"/>
              </a:rPr>
              <a:t>// Returns 59</a:t>
            </a:r>
            <a:endParaRPr sz="1850">
              <a:highlight>
                <a:srgbClr val="351C75"/>
              </a:highlight>
            </a:endParaRPr>
          </a:p>
        </p:txBody>
      </p:sp>
      <p:sp>
        <p:nvSpPr>
          <p:cNvPr id="132" name="Google Shape;132;p24"/>
          <p:cNvSpPr txBox="1"/>
          <p:nvPr/>
        </p:nvSpPr>
        <p:spPr>
          <a:xfrm>
            <a:off x="5322600" y="2198800"/>
            <a:ext cx="34575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rPr i="1" lang="en-GB" sz="1300">
                <a:solidFill>
                  <a:srgbClr val="10162F"/>
                </a:solidFill>
                <a:highlight>
                  <a:srgbClr val="FFFFFF"/>
                </a:highlight>
                <a:latin typeface="Roboto"/>
                <a:ea typeface="Roboto"/>
                <a:cs typeface="Roboto"/>
                <a:sym typeface="Roboto"/>
              </a:rPr>
              <a:t>We can use functions to section off small bits of logic or tasks, then use them when we need to. Writing helper functions can help take large and difficult tasks and break them into smaller and more manageable tasks.</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3435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Function Expressions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38" name="Google Shape;138;p25"/>
          <p:cNvSpPr txBox="1"/>
          <p:nvPr>
            <p:ph idx="1" type="body"/>
          </p:nvPr>
        </p:nvSpPr>
        <p:spPr>
          <a:xfrm>
            <a:off x="311700" y="788525"/>
            <a:ext cx="8520600" cy="37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solidFill>
                  <a:srgbClr val="10162F"/>
                </a:solidFill>
                <a:highlight>
                  <a:srgbClr val="FFFFFF"/>
                </a:highlight>
                <a:latin typeface="Roboto"/>
                <a:ea typeface="Roboto"/>
                <a:cs typeface="Roboto"/>
                <a:sym typeface="Roboto"/>
              </a:rPr>
              <a:t>Another way to define a function is to use a </a:t>
            </a:r>
            <a:r>
              <a:rPr i="1" lang="en-GB" sz="1300">
                <a:solidFill>
                  <a:srgbClr val="10162F"/>
                </a:solidFill>
                <a:highlight>
                  <a:srgbClr val="FFFFFF"/>
                </a:highlight>
                <a:latin typeface="Roboto"/>
                <a:ea typeface="Roboto"/>
                <a:cs typeface="Roboto"/>
                <a:sym typeface="Roboto"/>
              </a:rPr>
              <a:t>function expression</a:t>
            </a:r>
            <a:r>
              <a:rPr lang="en-GB" sz="1300">
                <a:solidFill>
                  <a:srgbClr val="10162F"/>
                </a:solidFill>
                <a:highlight>
                  <a:srgbClr val="FFFFFF"/>
                </a:highlight>
                <a:latin typeface="Roboto"/>
                <a:ea typeface="Roboto"/>
                <a:cs typeface="Roboto"/>
                <a:sym typeface="Roboto"/>
              </a:rPr>
              <a:t>. To define a function inside an expression, we can use the </a:t>
            </a:r>
            <a:r>
              <a:rPr lang="en-GB" sz="900">
                <a:solidFill>
                  <a:srgbClr val="15141F"/>
                </a:solidFill>
                <a:highlight>
                  <a:srgbClr val="EAE9ED"/>
                </a:highlight>
                <a:latin typeface="Courier New"/>
                <a:ea typeface="Courier New"/>
                <a:cs typeface="Courier New"/>
                <a:sym typeface="Courier New"/>
              </a:rPr>
              <a:t>function</a:t>
            </a:r>
            <a:r>
              <a:rPr lang="en-GB" sz="1300">
                <a:solidFill>
                  <a:srgbClr val="10162F"/>
                </a:solidFill>
                <a:highlight>
                  <a:srgbClr val="FFFFFF"/>
                </a:highlight>
                <a:latin typeface="Roboto"/>
                <a:ea typeface="Roboto"/>
                <a:cs typeface="Roboto"/>
                <a:sym typeface="Roboto"/>
              </a:rPr>
              <a:t> keyword. In a function expression, the function name is usually omitted. A function with no name is called an </a:t>
            </a:r>
            <a:r>
              <a:rPr i="1" lang="en-GB" sz="1300">
                <a:solidFill>
                  <a:srgbClr val="10162F"/>
                </a:solidFill>
                <a:highlight>
                  <a:srgbClr val="FFFFFF"/>
                </a:highlight>
                <a:latin typeface="Roboto"/>
                <a:ea typeface="Roboto"/>
                <a:cs typeface="Roboto"/>
                <a:sym typeface="Roboto"/>
              </a:rPr>
              <a:t>anonymous function</a:t>
            </a:r>
            <a:r>
              <a:rPr lang="en-GB" sz="1300">
                <a:solidFill>
                  <a:srgbClr val="10162F"/>
                </a:solidFill>
                <a:highlight>
                  <a:srgbClr val="FFFFFF"/>
                </a:highlight>
                <a:latin typeface="Roboto"/>
                <a:ea typeface="Roboto"/>
                <a:cs typeface="Roboto"/>
                <a:sym typeface="Roboto"/>
              </a:rPr>
              <a:t>. A function expression is often stored in a variable in order to refer to it. Consider the following function expression: </a:t>
            </a:r>
            <a:endParaRPr/>
          </a:p>
        </p:txBody>
      </p:sp>
      <p:pic>
        <p:nvPicPr>
          <p:cNvPr id="139" name="Google Shape;139;p25"/>
          <p:cNvPicPr preferRelativeResize="0"/>
          <p:nvPr/>
        </p:nvPicPr>
        <p:blipFill>
          <a:blip r:embed="rId3">
            <a:alphaModFix/>
          </a:blip>
          <a:stretch>
            <a:fillRect/>
          </a:stretch>
        </p:blipFill>
        <p:spPr>
          <a:xfrm>
            <a:off x="311688" y="1840938"/>
            <a:ext cx="4010025" cy="1552575"/>
          </a:xfrm>
          <a:prstGeom prst="rect">
            <a:avLst/>
          </a:prstGeom>
          <a:noFill/>
          <a:ln>
            <a:noFill/>
          </a:ln>
        </p:spPr>
      </p:pic>
      <p:sp>
        <p:nvSpPr>
          <p:cNvPr id="140" name="Google Shape;140;p25"/>
          <p:cNvSpPr txBox="1"/>
          <p:nvPr/>
        </p:nvSpPr>
        <p:spPr>
          <a:xfrm>
            <a:off x="4170150" y="1622575"/>
            <a:ext cx="4587300" cy="1941000"/>
          </a:xfrm>
          <a:prstGeom prst="rect">
            <a:avLst/>
          </a:prstGeom>
          <a:noFill/>
          <a:ln>
            <a:noFill/>
          </a:ln>
        </p:spPr>
        <p:txBody>
          <a:bodyPr anchorCtr="0" anchor="t" bIns="91425" lIns="91425" spcFirstLastPara="1" rIns="91425" wrap="square" tIns="91425">
            <a:noAutofit/>
          </a:bodyPr>
          <a:lstStyle/>
          <a:p>
            <a:pPr indent="-311150" lvl="0" marL="457200" rtl="0" algn="l">
              <a:lnSpc>
                <a:spcPct val="160000"/>
              </a:lnSpc>
              <a:spcBef>
                <a:spcPts val="1200"/>
              </a:spcBef>
              <a:spcAft>
                <a:spcPts val="0"/>
              </a:spcAft>
              <a:buClr>
                <a:srgbClr val="10162F"/>
              </a:buClr>
              <a:buSzPts val="1300"/>
              <a:buFont typeface="Roboto"/>
              <a:buAutoNum type="arabicPeriod"/>
            </a:pPr>
            <a:r>
              <a:rPr lang="en-GB" sz="1000">
                <a:solidFill>
                  <a:srgbClr val="10162F"/>
                </a:solidFill>
                <a:highlight>
                  <a:srgbClr val="FFFFFF"/>
                </a:highlight>
                <a:latin typeface="Roboto"/>
                <a:ea typeface="Roboto"/>
                <a:cs typeface="Roboto"/>
                <a:sym typeface="Roboto"/>
              </a:rPr>
              <a:t>Declare a variable to make the variable’s name be the name, or identifier, of your function. Since the release of ES6, it is common practice to use </a:t>
            </a:r>
            <a:r>
              <a:rPr lang="en-GB" sz="750">
                <a:solidFill>
                  <a:srgbClr val="15141F"/>
                </a:solidFill>
                <a:highlight>
                  <a:srgbClr val="EAE9ED"/>
                </a:highlight>
                <a:latin typeface="Courier New"/>
                <a:ea typeface="Courier New"/>
                <a:cs typeface="Courier New"/>
                <a:sym typeface="Courier New"/>
              </a:rPr>
              <a:t>const</a:t>
            </a:r>
            <a:r>
              <a:rPr lang="en-GB" sz="1000">
                <a:solidFill>
                  <a:srgbClr val="10162F"/>
                </a:solidFill>
                <a:highlight>
                  <a:srgbClr val="FFFFFF"/>
                </a:highlight>
                <a:latin typeface="Roboto"/>
                <a:ea typeface="Roboto"/>
                <a:cs typeface="Roboto"/>
                <a:sym typeface="Roboto"/>
              </a:rPr>
              <a:t> as the keyword to declare the variable.</a:t>
            </a:r>
            <a:endParaRPr sz="10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AutoNum type="arabicPeriod"/>
            </a:pPr>
            <a:r>
              <a:rPr lang="en-GB" sz="1000">
                <a:solidFill>
                  <a:srgbClr val="10162F"/>
                </a:solidFill>
                <a:highlight>
                  <a:srgbClr val="FFFFFF"/>
                </a:highlight>
                <a:latin typeface="Roboto"/>
                <a:ea typeface="Roboto"/>
                <a:cs typeface="Roboto"/>
                <a:sym typeface="Roboto"/>
              </a:rPr>
              <a:t>Assign as that variable’s value an anonymous function created by using the </a:t>
            </a:r>
            <a:r>
              <a:rPr lang="en-GB" sz="750">
                <a:solidFill>
                  <a:srgbClr val="15141F"/>
                </a:solidFill>
                <a:highlight>
                  <a:srgbClr val="EAE9ED"/>
                </a:highlight>
                <a:latin typeface="Courier New"/>
                <a:ea typeface="Courier New"/>
                <a:cs typeface="Courier New"/>
                <a:sym typeface="Courier New"/>
              </a:rPr>
              <a:t>function</a:t>
            </a:r>
            <a:r>
              <a:rPr lang="en-GB" sz="1000">
                <a:solidFill>
                  <a:srgbClr val="10162F"/>
                </a:solidFill>
                <a:highlight>
                  <a:srgbClr val="FFFFFF"/>
                </a:highlight>
                <a:latin typeface="Roboto"/>
                <a:ea typeface="Roboto"/>
                <a:cs typeface="Roboto"/>
                <a:sym typeface="Roboto"/>
              </a:rPr>
              <a:t> keyword followed by a set of parentheses with possible parameters. Then a set of curly braces that contain the function body.</a:t>
            </a:r>
            <a:endParaRPr sz="1000">
              <a:solidFill>
                <a:srgbClr val="10162F"/>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100"/>
          </a:p>
        </p:txBody>
      </p:sp>
      <p:sp>
        <p:nvSpPr>
          <p:cNvPr id="141" name="Google Shape;141;p25"/>
          <p:cNvSpPr txBox="1"/>
          <p:nvPr/>
        </p:nvSpPr>
        <p:spPr>
          <a:xfrm>
            <a:off x="311700" y="3449850"/>
            <a:ext cx="8218200" cy="12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To invoke a function expression, write the name of the variable in which the function is stored followed by parentheses enclosing any arguments being passed into the function: </a:t>
            </a:r>
            <a:r>
              <a:rPr lang="en-GB" sz="1050">
                <a:solidFill>
                  <a:srgbClr val="FF8973"/>
                </a:solidFill>
                <a:highlight>
                  <a:srgbClr val="211E2F"/>
                </a:highlight>
                <a:latin typeface="Courier New"/>
                <a:ea typeface="Courier New"/>
                <a:cs typeface="Courier New"/>
                <a:sym typeface="Courier New"/>
              </a:rPr>
              <a:t>variableName</a:t>
            </a:r>
            <a:r>
              <a:rPr lang="en-GB" sz="1050">
                <a:solidFill>
                  <a:srgbClr val="FFFFFF"/>
                </a:solidFill>
                <a:highlight>
                  <a:srgbClr val="211E2F"/>
                </a:highlight>
                <a:latin typeface="Courier New"/>
                <a:ea typeface="Courier New"/>
                <a:cs typeface="Courier New"/>
                <a:sym typeface="Courier New"/>
              </a:rPr>
              <a:t>(</a:t>
            </a:r>
            <a:r>
              <a:rPr lang="en-GB" sz="1050">
                <a:solidFill>
                  <a:srgbClr val="FF8973"/>
                </a:solidFill>
                <a:highlight>
                  <a:srgbClr val="211E2F"/>
                </a:highlight>
                <a:latin typeface="Courier New"/>
                <a:ea typeface="Courier New"/>
                <a:cs typeface="Courier New"/>
                <a:sym typeface="Courier New"/>
              </a:rPr>
              <a:t>argument1</a:t>
            </a:r>
            <a:r>
              <a:rPr lang="en-GB" sz="1050">
                <a:solidFill>
                  <a:srgbClr val="FFFFFF"/>
                </a:solidFill>
                <a:highlight>
                  <a:srgbClr val="211E2F"/>
                </a:highlight>
                <a:latin typeface="Courier New"/>
                <a:ea typeface="Courier New"/>
                <a:cs typeface="Courier New"/>
                <a:sym typeface="Courier New"/>
              </a:rPr>
              <a:t>, </a:t>
            </a:r>
            <a:r>
              <a:rPr lang="en-GB" sz="1050">
                <a:solidFill>
                  <a:srgbClr val="FF8973"/>
                </a:solidFill>
                <a:highlight>
                  <a:srgbClr val="211E2F"/>
                </a:highlight>
                <a:latin typeface="Courier New"/>
                <a:ea typeface="Courier New"/>
                <a:cs typeface="Courier New"/>
                <a:sym typeface="Courier New"/>
              </a:rPr>
              <a:t>argument2</a:t>
            </a:r>
            <a:r>
              <a:rPr lang="en-GB" sz="1050">
                <a:solidFill>
                  <a:srgbClr val="FFFFFF"/>
                </a:solidFill>
                <a:highlight>
                  <a:srgbClr val="211E2F"/>
                </a:highlight>
                <a:latin typeface="Courier New"/>
                <a:ea typeface="Courier New"/>
                <a:cs typeface="Courier New"/>
                <a:sym typeface="Courier New"/>
              </a:rPr>
              <a:t>)</a:t>
            </a:r>
            <a:endParaRPr sz="1050">
              <a:solidFill>
                <a:srgbClr val="FFFFFF"/>
              </a:solidFill>
              <a:highlight>
                <a:srgbClr val="211E2F"/>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Unlike function declarations, function expressions are not hoisted so they cannot be called before they are defined.</a:t>
            </a:r>
            <a:endParaRPr sz="1050">
              <a:solidFill>
                <a:srgbClr val="FFFFFF"/>
              </a:solidFill>
              <a:highlight>
                <a:srgbClr val="211E2F"/>
              </a:highlight>
              <a:latin typeface="Courier New"/>
              <a:ea typeface="Courier New"/>
              <a:cs typeface="Courier New"/>
              <a:sym typeface="Courier New"/>
            </a:endParaRPr>
          </a:p>
          <a:p>
            <a:pPr indent="0" lvl="0" marL="0" rtl="0" algn="l">
              <a:spcBef>
                <a:spcPts val="0"/>
              </a:spcBef>
              <a:spcAft>
                <a:spcPts val="0"/>
              </a:spcAft>
              <a:buNone/>
            </a:pPr>
            <a:br>
              <a:rPr lang="en-GB" sz="1050">
                <a:solidFill>
                  <a:srgbClr val="FFFFFF"/>
                </a:solidFill>
                <a:highlight>
                  <a:srgbClr val="211E2F"/>
                </a:highlight>
                <a:latin typeface="Courier New"/>
                <a:ea typeface="Courier New"/>
                <a:cs typeface="Courier New"/>
                <a:sym typeface="Courier New"/>
              </a:rPr>
            </a:br>
            <a:endParaRPr sz="1050">
              <a:solidFill>
                <a:srgbClr val="FFFFFF"/>
              </a:solidFill>
              <a:highlight>
                <a:srgbClr val="211E2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3132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Arrow Functions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47" name="Google Shape;147;p26"/>
          <p:cNvSpPr txBox="1"/>
          <p:nvPr>
            <p:ph idx="1" type="body"/>
          </p:nvPr>
        </p:nvSpPr>
        <p:spPr>
          <a:xfrm>
            <a:off x="311700" y="834025"/>
            <a:ext cx="8520600" cy="37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ES6 introduced </a:t>
            </a:r>
            <a:r>
              <a:rPr i="1" lang="en-GB" sz="1300">
                <a:solidFill>
                  <a:srgbClr val="10162F"/>
                </a:solidFill>
                <a:highlight>
                  <a:srgbClr val="FFFFFF"/>
                </a:highlight>
                <a:latin typeface="Roboto"/>
                <a:ea typeface="Roboto"/>
                <a:cs typeface="Roboto"/>
                <a:sym typeface="Roboto"/>
              </a:rPr>
              <a:t>arrow function syntax</a:t>
            </a:r>
            <a:r>
              <a:rPr lang="en-GB" sz="1300">
                <a:solidFill>
                  <a:srgbClr val="10162F"/>
                </a:solidFill>
                <a:highlight>
                  <a:srgbClr val="FFFFFF"/>
                </a:highlight>
                <a:latin typeface="Roboto"/>
                <a:ea typeface="Roboto"/>
                <a:cs typeface="Roboto"/>
                <a:sym typeface="Roboto"/>
              </a:rPr>
              <a:t>, a shorter way to write functions by using the special “fat arrow” </a:t>
            </a:r>
            <a:r>
              <a:rPr lang="en-GB" sz="900">
                <a:solidFill>
                  <a:srgbClr val="15141F"/>
                </a:solidFill>
                <a:highlight>
                  <a:srgbClr val="EAE9ED"/>
                </a:highlight>
                <a:latin typeface="Courier New"/>
                <a:ea typeface="Courier New"/>
                <a:cs typeface="Courier New"/>
                <a:sym typeface="Courier New"/>
              </a:rPr>
              <a:t>() =&gt;</a:t>
            </a:r>
            <a:r>
              <a:rPr lang="en-GB" sz="1300">
                <a:solidFill>
                  <a:srgbClr val="10162F"/>
                </a:solidFill>
                <a:highlight>
                  <a:srgbClr val="FFFFFF"/>
                </a:highlight>
                <a:latin typeface="Roboto"/>
                <a:ea typeface="Roboto"/>
                <a:cs typeface="Roboto"/>
                <a:sym typeface="Roboto"/>
              </a:rPr>
              <a:t> notation.</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10162F"/>
                </a:solidFill>
                <a:highlight>
                  <a:srgbClr val="FFFFFF"/>
                </a:highlight>
                <a:latin typeface="Roboto"/>
                <a:ea typeface="Roboto"/>
                <a:cs typeface="Roboto"/>
                <a:sym typeface="Roboto"/>
              </a:rPr>
              <a:t>Arrow functions remove the need to type out the keyword </a:t>
            </a:r>
            <a:r>
              <a:rPr lang="en-GB" sz="900">
                <a:solidFill>
                  <a:srgbClr val="15141F"/>
                </a:solidFill>
                <a:highlight>
                  <a:srgbClr val="EAE9ED"/>
                </a:highlight>
                <a:latin typeface="Courier New"/>
                <a:ea typeface="Courier New"/>
                <a:cs typeface="Courier New"/>
                <a:sym typeface="Courier New"/>
              </a:rPr>
              <a:t>function</a:t>
            </a:r>
            <a:r>
              <a:rPr lang="en-GB" sz="1300">
                <a:solidFill>
                  <a:srgbClr val="10162F"/>
                </a:solidFill>
                <a:highlight>
                  <a:srgbClr val="FFFFFF"/>
                </a:highlight>
                <a:latin typeface="Roboto"/>
                <a:ea typeface="Roboto"/>
                <a:cs typeface="Roboto"/>
                <a:sym typeface="Roboto"/>
              </a:rPr>
              <a:t> every time you need to create a function. Instead, you first include the parameters inside the </a:t>
            </a:r>
            <a:r>
              <a:rPr lang="en-GB" sz="900">
                <a:solidFill>
                  <a:srgbClr val="15141F"/>
                </a:solidFill>
                <a:highlight>
                  <a:srgbClr val="EAE9ED"/>
                </a:highlight>
                <a:latin typeface="Courier New"/>
                <a:ea typeface="Courier New"/>
                <a:cs typeface="Courier New"/>
                <a:sym typeface="Courier New"/>
              </a:rPr>
              <a:t>( )</a:t>
            </a:r>
            <a:r>
              <a:rPr lang="en-GB" sz="1300">
                <a:solidFill>
                  <a:srgbClr val="10162F"/>
                </a:solidFill>
                <a:highlight>
                  <a:srgbClr val="FFFFFF"/>
                </a:highlight>
                <a:latin typeface="Roboto"/>
                <a:ea typeface="Roboto"/>
                <a:cs typeface="Roboto"/>
                <a:sym typeface="Roboto"/>
              </a:rPr>
              <a:t> and then add an arrow </a:t>
            </a:r>
            <a:r>
              <a:rPr lang="en-GB" sz="900">
                <a:solidFill>
                  <a:srgbClr val="15141F"/>
                </a:solidFill>
                <a:highlight>
                  <a:srgbClr val="EAE9ED"/>
                </a:highlight>
                <a:latin typeface="Courier New"/>
                <a:ea typeface="Courier New"/>
                <a:cs typeface="Courier New"/>
                <a:sym typeface="Courier New"/>
              </a:rPr>
              <a:t>=&gt;</a:t>
            </a:r>
            <a:r>
              <a:rPr lang="en-GB" sz="1300">
                <a:solidFill>
                  <a:srgbClr val="10162F"/>
                </a:solidFill>
                <a:highlight>
                  <a:srgbClr val="FFFFFF"/>
                </a:highlight>
                <a:latin typeface="Roboto"/>
                <a:ea typeface="Roboto"/>
                <a:cs typeface="Roboto"/>
                <a:sym typeface="Roboto"/>
              </a:rPr>
              <a:t> that points to the function body surrounded in </a:t>
            </a:r>
            <a:r>
              <a:rPr lang="en-GB" sz="900">
                <a:solidFill>
                  <a:srgbClr val="15141F"/>
                </a:solidFill>
                <a:highlight>
                  <a:srgbClr val="EAE9ED"/>
                </a:highlight>
                <a:latin typeface="Courier New"/>
                <a:ea typeface="Courier New"/>
                <a:cs typeface="Courier New"/>
                <a:sym typeface="Courier New"/>
              </a:rPr>
              <a:t>{ }</a:t>
            </a:r>
            <a:r>
              <a:rPr lang="en-GB" sz="1300">
                <a:solidFill>
                  <a:srgbClr val="10162F"/>
                </a:solidFill>
                <a:highlight>
                  <a:srgbClr val="FFFFFF"/>
                </a:highlight>
                <a:latin typeface="Roboto"/>
                <a:ea typeface="Roboto"/>
                <a:cs typeface="Roboto"/>
                <a:sym typeface="Roboto"/>
              </a:rPr>
              <a:t> like this:</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GB" sz="1050">
                <a:solidFill>
                  <a:srgbClr val="B3CCFF"/>
                </a:solidFill>
                <a:highlight>
                  <a:srgbClr val="351C75"/>
                </a:highlight>
                <a:latin typeface="Courier New"/>
                <a:ea typeface="Courier New"/>
                <a:cs typeface="Courier New"/>
                <a:sym typeface="Courier New"/>
              </a:rPr>
              <a:t>const rectangleArea</a:t>
            </a:r>
            <a:r>
              <a:rPr lang="en-GB" sz="1050">
                <a:solidFill>
                  <a:srgbClr val="FFFFFF"/>
                </a:solidFill>
                <a:highlight>
                  <a:srgbClr val="351C75"/>
                </a:highlight>
                <a:latin typeface="Courier New"/>
                <a:ea typeface="Courier New"/>
                <a:cs typeface="Courier New"/>
                <a:sym typeface="Courier New"/>
              </a:rPr>
              <a:t> = (</a:t>
            </a:r>
            <a:r>
              <a:rPr lang="en-GB" sz="1050">
                <a:solidFill>
                  <a:srgbClr val="B3CCFF"/>
                </a:solidFill>
                <a:highlight>
                  <a:srgbClr val="351C75"/>
                </a:highlight>
                <a:latin typeface="Courier New"/>
                <a:ea typeface="Courier New"/>
                <a:cs typeface="Courier New"/>
                <a:sym typeface="Courier New"/>
              </a:rPr>
              <a:t>width</a:t>
            </a:r>
            <a:r>
              <a:rPr lang="en-GB" sz="1050">
                <a:solidFill>
                  <a:srgbClr val="FFFFFF"/>
                </a:solidFill>
                <a:highlight>
                  <a:srgbClr val="351C75"/>
                </a:highlight>
                <a:latin typeface="Courier New"/>
                <a:ea typeface="Courier New"/>
                <a:cs typeface="Courier New"/>
                <a:sym typeface="Courier New"/>
              </a:rPr>
              <a:t>, </a:t>
            </a:r>
            <a:r>
              <a:rPr lang="en-GB" sz="1050">
                <a:solidFill>
                  <a:srgbClr val="B3CCFF"/>
                </a:solidFill>
                <a:highlight>
                  <a:srgbClr val="351C75"/>
                </a:highlight>
                <a:latin typeface="Courier New"/>
                <a:ea typeface="Courier New"/>
                <a:cs typeface="Courier New"/>
                <a:sym typeface="Courier New"/>
              </a:rPr>
              <a:t>height</a:t>
            </a:r>
            <a:r>
              <a:rPr lang="en-GB" sz="1050">
                <a:solidFill>
                  <a:srgbClr val="FFFFFF"/>
                </a:solidFill>
                <a:highlight>
                  <a:srgbClr val="351C75"/>
                </a:highlight>
                <a:latin typeface="Courier New"/>
                <a:ea typeface="Courier New"/>
                <a:cs typeface="Courier New"/>
                <a:sym typeface="Courier New"/>
              </a:rPr>
              <a:t>) =&gt; {</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050">
                <a:solidFill>
                  <a:srgbClr val="FFFFFF"/>
                </a:solidFill>
                <a:highlight>
                  <a:srgbClr val="351C75"/>
                </a:highlight>
                <a:latin typeface="Courier New"/>
                <a:ea typeface="Courier New"/>
                <a:cs typeface="Courier New"/>
                <a:sym typeface="Courier New"/>
              </a:rPr>
              <a:t>  </a:t>
            </a:r>
            <a:r>
              <a:rPr lang="en-GB" sz="1050">
                <a:solidFill>
                  <a:srgbClr val="B3CCFF"/>
                </a:solidFill>
                <a:highlight>
                  <a:srgbClr val="351C75"/>
                </a:highlight>
                <a:latin typeface="Courier New"/>
                <a:ea typeface="Courier New"/>
                <a:cs typeface="Courier New"/>
                <a:sym typeface="Courier New"/>
              </a:rPr>
              <a:t>let area</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width</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height</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050">
                <a:solidFill>
                  <a:srgbClr val="FFFFFF"/>
                </a:solidFill>
                <a:highlight>
                  <a:srgbClr val="351C75"/>
                </a:highlight>
                <a:latin typeface="Courier New"/>
                <a:ea typeface="Courier New"/>
                <a:cs typeface="Courier New"/>
                <a:sym typeface="Courier New"/>
              </a:rPr>
              <a:t>  </a:t>
            </a:r>
            <a:r>
              <a:rPr lang="en-GB" sz="1050">
                <a:solidFill>
                  <a:srgbClr val="B3CCFF"/>
                </a:solidFill>
                <a:highlight>
                  <a:srgbClr val="351C75"/>
                </a:highlight>
                <a:latin typeface="Courier New"/>
                <a:ea typeface="Courier New"/>
                <a:cs typeface="Courier New"/>
                <a:sym typeface="Courier New"/>
              </a:rPr>
              <a:t>return</a:t>
            </a:r>
            <a:r>
              <a:rPr lang="en-GB" sz="1050">
                <a:solidFill>
                  <a:srgbClr val="FFFFFF"/>
                </a:solidFill>
                <a:highlight>
                  <a:srgbClr val="351C75"/>
                </a:highlight>
                <a:latin typeface="Courier New"/>
                <a:ea typeface="Courier New"/>
                <a:cs typeface="Courier New"/>
                <a:sym typeface="Courier New"/>
              </a:rPr>
              <a:t> </a:t>
            </a:r>
            <a:r>
              <a:rPr lang="en-GB" sz="1050">
                <a:solidFill>
                  <a:srgbClr val="FF8973"/>
                </a:solidFill>
                <a:highlight>
                  <a:srgbClr val="351C75"/>
                </a:highlight>
                <a:latin typeface="Courier New"/>
                <a:ea typeface="Courier New"/>
                <a:cs typeface="Courier New"/>
                <a:sym typeface="Courier New"/>
              </a:rPr>
              <a:t>area</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1200"/>
              </a:spcAft>
              <a:buNone/>
            </a:pPr>
            <a:r>
              <a:rPr lang="en-GB" sz="1300">
                <a:solidFill>
                  <a:srgbClr val="10162F"/>
                </a:solidFill>
                <a:highlight>
                  <a:srgbClr val="FFFFFF"/>
                </a:highlight>
                <a:latin typeface="Roboto"/>
                <a:ea typeface="Roboto"/>
                <a:cs typeface="Roboto"/>
                <a:sym typeface="Roboto"/>
              </a:rPr>
              <a:t>It’s important to be familiar with the multiple ways of writing functions because you will come across each of these when reading other JavaScript code.</a:t>
            </a:r>
            <a:endParaRPr sz="1050">
              <a:solidFill>
                <a:srgbClr val="FFFFFF"/>
              </a:solidFill>
              <a:highlight>
                <a:srgbClr val="351C75"/>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320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Concise Body Arrow Functions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53" name="Google Shape;153;p27"/>
          <p:cNvSpPr txBox="1"/>
          <p:nvPr>
            <p:ph idx="1" type="body"/>
          </p:nvPr>
        </p:nvSpPr>
        <p:spPr>
          <a:xfrm>
            <a:off x="311700" y="796125"/>
            <a:ext cx="8520600" cy="37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JavaScript also provides several ways to refactor arrow function syntax. The most condensed form of the function is known as </a:t>
            </a:r>
            <a:r>
              <a:rPr i="1" lang="en-GB" sz="1300">
                <a:solidFill>
                  <a:srgbClr val="10162F"/>
                </a:solidFill>
                <a:highlight>
                  <a:srgbClr val="FFFFFF"/>
                </a:highlight>
                <a:latin typeface="Roboto"/>
                <a:ea typeface="Roboto"/>
                <a:cs typeface="Roboto"/>
                <a:sym typeface="Roboto"/>
              </a:rPr>
              <a:t>concise body</a:t>
            </a:r>
            <a:r>
              <a:rPr lang="en-GB" sz="1300">
                <a:solidFill>
                  <a:srgbClr val="10162F"/>
                </a:solidFill>
                <a:highlight>
                  <a:srgbClr val="FFFFFF"/>
                </a:highlight>
                <a:latin typeface="Roboto"/>
                <a:ea typeface="Roboto"/>
                <a:cs typeface="Roboto"/>
                <a:sym typeface="Roboto"/>
              </a:rPr>
              <a:t>. We’ll explore a few of these techniques below:</a:t>
            </a:r>
            <a:endParaRPr sz="1300">
              <a:solidFill>
                <a:srgbClr val="10162F"/>
              </a:solidFill>
              <a:highlight>
                <a:srgbClr val="FFFFFF"/>
              </a:highlight>
              <a:latin typeface="Roboto"/>
              <a:ea typeface="Roboto"/>
              <a:cs typeface="Roboto"/>
              <a:sym typeface="Roboto"/>
            </a:endParaRPr>
          </a:p>
          <a:p>
            <a:pPr indent="-311150" lvl="0" marL="457200" rtl="0" algn="l">
              <a:spcBef>
                <a:spcPts val="1200"/>
              </a:spcBef>
              <a:spcAft>
                <a:spcPts val="0"/>
              </a:spcAft>
              <a:buClr>
                <a:srgbClr val="10162F"/>
              </a:buClr>
              <a:buSzPts val="1300"/>
              <a:buFont typeface="Roboto"/>
              <a:buAutoNum type="arabicPeriod"/>
            </a:pPr>
            <a:r>
              <a:rPr lang="en-GB" sz="1300">
                <a:solidFill>
                  <a:srgbClr val="10162F"/>
                </a:solidFill>
                <a:highlight>
                  <a:srgbClr val="FFFFFF"/>
                </a:highlight>
                <a:latin typeface="Roboto"/>
                <a:ea typeface="Roboto"/>
                <a:cs typeface="Roboto"/>
                <a:sym typeface="Roboto"/>
              </a:rPr>
              <a:t>Functions that take only a single parameter do not need that parameter to be enclosed in parentheses. However, if a function takes zero or multiple parameters, parentheses are required.</a:t>
            </a:r>
            <a:endParaRPr sz="1300">
              <a:solidFill>
                <a:srgbClr val="10162F"/>
              </a:solidFill>
              <a:highlight>
                <a:srgbClr val="FFFFFF"/>
              </a:highlight>
              <a:latin typeface="Roboto"/>
              <a:ea typeface="Roboto"/>
              <a:cs typeface="Roboto"/>
              <a:sym typeface="Roboto"/>
            </a:endParaRPr>
          </a:p>
        </p:txBody>
      </p:sp>
      <p:pic>
        <p:nvPicPr>
          <p:cNvPr id="154" name="Google Shape;154;p27"/>
          <p:cNvPicPr preferRelativeResize="0"/>
          <p:nvPr/>
        </p:nvPicPr>
        <p:blipFill>
          <a:blip r:embed="rId3">
            <a:alphaModFix/>
          </a:blip>
          <a:stretch>
            <a:fillRect/>
          </a:stretch>
        </p:blipFill>
        <p:spPr>
          <a:xfrm>
            <a:off x="2218200" y="2131625"/>
            <a:ext cx="4010025" cy="211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11700" y="371525"/>
            <a:ext cx="8520600" cy="41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a:t>
            </a:r>
            <a:r>
              <a:rPr lang="en-GB" sz="1300">
                <a:solidFill>
                  <a:srgbClr val="10162F"/>
                </a:solidFill>
                <a:highlight>
                  <a:srgbClr val="FFFFFF"/>
                </a:highlight>
                <a:latin typeface="Roboto"/>
                <a:ea typeface="Roboto"/>
                <a:cs typeface="Roboto"/>
                <a:sym typeface="Roboto"/>
              </a:rPr>
              <a:t>A function body composed of a single-line block does not need curly braces. Without the curly braces, whatever that line evaluates will be automatically returned. The contents of the block should immediately follow the arrow </a:t>
            </a:r>
            <a:r>
              <a:rPr lang="en-GB" sz="1050">
                <a:solidFill>
                  <a:srgbClr val="15141F"/>
                </a:solidFill>
                <a:highlight>
                  <a:srgbClr val="EAE9ED"/>
                </a:highlight>
                <a:latin typeface="Courier New"/>
                <a:ea typeface="Courier New"/>
                <a:cs typeface="Courier New"/>
                <a:sym typeface="Courier New"/>
              </a:rPr>
              <a:t>=&gt;</a:t>
            </a:r>
            <a:r>
              <a:rPr lang="en-GB" sz="1300">
                <a:solidFill>
                  <a:srgbClr val="10162F"/>
                </a:solidFill>
                <a:highlight>
                  <a:srgbClr val="FFFFFF"/>
                </a:highlight>
                <a:latin typeface="Roboto"/>
                <a:ea typeface="Roboto"/>
                <a:cs typeface="Roboto"/>
                <a:sym typeface="Roboto"/>
              </a:rPr>
              <a:t> and the </a:t>
            </a:r>
            <a:r>
              <a:rPr lang="en-GB" sz="1050">
                <a:solidFill>
                  <a:srgbClr val="15141F"/>
                </a:solidFill>
                <a:highlight>
                  <a:srgbClr val="EAE9ED"/>
                </a:highlight>
                <a:latin typeface="Courier New"/>
                <a:ea typeface="Courier New"/>
                <a:cs typeface="Courier New"/>
                <a:sym typeface="Courier New"/>
              </a:rPr>
              <a:t>return</a:t>
            </a:r>
            <a:r>
              <a:rPr lang="en-GB" sz="1300">
                <a:solidFill>
                  <a:srgbClr val="10162F"/>
                </a:solidFill>
                <a:highlight>
                  <a:srgbClr val="FFFFFF"/>
                </a:highlight>
                <a:latin typeface="Roboto"/>
                <a:ea typeface="Roboto"/>
                <a:cs typeface="Roboto"/>
                <a:sym typeface="Roboto"/>
              </a:rPr>
              <a:t> keyword can be removed. This is referred to as </a:t>
            </a:r>
            <a:r>
              <a:rPr i="1" lang="en-GB" sz="1300">
                <a:solidFill>
                  <a:srgbClr val="10162F"/>
                </a:solidFill>
                <a:highlight>
                  <a:srgbClr val="FFFFFF"/>
                </a:highlight>
                <a:latin typeface="Roboto"/>
                <a:ea typeface="Roboto"/>
                <a:cs typeface="Roboto"/>
                <a:sym typeface="Roboto"/>
              </a:rPr>
              <a:t>implicit return</a:t>
            </a:r>
            <a:r>
              <a:rPr lang="en-GB" sz="1300">
                <a:solidFill>
                  <a:srgbClr val="10162F"/>
                </a:solidFill>
                <a:highlight>
                  <a:srgbClr val="FFFFFF"/>
                </a:highlight>
                <a:latin typeface="Roboto"/>
                <a:ea typeface="Roboto"/>
                <a:cs typeface="Roboto"/>
                <a:sym typeface="Roboto"/>
              </a:rPr>
              <a:t>.</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2566988" y="1614488"/>
            <a:ext cx="401002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functions?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770"/>
              <a:buFont typeface="Arial"/>
              <a:buNone/>
            </a:pPr>
            <a:r>
              <a:rPr lang="en-GB" sz="1010">
                <a:solidFill>
                  <a:srgbClr val="10162F"/>
                </a:solidFill>
                <a:highlight>
                  <a:srgbClr val="FFFFFF"/>
                </a:highlight>
                <a:latin typeface="Roboto"/>
                <a:ea typeface="Roboto"/>
                <a:cs typeface="Roboto"/>
                <a:sym typeface="Roboto"/>
              </a:rPr>
              <a:t>When first learning how to calculate the area of a rectangle, there’s a sequence of steps to calculate the correct answer:</a:t>
            </a:r>
            <a:endParaRPr sz="1010">
              <a:solidFill>
                <a:srgbClr val="10162F"/>
              </a:solidFill>
              <a:highlight>
                <a:srgbClr val="FFFFFF"/>
              </a:highlight>
              <a:latin typeface="Roboto"/>
              <a:ea typeface="Roboto"/>
              <a:cs typeface="Roboto"/>
              <a:sym typeface="Roboto"/>
            </a:endParaRPr>
          </a:p>
          <a:p>
            <a:pPr indent="-228600" lvl="0" marL="457200" rtl="0" algn="l">
              <a:lnSpc>
                <a:spcPct val="140000"/>
              </a:lnSpc>
              <a:spcBef>
                <a:spcPts val="1200"/>
              </a:spcBef>
              <a:spcAft>
                <a:spcPts val="0"/>
              </a:spcAft>
              <a:buClr>
                <a:srgbClr val="10162F"/>
              </a:buClr>
              <a:buSzPts val="1010"/>
              <a:buFont typeface="Roboto"/>
              <a:buNone/>
            </a:pPr>
            <a:r>
              <a:rPr lang="en-GB" sz="1010">
                <a:solidFill>
                  <a:srgbClr val="10162F"/>
                </a:solidFill>
                <a:highlight>
                  <a:srgbClr val="FFFFFF"/>
                </a:highlight>
                <a:latin typeface="Roboto"/>
                <a:ea typeface="Roboto"/>
                <a:cs typeface="Roboto"/>
                <a:sym typeface="Roboto"/>
              </a:rPr>
              <a:t>1. Measure the width of the rectangle.</a:t>
            </a:r>
            <a:endParaRPr sz="1010">
              <a:solidFill>
                <a:srgbClr val="10162F"/>
              </a:solidFill>
              <a:highlight>
                <a:srgbClr val="FFFFFF"/>
              </a:highlight>
              <a:latin typeface="Roboto"/>
              <a:ea typeface="Roboto"/>
              <a:cs typeface="Roboto"/>
              <a:sym typeface="Roboto"/>
            </a:endParaRPr>
          </a:p>
          <a:p>
            <a:pPr indent="-228600" lvl="0" marL="457200" rtl="0" algn="l">
              <a:lnSpc>
                <a:spcPct val="140000"/>
              </a:lnSpc>
              <a:spcBef>
                <a:spcPts val="0"/>
              </a:spcBef>
              <a:spcAft>
                <a:spcPts val="0"/>
              </a:spcAft>
              <a:buClr>
                <a:srgbClr val="10162F"/>
              </a:buClr>
              <a:buSzPts val="1010"/>
              <a:buFont typeface="Roboto"/>
              <a:buNone/>
            </a:pPr>
            <a:r>
              <a:rPr lang="en-GB" sz="1010">
                <a:solidFill>
                  <a:srgbClr val="10162F"/>
                </a:solidFill>
                <a:highlight>
                  <a:srgbClr val="FFFFFF"/>
                </a:highlight>
                <a:latin typeface="Roboto"/>
                <a:ea typeface="Roboto"/>
                <a:cs typeface="Roboto"/>
                <a:sym typeface="Roboto"/>
              </a:rPr>
              <a:t>2. Measure the height of the rectangle.</a:t>
            </a:r>
            <a:endParaRPr sz="1010">
              <a:solidFill>
                <a:srgbClr val="10162F"/>
              </a:solidFill>
              <a:highlight>
                <a:srgbClr val="FFFFFF"/>
              </a:highlight>
              <a:latin typeface="Roboto"/>
              <a:ea typeface="Roboto"/>
              <a:cs typeface="Roboto"/>
              <a:sym typeface="Roboto"/>
            </a:endParaRPr>
          </a:p>
          <a:p>
            <a:pPr indent="-228600" lvl="0" marL="457200" rtl="0" algn="l">
              <a:lnSpc>
                <a:spcPct val="140000"/>
              </a:lnSpc>
              <a:spcBef>
                <a:spcPts val="0"/>
              </a:spcBef>
              <a:spcAft>
                <a:spcPts val="0"/>
              </a:spcAft>
              <a:buClr>
                <a:srgbClr val="10162F"/>
              </a:buClr>
              <a:buSzPts val="1010"/>
              <a:buFont typeface="Roboto"/>
              <a:buNone/>
            </a:pPr>
            <a:r>
              <a:rPr lang="en-GB" sz="1010">
                <a:solidFill>
                  <a:srgbClr val="10162F"/>
                </a:solidFill>
                <a:highlight>
                  <a:srgbClr val="FFFFFF"/>
                </a:highlight>
                <a:latin typeface="Roboto"/>
                <a:ea typeface="Roboto"/>
                <a:cs typeface="Roboto"/>
                <a:sym typeface="Roboto"/>
              </a:rPr>
              <a:t>3. Multiply the width and height of the rectangle.</a:t>
            </a:r>
            <a:endParaRPr sz="1010">
              <a:solidFill>
                <a:srgbClr val="10162F"/>
              </a:solidFill>
              <a:highlight>
                <a:srgbClr val="FFFFFF"/>
              </a:highlight>
              <a:latin typeface="Roboto"/>
              <a:ea typeface="Roboto"/>
              <a:cs typeface="Roboto"/>
              <a:sym typeface="Roboto"/>
            </a:endParaRPr>
          </a:p>
          <a:p>
            <a:pPr indent="0" lvl="0" marL="0" rtl="0" algn="l">
              <a:lnSpc>
                <a:spcPct val="140000"/>
              </a:lnSpc>
              <a:spcBef>
                <a:spcPts val="1200"/>
              </a:spcBef>
              <a:spcAft>
                <a:spcPts val="0"/>
              </a:spcAft>
              <a:buSzPts val="770"/>
              <a:buNone/>
            </a:pPr>
            <a:r>
              <a:rPr lang="en-GB" sz="1010">
                <a:solidFill>
                  <a:srgbClr val="10162F"/>
                </a:solidFill>
                <a:highlight>
                  <a:srgbClr val="FFFFFF"/>
                </a:highlight>
                <a:latin typeface="Roboto"/>
                <a:ea typeface="Roboto"/>
                <a:cs typeface="Roboto"/>
                <a:sym typeface="Roboto"/>
              </a:rPr>
              <a:t>With practice, you can calculate the area of the rectangle without being instructed with these three steps every time. We can calculate the area of one rectangle with the following code:</a:t>
            </a:r>
            <a:endParaRPr sz="1010">
              <a:solidFill>
                <a:srgbClr val="10162F"/>
              </a:solidFill>
              <a:highlight>
                <a:srgbClr val="FFFFFF"/>
              </a:highlight>
              <a:latin typeface="Roboto"/>
              <a:ea typeface="Roboto"/>
              <a:cs typeface="Roboto"/>
              <a:sym typeface="Roboto"/>
            </a:endParaRPr>
          </a:p>
          <a:p>
            <a:pPr indent="0" lvl="0" marL="0" rtl="0" algn="l">
              <a:lnSpc>
                <a:spcPct val="140000"/>
              </a:lnSpc>
              <a:spcBef>
                <a:spcPts val="1200"/>
              </a:spcBef>
              <a:spcAft>
                <a:spcPts val="0"/>
              </a:spcAft>
              <a:buClr>
                <a:schemeClr val="dk1"/>
              </a:buClr>
              <a:buSzPts val="770"/>
              <a:buFont typeface="Arial"/>
              <a:buNone/>
            </a:pPr>
            <a:r>
              <a:rPr lang="en-GB" sz="1035">
                <a:solidFill>
                  <a:srgbClr val="B3CCFF"/>
                </a:solidFill>
                <a:highlight>
                  <a:srgbClr val="351C75"/>
                </a:highlight>
                <a:latin typeface="Courier New"/>
                <a:ea typeface="Courier New"/>
                <a:cs typeface="Courier New"/>
                <a:sym typeface="Courier New"/>
              </a:rPr>
              <a:t>const width</a:t>
            </a:r>
            <a:r>
              <a:rPr lang="en-GB" sz="1035">
                <a:solidFill>
                  <a:srgbClr val="FFFFFF"/>
                </a:solidFill>
                <a:highlight>
                  <a:srgbClr val="351C75"/>
                </a:highlight>
                <a:latin typeface="Courier New"/>
                <a:ea typeface="Courier New"/>
                <a:cs typeface="Courier New"/>
                <a:sym typeface="Courier New"/>
              </a:rPr>
              <a:t> = </a:t>
            </a:r>
            <a:r>
              <a:rPr lang="en-GB" sz="1035">
                <a:solidFill>
                  <a:srgbClr val="FF8973"/>
                </a:solidFill>
                <a:highlight>
                  <a:srgbClr val="351C75"/>
                </a:highlight>
                <a:latin typeface="Courier New"/>
                <a:ea typeface="Courier New"/>
                <a:cs typeface="Courier New"/>
                <a:sym typeface="Courier New"/>
              </a:rPr>
              <a:t>10</a:t>
            </a:r>
            <a:r>
              <a:rPr lang="en-GB" sz="1035">
                <a:solidFill>
                  <a:srgbClr val="FFFFFF"/>
                </a:solidFill>
                <a:highlight>
                  <a:srgbClr val="351C75"/>
                </a:highlight>
                <a:latin typeface="Courier New"/>
                <a:ea typeface="Courier New"/>
                <a:cs typeface="Courier New"/>
                <a:sym typeface="Courier New"/>
              </a:rPr>
              <a:t>;</a:t>
            </a:r>
            <a:endParaRPr sz="1035">
              <a:solidFill>
                <a:srgbClr val="FFFFFF"/>
              </a:solidFill>
              <a:highlight>
                <a:srgbClr val="351C75"/>
              </a:highlight>
              <a:latin typeface="Courier New"/>
              <a:ea typeface="Courier New"/>
              <a:cs typeface="Courier New"/>
              <a:sym typeface="Courier New"/>
            </a:endParaRPr>
          </a:p>
          <a:p>
            <a:pPr indent="0" lvl="0" marL="0" rtl="0" algn="l">
              <a:lnSpc>
                <a:spcPct val="140000"/>
              </a:lnSpc>
              <a:spcBef>
                <a:spcPts val="1200"/>
              </a:spcBef>
              <a:spcAft>
                <a:spcPts val="0"/>
              </a:spcAft>
              <a:buClr>
                <a:schemeClr val="dk1"/>
              </a:buClr>
              <a:buSzPts val="770"/>
              <a:buFont typeface="Arial"/>
              <a:buNone/>
            </a:pPr>
            <a:r>
              <a:rPr lang="en-GB" sz="1035">
                <a:solidFill>
                  <a:srgbClr val="B3CCFF"/>
                </a:solidFill>
                <a:highlight>
                  <a:srgbClr val="351C75"/>
                </a:highlight>
                <a:latin typeface="Courier New"/>
                <a:ea typeface="Courier New"/>
                <a:cs typeface="Courier New"/>
                <a:sym typeface="Courier New"/>
              </a:rPr>
              <a:t>const height</a:t>
            </a:r>
            <a:r>
              <a:rPr lang="en-GB" sz="1035">
                <a:solidFill>
                  <a:srgbClr val="FFFFFF"/>
                </a:solidFill>
                <a:highlight>
                  <a:srgbClr val="351C75"/>
                </a:highlight>
                <a:latin typeface="Courier New"/>
                <a:ea typeface="Courier New"/>
                <a:cs typeface="Courier New"/>
                <a:sym typeface="Courier New"/>
              </a:rPr>
              <a:t> = </a:t>
            </a:r>
            <a:r>
              <a:rPr lang="en-GB" sz="1035">
                <a:solidFill>
                  <a:srgbClr val="FF8973"/>
                </a:solidFill>
                <a:highlight>
                  <a:srgbClr val="351C75"/>
                </a:highlight>
                <a:latin typeface="Courier New"/>
                <a:ea typeface="Courier New"/>
                <a:cs typeface="Courier New"/>
                <a:sym typeface="Courier New"/>
              </a:rPr>
              <a:t>6</a:t>
            </a:r>
            <a:r>
              <a:rPr lang="en-GB" sz="1035">
                <a:solidFill>
                  <a:srgbClr val="FFFFFF"/>
                </a:solidFill>
                <a:highlight>
                  <a:srgbClr val="351C75"/>
                </a:highlight>
                <a:latin typeface="Courier New"/>
                <a:ea typeface="Courier New"/>
                <a:cs typeface="Courier New"/>
                <a:sym typeface="Courier New"/>
              </a:rPr>
              <a:t>;</a:t>
            </a:r>
            <a:endParaRPr sz="1035">
              <a:solidFill>
                <a:srgbClr val="FFFFFF"/>
              </a:solidFill>
              <a:highlight>
                <a:srgbClr val="351C75"/>
              </a:highlight>
              <a:latin typeface="Courier New"/>
              <a:ea typeface="Courier New"/>
              <a:cs typeface="Courier New"/>
              <a:sym typeface="Courier New"/>
            </a:endParaRPr>
          </a:p>
          <a:p>
            <a:pPr indent="0" lvl="0" marL="0" rtl="0" algn="l">
              <a:lnSpc>
                <a:spcPct val="140000"/>
              </a:lnSpc>
              <a:spcBef>
                <a:spcPts val="1200"/>
              </a:spcBef>
              <a:spcAft>
                <a:spcPts val="0"/>
              </a:spcAft>
              <a:buClr>
                <a:schemeClr val="dk1"/>
              </a:buClr>
              <a:buSzPts val="770"/>
              <a:buFont typeface="Arial"/>
              <a:buNone/>
            </a:pPr>
            <a:r>
              <a:rPr lang="en-GB" sz="1035">
                <a:solidFill>
                  <a:srgbClr val="B3CCFF"/>
                </a:solidFill>
                <a:highlight>
                  <a:srgbClr val="351C75"/>
                </a:highlight>
                <a:latin typeface="Courier New"/>
                <a:ea typeface="Courier New"/>
                <a:cs typeface="Courier New"/>
                <a:sym typeface="Courier New"/>
              </a:rPr>
              <a:t>const area</a:t>
            </a:r>
            <a:r>
              <a:rPr lang="en-GB" sz="1035">
                <a:solidFill>
                  <a:srgbClr val="FFFFFF"/>
                </a:solidFill>
                <a:highlight>
                  <a:srgbClr val="351C75"/>
                </a:highlight>
                <a:latin typeface="Courier New"/>
                <a:ea typeface="Courier New"/>
                <a:cs typeface="Courier New"/>
                <a:sym typeface="Courier New"/>
              </a:rPr>
              <a:t> =  </a:t>
            </a:r>
            <a:r>
              <a:rPr lang="en-GB" sz="1035">
                <a:solidFill>
                  <a:srgbClr val="FF8973"/>
                </a:solidFill>
                <a:highlight>
                  <a:srgbClr val="351C75"/>
                </a:highlight>
                <a:latin typeface="Courier New"/>
                <a:ea typeface="Courier New"/>
                <a:cs typeface="Courier New"/>
                <a:sym typeface="Courier New"/>
              </a:rPr>
              <a:t>width</a:t>
            </a:r>
            <a:r>
              <a:rPr lang="en-GB" sz="1035">
                <a:solidFill>
                  <a:srgbClr val="FFFFFF"/>
                </a:solidFill>
                <a:highlight>
                  <a:srgbClr val="351C75"/>
                </a:highlight>
                <a:latin typeface="Courier New"/>
                <a:ea typeface="Courier New"/>
                <a:cs typeface="Courier New"/>
                <a:sym typeface="Courier New"/>
              </a:rPr>
              <a:t> * </a:t>
            </a:r>
            <a:r>
              <a:rPr lang="en-GB" sz="1035">
                <a:solidFill>
                  <a:srgbClr val="FF8973"/>
                </a:solidFill>
                <a:highlight>
                  <a:srgbClr val="351C75"/>
                </a:highlight>
                <a:latin typeface="Courier New"/>
                <a:ea typeface="Courier New"/>
                <a:cs typeface="Courier New"/>
                <a:sym typeface="Courier New"/>
              </a:rPr>
              <a:t>height</a:t>
            </a:r>
            <a:r>
              <a:rPr lang="en-GB" sz="1035">
                <a:solidFill>
                  <a:srgbClr val="FFFFFF"/>
                </a:solidFill>
                <a:highlight>
                  <a:srgbClr val="351C75"/>
                </a:highlight>
                <a:latin typeface="Courier New"/>
                <a:ea typeface="Courier New"/>
                <a:cs typeface="Courier New"/>
                <a:sym typeface="Courier New"/>
              </a:rPr>
              <a:t>;</a:t>
            </a:r>
            <a:endParaRPr sz="1035">
              <a:solidFill>
                <a:srgbClr val="FFFFFF"/>
              </a:solidFill>
              <a:highlight>
                <a:srgbClr val="351C75"/>
              </a:highlight>
              <a:latin typeface="Courier New"/>
              <a:ea typeface="Courier New"/>
              <a:cs typeface="Courier New"/>
              <a:sym typeface="Courier New"/>
            </a:endParaRPr>
          </a:p>
          <a:p>
            <a:pPr indent="0" lvl="0" marL="0" rtl="0" algn="l">
              <a:lnSpc>
                <a:spcPct val="140000"/>
              </a:lnSpc>
              <a:spcBef>
                <a:spcPts val="1200"/>
              </a:spcBef>
              <a:spcAft>
                <a:spcPts val="0"/>
              </a:spcAft>
              <a:buSzPts val="770"/>
              <a:buNone/>
            </a:pPr>
            <a:r>
              <a:rPr lang="en-GB" sz="1035">
                <a:solidFill>
                  <a:srgbClr val="FF8973"/>
                </a:solidFill>
                <a:highlight>
                  <a:srgbClr val="351C75"/>
                </a:highlight>
                <a:latin typeface="Courier New"/>
                <a:ea typeface="Courier New"/>
                <a:cs typeface="Courier New"/>
                <a:sym typeface="Courier New"/>
              </a:rPr>
              <a:t>console</a:t>
            </a:r>
            <a:r>
              <a:rPr lang="en-GB" sz="1035">
                <a:solidFill>
                  <a:srgbClr val="FFFFFF"/>
                </a:solidFill>
                <a:highlight>
                  <a:srgbClr val="351C75"/>
                </a:highlight>
                <a:latin typeface="Courier New"/>
                <a:ea typeface="Courier New"/>
                <a:cs typeface="Courier New"/>
                <a:sym typeface="Courier New"/>
              </a:rPr>
              <a:t>.</a:t>
            </a:r>
            <a:r>
              <a:rPr lang="en-GB" sz="1035">
                <a:solidFill>
                  <a:srgbClr val="83FFF5"/>
                </a:solidFill>
                <a:highlight>
                  <a:srgbClr val="351C75"/>
                </a:highlight>
                <a:latin typeface="Courier New"/>
                <a:ea typeface="Courier New"/>
                <a:cs typeface="Courier New"/>
                <a:sym typeface="Courier New"/>
              </a:rPr>
              <a:t>log</a:t>
            </a:r>
            <a:r>
              <a:rPr lang="en-GB" sz="1035">
                <a:solidFill>
                  <a:srgbClr val="FFFFFF"/>
                </a:solidFill>
                <a:highlight>
                  <a:srgbClr val="351C75"/>
                </a:highlight>
                <a:latin typeface="Courier New"/>
                <a:ea typeface="Courier New"/>
                <a:cs typeface="Courier New"/>
                <a:sym typeface="Courier New"/>
              </a:rPr>
              <a:t>(</a:t>
            </a:r>
            <a:r>
              <a:rPr lang="en-GB" sz="1035">
                <a:solidFill>
                  <a:srgbClr val="FF8973"/>
                </a:solidFill>
                <a:highlight>
                  <a:srgbClr val="351C75"/>
                </a:highlight>
                <a:latin typeface="Courier New"/>
                <a:ea typeface="Courier New"/>
                <a:cs typeface="Courier New"/>
                <a:sym typeface="Courier New"/>
              </a:rPr>
              <a:t>area</a:t>
            </a:r>
            <a:r>
              <a:rPr lang="en-GB" sz="1035">
                <a:solidFill>
                  <a:srgbClr val="FFFFFF"/>
                </a:solidFill>
                <a:highlight>
                  <a:srgbClr val="351C75"/>
                </a:highlight>
                <a:latin typeface="Courier New"/>
                <a:ea typeface="Courier New"/>
                <a:cs typeface="Courier New"/>
                <a:sym typeface="Courier New"/>
              </a:rPr>
              <a:t>); </a:t>
            </a:r>
            <a:r>
              <a:rPr lang="en-GB" sz="1035">
                <a:solidFill>
                  <a:srgbClr val="939598"/>
                </a:solidFill>
                <a:highlight>
                  <a:srgbClr val="351C75"/>
                </a:highlight>
                <a:latin typeface="Courier New"/>
                <a:ea typeface="Courier New"/>
                <a:cs typeface="Courier New"/>
                <a:sym typeface="Courier New"/>
              </a:rPr>
              <a:t>// Output: 60</a:t>
            </a:r>
            <a:endParaRPr sz="1210">
              <a:solidFill>
                <a:srgbClr val="10162F"/>
              </a:solidFill>
              <a:highlight>
                <a:srgbClr val="351C75"/>
              </a:highlight>
              <a:latin typeface="Roboto"/>
              <a:ea typeface="Roboto"/>
              <a:cs typeface="Roboto"/>
              <a:sym typeface="Roboto"/>
            </a:endParaRPr>
          </a:p>
          <a:p>
            <a:pPr indent="0" lvl="0" marL="0" rtl="0" algn="l">
              <a:lnSpc>
                <a:spcPct val="95000"/>
              </a:lnSpc>
              <a:spcBef>
                <a:spcPts val="1200"/>
              </a:spcBef>
              <a:spcAft>
                <a:spcPts val="1200"/>
              </a:spcAft>
              <a:buSzPts val="770"/>
              <a:buNone/>
            </a:pPr>
            <a:r>
              <a:t/>
            </a:r>
            <a:endParaRPr sz="13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8585400" cy="432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Imagine being asked to calculate the area of three different rectangles:</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ct val="104761"/>
              <a:buFont typeface="Arial"/>
              <a:buNone/>
            </a:pPr>
            <a:r>
              <a:rPr lang="en-GB" sz="1050">
                <a:solidFill>
                  <a:srgbClr val="939598"/>
                </a:solidFill>
                <a:highlight>
                  <a:srgbClr val="351C75"/>
                </a:highlight>
                <a:latin typeface="Courier New"/>
                <a:ea typeface="Courier New"/>
                <a:cs typeface="Courier New"/>
                <a:sym typeface="Courier New"/>
              </a:rPr>
              <a:t>// Area of the first rectangle</a:t>
            </a:r>
            <a:endParaRPr sz="1050">
              <a:solidFill>
                <a:srgbClr val="939598"/>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width1</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10</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height1</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6</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area1</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width1</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height1</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t/>
            </a:r>
            <a:endParaRPr sz="1100">
              <a:highlight>
                <a:srgbClr val="351C75"/>
              </a:highlight>
            </a:endParaRPr>
          </a:p>
          <a:p>
            <a:pPr indent="0" lvl="0" marL="0" rtl="0" algn="l">
              <a:spcBef>
                <a:spcPts val="0"/>
              </a:spcBef>
              <a:spcAft>
                <a:spcPts val="0"/>
              </a:spcAft>
              <a:buClr>
                <a:schemeClr val="dk1"/>
              </a:buClr>
              <a:buSzPct val="104761"/>
              <a:buFont typeface="Arial"/>
              <a:buNone/>
            </a:pPr>
            <a:r>
              <a:rPr lang="en-GB" sz="1050">
                <a:solidFill>
                  <a:srgbClr val="939598"/>
                </a:solidFill>
                <a:highlight>
                  <a:srgbClr val="351C75"/>
                </a:highlight>
                <a:latin typeface="Courier New"/>
                <a:ea typeface="Courier New"/>
                <a:cs typeface="Courier New"/>
                <a:sym typeface="Courier New"/>
              </a:rPr>
              <a:t>// Area of the second rectangle</a:t>
            </a:r>
            <a:endParaRPr sz="1050">
              <a:solidFill>
                <a:srgbClr val="939598"/>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width2</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4</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height2</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9</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area2</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width2</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height2</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t/>
            </a:r>
            <a:endParaRPr sz="1100">
              <a:highlight>
                <a:srgbClr val="351C75"/>
              </a:highlight>
            </a:endParaRPr>
          </a:p>
          <a:p>
            <a:pPr indent="0" lvl="0" marL="0" rtl="0" algn="l">
              <a:spcBef>
                <a:spcPts val="0"/>
              </a:spcBef>
              <a:spcAft>
                <a:spcPts val="0"/>
              </a:spcAft>
              <a:buClr>
                <a:schemeClr val="dk1"/>
              </a:buClr>
              <a:buSzPct val="104761"/>
              <a:buFont typeface="Arial"/>
              <a:buNone/>
            </a:pPr>
            <a:r>
              <a:rPr lang="en-GB" sz="1050">
                <a:solidFill>
                  <a:srgbClr val="939598"/>
                </a:solidFill>
                <a:highlight>
                  <a:srgbClr val="351C75"/>
                </a:highlight>
                <a:latin typeface="Courier New"/>
                <a:ea typeface="Courier New"/>
                <a:cs typeface="Courier New"/>
                <a:sym typeface="Courier New"/>
              </a:rPr>
              <a:t>// Area of the third rectangle</a:t>
            </a:r>
            <a:endParaRPr sz="1050">
              <a:solidFill>
                <a:srgbClr val="939598"/>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width3</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10</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Clr>
                <a:schemeClr val="dk1"/>
              </a:buClr>
              <a:buSzPct val="104761"/>
              <a:buFont typeface="Arial"/>
              <a:buNone/>
            </a:pPr>
            <a:r>
              <a:rPr lang="en-GB" sz="1050">
                <a:solidFill>
                  <a:srgbClr val="B3CCFF"/>
                </a:solidFill>
                <a:highlight>
                  <a:srgbClr val="351C75"/>
                </a:highlight>
                <a:latin typeface="Courier New"/>
                <a:ea typeface="Courier New"/>
                <a:cs typeface="Courier New"/>
                <a:sym typeface="Courier New"/>
              </a:rPr>
              <a:t>const height3</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10</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B3CCFF"/>
                </a:solidFill>
                <a:highlight>
                  <a:srgbClr val="351C75"/>
                </a:highlight>
                <a:latin typeface="Courier New"/>
                <a:ea typeface="Courier New"/>
                <a:cs typeface="Courier New"/>
                <a:sym typeface="Courier New"/>
              </a:rPr>
              <a:t>const area3</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width3</a:t>
            </a:r>
            <a:r>
              <a:rPr lang="en-GB" sz="1050">
                <a:solidFill>
                  <a:srgbClr val="FFFFFF"/>
                </a:solidFill>
                <a:highlight>
                  <a:srgbClr val="351C75"/>
                </a:highlight>
                <a:latin typeface="Courier New"/>
                <a:ea typeface="Courier New"/>
                <a:cs typeface="Courier New"/>
                <a:sym typeface="Courier New"/>
              </a:rPr>
              <a:t> * </a:t>
            </a:r>
            <a:r>
              <a:rPr lang="en-GB" sz="1050">
                <a:solidFill>
                  <a:srgbClr val="FF8973"/>
                </a:solidFill>
                <a:highlight>
                  <a:srgbClr val="351C75"/>
                </a:highlight>
                <a:latin typeface="Courier New"/>
                <a:ea typeface="Courier New"/>
                <a:cs typeface="Courier New"/>
                <a:sym typeface="Courier New"/>
              </a:rPr>
              <a:t>height3</a:t>
            </a:r>
            <a:r>
              <a:rPr lang="en-GB" sz="1050">
                <a:solidFill>
                  <a:srgbClr val="FFFFFF"/>
                </a:solidFill>
                <a:highlight>
                  <a:srgbClr val="351C75"/>
                </a:highlight>
                <a:latin typeface="Courier New"/>
                <a:ea typeface="Courier New"/>
                <a:cs typeface="Courier New"/>
                <a:sym typeface="Courier New"/>
              </a:rPr>
              <a:t>;</a:t>
            </a:r>
            <a:endParaRPr sz="1050">
              <a:solidFill>
                <a:srgbClr val="FFFFFF"/>
              </a:solidFill>
              <a:highlight>
                <a:srgbClr val="351C75"/>
              </a:highlight>
              <a:latin typeface="Courier New"/>
              <a:ea typeface="Courier New"/>
              <a:cs typeface="Courier New"/>
              <a:sym typeface="Courier New"/>
            </a:endParaRPr>
          </a:p>
          <a:p>
            <a:pPr indent="0" lvl="0" marL="0" rtl="0" algn="l">
              <a:lnSpc>
                <a:spcPct val="160000"/>
              </a:lnSpc>
              <a:spcBef>
                <a:spcPts val="0"/>
              </a:spcBef>
              <a:spcAft>
                <a:spcPts val="0"/>
              </a:spcAft>
              <a:buClr>
                <a:schemeClr val="dk1"/>
              </a:buClr>
              <a:buSzPct val="84615"/>
              <a:buFont typeface="Arial"/>
              <a:buNone/>
            </a:pPr>
            <a:r>
              <a:rPr lang="en-GB" sz="1300">
                <a:solidFill>
                  <a:srgbClr val="10162F"/>
                </a:solidFill>
                <a:highlight>
                  <a:srgbClr val="FFFFFF"/>
                </a:highlight>
                <a:latin typeface="Roboto"/>
                <a:ea typeface="Roboto"/>
                <a:cs typeface="Roboto"/>
                <a:sym typeface="Roboto"/>
              </a:rPr>
              <a:t>In programming, we often use code to perform a specific task multiple times. Instead of rewriting the same code, we can group a block of code together and associate it with one task, then we can reuse that block of code whenever we need to perform the task again. We achieve this by creating a </a:t>
            </a:r>
            <a:r>
              <a:rPr i="1" lang="en-GB" sz="1300">
                <a:solidFill>
                  <a:srgbClr val="10162F"/>
                </a:solidFill>
                <a:highlight>
                  <a:srgbClr val="FFFFFF"/>
                </a:highlight>
                <a:latin typeface="Roboto"/>
                <a:ea typeface="Roboto"/>
                <a:cs typeface="Roboto"/>
                <a:sym typeface="Roboto"/>
              </a:rPr>
              <a:t>function</a:t>
            </a:r>
            <a:r>
              <a:rPr lang="en-GB" sz="1300">
                <a:solidFill>
                  <a:srgbClr val="10162F"/>
                </a:solidFill>
                <a:highlight>
                  <a:srgbClr val="FFFFFF"/>
                </a:highlight>
                <a:latin typeface="Roboto"/>
                <a:ea typeface="Roboto"/>
                <a:cs typeface="Roboto"/>
                <a:sym typeface="Roboto"/>
              </a:rPr>
              <a:t>. A function is a reusable block of code that groups together a sequence of statements to perform a specific task.</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ct val="84615"/>
              <a:buFont typeface="Arial"/>
              <a:buNone/>
            </a:pPr>
            <a:r>
              <a:rPr lang="en-GB" sz="1300">
                <a:solidFill>
                  <a:srgbClr val="10162F"/>
                </a:solidFill>
                <a:highlight>
                  <a:srgbClr val="FFFFFF"/>
                </a:highlight>
                <a:latin typeface="Roboto"/>
                <a:ea typeface="Roboto"/>
                <a:cs typeface="Roboto"/>
                <a:sym typeface="Roboto"/>
              </a:rPr>
              <a:t>In this lesson, you will learn how to create and use functions, and how they can be used to create clearer and more concise code.</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FFFFFF"/>
              </a:solidFill>
              <a:highlight>
                <a:srgbClr val="351C75"/>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8748976"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3360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Function Declarations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77" name="Google Shape;77;p17"/>
          <p:cNvSpPr txBox="1"/>
          <p:nvPr>
            <p:ph idx="1" type="body"/>
          </p:nvPr>
        </p:nvSpPr>
        <p:spPr>
          <a:xfrm>
            <a:off x="311700" y="826450"/>
            <a:ext cx="8520600" cy="3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In JavaScript, there are many ways to create a function. One way to create a function is by using a </a:t>
            </a:r>
            <a:r>
              <a:rPr i="1" lang="en-GB" sz="1300">
                <a:solidFill>
                  <a:srgbClr val="10162F"/>
                </a:solidFill>
                <a:highlight>
                  <a:srgbClr val="FFFFFF"/>
                </a:highlight>
                <a:latin typeface="Roboto"/>
                <a:ea typeface="Roboto"/>
                <a:cs typeface="Roboto"/>
                <a:sym typeface="Roboto"/>
              </a:rPr>
              <a:t>function declaration</a:t>
            </a:r>
            <a:r>
              <a:rPr lang="en-GB" sz="1300">
                <a:solidFill>
                  <a:srgbClr val="10162F"/>
                </a:solidFill>
                <a:highlight>
                  <a:srgbClr val="FFFFFF"/>
                </a:highlight>
                <a:latin typeface="Roboto"/>
                <a:ea typeface="Roboto"/>
                <a:cs typeface="Roboto"/>
                <a:sym typeface="Roboto"/>
              </a:rPr>
              <a:t>. Just like how a variable declaration binds a value to a variable name, a function declaration binds a function to a name, or an </a:t>
            </a:r>
            <a:r>
              <a:rPr i="1" lang="en-GB" sz="1300">
                <a:solidFill>
                  <a:srgbClr val="10162F"/>
                </a:solidFill>
                <a:highlight>
                  <a:srgbClr val="FFFFFF"/>
                </a:highlight>
                <a:latin typeface="Roboto"/>
                <a:ea typeface="Roboto"/>
                <a:cs typeface="Roboto"/>
                <a:sym typeface="Roboto"/>
              </a:rPr>
              <a:t>identifier</a:t>
            </a:r>
            <a:r>
              <a:rPr lang="en-GB" sz="1300">
                <a:solidFill>
                  <a:srgbClr val="10162F"/>
                </a:solidFill>
                <a:highlight>
                  <a:srgbClr val="FFFFFF"/>
                </a:highlight>
                <a:latin typeface="Roboto"/>
                <a:ea typeface="Roboto"/>
                <a:cs typeface="Roboto"/>
                <a:sym typeface="Roboto"/>
              </a:rPr>
              <a:t>. Take a look at the anatomy of a function declaration below:</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en-GB" sz="1300">
                <a:solidFill>
                  <a:srgbClr val="10162F"/>
                </a:solidFill>
                <a:highlight>
                  <a:srgbClr val="FFFFFF"/>
                </a:highlight>
                <a:latin typeface="Roboto"/>
                <a:ea typeface="Roboto"/>
                <a:cs typeface="Roboto"/>
                <a:sym typeface="Roboto"/>
              </a:rPr>
              <a:t>A function declaration consists of:</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1200"/>
              </a:spcBef>
              <a:spcAft>
                <a:spcPts val="0"/>
              </a:spcAft>
              <a:buClr>
                <a:srgbClr val="10162F"/>
              </a:buClr>
              <a:buSzPts val="1300"/>
              <a:buFont typeface="Roboto"/>
              <a:buChar char="●"/>
            </a:pPr>
            <a:r>
              <a:rPr lang="en-GB" sz="1300">
                <a:solidFill>
                  <a:srgbClr val="10162F"/>
                </a:solidFill>
                <a:highlight>
                  <a:srgbClr val="FFFFFF"/>
                </a:highlight>
                <a:latin typeface="Roboto"/>
                <a:ea typeface="Roboto"/>
                <a:cs typeface="Roboto"/>
                <a:sym typeface="Roboto"/>
              </a:rPr>
              <a:t>The </a:t>
            </a:r>
            <a:r>
              <a:rPr lang="en-GB" sz="1050">
                <a:solidFill>
                  <a:srgbClr val="15141F"/>
                </a:solidFill>
                <a:highlight>
                  <a:srgbClr val="EAE9ED"/>
                </a:highlight>
                <a:latin typeface="Courier New"/>
                <a:ea typeface="Courier New"/>
                <a:cs typeface="Courier New"/>
                <a:sym typeface="Courier New"/>
              </a:rPr>
              <a:t>function</a:t>
            </a:r>
            <a:r>
              <a:rPr lang="en-GB" sz="1300">
                <a:solidFill>
                  <a:srgbClr val="10162F"/>
                </a:solidFill>
                <a:highlight>
                  <a:srgbClr val="FFFFFF"/>
                </a:highlight>
                <a:latin typeface="Roboto"/>
                <a:ea typeface="Roboto"/>
                <a:cs typeface="Roboto"/>
                <a:sym typeface="Roboto"/>
              </a:rPr>
              <a:t> keyword.</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en-GB" sz="1300">
                <a:solidFill>
                  <a:srgbClr val="10162F"/>
                </a:solidFill>
                <a:highlight>
                  <a:srgbClr val="FFFFFF"/>
                </a:highlight>
                <a:latin typeface="Roboto"/>
                <a:ea typeface="Roboto"/>
                <a:cs typeface="Roboto"/>
                <a:sym typeface="Roboto"/>
              </a:rPr>
              <a:t>The name of the function, or its identifier, followed by parentheses.</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en-GB" sz="1300">
                <a:solidFill>
                  <a:srgbClr val="10162F"/>
                </a:solidFill>
                <a:highlight>
                  <a:srgbClr val="FFFFFF"/>
                </a:highlight>
                <a:latin typeface="Roboto"/>
                <a:ea typeface="Roboto"/>
                <a:cs typeface="Roboto"/>
                <a:sym typeface="Roboto"/>
              </a:rPr>
              <a:t>A function body, or the block of statements required to </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GB" sz="1300">
                <a:solidFill>
                  <a:srgbClr val="10162F"/>
                </a:solidFill>
                <a:highlight>
                  <a:srgbClr val="FFFFFF"/>
                </a:highlight>
                <a:latin typeface="Roboto"/>
                <a:ea typeface="Roboto"/>
                <a:cs typeface="Roboto"/>
                <a:sym typeface="Roboto"/>
              </a:rPr>
              <a:t>perform a specific task, enclosed in the function’s curly brackets, </a:t>
            </a:r>
            <a:r>
              <a:rPr lang="en-GB" sz="1050">
                <a:solidFill>
                  <a:srgbClr val="15141F"/>
                </a:solidFill>
                <a:highlight>
                  <a:srgbClr val="EAE9ED"/>
                </a:highlight>
                <a:latin typeface="Courier New"/>
                <a:ea typeface="Courier New"/>
                <a:cs typeface="Courier New"/>
                <a:sym typeface="Courier New"/>
              </a:rPr>
              <a:t>{ }</a:t>
            </a:r>
            <a:r>
              <a:rPr lang="en-GB" sz="1300">
                <a:solidFill>
                  <a:srgbClr val="10162F"/>
                </a:solidFill>
                <a:highlight>
                  <a:srgbClr val="FFFFFF"/>
                </a:highlight>
                <a:latin typeface="Roboto"/>
                <a:ea typeface="Roboto"/>
                <a:cs typeface="Roboto"/>
                <a:sym typeface="Roboto"/>
              </a:rPr>
              <a:t>.</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10162F"/>
              </a:solidFill>
              <a:highlight>
                <a:srgbClr val="FFFFFF"/>
              </a:highlight>
              <a:latin typeface="Roboto"/>
              <a:ea typeface="Roboto"/>
              <a:cs typeface="Roboto"/>
              <a:sym typeface="Roboto"/>
            </a:endParaRPr>
          </a:p>
        </p:txBody>
      </p:sp>
      <p:pic>
        <p:nvPicPr>
          <p:cNvPr id="78" name="Google Shape;78;p17"/>
          <p:cNvPicPr preferRelativeResize="0"/>
          <p:nvPr/>
        </p:nvPicPr>
        <p:blipFill>
          <a:blip r:embed="rId3">
            <a:alphaModFix/>
          </a:blip>
          <a:stretch>
            <a:fillRect/>
          </a:stretch>
        </p:blipFill>
        <p:spPr>
          <a:xfrm>
            <a:off x="5732050" y="1723788"/>
            <a:ext cx="3063175" cy="194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3435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Calling a Function</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84" name="Google Shape;84;p18"/>
          <p:cNvSpPr txBox="1"/>
          <p:nvPr>
            <p:ph idx="1" type="body"/>
          </p:nvPr>
        </p:nvSpPr>
        <p:spPr>
          <a:xfrm>
            <a:off x="311700" y="849200"/>
            <a:ext cx="8520600" cy="37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As we saw in previous exercises, a function declaration binds a function to an identifier.</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10162F"/>
                </a:solidFill>
                <a:highlight>
                  <a:srgbClr val="FFFFFF"/>
                </a:highlight>
                <a:latin typeface="Roboto"/>
                <a:ea typeface="Roboto"/>
                <a:cs typeface="Roboto"/>
                <a:sym typeface="Roboto"/>
              </a:rPr>
              <a:t>However, a function declaration does not ask the code inside the function body to run, it just declares the existence of the function. The code inside a function body runs, or </a:t>
            </a:r>
            <a:r>
              <a:rPr i="1" lang="en-GB" sz="1300">
                <a:solidFill>
                  <a:srgbClr val="10162F"/>
                </a:solidFill>
                <a:highlight>
                  <a:srgbClr val="FFFFFF"/>
                </a:highlight>
                <a:latin typeface="Roboto"/>
                <a:ea typeface="Roboto"/>
                <a:cs typeface="Roboto"/>
                <a:sym typeface="Roboto"/>
              </a:rPr>
              <a:t>executes</a:t>
            </a:r>
            <a:r>
              <a:rPr lang="en-GB" sz="1300">
                <a:solidFill>
                  <a:srgbClr val="10162F"/>
                </a:solidFill>
                <a:highlight>
                  <a:srgbClr val="FFFFFF"/>
                </a:highlight>
                <a:latin typeface="Roboto"/>
                <a:ea typeface="Roboto"/>
                <a:cs typeface="Roboto"/>
                <a:sym typeface="Roboto"/>
              </a:rPr>
              <a:t>, only when the function is </a:t>
            </a:r>
            <a:r>
              <a:rPr i="1" lang="en-GB" sz="1300">
                <a:solidFill>
                  <a:srgbClr val="10162F"/>
                </a:solidFill>
                <a:highlight>
                  <a:srgbClr val="FFFFFF"/>
                </a:highlight>
                <a:latin typeface="Roboto"/>
                <a:ea typeface="Roboto"/>
                <a:cs typeface="Roboto"/>
                <a:sym typeface="Roboto"/>
              </a:rPr>
              <a:t>called</a:t>
            </a:r>
            <a:r>
              <a:rPr lang="en-GB" sz="1300">
                <a:solidFill>
                  <a:srgbClr val="10162F"/>
                </a:solidFill>
                <a:highlight>
                  <a:srgbClr val="FFFFFF"/>
                </a:highlight>
                <a:latin typeface="Roboto"/>
                <a:ea typeface="Roboto"/>
                <a:cs typeface="Roboto"/>
                <a:sym typeface="Roboto"/>
              </a:rPr>
              <a:t>.</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10162F"/>
                </a:solidFill>
                <a:highlight>
                  <a:srgbClr val="FFFFFF"/>
                </a:highlight>
                <a:latin typeface="Roboto"/>
                <a:ea typeface="Roboto"/>
                <a:cs typeface="Roboto"/>
                <a:sym typeface="Roboto"/>
              </a:rPr>
              <a:t>To call a function in your code, you type the function name followed by parentheses.</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10162F"/>
                </a:solidFill>
                <a:highlight>
                  <a:srgbClr val="FFFFFF"/>
                </a:highlight>
                <a:latin typeface="Roboto"/>
                <a:ea typeface="Roboto"/>
                <a:cs typeface="Roboto"/>
                <a:sym typeface="Roboto"/>
              </a:rPr>
              <a:t>This </a:t>
            </a:r>
            <a:r>
              <a:rPr i="1" lang="en-GB" sz="1300">
                <a:solidFill>
                  <a:srgbClr val="10162F"/>
                </a:solidFill>
                <a:highlight>
                  <a:srgbClr val="FFFFFF"/>
                </a:highlight>
                <a:latin typeface="Roboto"/>
                <a:ea typeface="Roboto"/>
                <a:cs typeface="Roboto"/>
                <a:sym typeface="Roboto"/>
              </a:rPr>
              <a:t>function call</a:t>
            </a:r>
            <a:r>
              <a:rPr lang="en-GB" sz="1300">
                <a:solidFill>
                  <a:srgbClr val="10162F"/>
                </a:solidFill>
                <a:highlight>
                  <a:srgbClr val="FFFFFF"/>
                </a:highlight>
                <a:latin typeface="Roboto"/>
                <a:ea typeface="Roboto"/>
                <a:cs typeface="Roboto"/>
                <a:sym typeface="Roboto"/>
              </a:rPr>
              <a:t> executes the function body, or all of the statements between the                                                                         curly braces in the function declaration.</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10162F"/>
                </a:solidFill>
                <a:highlight>
                  <a:srgbClr val="FFFFFF"/>
                </a:highlight>
                <a:latin typeface="Roboto"/>
                <a:ea typeface="Roboto"/>
                <a:cs typeface="Roboto"/>
                <a:sym typeface="Roboto"/>
              </a:rPr>
              <a:t>We can call the same function as many                                                                                                                                                   times as needed.</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10162F"/>
              </a:solidFill>
              <a:highlight>
                <a:srgbClr val="FFFFFF"/>
              </a:highlight>
              <a:latin typeface="Roboto"/>
              <a:ea typeface="Roboto"/>
              <a:cs typeface="Roboto"/>
              <a:sym typeface="Roboto"/>
            </a:endParaRPr>
          </a:p>
        </p:txBody>
      </p:sp>
      <p:pic>
        <p:nvPicPr>
          <p:cNvPr id="85" name="Google Shape;85;p18"/>
          <p:cNvPicPr preferRelativeResize="0"/>
          <p:nvPr/>
        </p:nvPicPr>
        <p:blipFill>
          <a:blip r:embed="rId3">
            <a:alphaModFix/>
          </a:blip>
          <a:stretch>
            <a:fillRect/>
          </a:stretch>
        </p:blipFill>
        <p:spPr>
          <a:xfrm>
            <a:off x="6577874" y="1784425"/>
            <a:ext cx="2399325" cy="1028700"/>
          </a:xfrm>
          <a:prstGeom prst="rect">
            <a:avLst/>
          </a:prstGeom>
          <a:noFill/>
          <a:ln>
            <a:noFill/>
          </a:ln>
        </p:spPr>
      </p:pic>
      <p:pic>
        <p:nvPicPr>
          <p:cNvPr id="86" name="Google Shape;86;p18"/>
          <p:cNvPicPr preferRelativeResize="0"/>
          <p:nvPr/>
        </p:nvPicPr>
        <p:blipFill>
          <a:blip r:embed="rId4">
            <a:alphaModFix/>
          </a:blip>
          <a:stretch>
            <a:fillRect/>
          </a:stretch>
        </p:blipFill>
        <p:spPr>
          <a:xfrm>
            <a:off x="3476775" y="2617238"/>
            <a:ext cx="4010025" cy="220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305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4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Parameters and Arguments</a:t>
            </a:r>
            <a:endParaRPr b="1" sz="1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92" name="Google Shape;92;p19"/>
          <p:cNvSpPr txBox="1"/>
          <p:nvPr>
            <p:ph idx="1" type="body"/>
          </p:nvPr>
        </p:nvSpPr>
        <p:spPr>
          <a:xfrm>
            <a:off x="311700" y="788525"/>
            <a:ext cx="8520600" cy="37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So far, the functions we’ve created execute a task without an input. However, some functions can take inputs and use the inputs to perform a task. When declaring a function, we can specify its </a:t>
            </a:r>
            <a:r>
              <a:rPr i="1" lang="en-GB" sz="1300">
                <a:solidFill>
                  <a:srgbClr val="10162F"/>
                </a:solidFill>
                <a:highlight>
                  <a:srgbClr val="FFFFFF"/>
                </a:highlight>
                <a:latin typeface="Roboto"/>
                <a:ea typeface="Roboto"/>
                <a:cs typeface="Roboto"/>
                <a:sym typeface="Roboto"/>
              </a:rPr>
              <a:t>parameters</a:t>
            </a:r>
            <a:r>
              <a:rPr lang="en-GB" sz="1300">
                <a:solidFill>
                  <a:srgbClr val="10162F"/>
                </a:solidFill>
                <a:highlight>
                  <a:srgbClr val="FFFFFF"/>
                </a:highlight>
                <a:latin typeface="Roboto"/>
                <a:ea typeface="Roboto"/>
                <a:cs typeface="Roboto"/>
                <a:sym typeface="Roboto"/>
              </a:rPr>
              <a:t>. Parameters allow functions to accept input(s) and perform a task using the input(s). We use parameters as placeholders for information that will be passed to the function when it is called. Let’s observe how to specify parameters in our function declaration:</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10162F"/>
              </a:solidFill>
              <a:highlight>
                <a:srgbClr val="FFFFFF"/>
              </a:highlight>
              <a:latin typeface="Roboto"/>
              <a:ea typeface="Roboto"/>
              <a:cs typeface="Roboto"/>
              <a:sym typeface="Roboto"/>
            </a:endParaRPr>
          </a:p>
        </p:txBody>
      </p:sp>
      <p:pic>
        <p:nvPicPr>
          <p:cNvPr id="93" name="Google Shape;93;p19"/>
          <p:cNvPicPr preferRelativeResize="0"/>
          <p:nvPr/>
        </p:nvPicPr>
        <p:blipFill>
          <a:blip r:embed="rId3">
            <a:alphaModFix/>
          </a:blip>
          <a:stretch>
            <a:fillRect/>
          </a:stretch>
        </p:blipFill>
        <p:spPr>
          <a:xfrm>
            <a:off x="4776763" y="1901063"/>
            <a:ext cx="4010025" cy="1781175"/>
          </a:xfrm>
          <a:prstGeom prst="rect">
            <a:avLst/>
          </a:prstGeom>
          <a:noFill/>
          <a:ln>
            <a:noFill/>
          </a:ln>
        </p:spPr>
      </p:pic>
      <p:sp>
        <p:nvSpPr>
          <p:cNvPr id="94" name="Google Shape;94;p19"/>
          <p:cNvSpPr txBox="1"/>
          <p:nvPr/>
        </p:nvSpPr>
        <p:spPr>
          <a:xfrm>
            <a:off x="462500" y="2168475"/>
            <a:ext cx="4109400" cy="23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In the diagram next, </a:t>
            </a:r>
            <a:r>
              <a:rPr lang="en-GB" sz="900">
                <a:solidFill>
                  <a:srgbClr val="15141F"/>
                </a:solidFill>
                <a:highlight>
                  <a:srgbClr val="EAE9ED"/>
                </a:highlight>
                <a:latin typeface="Courier New"/>
                <a:ea typeface="Courier New"/>
                <a:cs typeface="Courier New"/>
                <a:sym typeface="Courier New"/>
              </a:rPr>
              <a:t>calculateArea()</a:t>
            </a:r>
            <a:r>
              <a:rPr lang="en-GB" sz="1300">
                <a:solidFill>
                  <a:srgbClr val="10162F"/>
                </a:solidFill>
                <a:highlight>
                  <a:srgbClr val="FFFFFF"/>
                </a:highlight>
                <a:latin typeface="Roboto"/>
                <a:ea typeface="Roboto"/>
                <a:cs typeface="Roboto"/>
                <a:sym typeface="Roboto"/>
              </a:rPr>
              <a:t>, computes the area of a rectangle, based on two inputs, </a:t>
            </a:r>
            <a:r>
              <a:rPr lang="en-GB" sz="90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The parameters are specified between the parenthesis as </a:t>
            </a:r>
            <a:r>
              <a:rPr lang="en-GB" sz="90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and inside the function body, they act just like regular variables. </a:t>
            </a:r>
            <a:r>
              <a:rPr lang="en-GB" sz="90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act as placeholders for values that will be multiplied together.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73800" y="189550"/>
            <a:ext cx="8520600" cy="46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When calling a function that has parameters, we specify the values in the parentheses that follow the function name. The values that are passed to the function when it is called are called </a:t>
            </a:r>
            <a:r>
              <a:rPr i="1" lang="en-GB" sz="1300">
                <a:solidFill>
                  <a:srgbClr val="10162F"/>
                </a:solidFill>
                <a:highlight>
                  <a:srgbClr val="FFFFFF"/>
                </a:highlight>
                <a:latin typeface="Roboto"/>
                <a:ea typeface="Roboto"/>
                <a:cs typeface="Roboto"/>
                <a:sym typeface="Roboto"/>
              </a:rPr>
              <a:t>arguments</a:t>
            </a:r>
            <a:r>
              <a:rPr lang="en-GB" sz="1300">
                <a:solidFill>
                  <a:srgbClr val="10162F"/>
                </a:solidFill>
                <a:highlight>
                  <a:srgbClr val="FFFFFF"/>
                </a:highlight>
                <a:latin typeface="Roboto"/>
                <a:ea typeface="Roboto"/>
                <a:cs typeface="Roboto"/>
                <a:sym typeface="Roboto"/>
              </a:rPr>
              <a:t>. Arguments can be passed to the function as values or variables.</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10162F"/>
              </a:solidFill>
              <a:highlight>
                <a:srgbClr val="FFFFFF"/>
              </a:highlight>
              <a:latin typeface="Roboto"/>
              <a:ea typeface="Roboto"/>
              <a:cs typeface="Roboto"/>
              <a:sym typeface="Roboto"/>
            </a:endParaRPr>
          </a:p>
        </p:txBody>
      </p:sp>
      <p:pic>
        <p:nvPicPr>
          <p:cNvPr id="100" name="Google Shape;100;p20"/>
          <p:cNvPicPr preferRelativeResize="0"/>
          <p:nvPr/>
        </p:nvPicPr>
        <p:blipFill>
          <a:blip r:embed="rId3">
            <a:alphaModFix/>
          </a:blip>
          <a:stretch>
            <a:fillRect/>
          </a:stretch>
        </p:blipFill>
        <p:spPr>
          <a:xfrm>
            <a:off x="4784363" y="877325"/>
            <a:ext cx="4010025" cy="1447800"/>
          </a:xfrm>
          <a:prstGeom prst="rect">
            <a:avLst/>
          </a:prstGeom>
          <a:noFill/>
          <a:ln>
            <a:noFill/>
          </a:ln>
        </p:spPr>
      </p:pic>
      <p:sp>
        <p:nvSpPr>
          <p:cNvPr id="101" name="Google Shape;101;p20"/>
          <p:cNvSpPr txBox="1"/>
          <p:nvPr/>
        </p:nvSpPr>
        <p:spPr>
          <a:xfrm>
            <a:off x="545900" y="1160050"/>
            <a:ext cx="40944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10162F"/>
                </a:solidFill>
                <a:highlight>
                  <a:srgbClr val="FFFFFF"/>
                </a:highlight>
                <a:latin typeface="Roboto"/>
                <a:ea typeface="Roboto"/>
                <a:cs typeface="Roboto"/>
                <a:sym typeface="Roboto"/>
              </a:rPr>
              <a:t>In the function call next, the number </a:t>
            </a:r>
            <a:r>
              <a:rPr lang="en-GB" sz="900">
                <a:solidFill>
                  <a:srgbClr val="15141F"/>
                </a:solidFill>
                <a:highlight>
                  <a:srgbClr val="EAE9ED"/>
                </a:highlight>
                <a:latin typeface="Courier New"/>
                <a:ea typeface="Courier New"/>
                <a:cs typeface="Courier New"/>
                <a:sym typeface="Courier New"/>
              </a:rPr>
              <a:t>10</a:t>
            </a:r>
            <a:r>
              <a:rPr lang="en-GB" sz="1300">
                <a:solidFill>
                  <a:srgbClr val="10162F"/>
                </a:solidFill>
                <a:highlight>
                  <a:srgbClr val="FFFFFF"/>
                </a:highlight>
                <a:latin typeface="Roboto"/>
                <a:ea typeface="Roboto"/>
                <a:cs typeface="Roboto"/>
                <a:sym typeface="Roboto"/>
              </a:rPr>
              <a:t> is passed as the </a:t>
            </a:r>
            <a:r>
              <a:rPr lang="en-GB" sz="900">
                <a:solidFill>
                  <a:srgbClr val="15141F"/>
                </a:solidFill>
                <a:highlight>
                  <a:srgbClr val="EAE9ED"/>
                </a:highlight>
                <a:latin typeface="Courier New"/>
                <a:ea typeface="Courier New"/>
                <a:cs typeface="Courier New"/>
                <a:sym typeface="Courier New"/>
              </a:rPr>
              <a:t>width</a:t>
            </a:r>
            <a:r>
              <a:rPr lang="en-GB" sz="1300">
                <a:solidFill>
                  <a:srgbClr val="10162F"/>
                </a:solidFill>
                <a:highlight>
                  <a:srgbClr val="FFFFFF"/>
                </a:highlight>
                <a:latin typeface="Roboto"/>
                <a:ea typeface="Roboto"/>
                <a:cs typeface="Roboto"/>
                <a:sym typeface="Roboto"/>
              </a:rPr>
              <a:t> and </a:t>
            </a:r>
            <a:r>
              <a:rPr lang="en-GB" sz="900">
                <a:solidFill>
                  <a:srgbClr val="15141F"/>
                </a:solidFill>
                <a:highlight>
                  <a:srgbClr val="EAE9ED"/>
                </a:highlight>
                <a:latin typeface="Courier New"/>
                <a:ea typeface="Courier New"/>
                <a:cs typeface="Courier New"/>
                <a:sym typeface="Courier New"/>
              </a:rPr>
              <a:t>6</a:t>
            </a:r>
            <a:r>
              <a:rPr lang="en-GB" sz="1300">
                <a:solidFill>
                  <a:srgbClr val="10162F"/>
                </a:solidFill>
                <a:highlight>
                  <a:srgbClr val="FFFFFF"/>
                </a:highlight>
                <a:latin typeface="Roboto"/>
                <a:ea typeface="Roboto"/>
                <a:cs typeface="Roboto"/>
                <a:sym typeface="Roboto"/>
              </a:rPr>
              <a:t> is passed as </a:t>
            </a:r>
            <a:r>
              <a:rPr lang="en-GB" sz="900">
                <a:solidFill>
                  <a:srgbClr val="15141F"/>
                </a:solidFill>
                <a:highlight>
                  <a:srgbClr val="EAE9ED"/>
                </a:highlight>
                <a:latin typeface="Courier New"/>
                <a:ea typeface="Courier New"/>
                <a:cs typeface="Courier New"/>
                <a:sym typeface="Courier New"/>
              </a:rPr>
              <a:t>height</a:t>
            </a:r>
            <a:r>
              <a:rPr lang="en-GB" sz="1300">
                <a:solidFill>
                  <a:srgbClr val="10162F"/>
                </a:solidFill>
                <a:highlight>
                  <a:srgbClr val="FFFFFF"/>
                </a:highlight>
                <a:latin typeface="Roboto"/>
                <a:ea typeface="Roboto"/>
                <a:cs typeface="Roboto"/>
                <a:sym typeface="Roboto"/>
              </a:rPr>
              <a:t>. Notice that the order in which arguments are passed and assigned follows the order that the parameters are declared.</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10162F"/>
              </a:solidFill>
              <a:highlight>
                <a:srgbClr val="FFFFFF"/>
              </a:highlight>
              <a:latin typeface="Roboto"/>
              <a:ea typeface="Roboto"/>
              <a:cs typeface="Roboto"/>
              <a:sym typeface="Roboto"/>
            </a:endParaRPr>
          </a:p>
        </p:txBody>
      </p:sp>
      <p:pic>
        <p:nvPicPr>
          <p:cNvPr id="102" name="Google Shape;102;p20"/>
          <p:cNvPicPr preferRelativeResize="0"/>
          <p:nvPr/>
        </p:nvPicPr>
        <p:blipFill>
          <a:blip r:embed="rId4">
            <a:alphaModFix/>
          </a:blip>
          <a:stretch>
            <a:fillRect/>
          </a:stretch>
        </p:blipFill>
        <p:spPr>
          <a:xfrm>
            <a:off x="5133963" y="2571738"/>
            <a:ext cx="4010025" cy="1552575"/>
          </a:xfrm>
          <a:prstGeom prst="rect">
            <a:avLst/>
          </a:prstGeom>
          <a:noFill/>
          <a:ln>
            <a:noFill/>
          </a:ln>
        </p:spPr>
      </p:pic>
      <p:sp>
        <p:nvSpPr>
          <p:cNvPr id="103" name="Google Shape;103;p20"/>
          <p:cNvSpPr txBox="1"/>
          <p:nvPr/>
        </p:nvSpPr>
        <p:spPr>
          <a:xfrm>
            <a:off x="508000" y="2395950"/>
            <a:ext cx="3859500" cy="1910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GB" sz="1200">
                <a:solidFill>
                  <a:srgbClr val="10162F"/>
                </a:solidFill>
                <a:highlight>
                  <a:srgbClr val="FFFFFF"/>
                </a:highlight>
                <a:latin typeface="Roboto"/>
                <a:ea typeface="Roboto"/>
                <a:cs typeface="Roboto"/>
                <a:sym typeface="Roboto"/>
              </a:rPr>
              <a:t>The variables </a:t>
            </a:r>
            <a:r>
              <a:rPr lang="en-GB" sz="950">
                <a:solidFill>
                  <a:srgbClr val="15141F"/>
                </a:solidFill>
                <a:highlight>
                  <a:srgbClr val="EAE9ED"/>
                </a:highlight>
                <a:latin typeface="Courier New"/>
                <a:ea typeface="Courier New"/>
                <a:cs typeface="Courier New"/>
                <a:sym typeface="Courier New"/>
              </a:rPr>
              <a:t>rectWidth</a:t>
            </a:r>
            <a:r>
              <a:rPr lang="en-GB" sz="1200">
                <a:solidFill>
                  <a:srgbClr val="10162F"/>
                </a:solidFill>
                <a:highlight>
                  <a:srgbClr val="FFFFFF"/>
                </a:highlight>
                <a:latin typeface="Roboto"/>
                <a:ea typeface="Roboto"/>
                <a:cs typeface="Roboto"/>
                <a:sym typeface="Roboto"/>
              </a:rPr>
              <a:t> and </a:t>
            </a:r>
            <a:r>
              <a:rPr lang="en-GB" sz="950">
                <a:solidFill>
                  <a:srgbClr val="15141F"/>
                </a:solidFill>
                <a:highlight>
                  <a:srgbClr val="EAE9ED"/>
                </a:highlight>
                <a:latin typeface="Courier New"/>
                <a:ea typeface="Courier New"/>
                <a:cs typeface="Courier New"/>
                <a:sym typeface="Courier New"/>
              </a:rPr>
              <a:t>rectHeight</a:t>
            </a:r>
            <a:r>
              <a:rPr lang="en-GB" sz="1200">
                <a:solidFill>
                  <a:srgbClr val="10162F"/>
                </a:solidFill>
                <a:highlight>
                  <a:srgbClr val="FFFFFF"/>
                </a:highlight>
                <a:latin typeface="Roboto"/>
                <a:ea typeface="Roboto"/>
                <a:cs typeface="Roboto"/>
                <a:sym typeface="Roboto"/>
              </a:rPr>
              <a:t> are initialized with the values for the height and width of a rectangle before being used in the function call.</a:t>
            </a:r>
            <a:endParaRPr sz="12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en-GB" sz="1200">
                <a:solidFill>
                  <a:srgbClr val="10162F"/>
                </a:solidFill>
                <a:highlight>
                  <a:srgbClr val="FFFFFF"/>
                </a:highlight>
                <a:latin typeface="Roboto"/>
                <a:ea typeface="Roboto"/>
                <a:cs typeface="Roboto"/>
                <a:sym typeface="Roboto"/>
              </a:rPr>
              <a:t>By using parameters, </a:t>
            </a:r>
            <a:r>
              <a:rPr lang="en-GB" sz="950">
                <a:solidFill>
                  <a:srgbClr val="15141F"/>
                </a:solidFill>
                <a:highlight>
                  <a:srgbClr val="EAE9ED"/>
                </a:highlight>
                <a:latin typeface="Courier New"/>
                <a:ea typeface="Courier New"/>
                <a:cs typeface="Courier New"/>
                <a:sym typeface="Courier New"/>
              </a:rPr>
              <a:t>calculateArea()</a:t>
            </a:r>
            <a:r>
              <a:rPr lang="en-GB" sz="1200">
                <a:solidFill>
                  <a:srgbClr val="10162F"/>
                </a:solidFill>
                <a:highlight>
                  <a:srgbClr val="FFFFFF"/>
                </a:highlight>
                <a:latin typeface="Roboto"/>
                <a:ea typeface="Roboto"/>
                <a:cs typeface="Roboto"/>
                <a:sym typeface="Roboto"/>
              </a:rPr>
              <a:t> can be reused to compute the area of any rectangle!</a:t>
            </a:r>
            <a:endParaRPr sz="1200">
              <a:solidFill>
                <a:srgbClr val="10162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336000"/>
          </a:xfrm>
          <a:prstGeom prst="rect">
            <a:avLst/>
          </a:prstGeom>
        </p:spPr>
        <p:txBody>
          <a:bodyPr anchorCtr="0" anchor="t" bIns="91425" lIns="91425" spcFirstLastPara="1" rIns="91425" wrap="square" tIns="91425">
            <a:noAutofit/>
          </a:bodyPr>
          <a:lstStyle/>
          <a:p>
            <a:pPr indent="0" lvl="0" marL="0" rtl="0" algn="l">
              <a:lnSpc>
                <a:spcPct val="130000"/>
              </a:lnSpc>
              <a:spcBef>
                <a:spcPts val="1400"/>
              </a:spcBef>
              <a:spcAft>
                <a:spcPts val="0"/>
              </a:spcAft>
              <a:buClr>
                <a:schemeClr val="dk1"/>
              </a:buClr>
              <a:buSzPts val="990"/>
              <a:buFont typeface="Arial"/>
              <a:buNone/>
            </a:pPr>
            <a:r>
              <a:rPr b="1" lang="en-GB" sz="1370">
                <a:highlight>
                  <a:srgbClr val="FFFFFF"/>
                </a:highlight>
                <a:latin typeface="Roboto"/>
                <a:ea typeface="Roboto"/>
                <a:cs typeface="Roboto"/>
                <a:sym typeface="Roboto"/>
              </a:rPr>
              <a:t>Default Parameters</a:t>
            </a:r>
            <a:endParaRPr b="1" sz="1370">
              <a:highlight>
                <a:srgbClr val="FFFFFF"/>
              </a:highlight>
              <a:latin typeface="Roboto"/>
              <a:ea typeface="Roboto"/>
              <a:cs typeface="Roboto"/>
              <a:sym typeface="Roboto"/>
            </a:endParaRPr>
          </a:p>
          <a:p>
            <a:pPr indent="0" lvl="0" marL="0" rtl="0" algn="l">
              <a:spcBef>
                <a:spcPts val="400"/>
              </a:spcBef>
              <a:spcAft>
                <a:spcPts val="0"/>
              </a:spcAft>
              <a:buSzPts val="990"/>
              <a:buNone/>
            </a:pPr>
            <a:r>
              <a:t/>
            </a:r>
            <a:endParaRPr sz="2720"/>
          </a:p>
        </p:txBody>
      </p:sp>
      <p:sp>
        <p:nvSpPr>
          <p:cNvPr id="109" name="Google Shape;109;p21"/>
          <p:cNvSpPr txBox="1"/>
          <p:nvPr>
            <p:ph idx="1" type="body"/>
          </p:nvPr>
        </p:nvSpPr>
        <p:spPr>
          <a:xfrm>
            <a:off x="197125" y="818875"/>
            <a:ext cx="8635200" cy="3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0162F"/>
                </a:solidFill>
                <a:highlight>
                  <a:srgbClr val="FFFFFF"/>
                </a:highlight>
                <a:latin typeface="Roboto"/>
                <a:ea typeface="Roboto"/>
                <a:cs typeface="Roboto"/>
                <a:sym typeface="Roboto"/>
              </a:rPr>
              <a:t>One of the features added in ES6 is the ability to use </a:t>
            </a:r>
            <a:r>
              <a:rPr i="1" lang="en-GB" sz="1400">
                <a:solidFill>
                  <a:srgbClr val="10162F"/>
                </a:solidFill>
                <a:highlight>
                  <a:srgbClr val="FFFFFF"/>
                </a:highlight>
                <a:latin typeface="Roboto"/>
                <a:ea typeface="Roboto"/>
                <a:cs typeface="Roboto"/>
                <a:sym typeface="Roboto"/>
              </a:rPr>
              <a:t>default parameters</a:t>
            </a:r>
            <a:r>
              <a:rPr lang="en-GB" sz="1400">
                <a:solidFill>
                  <a:srgbClr val="10162F"/>
                </a:solidFill>
                <a:highlight>
                  <a:srgbClr val="FFFFFF"/>
                </a:highlight>
                <a:latin typeface="Roboto"/>
                <a:ea typeface="Roboto"/>
                <a:cs typeface="Roboto"/>
                <a:sym typeface="Roboto"/>
              </a:rPr>
              <a:t>. Default parameters allow parameters to have a predetermined value in case there is no argument passed into the function or if the argument is </a:t>
            </a:r>
            <a:r>
              <a:rPr lang="en-GB" sz="1000">
                <a:solidFill>
                  <a:srgbClr val="15141F"/>
                </a:solidFill>
                <a:highlight>
                  <a:srgbClr val="EAE9ED"/>
                </a:highlight>
                <a:latin typeface="Courier New"/>
                <a:ea typeface="Courier New"/>
                <a:cs typeface="Courier New"/>
                <a:sym typeface="Courier New"/>
              </a:rPr>
              <a:t>undefined</a:t>
            </a:r>
            <a:r>
              <a:rPr lang="en-GB" sz="1400">
                <a:solidFill>
                  <a:srgbClr val="10162F"/>
                </a:solidFill>
                <a:highlight>
                  <a:srgbClr val="FFFFFF"/>
                </a:highlight>
                <a:latin typeface="Roboto"/>
                <a:ea typeface="Roboto"/>
                <a:cs typeface="Roboto"/>
                <a:sym typeface="Roboto"/>
              </a:rPr>
              <a:t> when called. Take a look at the code snippet below that uses a default parameter:</a:t>
            </a:r>
            <a:endParaRPr sz="14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GB" sz="1250">
                <a:solidFill>
                  <a:srgbClr val="B3CCFF"/>
                </a:solidFill>
                <a:highlight>
                  <a:srgbClr val="351C75"/>
                </a:highlight>
                <a:latin typeface="Courier New"/>
                <a:ea typeface="Courier New"/>
                <a:cs typeface="Courier New"/>
                <a:sym typeface="Courier New"/>
              </a:rPr>
              <a:t>function greeting</a:t>
            </a:r>
            <a:r>
              <a:rPr lang="en-GB" sz="1250">
                <a:solidFill>
                  <a:srgbClr val="FFFFFF"/>
                </a:solidFill>
                <a:highlight>
                  <a:srgbClr val="351C75"/>
                </a:highlight>
                <a:latin typeface="Courier New"/>
                <a:ea typeface="Courier New"/>
                <a:cs typeface="Courier New"/>
                <a:sym typeface="Courier New"/>
              </a:rPr>
              <a:t> (</a:t>
            </a:r>
            <a:r>
              <a:rPr lang="en-GB" sz="1250">
                <a:solidFill>
                  <a:srgbClr val="B3CCFF"/>
                </a:solidFill>
                <a:highlight>
                  <a:srgbClr val="351C75"/>
                </a:highlight>
                <a:latin typeface="Courier New"/>
                <a:ea typeface="Courier New"/>
                <a:cs typeface="Courier New"/>
                <a:sym typeface="Courier New"/>
              </a:rPr>
              <a:t>name</a:t>
            </a:r>
            <a:r>
              <a:rPr lang="en-GB" sz="1250">
                <a:solidFill>
                  <a:srgbClr val="FFFFFF"/>
                </a:solidFill>
                <a:highlight>
                  <a:srgbClr val="351C75"/>
                </a:highlight>
                <a:latin typeface="Courier New"/>
                <a:ea typeface="Courier New"/>
                <a:cs typeface="Courier New"/>
                <a:sym typeface="Courier New"/>
              </a:rPr>
              <a:t> = </a:t>
            </a:r>
            <a:r>
              <a:rPr lang="en-GB" sz="1250">
                <a:solidFill>
                  <a:srgbClr val="FFE083"/>
                </a:solidFill>
                <a:highlight>
                  <a:srgbClr val="351C75"/>
                </a:highlight>
                <a:latin typeface="Courier New"/>
                <a:ea typeface="Courier New"/>
                <a:cs typeface="Courier New"/>
                <a:sym typeface="Courier New"/>
              </a:rPr>
              <a:t>'stranger'</a:t>
            </a:r>
            <a:r>
              <a:rPr lang="en-GB" sz="1250">
                <a:solidFill>
                  <a:srgbClr val="FFFFFF"/>
                </a:solidFill>
                <a:highlight>
                  <a:srgbClr val="351C75"/>
                </a:highlight>
                <a:latin typeface="Courier New"/>
                <a:ea typeface="Courier New"/>
                <a:cs typeface="Courier New"/>
                <a:sym typeface="Courier New"/>
              </a:rPr>
              <a:t>) {</a:t>
            </a:r>
            <a:endParaRPr sz="12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250">
                <a:solidFill>
                  <a:srgbClr val="FFFFFF"/>
                </a:solidFill>
                <a:highlight>
                  <a:srgbClr val="351C75"/>
                </a:highlight>
                <a:latin typeface="Courier New"/>
                <a:ea typeface="Courier New"/>
                <a:cs typeface="Courier New"/>
                <a:sym typeface="Courier New"/>
              </a:rPr>
              <a:t>  </a:t>
            </a:r>
            <a:r>
              <a:rPr lang="en-GB" sz="1250">
                <a:solidFill>
                  <a:srgbClr val="FF8973"/>
                </a:solidFill>
                <a:highlight>
                  <a:srgbClr val="351C75"/>
                </a:highlight>
                <a:latin typeface="Courier New"/>
                <a:ea typeface="Courier New"/>
                <a:cs typeface="Courier New"/>
                <a:sym typeface="Courier New"/>
              </a:rPr>
              <a:t>console</a:t>
            </a:r>
            <a:r>
              <a:rPr lang="en-GB" sz="1250">
                <a:solidFill>
                  <a:srgbClr val="FFFFFF"/>
                </a:solidFill>
                <a:highlight>
                  <a:srgbClr val="351C75"/>
                </a:highlight>
                <a:latin typeface="Courier New"/>
                <a:ea typeface="Courier New"/>
                <a:cs typeface="Courier New"/>
                <a:sym typeface="Courier New"/>
              </a:rPr>
              <a:t>.</a:t>
            </a:r>
            <a:r>
              <a:rPr lang="en-GB" sz="1250">
                <a:solidFill>
                  <a:srgbClr val="83FFF5"/>
                </a:solidFill>
                <a:highlight>
                  <a:srgbClr val="351C75"/>
                </a:highlight>
                <a:latin typeface="Courier New"/>
                <a:ea typeface="Courier New"/>
                <a:cs typeface="Courier New"/>
                <a:sym typeface="Courier New"/>
              </a:rPr>
              <a:t>log</a:t>
            </a:r>
            <a:r>
              <a:rPr lang="en-GB" sz="1250">
                <a:solidFill>
                  <a:srgbClr val="FFFFFF"/>
                </a:solidFill>
                <a:highlight>
                  <a:srgbClr val="351C75"/>
                </a:highlight>
                <a:latin typeface="Courier New"/>
                <a:ea typeface="Courier New"/>
                <a:cs typeface="Courier New"/>
                <a:sym typeface="Courier New"/>
              </a:rPr>
              <a:t>(</a:t>
            </a:r>
            <a:r>
              <a:rPr lang="en-GB" sz="1250">
                <a:solidFill>
                  <a:srgbClr val="FFE083"/>
                </a:solidFill>
                <a:highlight>
                  <a:srgbClr val="351C75"/>
                </a:highlight>
                <a:latin typeface="Courier New"/>
                <a:ea typeface="Courier New"/>
                <a:cs typeface="Courier New"/>
                <a:sym typeface="Courier New"/>
              </a:rPr>
              <a:t>`Hello, </a:t>
            </a:r>
            <a:r>
              <a:rPr lang="en-GB" sz="1250">
                <a:solidFill>
                  <a:srgbClr val="FFFFFF"/>
                </a:solidFill>
                <a:highlight>
                  <a:srgbClr val="351C75"/>
                </a:highlight>
                <a:latin typeface="Courier New"/>
                <a:ea typeface="Courier New"/>
                <a:cs typeface="Courier New"/>
                <a:sym typeface="Courier New"/>
              </a:rPr>
              <a:t>${</a:t>
            </a:r>
            <a:r>
              <a:rPr lang="en-GB" sz="1250">
                <a:solidFill>
                  <a:srgbClr val="FF8973"/>
                </a:solidFill>
                <a:highlight>
                  <a:srgbClr val="351C75"/>
                </a:highlight>
                <a:latin typeface="Courier New"/>
                <a:ea typeface="Courier New"/>
                <a:cs typeface="Courier New"/>
                <a:sym typeface="Courier New"/>
              </a:rPr>
              <a:t>name</a:t>
            </a:r>
            <a:r>
              <a:rPr lang="en-GB" sz="1250">
                <a:solidFill>
                  <a:srgbClr val="FFFFFF"/>
                </a:solidFill>
                <a:highlight>
                  <a:srgbClr val="351C75"/>
                </a:highlight>
                <a:latin typeface="Courier New"/>
                <a:ea typeface="Courier New"/>
                <a:cs typeface="Courier New"/>
                <a:sym typeface="Courier New"/>
              </a:rPr>
              <a:t>}</a:t>
            </a:r>
            <a:r>
              <a:rPr lang="en-GB" sz="1250">
                <a:solidFill>
                  <a:srgbClr val="FFE083"/>
                </a:solidFill>
                <a:highlight>
                  <a:srgbClr val="351C75"/>
                </a:highlight>
                <a:latin typeface="Courier New"/>
                <a:ea typeface="Courier New"/>
                <a:cs typeface="Courier New"/>
                <a:sym typeface="Courier New"/>
              </a:rPr>
              <a:t>!`</a:t>
            </a:r>
            <a:r>
              <a:rPr lang="en-GB" sz="1250">
                <a:solidFill>
                  <a:srgbClr val="FFFFFF"/>
                </a:solidFill>
                <a:highlight>
                  <a:srgbClr val="351C75"/>
                </a:highlight>
                <a:latin typeface="Courier New"/>
                <a:ea typeface="Courier New"/>
                <a:cs typeface="Courier New"/>
                <a:sym typeface="Courier New"/>
              </a:rPr>
              <a:t>)</a:t>
            </a:r>
            <a:endParaRPr sz="1250">
              <a:solidFill>
                <a:srgbClr val="FFFFFF"/>
              </a:solidFill>
              <a:highlight>
                <a:srgbClr val="351C75"/>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250">
                <a:solidFill>
                  <a:srgbClr val="FFFFFF"/>
                </a:solidFill>
                <a:highlight>
                  <a:srgbClr val="351C75"/>
                </a:highlight>
                <a:latin typeface="Courier New"/>
                <a:ea typeface="Courier New"/>
                <a:cs typeface="Courier New"/>
                <a:sym typeface="Courier New"/>
              </a:rPr>
              <a:t>}</a:t>
            </a:r>
            <a:endParaRPr sz="1300">
              <a:solidFill>
                <a:schemeClr val="dk1"/>
              </a:solidFill>
              <a:highlight>
                <a:srgbClr val="351C75"/>
              </a:highlight>
            </a:endParaRPr>
          </a:p>
          <a:p>
            <a:pPr indent="0" lvl="0" marL="0" rtl="0" algn="l">
              <a:spcBef>
                <a:spcPts val="1200"/>
              </a:spcBef>
              <a:spcAft>
                <a:spcPts val="0"/>
              </a:spcAft>
              <a:buClr>
                <a:schemeClr val="dk1"/>
              </a:buClr>
              <a:buSzPts val="1100"/>
              <a:buFont typeface="Arial"/>
              <a:buNone/>
            </a:pPr>
            <a:r>
              <a:rPr lang="en-GB" sz="1250">
                <a:solidFill>
                  <a:srgbClr val="FF8973"/>
                </a:solidFill>
                <a:highlight>
                  <a:srgbClr val="351C75"/>
                </a:highlight>
                <a:latin typeface="Courier New"/>
                <a:ea typeface="Courier New"/>
                <a:cs typeface="Courier New"/>
                <a:sym typeface="Courier New"/>
              </a:rPr>
              <a:t>greeting</a:t>
            </a:r>
            <a:r>
              <a:rPr lang="en-GB" sz="1250">
                <a:solidFill>
                  <a:srgbClr val="FFFFFF"/>
                </a:solidFill>
                <a:highlight>
                  <a:srgbClr val="351C75"/>
                </a:highlight>
                <a:latin typeface="Courier New"/>
                <a:ea typeface="Courier New"/>
                <a:cs typeface="Courier New"/>
                <a:sym typeface="Courier New"/>
              </a:rPr>
              <a:t>(</a:t>
            </a:r>
            <a:r>
              <a:rPr lang="en-GB" sz="1250">
                <a:solidFill>
                  <a:srgbClr val="FFE083"/>
                </a:solidFill>
                <a:highlight>
                  <a:srgbClr val="351C75"/>
                </a:highlight>
                <a:latin typeface="Courier New"/>
                <a:ea typeface="Courier New"/>
                <a:cs typeface="Courier New"/>
                <a:sym typeface="Courier New"/>
              </a:rPr>
              <a:t>'Nick'</a:t>
            </a:r>
            <a:r>
              <a:rPr lang="en-GB" sz="1250">
                <a:solidFill>
                  <a:srgbClr val="FFFFFF"/>
                </a:solidFill>
                <a:highlight>
                  <a:srgbClr val="351C75"/>
                </a:highlight>
                <a:latin typeface="Courier New"/>
                <a:ea typeface="Courier New"/>
                <a:cs typeface="Courier New"/>
                <a:sym typeface="Courier New"/>
              </a:rPr>
              <a:t>) </a:t>
            </a:r>
            <a:r>
              <a:rPr lang="en-GB" sz="1250">
                <a:solidFill>
                  <a:srgbClr val="939598"/>
                </a:solidFill>
                <a:highlight>
                  <a:srgbClr val="351C75"/>
                </a:highlight>
                <a:latin typeface="Courier New"/>
                <a:ea typeface="Courier New"/>
                <a:cs typeface="Courier New"/>
                <a:sym typeface="Courier New"/>
              </a:rPr>
              <a:t>// Output: Hello, Nick!</a:t>
            </a:r>
            <a:endParaRPr sz="1250">
              <a:solidFill>
                <a:srgbClr val="939598"/>
              </a:solidFill>
              <a:highlight>
                <a:srgbClr val="351C75"/>
              </a:highlight>
              <a:latin typeface="Courier New"/>
              <a:ea typeface="Courier New"/>
              <a:cs typeface="Courier New"/>
              <a:sym typeface="Courier New"/>
            </a:endParaRPr>
          </a:p>
          <a:p>
            <a:pPr indent="0" lvl="0" marL="0" rtl="0" algn="l">
              <a:spcBef>
                <a:spcPts val="1200"/>
              </a:spcBef>
              <a:spcAft>
                <a:spcPts val="0"/>
              </a:spcAft>
              <a:buNone/>
            </a:pPr>
            <a:r>
              <a:rPr lang="en-GB" sz="1250">
                <a:solidFill>
                  <a:srgbClr val="FF8973"/>
                </a:solidFill>
                <a:highlight>
                  <a:srgbClr val="351C75"/>
                </a:highlight>
                <a:latin typeface="Courier New"/>
                <a:ea typeface="Courier New"/>
                <a:cs typeface="Courier New"/>
                <a:sym typeface="Courier New"/>
              </a:rPr>
              <a:t>greeting</a:t>
            </a:r>
            <a:r>
              <a:rPr lang="en-GB" sz="1250">
                <a:solidFill>
                  <a:srgbClr val="FFFFFF"/>
                </a:solidFill>
                <a:highlight>
                  <a:srgbClr val="351C75"/>
                </a:highlight>
                <a:latin typeface="Courier New"/>
                <a:ea typeface="Courier New"/>
                <a:cs typeface="Courier New"/>
                <a:sym typeface="Courier New"/>
              </a:rPr>
              <a:t>() </a:t>
            </a:r>
            <a:r>
              <a:rPr lang="en-GB" sz="1250">
                <a:solidFill>
                  <a:srgbClr val="939598"/>
                </a:solidFill>
                <a:highlight>
                  <a:srgbClr val="351C75"/>
                </a:highlight>
                <a:latin typeface="Courier New"/>
                <a:ea typeface="Courier New"/>
                <a:cs typeface="Courier New"/>
                <a:sym typeface="Courier New"/>
              </a:rPr>
              <a:t>// Output: Hello, stranger!</a:t>
            </a:r>
            <a:endParaRPr sz="1250">
              <a:solidFill>
                <a:srgbClr val="939598"/>
              </a:solidFill>
              <a:highlight>
                <a:srgbClr val="351C75"/>
              </a:highlight>
              <a:latin typeface="Courier New"/>
              <a:ea typeface="Courier New"/>
              <a:cs typeface="Courier New"/>
              <a:sym typeface="Courier New"/>
            </a:endParaRPr>
          </a:p>
          <a:p>
            <a:pPr indent="0" lvl="0" marL="0" rtl="0" algn="l">
              <a:spcBef>
                <a:spcPts val="1200"/>
              </a:spcBef>
              <a:spcAft>
                <a:spcPts val="1200"/>
              </a:spcAft>
              <a:buNone/>
            </a:pPr>
            <a:r>
              <a:t/>
            </a:r>
            <a:endParaRPr sz="1150">
              <a:solidFill>
                <a:srgbClr val="939598"/>
              </a:solidFill>
              <a:highlight>
                <a:srgbClr val="351C75"/>
              </a:highlight>
              <a:latin typeface="Courier New"/>
              <a:ea typeface="Courier New"/>
              <a:cs typeface="Courier New"/>
              <a:sym typeface="Courier New"/>
            </a:endParaRPr>
          </a:p>
        </p:txBody>
      </p:sp>
      <p:sp>
        <p:nvSpPr>
          <p:cNvPr id="110" name="Google Shape;110;p21"/>
          <p:cNvSpPr txBox="1"/>
          <p:nvPr/>
        </p:nvSpPr>
        <p:spPr>
          <a:xfrm>
            <a:off x="3859275" y="1705975"/>
            <a:ext cx="4935900" cy="2972100"/>
          </a:xfrm>
          <a:prstGeom prst="rect">
            <a:avLst/>
          </a:prstGeom>
          <a:noFill/>
          <a:ln>
            <a:noFill/>
          </a:ln>
        </p:spPr>
        <p:txBody>
          <a:bodyPr anchorCtr="0" anchor="t" bIns="91425" lIns="91425" spcFirstLastPara="1" rIns="91425" wrap="square" tIns="91425">
            <a:noAutofit/>
          </a:bodyPr>
          <a:lstStyle/>
          <a:p>
            <a:pPr indent="-311150" lvl="0" marL="457200" rtl="0" algn="l">
              <a:lnSpc>
                <a:spcPct val="160000"/>
              </a:lnSpc>
              <a:spcBef>
                <a:spcPts val="1200"/>
              </a:spcBef>
              <a:spcAft>
                <a:spcPts val="0"/>
              </a:spcAft>
              <a:buClr>
                <a:srgbClr val="10162F"/>
              </a:buClr>
              <a:buSzPts val="1300"/>
              <a:buFont typeface="Roboto"/>
              <a:buChar char="●"/>
            </a:pPr>
            <a:r>
              <a:rPr lang="en-GB" sz="1200">
                <a:solidFill>
                  <a:srgbClr val="10162F"/>
                </a:solidFill>
                <a:highlight>
                  <a:srgbClr val="FFFFFF"/>
                </a:highlight>
                <a:latin typeface="Roboto"/>
                <a:ea typeface="Roboto"/>
                <a:cs typeface="Roboto"/>
                <a:sym typeface="Roboto"/>
              </a:rPr>
              <a:t>In the example above, we used the </a:t>
            </a:r>
            <a:r>
              <a:rPr lang="en-GB" sz="950">
                <a:solidFill>
                  <a:srgbClr val="15141F"/>
                </a:solidFill>
                <a:highlight>
                  <a:srgbClr val="EAE9ED"/>
                </a:highlight>
                <a:latin typeface="Courier New"/>
                <a:ea typeface="Courier New"/>
                <a:cs typeface="Courier New"/>
                <a:sym typeface="Courier New"/>
              </a:rPr>
              <a:t>=</a:t>
            </a:r>
            <a:r>
              <a:rPr lang="en-GB" sz="1200">
                <a:solidFill>
                  <a:srgbClr val="10162F"/>
                </a:solidFill>
                <a:highlight>
                  <a:srgbClr val="FFFFFF"/>
                </a:highlight>
                <a:latin typeface="Roboto"/>
                <a:ea typeface="Roboto"/>
                <a:cs typeface="Roboto"/>
                <a:sym typeface="Roboto"/>
              </a:rPr>
              <a:t> operator to assign the parameter </a:t>
            </a:r>
            <a:r>
              <a:rPr lang="en-GB" sz="950">
                <a:solidFill>
                  <a:srgbClr val="15141F"/>
                </a:solidFill>
                <a:highlight>
                  <a:srgbClr val="EAE9ED"/>
                </a:highlight>
                <a:latin typeface="Courier New"/>
                <a:ea typeface="Courier New"/>
                <a:cs typeface="Courier New"/>
                <a:sym typeface="Courier New"/>
              </a:rPr>
              <a:t>name</a:t>
            </a:r>
            <a:r>
              <a:rPr lang="en-GB" sz="1200">
                <a:solidFill>
                  <a:srgbClr val="10162F"/>
                </a:solidFill>
                <a:highlight>
                  <a:srgbClr val="FFFFFF"/>
                </a:highlight>
                <a:latin typeface="Roboto"/>
                <a:ea typeface="Roboto"/>
                <a:cs typeface="Roboto"/>
                <a:sym typeface="Roboto"/>
              </a:rPr>
              <a:t> a default value of </a:t>
            </a:r>
            <a:r>
              <a:rPr lang="en-GB" sz="950">
                <a:solidFill>
                  <a:srgbClr val="15141F"/>
                </a:solidFill>
                <a:highlight>
                  <a:srgbClr val="EAE9ED"/>
                </a:highlight>
                <a:latin typeface="Courier New"/>
                <a:ea typeface="Courier New"/>
                <a:cs typeface="Courier New"/>
                <a:sym typeface="Courier New"/>
              </a:rPr>
              <a:t>'stranger'</a:t>
            </a:r>
            <a:r>
              <a:rPr lang="en-GB" sz="1200">
                <a:solidFill>
                  <a:srgbClr val="10162F"/>
                </a:solidFill>
                <a:highlight>
                  <a:srgbClr val="FFFFFF"/>
                </a:highlight>
                <a:latin typeface="Roboto"/>
                <a:ea typeface="Roboto"/>
                <a:cs typeface="Roboto"/>
                <a:sym typeface="Roboto"/>
              </a:rPr>
              <a:t>. This is useful to have in case we ever want to include a non-personalized default greeting!</a:t>
            </a:r>
            <a:endParaRPr sz="12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en-GB" sz="1200">
                <a:solidFill>
                  <a:srgbClr val="10162F"/>
                </a:solidFill>
                <a:highlight>
                  <a:srgbClr val="FFFFFF"/>
                </a:highlight>
                <a:latin typeface="Roboto"/>
                <a:ea typeface="Roboto"/>
                <a:cs typeface="Roboto"/>
                <a:sym typeface="Roboto"/>
              </a:rPr>
              <a:t>When the code calls </a:t>
            </a:r>
            <a:r>
              <a:rPr lang="en-GB" sz="950">
                <a:solidFill>
                  <a:srgbClr val="15141F"/>
                </a:solidFill>
                <a:highlight>
                  <a:srgbClr val="EAE9ED"/>
                </a:highlight>
                <a:latin typeface="Courier New"/>
                <a:ea typeface="Courier New"/>
                <a:cs typeface="Courier New"/>
                <a:sym typeface="Courier New"/>
              </a:rPr>
              <a:t>greeting('Nick')</a:t>
            </a:r>
            <a:r>
              <a:rPr lang="en-GB" sz="1200">
                <a:solidFill>
                  <a:srgbClr val="10162F"/>
                </a:solidFill>
                <a:highlight>
                  <a:srgbClr val="FFFFFF"/>
                </a:highlight>
                <a:latin typeface="Roboto"/>
                <a:ea typeface="Roboto"/>
                <a:cs typeface="Roboto"/>
                <a:sym typeface="Roboto"/>
              </a:rPr>
              <a:t> the value of the argument is passed in and, </a:t>
            </a:r>
            <a:r>
              <a:rPr lang="en-GB" sz="950">
                <a:solidFill>
                  <a:srgbClr val="15141F"/>
                </a:solidFill>
                <a:highlight>
                  <a:srgbClr val="EAE9ED"/>
                </a:highlight>
                <a:latin typeface="Courier New"/>
                <a:ea typeface="Courier New"/>
                <a:cs typeface="Courier New"/>
                <a:sym typeface="Courier New"/>
              </a:rPr>
              <a:t>'Nick'</a:t>
            </a:r>
            <a:r>
              <a:rPr lang="en-GB" sz="1200">
                <a:solidFill>
                  <a:srgbClr val="10162F"/>
                </a:solidFill>
                <a:highlight>
                  <a:srgbClr val="FFFFFF"/>
                </a:highlight>
                <a:latin typeface="Roboto"/>
                <a:ea typeface="Roboto"/>
                <a:cs typeface="Roboto"/>
                <a:sym typeface="Roboto"/>
              </a:rPr>
              <a:t>, will override the default parameter of </a:t>
            </a:r>
            <a:r>
              <a:rPr lang="en-GB" sz="950">
                <a:solidFill>
                  <a:srgbClr val="15141F"/>
                </a:solidFill>
                <a:highlight>
                  <a:srgbClr val="EAE9ED"/>
                </a:highlight>
                <a:latin typeface="Courier New"/>
                <a:ea typeface="Courier New"/>
                <a:cs typeface="Courier New"/>
                <a:sym typeface="Courier New"/>
              </a:rPr>
              <a:t>'stranger'</a:t>
            </a:r>
            <a:r>
              <a:rPr lang="en-GB" sz="1200">
                <a:solidFill>
                  <a:srgbClr val="10162F"/>
                </a:solidFill>
                <a:highlight>
                  <a:srgbClr val="FFFFFF"/>
                </a:highlight>
                <a:latin typeface="Roboto"/>
                <a:ea typeface="Roboto"/>
                <a:cs typeface="Roboto"/>
                <a:sym typeface="Roboto"/>
              </a:rPr>
              <a:t> to log </a:t>
            </a:r>
            <a:r>
              <a:rPr lang="en-GB" sz="950">
                <a:solidFill>
                  <a:srgbClr val="15141F"/>
                </a:solidFill>
                <a:highlight>
                  <a:srgbClr val="EAE9ED"/>
                </a:highlight>
                <a:latin typeface="Courier New"/>
                <a:ea typeface="Courier New"/>
                <a:cs typeface="Courier New"/>
                <a:sym typeface="Courier New"/>
              </a:rPr>
              <a:t>'Hello, Nick!'</a:t>
            </a:r>
            <a:r>
              <a:rPr lang="en-GB" sz="1200">
                <a:solidFill>
                  <a:srgbClr val="10162F"/>
                </a:solidFill>
                <a:highlight>
                  <a:srgbClr val="FFFFFF"/>
                </a:highlight>
                <a:latin typeface="Roboto"/>
                <a:ea typeface="Roboto"/>
                <a:cs typeface="Roboto"/>
                <a:sym typeface="Roboto"/>
              </a:rPr>
              <a:t> to the console.</a:t>
            </a:r>
            <a:endParaRPr sz="12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en-GB" sz="1200">
                <a:solidFill>
                  <a:srgbClr val="10162F"/>
                </a:solidFill>
                <a:highlight>
                  <a:srgbClr val="FFFFFF"/>
                </a:highlight>
                <a:latin typeface="Roboto"/>
                <a:ea typeface="Roboto"/>
                <a:cs typeface="Roboto"/>
                <a:sym typeface="Roboto"/>
              </a:rPr>
              <a:t>When there isn’t an argument passed into </a:t>
            </a:r>
            <a:r>
              <a:rPr lang="en-GB" sz="950">
                <a:solidFill>
                  <a:srgbClr val="15141F"/>
                </a:solidFill>
                <a:highlight>
                  <a:srgbClr val="EAE9ED"/>
                </a:highlight>
                <a:latin typeface="Courier New"/>
                <a:ea typeface="Courier New"/>
                <a:cs typeface="Courier New"/>
                <a:sym typeface="Courier New"/>
              </a:rPr>
              <a:t>greeting()</a:t>
            </a:r>
            <a:r>
              <a:rPr lang="en-GB" sz="1200">
                <a:solidFill>
                  <a:srgbClr val="10162F"/>
                </a:solidFill>
                <a:highlight>
                  <a:srgbClr val="FFFFFF"/>
                </a:highlight>
                <a:latin typeface="Roboto"/>
                <a:ea typeface="Roboto"/>
                <a:cs typeface="Roboto"/>
                <a:sym typeface="Roboto"/>
              </a:rPr>
              <a:t>, the default value of </a:t>
            </a:r>
            <a:r>
              <a:rPr lang="en-GB" sz="950">
                <a:solidFill>
                  <a:srgbClr val="15141F"/>
                </a:solidFill>
                <a:highlight>
                  <a:srgbClr val="EAE9ED"/>
                </a:highlight>
                <a:latin typeface="Courier New"/>
                <a:ea typeface="Courier New"/>
                <a:cs typeface="Courier New"/>
                <a:sym typeface="Courier New"/>
              </a:rPr>
              <a:t>'stranger'</a:t>
            </a:r>
            <a:r>
              <a:rPr lang="en-GB" sz="1200">
                <a:solidFill>
                  <a:srgbClr val="10162F"/>
                </a:solidFill>
                <a:highlight>
                  <a:srgbClr val="FFFFFF"/>
                </a:highlight>
                <a:latin typeface="Roboto"/>
                <a:ea typeface="Roboto"/>
                <a:cs typeface="Roboto"/>
                <a:sym typeface="Roboto"/>
              </a:rPr>
              <a:t> is used, and </a:t>
            </a:r>
            <a:r>
              <a:rPr lang="en-GB" sz="950">
                <a:solidFill>
                  <a:srgbClr val="15141F"/>
                </a:solidFill>
                <a:highlight>
                  <a:srgbClr val="EAE9ED"/>
                </a:highlight>
                <a:latin typeface="Courier New"/>
                <a:ea typeface="Courier New"/>
                <a:cs typeface="Courier New"/>
                <a:sym typeface="Courier New"/>
              </a:rPr>
              <a:t>'Hello, stranger!'</a:t>
            </a:r>
            <a:r>
              <a:rPr lang="en-GB" sz="1200">
                <a:solidFill>
                  <a:srgbClr val="10162F"/>
                </a:solidFill>
                <a:highlight>
                  <a:srgbClr val="FFFFFF"/>
                </a:highlight>
                <a:latin typeface="Roboto"/>
                <a:ea typeface="Roboto"/>
                <a:cs typeface="Roboto"/>
                <a:sym typeface="Roboto"/>
              </a:rPr>
              <a:t> is logged to the console.</a:t>
            </a:r>
            <a:endParaRPr sz="1200">
              <a:solidFill>
                <a:srgbClr val="10162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