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4" r:id="rId6"/>
    <p:sldId id="265" r:id="rId7"/>
    <p:sldId id="266" r:id="rId8"/>
    <p:sldId id="267" r:id="rId9"/>
    <p:sldId id="268" r:id="rId10"/>
    <p:sldId id="261" r:id="rId11"/>
    <p:sldId id="262" r:id="rId12"/>
    <p:sldId id="275" r:id="rId13"/>
    <p:sldId id="260" r:id="rId14"/>
    <p:sldId id="263" r:id="rId15"/>
    <p:sldId id="276" r:id="rId16"/>
    <p:sldId id="269" r:id="rId17"/>
    <p:sldId id="270" r:id="rId18"/>
    <p:sldId id="277" r:id="rId19"/>
    <p:sldId id="271" r:id="rId20"/>
    <p:sldId id="272" r:id="rId21"/>
    <p:sldId id="278" r:id="rId22"/>
    <p:sldId id="274" r:id="rId23"/>
    <p:sldId id="27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5" autoAdjust="0"/>
    <p:restoredTop sz="89440" autoAdjust="0"/>
  </p:normalViewPr>
  <p:slideViewPr>
    <p:cSldViewPr snapToGrid="0">
      <p:cViewPr varScale="1">
        <p:scale>
          <a:sx n="113" d="100"/>
          <a:sy n="113" d="100"/>
        </p:scale>
        <p:origin x="22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CC05D-AB04-4523-A9E2-AD6B81E1DEE4}" type="datetimeFigureOut">
              <a:rPr lang="en-US" smtClean="0"/>
              <a:t>7/9/2020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3AFAFF-8CBC-4A5C-BA63-D9B0CACDDACD}" type="slidenum">
              <a:rPr lang="en-US" smtClean="0"/>
              <a:t>‹#›</a:t>
            </a:fld>
            <a:endParaRPr lang="en-US"/>
          </a:p>
        </p:txBody>
      </p:sp>
    </p:spTree>
    <p:extLst>
      <p:ext uri="{BB962C8B-B14F-4D97-AF65-F5344CB8AC3E}">
        <p14:creationId xmlns:p14="http://schemas.microsoft.com/office/powerpoint/2010/main" val="2553243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significant portion of the observation reduction was using only plays ran by the Jaguars. Removing plays outside of the offense and defense was not as impactful. NAs only occurred where the attribute did not align with the play (</a:t>
            </a:r>
            <a:r>
              <a:rPr lang="en-US" dirty="0" err="1"/>
              <a:t>pass_location</a:t>
            </a:r>
            <a:r>
              <a:rPr lang="en-US" dirty="0"/>
              <a:t> vs </a:t>
            </a:r>
            <a:r>
              <a:rPr lang="en-US" dirty="0" err="1"/>
              <a:t>run_location</a:t>
            </a:r>
            <a:r>
              <a:rPr lang="en-US" dirty="0"/>
              <a:t>). The Y variable I created was based on the quality of the play which took yards gained, first downs, and scores into account which was unique depending on certain situations. An example of this is the quality of a play was hit harder when giving up scores further from the end than when a defense has their backs to the endzone.</a:t>
            </a:r>
          </a:p>
          <a:p>
            <a:r>
              <a:rPr lang="en-US" dirty="0"/>
              <a:t>All data was normalized before each analysis and for the Bayesian models, the data was also sectioned into 4 intervals and 4 quartiles.</a:t>
            </a:r>
          </a:p>
        </p:txBody>
      </p:sp>
      <p:sp>
        <p:nvSpPr>
          <p:cNvPr id="4" name="Slide Number Placeholder 3"/>
          <p:cNvSpPr>
            <a:spLocks noGrp="1"/>
          </p:cNvSpPr>
          <p:nvPr>
            <p:ph type="sldNum" sz="quarter" idx="5"/>
          </p:nvPr>
        </p:nvSpPr>
        <p:spPr/>
        <p:txBody>
          <a:bodyPr/>
          <a:lstStyle/>
          <a:p>
            <a:fld id="{483AFAFF-8CBC-4A5C-BA63-D9B0CACDDACD}" type="slidenum">
              <a:rPr lang="en-US" smtClean="0"/>
              <a:t>3</a:t>
            </a:fld>
            <a:endParaRPr lang="en-US"/>
          </a:p>
        </p:txBody>
      </p:sp>
    </p:spTree>
    <p:extLst>
      <p:ext uri="{BB962C8B-B14F-4D97-AF65-F5344CB8AC3E}">
        <p14:creationId xmlns:p14="http://schemas.microsoft.com/office/powerpoint/2010/main" val="338817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cluster distribution is decently spread out, with cluster 3 lacking a bit more than the others. The sum of squares shows there is an increase in the variability in clusters 2 and 4, but this is likely tied to the larger number of observations.</a:t>
            </a:r>
          </a:p>
          <a:p>
            <a:r>
              <a:rPr lang="en-US" dirty="0"/>
              <a:t>Cluster 4 has all the first down passes and no incomplete passes or interceptions. The yards gained appears higher than all the other clusters and it is the only cluster with offensive touchdowns. </a:t>
            </a:r>
          </a:p>
          <a:p>
            <a:r>
              <a:rPr lang="en-US" dirty="0"/>
              <a:t>So why might this be?</a:t>
            </a:r>
          </a:p>
          <a:p>
            <a:r>
              <a:rPr lang="en-US" dirty="0"/>
              <a:t>Well there appears to be more deep passes in this cluster than any others, but that is about the only significant difference between this cluster and the others. </a:t>
            </a:r>
          </a:p>
          <a:p>
            <a:r>
              <a:rPr lang="en-US" dirty="0"/>
              <a:t>Another interesting relationship caught in here is home and away games (clusters 1 and 2). The team appears to have far more first downs when playing away than at home. We can see this because all the downs in cluster 1 are closer to 0 while most downs in cluster 2 are second downs. This appears to conflict with the idea of home field advantage. Also, when away, the team appears throw to the right far more than when it is home.</a:t>
            </a:r>
          </a:p>
          <a:p>
            <a:r>
              <a:rPr lang="en-US" dirty="0"/>
              <a:t>Shows more positives overall for the offense than weaknesses, but also shows some tendencies that opponents may take advantage of.</a:t>
            </a:r>
          </a:p>
        </p:txBody>
      </p:sp>
      <p:sp>
        <p:nvSpPr>
          <p:cNvPr id="4" name="Slide Number Placeholder 3"/>
          <p:cNvSpPr>
            <a:spLocks noGrp="1"/>
          </p:cNvSpPr>
          <p:nvPr>
            <p:ph type="sldNum" sz="quarter" idx="5"/>
          </p:nvPr>
        </p:nvSpPr>
        <p:spPr/>
        <p:txBody>
          <a:bodyPr/>
          <a:lstStyle/>
          <a:p>
            <a:fld id="{483AFAFF-8CBC-4A5C-BA63-D9B0CACDDACD}" type="slidenum">
              <a:rPr lang="en-US" smtClean="0"/>
              <a:t>12</a:t>
            </a:fld>
            <a:endParaRPr lang="en-US"/>
          </a:p>
        </p:txBody>
      </p:sp>
    </p:spTree>
    <p:extLst>
      <p:ext uri="{BB962C8B-B14F-4D97-AF65-F5344CB8AC3E}">
        <p14:creationId xmlns:p14="http://schemas.microsoft.com/office/powerpoint/2010/main" val="3707517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a:t>
            </a:r>
            <a:r>
              <a:rPr lang="en-US" dirty="0" err="1"/>
              <a:t>silhouttes</a:t>
            </a:r>
            <a:r>
              <a:rPr lang="en-US" dirty="0"/>
              <a:t> provide different values for the optimal k, so two k values were used, 5 and 9. Since ideally, we wanted 5 clusters to match the quality of play categories, we stuck with that.</a:t>
            </a:r>
          </a:p>
        </p:txBody>
      </p:sp>
      <p:sp>
        <p:nvSpPr>
          <p:cNvPr id="4" name="Slide Number Placeholder 3"/>
          <p:cNvSpPr>
            <a:spLocks noGrp="1"/>
          </p:cNvSpPr>
          <p:nvPr>
            <p:ph type="sldNum" sz="quarter" idx="5"/>
          </p:nvPr>
        </p:nvSpPr>
        <p:spPr/>
        <p:txBody>
          <a:bodyPr/>
          <a:lstStyle/>
          <a:p>
            <a:fld id="{483AFAFF-8CBC-4A5C-BA63-D9B0CACDDACD}" type="slidenum">
              <a:rPr lang="en-US" smtClean="0"/>
              <a:t>13</a:t>
            </a:fld>
            <a:endParaRPr lang="en-US"/>
          </a:p>
        </p:txBody>
      </p:sp>
    </p:spTree>
    <p:extLst>
      <p:ext uri="{BB962C8B-B14F-4D97-AF65-F5344CB8AC3E}">
        <p14:creationId xmlns:p14="http://schemas.microsoft.com/office/powerpoint/2010/main" val="4153575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clusters here look poorly mixed in the left and right image, the silhouette plot, outside of cluster 4, appears rather clean which seems to signal that the clusters are well grouped. </a:t>
            </a:r>
          </a:p>
        </p:txBody>
      </p:sp>
      <p:sp>
        <p:nvSpPr>
          <p:cNvPr id="4" name="Slide Number Placeholder 3"/>
          <p:cNvSpPr>
            <a:spLocks noGrp="1"/>
          </p:cNvSpPr>
          <p:nvPr>
            <p:ph type="sldNum" sz="quarter" idx="5"/>
          </p:nvPr>
        </p:nvSpPr>
        <p:spPr/>
        <p:txBody>
          <a:bodyPr/>
          <a:lstStyle/>
          <a:p>
            <a:fld id="{483AFAFF-8CBC-4A5C-BA63-D9B0CACDDACD}" type="slidenum">
              <a:rPr lang="en-US" smtClean="0"/>
              <a:t>14</a:t>
            </a:fld>
            <a:endParaRPr lang="en-US"/>
          </a:p>
        </p:txBody>
      </p:sp>
    </p:spTree>
    <p:extLst>
      <p:ext uri="{BB962C8B-B14F-4D97-AF65-F5344CB8AC3E}">
        <p14:creationId xmlns:p14="http://schemas.microsoft.com/office/powerpoint/2010/main" val="1860787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2 appears to be significantly smaller than the others, but also has the least variability likely due to the low number of observations in this cluster. </a:t>
            </a:r>
          </a:p>
          <a:p>
            <a:r>
              <a:rPr lang="en-US" dirty="0"/>
              <a:t>When looking at defense, the values associated with first down passes and td_team_2 should be low to be considered a successful play. Clusters 4 and 5 cluster together plays where the defense did not perform well. Why did the defense perform poorly?</a:t>
            </a:r>
          </a:p>
          <a:p>
            <a:r>
              <a:rPr lang="en-US" dirty="0"/>
              <a:t>In cluster 5, there is a strong relationship between short passes over the middle. </a:t>
            </a:r>
          </a:p>
          <a:p>
            <a:r>
              <a:rPr lang="en-US" dirty="0"/>
              <a:t>Cluster 4 does not appear to really have any uniqueness to it that would explain a potential weakness for the defense other than it is the cluster with the least amount of shotgun plays. So maybe the defense isn’t as prepared for passing plays when the offense is not in an obvious passing formation.</a:t>
            </a:r>
          </a:p>
          <a:p>
            <a:r>
              <a:rPr lang="en-US" dirty="0"/>
              <a:t>Cluster 3 shows team like to pass out of shotgun more when playing against the Jags in Jacksonville and slightly prefer passing to the short left more than any other cluster when on third down.</a:t>
            </a:r>
          </a:p>
          <a:p>
            <a:r>
              <a:rPr lang="en-US" dirty="0"/>
              <a:t>Cluster 1 shows short passes to the right were very unsuccessful, and the rest of the clusters appear to back this up too.</a:t>
            </a:r>
          </a:p>
        </p:txBody>
      </p:sp>
      <p:sp>
        <p:nvSpPr>
          <p:cNvPr id="4" name="Slide Number Placeholder 3"/>
          <p:cNvSpPr>
            <a:spLocks noGrp="1"/>
          </p:cNvSpPr>
          <p:nvPr>
            <p:ph type="sldNum" sz="quarter" idx="5"/>
          </p:nvPr>
        </p:nvSpPr>
        <p:spPr/>
        <p:txBody>
          <a:bodyPr/>
          <a:lstStyle/>
          <a:p>
            <a:fld id="{483AFAFF-8CBC-4A5C-BA63-D9B0CACDDACD}" type="slidenum">
              <a:rPr lang="en-US" smtClean="0"/>
              <a:t>15</a:t>
            </a:fld>
            <a:endParaRPr lang="en-US"/>
          </a:p>
        </p:txBody>
      </p:sp>
    </p:spTree>
    <p:extLst>
      <p:ext uri="{BB962C8B-B14F-4D97-AF65-F5344CB8AC3E}">
        <p14:creationId xmlns:p14="http://schemas.microsoft.com/office/powerpoint/2010/main" val="3674097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the passing offense, the rushing offense also appears to have an optimal k value of 4.</a:t>
            </a:r>
          </a:p>
        </p:txBody>
      </p:sp>
      <p:sp>
        <p:nvSpPr>
          <p:cNvPr id="4" name="Slide Number Placeholder 3"/>
          <p:cNvSpPr>
            <a:spLocks noGrp="1"/>
          </p:cNvSpPr>
          <p:nvPr>
            <p:ph type="sldNum" sz="quarter" idx="5"/>
          </p:nvPr>
        </p:nvSpPr>
        <p:spPr/>
        <p:txBody>
          <a:bodyPr/>
          <a:lstStyle/>
          <a:p>
            <a:fld id="{483AFAFF-8CBC-4A5C-BA63-D9B0CACDDACD}" type="slidenum">
              <a:rPr lang="en-US" smtClean="0"/>
              <a:t>16</a:t>
            </a:fld>
            <a:endParaRPr lang="en-US"/>
          </a:p>
        </p:txBody>
      </p:sp>
    </p:spTree>
    <p:extLst>
      <p:ext uri="{BB962C8B-B14F-4D97-AF65-F5344CB8AC3E}">
        <p14:creationId xmlns:p14="http://schemas.microsoft.com/office/powerpoint/2010/main" val="894567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different clusters provide seemingly inconsistent reports. The leftmost graph appears to blend clusters 1 and 4, while the rightmost graph blends clusters 2 and 3 the most. In both graphs there does appear to be a relatively strong distinction between most of the clusters though. The </a:t>
            </a:r>
            <a:r>
              <a:rPr lang="en-US" dirty="0" err="1"/>
              <a:t>clara</a:t>
            </a:r>
            <a:r>
              <a:rPr lang="en-US" dirty="0"/>
              <a:t> silhouette enforces this belief with low negative silhouette widths, meaning most of the data is well explained by the model.</a:t>
            </a:r>
          </a:p>
        </p:txBody>
      </p:sp>
      <p:sp>
        <p:nvSpPr>
          <p:cNvPr id="4" name="Slide Number Placeholder 3"/>
          <p:cNvSpPr>
            <a:spLocks noGrp="1"/>
          </p:cNvSpPr>
          <p:nvPr>
            <p:ph type="sldNum" sz="quarter" idx="5"/>
          </p:nvPr>
        </p:nvSpPr>
        <p:spPr/>
        <p:txBody>
          <a:bodyPr/>
          <a:lstStyle/>
          <a:p>
            <a:fld id="{483AFAFF-8CBC-4A5C-BA63-D9B0CACDDACD}" type="slidenum">
              <a:rPr lang="en-US" smtClean="0"/>
              <a:t>17</a:t>
            </a:fld>
            <a:endParaRPr lang="en-US"/>
          </a:p>
        </p:txBody>
      </p:sp>
    </p:spTree>
    <p:extLst>
      <p:ext uri="{BB962C8B-B14F-4D97-AF65-F5344CB8AC3E}">
        <p14:creationId xmlns:p14="http://schemas.microsoft.com/office/powerpoint/2010/main" val="1865997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sizes are more widespread than ideal. </a:t>
            </a:r>
          </a:p>
          <a:p>
            <a:r>
              <a:rPr lang="en-US" dirty="0"/>
              <a:t>There isn’t too much variability between the different clusters other than scrambles and away games.</a:t>
            </a:r>
          </a:p>
          <a:p>
            <a:r>
              <a:rPr lang="en-US" dirty="0"/>
              <a:t>Cluster 3 shows the QB scrambles, which appear to mostly happen on third down but still often failed to lead to a first down., although it was more successful at creating a first down the other types of rushes. This shows that the offense could be putting the QB at too much risk and could possibly benefit from better receivers that get open faster or a better offensive line to allow the QB to take time in the pocket. </a:t>
            </a:r>
          </a:p>
          <a:p>
            <a:r>
              <a:rPr lang="en-US" dirty="0"/>
              <a:t>Cluster 1 shows that the team is more likely to get first down rushes playing away. So far from the clustering, I would not be surprised to the team won more games away than at home.</a:t>
            </a:r>
          </a:p>
          <a:p>
            <a:r>
              <a:rPr lang="en-US" dirty="0"/>
              <a:t>Cluster 1 and 4 look similar yet have different first down results until you consider the gap. While both clusters focus on runs to the left, it appears the Jags are slightly more effective when running to the guard or tackle gap than when running around the edge. I believe this may be an indication of either poor run blocking by tight ends or tackles. To me this, this indicates the interior of the line is better at run blocking than the outside.</a:t>
            </a:r>
          </a:p>
          <a:p>
            <a:r>
              <a:rPr lang="en-US" dirty="0"/>
              <a:t>Cluster 2 produces the most touchdowns with runs up the middle, but it appears these runs are much more likely to be called when the team is already near the endzone. This does reinforce the idea that the interior line is stronger at run blocking though. When the team needs a tough run, they look to running up the middle rather than bouncing to the outside.</a:t>
            </a:r>
          </a:p>
        </p:txBody>
      </p:sp>
      <p:sp>
        <p:nvSpPr>
          <p:cNvPr id="4" name="Slide Number Placeholder 3"/>
          <p:cNvSpPr>
            <a:spLocks noGrp="1"/>
          </p:cNvSpPr>
          <p:nvPr>
            <p:ph type="sldNum" sz="quarter" idx="5"/>
          </p:nvPr>
        </p:nvSpPr>
        <p:spPr/>
        <p:txBody>
          <a:bodyPr/>
          <a:lstStyle/>
          <a:p>
            <a:fld id="{483AFAFF-8CBC-4A5C-BA63-D9B0CACDDACD}" type="slidenum">
              <a:rPr lang="en-US" smtClean="0"/>
              <a:t>18</a:t>
            </a:fld>
            <a:endParaRPr lang="en-US"/>
          </a:p>
        </p:txBody>
      </p:sp>
    </p:spTree>
    <p:extLst>
      <p:ext uri="{BB962C8B-B14F-4D97-AF65-F5344CB8AC3E}">
        <p14:creationId xmlns:p14="http://schemas.microsoft.com/office/powerpoint/2010/main" val="424300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rushing defense, we can see too possible k values, both of which are 1 away from our target value of  clusters. It would seem more likely that the clusters would be less than the manually generated amount of qualities I created, so that will be analyzed instead. While I actually analyzed both k values and both turned out decent results, k = 4 appeared better so that is what I will present today.</a:t>
            </a:r>
          </a:p>
        </p:txBody>
      </p:sp>
      <p:sp>
        <p:nvSpPr>
          <p:cNvPr id="4" name="Slide Number Placeholder 3"/>
          <p:cNvSpPr>
            <a:spLocks noGrp="1"/>
          </p:cNvSpPr>
          <p:nvPr>
            <p:ph type="sldNum" sz="quarter" idx="5"/>
          </p:nvPr>
        </p:nvSpPr>
        <p:spPr/>
        <p:txBody>
          <a:bodyPr/>
          <a:lstStyle/>
          <a:p>
            <a:fld id="{483AFAFF-8CBC-4A5C-BA63-D9B0CACDDACD}" type="slidenum">
              <a:rPr lang="en-US" smtClean="0"/>
              <a:t>19</a:t>
            </a:fld>
            <a:endParaRPr lang="en-US"/>
          </a:p>
        </p:txBody>
      </p:sp>
    </p:spTree>
    <p:extLst>
      <p:ext uri="{BB962C8B-B14F-4D97-AF65-F5344CB8AC3E}">
        <p14:creationId xmlns:p14="http://schemas.microsoft.com/office/powerpoint/2010/main" val="1654104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rightmost graph depicts cluster 1 as kind of all over the place, the leftmost graph gives us our first graph where the clusters are well defined. The silhouettes provided by </a:t>
            </a:r>
            <a:r>
              <a:rPr lang="en-US" dirty="0" err="1"/>
              <a:t>clara</a:t>
            </a:r>
            <a:r>
              <a:rPr lang="en-US" dirty="0"/>
              <a:t> also appear to be the cleanest yet. </a:t>
            </a:r>
          </a:p>
        </p:txBody>
      </p:sp>
      <p:sp>
        <p:nvSpPr>
          <p:cNvPr id="4" name="Slide Number Placeholder 3"/>
          <p:cNvSpPr>
            <a:spLocks noGrp="1"/>
          </p:cNvSpPr>
          <p:nvPr>
            <p:ph type="sldNum" sz="quarter" idx="5"/>
          </p:nvPr>
        </p:nvSpPr>
        <p:spPr/>
        <p:txBody>
          <a:bodyPr/>
          <a:lstStyle/>
          <a:p>
            <a:fld id="{483AFAFF-8CBC-4A5C-BA63-D9B0CACDDACD}" type="slidenum">
              <a:rPr lang="en-US" smtClean="0"/>
              <a:t>20</a:t>
            </a:fld>
            <a:endParaRPr lang="en-US"/>
          </a:p>
        </p:txBody>
      </p:sp>
    </p:spTree>
    <p:extLst>
      <p:ext uri="{BB962C8B-B14F-4D97-AF65-F5344CB8AC3E}">
        <p14:creationId xmlns:p14="http://schemas.microsoft.com/office/powerpoint/2010/main" val="702001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sizes are more widespread than ideal again.</a:t>
            </a:r>
          </a:p>
          <a:p>
            <a:r>
              <a:rPr lang="en-US" dirty="0"/>
              <a:t>All clusters appear to be based on the gaps.</a:t>
            </a:r>
          </a:p>
          <a:p>
            <a:r>
              <a:rPr lang="en-US" dirty="0"/>
              <a:t>Cluster 1 is runs to edge. The most first downs and touchdowns are given up when running to the edge. More runs to edge are also to the left side of the defense, indicating the left outside linebacker or defensive lineman may not be fast enough to seal the edge.</a:t>
            </a:r>
          </a:p>
          <a:p>
            <a:r>
              <a:rPr lang="en-US" dirty="0"/>
              <a:t>Cluster 2 shows that when teams do run to the tackle gap against the Jags, they tend to run more to the right, likely because the outside defensive line is weaker there. </a:t>
            </a:r>
          </a:p>
          <a:p>
            <a:r>
              <a:rPr lang="en-US" dirty="0"/>
              <a:t>Cluster 3 </a:t>
            </a:r>
            <a:r>
              <a:rPr lang="en-US" dirty="0" err="1"/>
              <a:t>isruns</a:t>
            </a:r>
            <a:r>
              <a:rPr lang="en-US" dirty="0"/>
              <a:t> up the middle, which is where the second most TDs and first downs against the team occur. Runs up the middle also appear to occur more earlier in the game than later but has the least yards gained. This shows that teams are more likely to run the ball up the middle in short yardage situations and are decently successful at it relative to the other runs. Middle runs are also more likely when the Jags are home.</a:t>
            </a:r>
          </a:p>
          <a:p>
            <a:r>
              <a:rPr lang="en-US" dirty="0"/>
              <a:t>Cluster 4 The guard gap appears to be the most solid for the defense on both the left and right side. Although they give up the most yards (slightly), they give up the least first downs and second least touchdowns. The combination of cluster 2 and cluster 3 is a bit confusing because they both focus on the interior of the defense. What I would take out of this is the defense likely has strong linebackers in the middle to plug up the gaps, but maybe weaker interior linemen to prevent successful runs right up the middle.</a:t>
            </a:r>
          </a:p>
        </p:txBody>
      </p:sp>
      <p:sp>
        <p:nvSpPr>
          <p:cNvPr id="4" name="Slide Number Placeholder 3"/>
          <p:cNvSpPr>
            <a:spLocks noGrp="1"/>
          </p:cNvSpPr>
          <p:nvPr>
            <p:ph type="sldNum" sz="quarter" idx="5"/>
          </p:nvPr>
        </p:nvSpPr>
        <p:spPr/>
        <p:txBody>
          <a:bodyPr/>
          <a:lstStyle/>
          <a:p>
            <a:fld id="{483AFAFF-8CBC-4A5C-BA63-D9B0CACDDACD}" type="slidenum">
              <a:rPr lang="en-US" smtClean="0"/>
              <a:t>21</a:t>
            </a:fld>
            <a:endParaRPr lang="en-US"/>
          </a:p>
        </p:txBody>
      </p:sp>
    </p:spTree>
    <p:extLst>
      <p:ext uri="{BB962C8B-B14F-4D97-AF65-F5344CB8AC3E}">
        <p14:creationId xmlns:p14="http://schemas.microsoft.com/office/powerpoint/2010/main" val="2376646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graphs above are after most of the reduction already occurred. Safeties were eliminated in both of the above datasets while fourth downs were removed for the defense.  Also, at this point in the analysis, the first dummy variable was eliminated as it was represented through the lack of the other categorical variables of the same type. </a:t>
            </a:r>
          </a:p>
          <a:p>
            <a:r>
              <a:rPr lang="en-US" dirty="0"/>
              <a:t>An immediate realization seen in this data is the first two PCA dimensions already show a tendency to explain obvious data instead of discovering harder to recognize pattens. It is obvious down_2 and down_3 will never be the same, however here we can see there is also a slight opposite contribution between </a:t>
            </a:r>
            <a:r>
              <a:rPr lang="en-US" dirty="0" err="1"/>
              <a:t>pass_length_short</a:t>
            </a:r>
            <a:r>
              <a:rPr lang="en-US" dirty="0"/>
              <a:t> and </a:t>
            </a:r>
            <a:r>
              <a:rPr lang="en-US" dirty="0" err="1"/>
              <a:t>pass_location_right</a:t>
            </a:r>
            <a:r>
              <a:rPr lang="en-US" dirty="0"/>
              <a:t>, meaning it is more likely when passing right the Jaguars threw a long pass in the second primary component of the offense.</a:t>
            </a:r>
          </a:p>
          <a:p>
            <a:r>
              <a:rPr lang="en-US" dirty="0"/>
              <a:t>For the defense, again many of the relationships were weak but you can see a slight positive relationship between teams passing to the right against the Jags as the game continued on in the first principal component.</a:t>
            </a:r>
          </a:p>
          <a:p>
            <a:endParaRPr lang="en-US" dirty="0"/>
          </a:p>
        </p:txBody>
      </p:sp>
      <p:sp>
        <p:nvSpPr>
          <p:cNvPr id="4" name="Slide Number Placeholder 3"/>
          <p:cNvSpPr>
            <a:spLocks noGrp="1"/>
          </p:cNvSpPr>
          <p:nvPr>
            <p:ph type="sldNum" sz="quarter" idx="5"/>
          </p:nvPr>
        </p:nvSpPr>
        <p:spPr/>
        <p:txBody>
          <a:bodyPr/>
          <a:lstStyle/>
          <a:p>
            <a:fld id="{483AFAFF-8CBC-4A5C-BA63-D9B0CACDDACD}" type="slidenum">
              <a:rPr lang="en-US" smtClean="0"/>
              <a:t>4</a:t>
            </a:fld>
            <a:endParaRPr lang="en-US"/>
          </a:p>
        </p:txBody>
      </p:sp>
    </p:spTree>
    <p:extLst>
      <p:ext uri="{BB962C8B-B14F-4D97-AF65-F5344CB8AC3E}">
        <p14:creationId xmlns:p14="http://schemas.microsoft.com/office/powerpoint/2010/main" val="18937211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coach is likely able to better interpret this information as they understand the assignments of each player.</a:t>
            </a:r>
          </a:p>
        </p:txBody>
      </p:sp>
      <p:sp>
        <p:nvSpPr>
          <p:cNvPr id="4" name="Slide Number Placeholder 3"/>
          <p:cNvSpPr>
            <a:spLocks noGrp="1"/>
          </p:cNvSpPr>
          <p:nvPr>
            <p:ph type="sldNum" sz="quarter" idx="5"/>
          </p:nvPr>
        </p:nvSpPr>
        <p:spPr/>
        <p:txBody>
          <a:bodyPr/>
          <a:lstStyle/>
          <a:p>
            <a:fld id="{483AFAFF-8CBC-4A5C-BA63-D9B0CACDDACD}" type="slidenum">
              <a:rPr lang="en-US" smtClean="0"/>
              <a:t>22</a:t>
            </a:fld>
            <a:endParaRPr lang="en-US"/>
          </a:p>
        </p:txBody>
      </p:sp>
    </p:spTree>
    <p:extLst>
      <p:ext uri="{BB962C8B-B14F-4D97-AF65-F5344CB8AC3E}">
        <p14:creationId xmlns:p14="http://schemas.microsoft.com/office/powerpoint/2010/main" val="3252435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Place more emphasis on the players involved in each play – who made the catch, the tackle and where and in what game situation.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Keep track of injuries on the team – These likely have a decent impact on the result of plays. During the year, Jacksonville changed their starting QB at least 3 times between Nick Foles and Gardener Minshew.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Analyze the data based on 1</a:t>
            </a:r>
            <a:r>
              <a:rPr lang="en-US" baseline="30000" dirty="0"/>
              <a:t>st</a:t>
            </a:r>
            <a:r>
              <a:rPr lang="en-US" dirty="0"/>
              <a:t> string personnel – There is so much variability between every play in the NFL that could also make it more difficult to predict plays. If we are more concerned with drafting starting caliber players, we should only make comparisons with the first string personnel.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Adding in model based clustering could provide more insights.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using supervised clustering models like </a:t>
            </a:r>
            <a:r>
              <a:rPr lang="en-US" dirty="0" err="1"/>
              <a:t>knn</a:t>
            </a:r>
            <a:r>
              <a:rPr lang="en-US" dirty="0"/>
              <a:t> appears like it could really add more insight.</a:t>
            </a:r>
          </a:p>
        </p:txBody>
      </p:sp>
      <p:sp>
        <p:nvSpPr>
          <p:cNvPr id="4" name="Slide Number Placeholder 3"/>
          <p:cNvSpPr>
            <a:spLocks noGrp="1"/>
          </p:cNvSpPr>
          <p:nvPr>
            <p:ph type="sldNum" sz="quarter" idx="5"/>
          </p:nvPr>
        </p:nvSpPr>
        <p:spPr/>
        <p:txBody>
          <a:bodyPr/>
          <a:lstStyle/>
          <a:p>
            <a:fld id="{483AFAFF-8CBC-4A5C-BA63-D9B0CACDDACD}" type="slidenum">
              <a:rPr lang="en-US" smtClean="0"/>
              <a:t>23</a:t>
            </a:fld>
            <a:endParaRPr lang="en-US"/>
          </a:p>
        </p:txBody>
      </p:sp>
    </p:spTree>
    <p:extLst>
      <p:ext uri="{BB962C8B-B14F-4D97-AF65-F5344CB8AC3E}">
        <p14:creationId xmlns:p14="http://schemas.microsoft.com/office/powerpoint/2010/main" val="12663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two graphs are not as significant so don’t worry about not being able to read those. The top left graph was the first initial run. The top right graph was after removing obvious relationships like between the downs and pass locations. The final graph is the result of the top right graph having some of the arcs switched since the quality of a play is the result of all the other data. There is no way the quality of the play leads to a result.</a:t>
            </a:r>
          </a:p>
          <a:p>
            <a:r>
              <a:rPr lang="en-US" dirty="0"/>
              <a:t>In the bottom graph, we can see that many of the relationships to the qualities do not provide great insight. On offense, 0 is the strongest quality while 4 is the weakest. The relationship between deep pass and a quality of 4 makes since when deep passes connect they are going to be for a big gain. Even some of the weak relationships may be useful though.</a:t>
            </a:r>
          </a:p>
          <a:p>
            <a:r>
              <a:rPr lang="en-US" dirty="0"/>
              <a:t>Unfortunately, when using the above model to predict anything outside of the extremes, it is very poor at predicting an outcome. For qualities 1 – 3, all the predictions will be that the quality is not 1 – 3, which unfortunately has a decent accuracy because of only ~1/5</a:t>
            </a:r>
            <a:r>
              <a:rPr lang="en-US" baseline="30000" dirty="0"/>
              <a:t>th</a:t>
            </a:r>
            <a:r>
              <a:rPr lang="en-US" dirty="0"/>
              <a:t> of the data belonging to a single quantity at a time. </a:t>
            </a:r>
          </a:p>
        </p:txBody>
      </p:sp>
      <p:sp>
        <p:nvSpPr>
          <p:cNvPr id="4" name="Slide Number Placeholder 3"/>
          <p:cNvSpPr>
            <a:spLocks noGrp="1"/>
          </p:cNvSpPr>
          <p:nvPr>
            <p:ph type="sldNum" sz="quarter" idx="5"/>
          </p:nvPr>
        </p:nvSpPr>
        <p:spPr/>
        <p:txBody>
          <a:bodyPr/>
          <a:lstStyle/>
          <a:p>
            <a:fld id="{483AFAFF-8CBC-4A5C-BA63-D9B0CACDDACD}" type="slidenum">
              <a:rPr lang="en-US" smtClean="0"/>
              <a:t>5</a:t>
            </a:fld>
            <a:endParaRPr lang="en-US"/>
          </a:p>
        </p:txBody>
      </p:sp>
    </p:spTree>
    <p:extLst>
      <p:ext uri="{BB962C8B-B14F-4D97-AF65-F5344CB8AC3E}">
        <p14:creationId xmlns:p14="http://schemas.microsoft.com/office/powerpoint/2010/main" val="716554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defense, we used a similar blacklist as the offense except for a few variables that were either only present in the defense or just not as important. For defense, 0 is a very poor play while 4 is a great play. The right graph is after the arc direction changes to account for quality.</a:t>
            </a:r>
          </a:p>
          <a:p>
            <a:r>
              <a:rPr lang="en-US" dirty="0"/>
              <a:t>Again, this analysis did not provide great prediction values outside of the extreme values.</a:t>
            </a:r>
          </a:p>
        </p:txBody>
      </p:sp>
      <p:sp>
        <p:nvSpPr>
          <p:cNvPr id="4" name="Slide Number Placeholder 3"/>
          <p:cNvSpPr>
            <a:spLocks noGrp="1"/>
          </p:cNvSpPr>
          <p:nvPr>
            <p:ph type="sldNum" sz="quarter" idx="5"/>
          </p:nvPr>
        </p:nvSpPr>
        <p:spPr/>
        <p:txBody>
          <a:bodyPr/>
          <a:lstStyle/>
          <a:p>
            <a:fld id="{483AFAFF-8CBC-4A5C-BA63-D9B0CACDDACD}" type="slidenum">
              <a:rPr lang="en-US" smtClean="0"/>
              <a:t>6</a:t>
            </a:fld>
            <a:endParaRPr lang="en-US"/>
          </a:p>
        </p:txBody>
      </p:sp>
    </p:spTree>
    <p:extLst>
      <p:ext uri="{BB962C8B-B14F-4D97-AF65-F5344CB8AC3E}">
        <p14:creationId xmlns:p14="http://schemas.microsoft.com/office/powerpoint/2010/main" val="1814068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dimension reduction was again already done here, but the first two PCA components appear to be more telling for rushing than for passing. While in passing it only seemed to provide obvious relationships, </a:t>
            </a:r>
            <a:r>
              <a:rPr lang="en-US" dirty="0" err="1"/>
              <a:t>riushing</a:t>
            </a:r>
            <a:r>
              <a:rPr lang="en-US" dirty="0"/>
              <a:t> is already giving some interesting insights outside of the run locations and run gaps being similar (run location middle will not be as common as left or right for the tackles and ends).</a:t>
            </a:r>
          </a:p>
          <a:p>
            <a:r>
              <a:rPr lang="en-US" dirty="0"/>
              <a:t>For the Jaguars offense, the first PC appears to state that the Jaguars rarely call a designed running play out of shotgun, but instead scramble with the QB. In the second component, there appears to be a relationship between running not at home (away) and running to the guard gap, the end gap, and running to the right.</a:t>
            </a:r>
          </a:p>
          <a:p>
            <a:r>
              <a:rPr lang="en-US" dirty="0"/>
              <a:t>For the second primary component, we can see similar relationship exists with the defense when not defending the run at home. They end up having more outside right runs to defend.</a:t>
            </a:r>
          </a:p>
        </p:txBody>
      </p:sp>
      <p:sp>
        <p:nvSpPr>
          <p:cNvPr id="4" name="Slide Number Placeholder 3"/>
          <p:cNvSpPr>
            <a:spLocks noGrp="1"/>
          </p:cNvSpPr>
          <p:nvPr>
            <p:ph type="sldNum" sz="quarter" idx="5"/>
          </p:nvPr>
        </p:nvSpPr>
        <p:spPr/>
        <p:txBody>
          <a:bodyPr/>
          <a:lstStyle/>
          <a:p>
            <a:fld id="{483AFAFF-8CBC-4A5C-BA63-D9B0CACDDACD}" type="slidenum">
              <a:rPr lang="en-US" smtClean="0"/>
              <a:t>7</a:t>
            </a:fld>
            <a:endParaRPr lang="en-US"/>
          </a:p>
        </p:txBody>
      </p:sp>
    </p:spTree>
    <p:extLst>
      <p:ext uri="{BB962C8B-B14F-4D97-AF65-F5344CB8AC3E}">
        <p14:creationId xmlns:p14="http://schemas.microsoft.com/office/powerpoint/2010/main" val="326276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bottom graph was the initial offensive run graph. Then it was ran with the blacklist to prevent obvious relationships which already kept the qualities as the lowest nodes so no arcs needed to be adjusted.</a:t>
            </a:r>
          </a:p>
          <a:p>
            <a:r>
              <a:rPr lang="en-US" dirty="0"/>
              <a:t>The top graph shows some of the relationships mentioned from the initial PCA analysis witnessed during dimension reduction and shows that when the offense did scramble out of shotgun, it did not amount to a high-quality play. The Quarterback is Gardener Minshew, not Lamar Jackson. </a:t>
            </a:r>
          </a:p>
          <a:p>
            <a:r>
              <a:rPr lang="en-US" dirty="0"/>
              <a:t>The run gap association with the home team can also be seen.</a:t>
            </a:r>
          </a:p>
          <a:p>
            <a:r>
              <a:rPr lang="en-US" dirty="0"/>
              <a:t>Unfortunately, the model still suffers the same fate as passing where it is great at predicting extremes, but poor at predicting the mid qualities. </a:t>
            </a:r>
          </a:p>
        </p:txBody>
      </p:sp>
      <p:sp>
        <p:nvSpPr>
          <p:cNvPr id="4" name="Slide Number Placeholder 3"/>
          <p:cNvSpPr>
            <a:spLocks noGrp="1"/>
          </p:cNvSpPr>
          <p:nvPr>
            <p:ph type="sldNum" sz="quarter" idx="5"/>
          </p:nvPr>
        </p:nvSpPr>
        <p:spPr/>
        <p:txBody>
          <a:bodyPr/>
          <a:lstStyle/>
          <a:p>
            <a:fld id="{483AFAFF-8CBC-4A5C-BA63-D9B0CACDDACD}" type="slidenum">
              <a:rPr lang="en-US" smtClean="0"/>
              <a:t>8</a:t>
            </a:fld>
            <a:endParaRPr lang="en-US"/>
          </a:p>
        </p:txBody>
      </p:sp>
    </p:spTree>
    <p:extLst>
      <p:ext uri="{BB962C8B-B14F-4D97-AF65-F5344CB8AC3E}">
        <p14:creationId xmlns:p14="http://schemas.microsoft.com/office/powerpoint/2010/main" val="715482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run defense was initialized using a blacklist, but required some arc swaps to ensure the quality did not lead to another variable. Most of these relationships are weak and do not provide too much insight. </a:t>
            </a:r>
          </a:p>
          <a:p>
            <a:r>
              <a:rPr lang="en-US" dirty="0"/>
              <a:t>Once again, the model did well predicting extremes but not middle mid-quality plays.</a:t>
            </a:r>
          </a:p>
          <a:p>
            <a:r>
              <a:rPr lang="en-US" dirty="0"/>
              <a:t>The reason all four models were great at predicting extremes is that we already have the result of the play as a touchdown or turnover, which heavily influence the quality of the play. </a:t>
            </a:r>
          </a:p>
        </p:txBody>
      </p:sp>
      <p:sp>
        <p:nvSpPr>
          <p:cNvPr id="4" name="Slide Number Placeholder 3"/>
          <p:cNvSpPr>
            <a:spLocks noGrp="1"/>
          </p:cNvSpPr>
          <p:nvPr>
            <p:ph type="sldNum" sz="quarter" idx="5"/>
          </p:nvPr>
        </p:nvSpPr>
        <p:spPr/>
        <p:txBody>
          <a:bodyPr/>
          <a:lstStyle/>
          <a:p>
            <a:fld id="{483AFAFF-8CBC-4A5C-BA63-D9B0CACDDACD}" type="slidenum">
              <a:rPr lang="en-US" smtClean="0"/>
              <a:t>9</a:t>
            </a:fld>
            <a:endParaRPr lang="en-US"/>
          </a:p>
        </p:txBody>
      </p:sp>
    </p:spTree>
    <p:extLst>
      <p:ext uri="{BB962C8B-B14F-4D97-AF65-F5344CB8AC3E}">
        <p14:creationId xmlns:p14="http://schemas.microsoft.com/office/powerpoint/2010/main" val="3562881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Bayesian models did not work as well as we hoped, so we moved onto cluster analysis.</a:t>
            </a:r>
          </a:p>
          <a:p>
            <a:r>
              <a:rPr lang="en-US" dirty="0"/>
              <a:t>Ideally, we would like to see 5 marked as the optimal number of clusters since we have 5 categories for the quality of play, but with 4 marked, it’s possible the quality of play could be reduced to four options. It’s also possible the clusters are not related to the quality whatsoever. To determine if the quality of play is found with this optimal k value, k means clustering was used on the principle component analysis. </a:t>
            </a:r>
          </a:p>
        </p:txBody>
      </p:sp>
      <p:sp>
        <p:nvSpPr>
          <p:cNvPr id="4" name="Slide Number Placeholder 3"/>
          <p:cNvSpPr>
            <a:spLocks noGrp="1"/>
          </p:cNvSpPr>
          <p:nvPr>
            <p:ph type="sldNum" sz="quarter" idx="5"/>
          </p:nvPr>
        </p:nvSpPr>
        <p:spPr/>
        <p:txBody>
          <a:bodyPr/>
          <a:lstStyle/>
          <a:p>
            <a:fld id="{483AFAFF-8CBC-4A5C-BA63-D9B0CACDDACD}" type="slidenum">
              <a:rPr lang="en-US" smtClean="0"/>
              <a:t>10</a:t>
            </a:fld>
            <a:endParaRPr lang="en-US"/>
          </a:p>
        </p:txBody>
      </p:sp>
    </p:spTree>
    <p:extLst>
      <p:ext uri="{BB962C8B-B14F-4D97-AF65-F5344CB8AC3E}">
        <p14:creationId xmlns:p14="http://schemas.microsoft.com/office/powerpoint/2010/main" val="481213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left plot, it does appear that clusters 1 and two are very similar and don’t provide great distinction. In the right plot, the only completely unique cluster is cluster 2. The middle shows that most of the data is well explained by the clusters, but clusters 1 and 4 have a small portion that are not well explained by the clusters.</a:t>
            </a:r>
          </a:p>
        </p:txBody>
      </p:sp>
      <p:sp>
        <p:nvSpPr>
          <p:cNvPr id="4" name="Slide Number Placeholder 3"/>
          <p:cNvSpPr>
            <a:spLocks noGrp="1"/>
          </p:cNvSpPr>
          <p:nvPr>
            <p:ph type="sldNum" sz="quarter" idx="5"/>
          </p:nvPr>
        </p:nvSpPr>
        <p:spPr/>
        <p:txBody>
          <a:bodyPr/>
          <a:lstStyle/>
          <a:p>
            <a:fld id="{483AFAFF-8CBC-4A5C-BA63-D9B0CACDDACD}" type="slidenum">
              <a:rPr lang="en-US" smtClean="0"/>
              <a:t>11</a:t>
            </a:fld>
            <a:endParaRPr lang="en-US"/>
          </a:p>
        </p:txBody>
      </p:sp>
    </p:spTree>
    <p:extLst>
      <p:ext uri="{BB962C8B-B14F-4D97-AF65-F5344CB8AC3E}">
        <p14:creationId xmlns:p14="http://schemas.microsoft.com/office/powerpoint/2010/main" val="1730641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253465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BFF6E2-CB85-45FC-AB6F-645CD42329DB}"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421850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961654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5016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857229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326234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2375008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904997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136649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67349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FF6E2-CB85-45FC-AB6F-645CD42329DB}" type="datetimeFigureOut">
              <a:rPr lang="en-US" smtClean="0"/>
              <a:t>7/9/2020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84859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BFF6E2-CB85-45FC-AB6F-645CD42329DB}"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12639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BFF6E2-CB85-45FC-AB6F-645CD42329DB}" type="datetimeFigureOut">
              <a:rPr lang="en-US" smtClean="0"/>
              <a:t>7/9/2020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05673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BFF6E2-CB85-45FC-AB6F-645CD42329DB}" type="datetimeFigureOut">
              <a:rPr lang="en-US" smtClean="0"/>
              <a:t>7/9/2020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94275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BFF6E2-CB85-45FC-AB6F-645CD42329DB}" type="datetimeFigureOut">
              <a:rPr lang="en-US" smtClean="0"/>
              <a:t>7/9/2020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134884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BFF6E2-CB85-45FC-AB6F-645CD42329DB}" type="datetimeFigureOut">
              <a:rPr lang="en-US" smtClean="0"/>
              <a:t>7/9/2020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3802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AEBFF6E2-CB85-45FC-AB6F-645CD42329DB}" type="datetimeFigureOut">
              <a:rPr lang="en-US" smtClean="0"/>
              <a:t>7/9/2020</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961AA9C4-098F-4D0A-8CCB-EF85CDADD01F}" type="slidenum">
              <a:rPr lang="en-US" smtClean="0"/>
              <a:t>‹#›</a:t>
            </a:fld>
            <a:endParaRPr lang="en-US"/>
          </a:p>
        </p:txBody>
      </p:sp>
    </p:spTree>
    <p:extLst>
      <p:ext uri="{BB962C8B-B14F-4D97-AF65-F5344CB8AC3E}">
        <p14:creationId xmlns:p14="http://schemas.microsoft.com/office/powerpoint/2010/main" val="421724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EBFF6E2-CB85-45FC-AB6F-645CD42329DB}" type="datetimeFigureOut">
              <a:rPr lang="en-US" smtClean="0"/>
              <a:t>7/9/2020</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61AA9C4-098F-4D0A-8CCB-EF85CDADD01F}" type="slidenum">
              <a:rPr lang="en-US" smtClean="0"/>
              <a:t>‹#›</a:t>
            </a:fld>
            <a:endParaRPr lang="en-US"/>
          </a:p>
        </p:txBody>
      </p:sp>
    </p:spTree>
    <p:extLst>
      <p:ext uri="{BB962C8B-B14F-4D97-AF65-F5344CB8AC3E}">
        <p14:creationId xmlns:p14="http://schemas.microsoft.com/office/powerpoint/2010/main" val="37063867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github.com/ryurko/nflscrapR-data/tree/master/play_by_play_data/regular_season" TargetMode="Externa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24E7-8DE4-43D4-8068-A13133B30CAD}"/>
              </a:ext>
            </a:extLst>
          </p:cNvPr>
          <p:cNvSpPr>
            <a:spLocks noGrp="1"/>
          </p:cNvSpPr>
          <p:nvPr>
            <p:ph type="ctrTitle"/>
          </p:nvPr>
        </p:nvSpPr>
        <p:spPr>
          <a:xfrm>
            <a:off x="1114424" y="1415539"/>
            <a:ext cx="6150510" cy="1905000"/>
          </a:xfrm>
        </p:spPr>
        <p:txBody>
          <a:bodyPr>
            <a:normAutofit/>
          </a:bodyPr>
          <a:lstStyle/>
          <a:p>
            <a:r>
              <a:rPr lang="en-US" dirty="0"/>
              <a:t>2019 Jacksonville Jaguars</a:t>
            </a:r>
          </a:p>
        </p:txBody>
      </p:sp>
      <p:sp>
        <p:nvSpPr>
          <p:cNvPr id="3" name="Subtitle 2">
            <a:extLst>
              <a:ext uri="{FF2B5EF4-FFF2-40B4-BE49-F238E27FC236}">
                <a16:creationId xmlns:a16="http://schemas.microsoft.com/office/drawing/2014/main" id="{F8629050-944C-48B5-8B4A-DE5CDFE274CF}"/>
              </a:ext>
            </a:extLst>
          </p:cNvPr>
          <p:cNvSpPr>
            <a:spLocks noGrp="1"/>
          </p:cNvSpPr>
          <p:nvPr>
            <p:ph type="subTitle" idx="1"/>
          </p:nvPr>
        </p:nvSpPr>
        <p:spPr>
          <a:xfrm>
            <a:off x="1114424" y="4124325"/>
            <a:ext cx="6150510" cy="1905000"/>
          </a:xfrm>
        </p:spPr>
        <p:txBody>
          <a:bodyPr>
            <a:normAutofit/>
          </a:bodyPr>
          <a:lstStyle/>
          <a:p>
            <a:r>
              <a:rPr lang="en-US"/>
              <a:t>Analytical </a:t>
            </a:r>
            <a:r>
              <a:rPr lang="en-US" dirty="0"/>
              <a:t>Review</a:t>
            </a:r>
          </a:p>
          <a:p>
            <a:r>
              <a:rPr lang="en-US" dirty="0"/>
              <a:t>Josh Harkness</a:t>
            </a:r>
          </a:p>
        </p:txBody>
      </p:sp>
      <p:pic>
        <p:nvPicPr>
          <p:cNvPr id="2060" name="Picture 12" descr="Jacksonville Jaguars - Home | Facebook">
            <a:extLst>
              <a:ext uri="{FF2B5EF4-FFF2-40B4-BE49-F238E27FC236}">
                <a16:creationId xmlns:a16="http://schemas.microsoft.com/office/drawing/2014/main" id="{B63F837C-100D-46C1-90C5-7C8E0475B55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60775" y="2016126"/>
            <a:ext cx="2825748" cy="282574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9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70BFF-B82D-4D9D-B5F0-004AC26FF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8005CF-6B6B-4AE1-85D8-60E79923F07D}"/>
              </a:ext>
            </a:extLst>
          </p:cNvPr>
          <p:cNvSpPr>
            <a:spLocks noGrp="1"/>
          </p:cNvSpPr>
          <p:nvPr>
            <p:ph type="title"/>
          </p:nvPr>
        </p:nvSpPr>
        <p:spPr>
          <a:xfrm>
            <a:off x="6735098" y="609600"/>
            <a:ext cx="4798142" cy="3642851"/>
          </a:xfrm>
        </p:spPr>
        <p:txBody>
          <a:bodyPr vert="horz" lIns="91440" tIns="45720" rIns="91440" bIns="45720" rtlCol="0" anchor="b">
            <a:normAutofit/>
          </a:bodyPr>
          <a:lstStyle/>
          <a:p>
            <a:pPr algn="ctr">
              <a:lnSpc>
                <a:spcPct val="90000"/>
              </a:lnSpc>
            </a:pPr>
            <a: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t>Cluster Analysis</a:t>
            </a: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t>Passing Offense </a:t>
            </a: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100" dirty="0">
                <a:effectLst>
                  <a:glow rad="38100">
                    <a:schemeClr val="bg1">
                      <a:lumMod val="65000"/>
                      <a:lumOff val="35000"/>
                      <a:alpha val="50000"/>
                    </a:schemeClr>
                  </a:glow>
                  <a:outerShdw blurRad="28575" dist="31750" dir="13200000" algn="tl" rotWithShape="0">
                    <a:srgbClr val="000000">
                      <a:alpha val="25000"/>
                    </a:srgbClr>
                  </a:outerShdw>
                </a:effectLst>
              </a:rPr>
              <a:t>Optimal K</a:t>
            </a:r>
          </a:p>
        </p:txBody>
      </p:sp>
      <p:sp>
        <p:nvSpPr>
          <p:cNvPr id="21" name="Rectangle 20">
            <a:extLst>
              <a:ext uri="{FF2B5EF4-FFF2-40B4-BE49-F238E27FC236}">
                <a16:creationId xmlns:a16="http://schemas.microsoft.com/office/drawing/2014/main" id="{F018DD30-4459-4EF1-A5AB-32FAAEBDF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5502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4BEF6053-4D84-47BD-A1FC-5D6F9C19A6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705" y="915045"/>
            <a:ext cx="2942953" cy="1875012"/>
          </a:xfrm>
          <a:prstGeom prst="rect">
            <a:avLst/>
          </a:prstGeom>
        </p:spPr>
      </p:pic>
      <p:pic>
        <p:nvPicPr>
          <p:cNvPr id="11" name="Picture 10" descr="A close up of a map&#10;&#10;Description automatically generated">
            <a:extLst>
              <a:ext uri="{FF2B5EF4-FFF2-40B4-BE49-F238E27FC236}">
                <a16:creationId xmlns:a16="http://schemas.microsoft.com/office/drawing/2014/main" id="{775CE54A-540B-44F0-912D-6DD4D8A0E8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3243" y="915045"/>
            <a:ext cx="2942953" cy="1875012"/>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E7D8EB6B-FF4F-4C23-AFC5-83B5C7E18B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919969"/>
            <a:ext cx="3049658" cy="1942995"/>
          </a:xfrm>
          <a:prstGeom prst="rect">
            <a:avLst/>
          </a:prstGeom>
        </p:spPr>
      </p:pic>
      <p:pic>
        <p:nvPicPr>
          <p:cNvPr id="5" name="Picture 4" descr="A close up of a map&#10;&#10;Description automatically generated">
            <a:extLst>
              <a:ext uri="{FF2B5EF4-FFF2-40B4-BE49-F238E27FC236}">
                <a16:creationId xmlns:a16="http://schemas.microsoft.com/office/drawing/2014/main" id="{C76A0802-930F-4ACE-9478-A21E54B170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36540" y="3919969"/>
            <a:ext cx="3049657" cy="1942995"/>
          </a:xfrm>
          <a:prstGeom prst="rect">
            <a:avLst/>
          </a:prstGeom>
        </p:spPr>
      </p:pic>
    </p:spTree>
    <p:extLst>
      <p:ext uri="{BB962C8B-B14F-4D97-AF65-F5344CB8AC3E}">
        <p14:creationId xmlns:p14="http://schemas.microsoft.com/office/powerpoint/2010/main" val="4277939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C809178-18EC-4F14-82C0-293EC9D14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CC368-61EA-40F2-8064-06B02AC64320}"/>
              </a:ext>
            </a:extLst>
          </p:cNvPr>
          <p:cNvSpPr>
            <a:spLocks noGrp="1"/>
          </p:cNvSpPr>
          <p:nvPr>
            <p:ph type="title"/>
          </p:nvPr>
        </p:nvSpPr>
        <p:spPr>
          <a:xfrm>
            <a:off x="1751012" y="4363271"/>
            <a:ext cx="8676222" cy="1066801"/>
          </a:xfrm>
        </p:spPr>
        <p:txBody>
          <a:bodyPr vert="horz" lIns="91440" tIns="45720" rIns="91440" bIns="45720" rtlCol="0" anchor="b">
            <a:normAutofit/>
          </a:bodyPr>
          <a:lstStyle/>
          <a:p>
            <a:pPr algn="ctr">
              <a:lnSpc>
                <a:spcPct val="90000"/>
              </a:lnSpc>
            </a:pPr>
            <a:r>
              <a:rPr lang="en-US" sz="2300">
                <a:effectLst>
                  <a:glow rad="38100">
                    <a:schemeClr val="bg1">
                      <a:lumMod val="65000"/>
                      <a:lumOff val="35000"/>
                      <a:alpha val="50000"/>
                    </a:schemeClr>
                  </a:glow>
                  <a:outerShdw blurRad="28575" dist="31750" dir="13200000" algn="tl" rotWithShape="0">
                    <a:srgbClr val="000000">
                      <a:alpha val="25000"/>
                    </a:srgbClr>
                  </a:outerShdw>
                </a:effectLst>
              </a:rPr>
              <a:t>Cluster Analysis</a:t>
            </a:r>
            <a:br>
              <a:rPr lang="en-US" sz="2300">
                <a:effectLst>
                  <a:glow rad="38100">
                    <a:schemeClr val="bg1">
                      <a:lumMod val="65000"/>
                      <a:lumOff val="35000"/>
                      <a:alpha val="50000"/>
                    </a:schemeClr>
                  </a:glow>
                  <a:outerShdw blurRad="28575" dist="31750" dir="13200000" algn="tl" rotWithShape="0">
                    <a:srgbClr val="000000">
                      <a:alpha val="25000"/>
                    </a:srgbClr>
                  </a:outerShdw>
                </a:effectLst>
              </a:rPr>
            </a:br>
            <a:r>
              <a:rPr lang="en-US" sz="2300">
                <a:effectLst>
                  <a:glow rad="38100">
                    <a:schemeClr val="bg1">
                      <a:lumMod val="65000"/>
                      <a:lumOff val="35000"/>
                      <a:alpha val="50000"/>
                    </a:schemeClr>
                  </a:glow>
                  <a:outerShdw blurRad="28575" dist="31750" dir="13200000" algn="tl" rotWithShape="0">
                    <a:srgbClr val="000000">
                      <a:alpha val="25000"/>
                    </a:srgbClr>
                  </a:outerShdw>
                </a:effectLst>
              </a:rPr>
              <a:t>K = 4 Clusters</a:t>
            </a:r>
            <a:br>
              <a:rPr lang="en-US" sz="2300">
                <a:effectLst>
                  <a:glow rad="38100">
                    <a:schemeClr val="bg1">
                      <a:lumMod val="65000"/>
                      <a:lumOff val="35000"/>
                      <a:alpha val="50000"/>
                    </a:schemeClr>
                  </a:glow>
                  <a:outerShdw blurRad="28575" dist="31750" dir="13200000" algn="tl" rotWithShape="0">
                    <a:srgbClr val="000000">
                      <a:alpha val="25000"/>
                    </a:srgbClr>
                  </a:outerShdw>
                </a:effectLst>
              </a:rPr>
            </a:br>
            <a:r>
              <a:rPr lang="en-US" sz="2300">
                <a:effectLst>
                  <a:glow rad="38100">
                    <a:schemeClr val="bg1">
                      <a:lumMod val="65000"/>
                      <a:lumOff val="35000"/>
                      <a:alpha val="50000"/>
                    </a:schemeClr>
                  </a:glow>
                  <a:outerShdw blurRad="28575" dist="31750" dir="13200000" algn="tl" rotWithShape="0">
                    <a:srgbClr val="000000">
                      <a:alpha val="25000"/>
                    </a:srgbClr>
                  </a:outerShdw>
                </a:effectLst>
              </a:rPr>
              <a:t>Passing Offense</a:t>
            </a:r>
          </a:p>
        </p:txBody>
      </p:sp>
      <p:pic>
        <p:nvPicPr>
          <p:cNvPr id="7" name="Picture 6" descr="A picture containing traffic, air&#10;&#10;Description automatically generated">
            <a:extLst>
              <a:ext uri="{FF2B5EF4-FFF2-40B4-BE49-F238E27FC236}">
                <a16:creationId xmlns:a16="http://schemas.microsoft.com/office/drawing/2014/main" id="{E9DB6840-0BB5-4D1B-A98A-781324CC87C6}"/>
              </a:ext>
            </a:extLst>
          </p:cNvPr>
          <p:cNvPicPr>
            <a:picLocks noChangeAspect="1"/>
          </p:cNvPicPr>
          <p:nvPr/>
        </p:nvPicPr>
        <p:blipFill rotWithShape="1">
          <a:blip r:embed="rId4">
            <a:extLst>
              <a:ext uri="{28A0092B-C50C-407E-A947-70E740481C1C}">
                <a14:useLocalDpi xmlns:a14="http://schemas.microsoft.com/office/drawing/2010/main" val="0"/>
              </a:ext>
            </a:extLst>
          </a:blip>
          <a:srcRect l="10682" r="28758"/>
          <a:stretch/>
        </p:blipFill>
        <p:spPr>
          <a:xfrm>
            <a:off x="20" y="10"/>
            <a:ext cx="4059916" cy="427381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FBD64C7-3FFF-4205-B07A-B89E3095348F}"/>
              </a:ext>
            </a:extLst>
          </p:cNvPr>
          <p:cNvPicPr>
            <a:picLocks noChangeAspect="1"/>
          </p:cNvPicPr>
          <p:nvPr/>
        </p:nvPicPr>
        <p:blipFill rotWithShape="1">
          <a:blip r:embed="rId5">
            <a:extLst>
              <a:ext uri="{28A0092B-C50C-407E-A947-70E740481C1C}">
                <a14:useLocalDpi xmlns:a14="http://schemas.microsoft.com/office/drawing/2010/main" val="0"/>
              </a:ext>
            </a:extLst>
          </a:blip>
          <a:srcRect l="18749" r="20546" b="1"/>
          <a:stretch/>
        </p:blipFill>
        <p:spPr>
          <a:xfrm>
            <a:off x="4059936" y="10"/>
            <a:ext cx="4072128" cy="4273816"/>
          </a:xfrm>
          <a:prstGeom prst="rect">
            <a:avLst/>
          </a:prstGeom>
        </p:spPr>
      </p:pic>
      <p:pic>
        <p:nvPicPr>
          <p:cNvPr id="5" name="Picture 4">
            <a:extLst>
              <a:ext uri="{FF2B5EF4-FFF2-40B4-BE49-F238E27FC236}">
                <a16:creationId xmlns:a16="http://schemas.microsoft.com/office/drawing/2014/main" id="{F78F6466-CDD4-465D-BB11-F61CCB99A280}"/>
              </a:ext>
            </a:extLst>
          </p:cNvPr>
          <p:cNvPicPr>
            <a:picLocks noChangeAspect="1"/>
          </p:cNvPicPr>
          <p:nvPr/>
        </p:nvPicPr>
        <p:blipFill rotWithShape="1">
          <a:blip r:embed="rId6">
            <a:extLst>
              <a:ext uri="{28A0092B-C50C-407E-A947-70E740481C1C}">
                <a14:useLocalDpi xmlns:a14="http://schemas.microsoft.com/office/drawing/2010/main" val="0"/>
              </a:ext>
            </a:extLst>
          </a:blip>
          <a:srcRect l="22179" r="17298" b="1"/>
          <a:stretch/>
        </p:blipFill>
        <p:spPr>
          <a:xfrm>
            <a:off x="8132064" y="10"/>
            <a:ext cx="4059936" cy="4273816"/>
          </a:xfrm>
          <a:prstGeom prst="rect">
            <a:avLst/>
          </a:prstGeom>
        </p:spPr>
      </p:pic>
    </p:spTree>
    <p:extLst>
      <p:ext uri="{BB962C8B-B14F-4D97-AF65-F5344CB8AC3E}">
        <p14:creationId xmlns:p14="http://schemas.microsoft.com/office/powerpoint/2010/main" val="227802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AC93-6DF6-4690-8DAD-A38E311B0F5E}"/>
              </a:ext>
            </a:extLst>
          </p:cNvPr>
          <p:cNvSpPr>
            <a:spLocks noGrp="1"/>
          </p:cNvSpPr>
          <p:nvPr>
            <p:ph type="title"/>
          </p:nvPr>
        </p:nvSpPr>
        <p:spPr>
          <a:xfrm>
            <a:off x="6420465" y="609600"/>
            <a:ext cx="5122606" cy="1905000"/>
          </a:xfrm>
        </p:spPr>
        <p:txBody>
          <a:bodyPr>
            <a:normAutofit/>
          </a:bodyPr>
          <a:lstStyle/>
          <a:p>
            <a:pPr>
              <a:lnSpc>
                <a:spcPct val="90000"/>
              </a:lnSpc>
            </a:pPr>
            <a:r>
              <a:rPr lang="en-US"/>
              <a:t>Cluster Analysis Pass Offense Results</a:t>
            </a:r>
            <a:br>
              <a:rPr lang="en-US"/>
            </a:br>
            <a:r>
              <a:rPr lang="en-US"/>
              <a:t>K-means clustering with 4 clusters</a:t>
            </a:r>
          </a:p>
        </p:txBody>
      </p:sp>
      <p:sp>
        <p:nvSpPr>
          <p:cNvPr id="3" name="Content Placeholder 2">
            <a:extLst>
              <a:ext uri="{FF2B5EF4-FFF2-40B4-BE49-F238E27FC236}">
                <a16:creationId xmlns:a16="http://schemas.microsoft.com/office/drawing/2014/main" id="{B73F7010-BFAD-4FEE-A45C-05F3D1AE2C86}"/>
              </a:ext>
            </a:extLst>
          </p:cNvPr>
          <p:cNvSpPr>
            <a:spLocks noGrp="1"/>
          </p:cNvSpPr>
          <p:nvPr>
            <p:ph idx="1"/>
          </p:nvPr>
        </p:nvSpPr>
        <p:spPr>
          <a:xfrm>
            <a:off x="6420465" y="2666999"/>
            <a:ext cx="5122606" cy="3216276"/>
          </a:xfrm>
        </p:spPr>
        <p:txBody>
          <a:bodyPr anchor="t">
            <a:normAutofit/>
          </a:bodyPr>
          <a:lstStyle/>
          <a:p>
            <a:r>
              <a:rPr lang="en-US" dirty="0"/>
              <a:t>Sizes 136, 163, 105, 183</a:t>
            </a:r>
          </a:p>
          <a:p>
            <a:r>
              <a:rPr lang="en-US" dirty="0"/>
              <a:t>Most Attributes have widespread values.</a:t>
            </a:r>
          </a:p>
          <a:p>
            <a:pPr lvl="1"/>
            <a:r>
              <a:rPr lang="en-US" dirty="0"/>
              <a:t>Cluster 4 successful plays</a:t>
            </a:r>
          </a:p>
          <a:p>
            <a:pPr lvl="1"/>
            <a:r>
              <a:rPr lang="en-US" dirty="0"/>
              <a:t>Cluster 1 Away games</a:t>
            </a:r>
          </a:p>
          <a:p>
            <a:pPr lvl="1"/>
            <a:r>
              <a:rPr lang="en-US" dirty="0"/>
              <a:t>Cluster 2 home games</a:t>
            </a:r>
          </a:p>
        </p:txBody>
      </p:sp>
      <p:pic>
        <p:nvPicPr>
          <p:cNvPr id="5" name="Picture 4" descr="A close up of a newspaper&#10;&#10;Description automatically generated">
            <a:extLst>
              <a:ext uri="{FF2B5EF4-FFF2-40B4-BE49-F238E27FC236}">
                <a16:creationId xmlns:a16="http://schemas.microsoft.com/office/drawing/2014/main" id="{011C2001-2260-4155-8698-E6393D73E715}"/>
              </a:ext>
            </a:extLst>
          </p:cNvPr>
          <p:cNvPicPr>
            <a:picLocks noChangeAspect="1"/>
          </p:cNvPicPr>
          <p:nvPr/>
        </p:nvPicPr>
        <p:blipFill>
          <a:blip r:embed="rId4"/>
          <a:stretch>
            <a:fillRect/>
          </a:stretch>
        </p:blipFill>
        <p:spPr>
          <a:xfrm>
            <a:off x="643192" y="1708452"/>
            <a:ext cx="5451627" cy="3121054"/>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4229474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70BFF-B82D-4D9D-B5F0-004AC26FF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DF326-F1EC-45D1-8E04-4422159B57F0}"/>
              </a:ext>
            </a:extLst>
          </p:cNvPr>
          <p:cNvSpPr>
            <a:spLocks noGrp="1"/>
          </p:cNvSpPr>
          <p:nvPr>
            <p:ph type="title"/>
          </p:nvPr>
        </p:nvSpPr>
        <p:spPr>
          <a:xfrm>
            <a:off x="6735098" y="609600"/>
            <a:ext cx="4798142" cy="3642851"/>
          </a:xfrm>
        </p:spPr>
        <p:txBody>
          <a:bodyPr vert="horz" lIns="91440" tIns="45720" rIns="91440" bIns="45720" rtlCol="0" anchor="b">
            <a:normAutofit/>
          </a:bodyPr>
          <a:lstStyle/>
          <a:p>
            <a:pPr algn="ctr">
              <a:lnSpc>
                <a:spcPct val="90000"/>
              </a:lnSpc>
            </a:pPr>
            <a:r>
              <a:rPr lang="en-US" sz="4100">
                <a:effectLst>
                  <a:glow rad="38100">
                    <a:schemeClr val="bg1">
                      <a:lumMod val="65000"/>
                      <a:lumOff val="35000"/>
                      <a:alpha val="50000"/>
                    </a:schemeClr>
                  </a:glow>
                  <a:outerShdw blurRad="28575" dist="31750" dir="13200000" algn="tl" rotWithShape="0">
                    <a:srgbClr val="000000">
                      <a:alpha val="25000"/>
                    </a:srgbClr>
                  </a:outerShdw>
                </a:effectLst>
              </a:rPr>
              <a:t>Cluster Analysis</a:t>
            </a:r>
            <a:br>
              <a:rPr lang="en-US" sz="410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a:effectLst>
                  <a:glow rad="38100">
                    <a:schemeClr val="bg1">
                      <a:lumMod val="65000"/>
                      <a:lumOff val="35000"/>
                      <a:alpha val="50000"/>
                    </a:schemeClr>
                  </a:glow>
                  <a:outerShdw blurRad="28575" dist="31750" dir="13200000" algn="tl" rotWithShape="0">
                    <a:srgbClr val="000000">
                      <a:alpha val="25000"/>
                    </a:srgbClr>
                  </a:outerShdw>
                </a:effectLst>
              </a:rPr>
            </a:br>
            <a:r>
              <a:rPr lang="en-US" sz="4100">
                <a:effectLst>
                  <a:glow rad="38100">
                    <a:schemeClr val="bg1">
                      <a:lumMod val="65000"/>
                      <a:lumOff val="35000"/>
                      <a:alpha val="50000"/>
                    </a:schemeClr>
                  </a:glow>
                  <a:outerShdw blurRad="28575" dist="31750" dir="13200000" algn="tl" rotWithShape="0">
                    <a:srgbClr val="000000">
                      <a:alpha val="25000"/>
                    </a:srgbClr>
                  </a:outerShdw>
                </a:effectLst>
              </a:rPr>
              <a:t>Passing Defense </a:t>
            </a:r>
            <a:br>
              <a:rPr lang="en-US" sz="4100">
                <a:effectLst>
                  <a:glow rad="38100">
                    <a:schemeClr val="bg1">
                      <a:lumMod val="65000"/>
                      <a:lumOff val="35000"/>
                      <a:alpha val="50000"/>
                    </a:schemeClr>
                  </a:glow>
                  <a:outerShdw blurRad="28575" dist="31750" dir="13200000" algn="tl" rotWithShape="0">
                    <a:srgbClr val="000000">
                      <a:alpha val="25000"/>
                    </a:srgbClr>
                  </a:outerShdw>
                </a:effectLst>
              </a:rPr>
            </a:br>
            <a:br>
              <a:rPr lang="en-US" sz="4100">
                <a:effectLst>
                  <a:glow rad="38100">
                    <a:schemeClr val="bg1">
                      <a:lumMod val="65000"/>
                      <a:lumOff val="35000"/>
                      <a:alpha val="50000"/>
                    </a:schemeClr>
                  </a:glow>
                  <a:outerShdw blurRad="28575" dist="31750" dir="13200000" algn="tl" rotWithShape="0">
                    <a:srgbClr val="000000">
                      <a:alpha val="25000"/>
                    </a:srgbClr>
                  </a:outerShdw>
                </a:effectLst>
              </a:rPr>
            </a:br>
            <a:r>
              <a:rPr lang="en-US" sz="4100">
                <a:effectLst>
                  <a:glow rad="38100">
                    <a:schemeClr val="bg1">
                      <a:lumMod val="65000"/>
                      <a:lumOff val="35000"/>
                      <a:alpha val="50000"/>
                    </a:schemeClr>
                  </a:glow>
                  <a:outerShdw blurRad="28575" dist="31750" dir="13200000" algn="tl" rotWithShape="0">
                    <a:srgbClr val="000000">
                      <a:alpha val="25000"/>
                    </a:srgbClr>
                  </a:outerShdw>
                </a:effectLst>
              </a:rPr>
              <a:t>Optimal K</a:t>
            </a:r>
          </a:p>
        </p:txBody>
      </p:sp>
      <p:sp>
        <p:nvSpPr>
          <p:cNvPr id="18" name="Rectangle 17">
            <a:extLst>
              <a:ext uri="{FF2B5EF4-FFF2-40B4-BE49-F238E27FC236}">
                <a16:creationId xmlns:a16="http://schemas.microsoft.com/office/drawing/2014/main" id="{F018DD30-4459-4EF1-A5AB-32FAAEBDF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5502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 up of a map&#10;&#10;Description automatically generated">
            <a:extLst>
              <a:ext uri="{FF2B5EF4-FFF2-40B4-BE49-F238E27FC236}">
                <a16:creationId xmlns:a16="http://schemas.microsoft.com/office/drawing/2014/main" id="{903FFA12-8D8A-4E3D-AA5A-59F4C0B83F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7" y="1090736"/>
            <a:ext cx="3032187" cy="1931864"/>
          </a:xfrm>
          <a:prstGeom prst="rect">
            <a:avLst/>
          </a:prstGeom>
        </p:spPr>
      </p:pic>
      <p:pic>
        <p:nvPicPr>
          <p:cNvPr id="11" name="Picture 10" descr="A close up of a map&#10;&#10;Description automatically generated">
            <a:extLst>
              <a:ext uri="{FF2B5EF4-FFF2-40B4-BE49-F238E27FC236}">
                <a16:creationId xmlns:a16="http://schemas.microsoft.com/office/drawing/2014/main" id="{9778BDC2-F866-4B10-A92A-5230D605B4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947" y="1090736"/>
            <a:ext cx="3032186" cy="1931864"/>
          </a:xfrm>
          <a:prstGeom prst="rect">
            <a:avLst/>
          </a:prstGeom>
        </p:spPr>
      </p:pic>
      <p:pic>
        <p:nvPicPr>
          <p:cNvPr id="7" name="Picture 6" descr="A close up of a map&#10;&#10;Description automatically generated">
            <a:extLst>
              <a:ext uri="{FF2B5EF4-FFF2-40B4-BE49-F238E27FC236}">
                <a16:creationId xmlns:a16="http://schemas.microsoft.com/office/drawing/2014/main" id="{1800CC56-4F00-4407-A869-6556544AEC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601" y="3910136"/>
            <a:ext cx="2914883" cy="1857128"/>
          </a:xfrm>
          <a:prstGeom prst="rect">
            <a:avLst/>
          </a:prstGeom>
        </p:spPr>
      </p:pic>
      <p:pic>
        <p:nvPicPr>
          <p:cNvPr id="5" name="Picture 4" descr="A close up of a map&#10;&#10;Description automatically generated">
            <a:extLst>
              <a:ext uri="{FF2B5EF4-FFF2-40B4-BE49-F238E27FC236}">
                <a16:creationId xmlns:a16="http://schemas.microsoft.com/office/drawing/2014/main" id="{A4ADF779-6710-4019-B28F-56487130C77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12069" y="3910136"/>
            <a:ext cx="2914883" cy="1857128"/>
          </a:xfrm>
          <a:prstGeom prst="rect">
            <a:avLst/>
          </a:prstGeom>
        </p:spPr>
      </p:pic>
    </p:spTree>
    <p:extLst>
      <p:ext uri="{BB962C8B-B14F-4D97-AF65-F5344CB8AC3E}">
        <p14:creationId xmlns:p14="http://schemas.microsoft.com/office/powerpoint/2010/main" val="1509447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3CC7CB0-EA37-4F04-80BC-35C63E987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486FC94-C103-4C6C-9B86-441277F7ADD1}"/>
              </a:ext>
            </a:extLst>
          </p:cNvPr>
          <p:cNvSpPr>
            <a:spLocks noGrp="1"/>
          </p:cNvSpPr>
          <p:nvPr>
            <p:ph type="title"/>
          </p:nvPr>
        </p:nvSpPr>
        <p:spPr>
          <a:xfrm>
            <a:off x="988630" y="4363271"/>
            <a:ext cx="10200986" cy="1831052"/>
          </a:xfrm>
        </p:spPr>
        <p:txBody>
          <a:bodyPr vert="horz" lIns="91440" tIns="45720" rIns="91440" bIns="45720" rtlCol="0" anchor="b">
            <a:normAutofit/>
          </a:bodyPr>
          <a:lstStyle/>
          <a:p>
            <a:pPr algn="ctr">
              <a:lnSpc>
                <a:spcPct val="90000"/>
              </a:lnSpc>
            </a:pP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Cluster Analysis</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K = 5 Clusters</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Pass Defense</a:t>
            </a:r>
          </a:p>
        </p:txBody>
      </p:sp>
      <p:sp>
        <p:nvSpPr>
          <p:cNvPr id="18" name="Rectangle 17">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shot of a cell phone&#10;&#10;Description automatically generated">
            <a:extLst>
              <a:ext uri="{FF2B5EF4-FFF2-40B4-BE49-F238E27FC236}">
                <a16:creationId xmlns:a16="http://schemas.microsoft.com/office/drawing/2014/main" id="{BD21AA9F-E066-4B4A-9482-6633F54AE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 y="1126960"/>
            <a:ext cx="3422791" cy="218202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30F0BBD-8A11-4B75-B2EE-43E233044A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4604" y="1127055"/>
            <a:ext cx="3422791" cy="2180725"/>
          </a:xfrm>
          <a:prstGeom prst="rect">
            <a:avLst/>
          </a:prstGeom>
        </p:spPr>
      </p:pic>
      <p:pic>
        <p:nvPicPr>
          <p:cNvPr id="9" name="Picture 8">
            <a:extLst>
              <a:ext uri="{FF2B5EF4-FFF2-40B4-BE49-F238E27FC236}">
                <a16:creationId xmlns:a16="http://schemas.microsoft.com/office/drawing/2014/main" id="{2EFDCBC6-E7C7-421B-BB4B-732AA68D82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29128" y="1127055"/>
            <a:ext cx="3422792" cy="2180726"/>
          </a:xfrm>
          <a:prstGeom prst="rect">
            <a:avLst/>
          </a:prstGeom>
        </p:spPr>
      </p:pic>
    </p:spTree>
    <p:extLst>
      <p:ext uri="{BB962C8B-B14F-4D97-AF65-F5344CB8AC3E}">
        <p14:creationId xmlns:p14="http://schemas.microsoft.com/office/powerpoint/2010/main" val="1467745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AC93-6DF6-4690-8DAD-A38E311B0F5E}"/>
              </a:ext>
            </a:extLst>
          </p:cNvPr>
          <p:cNvSpPr>
            <a:spLocks noGrp="1"/>
          </p:cNvSpPr>
          <p:nvPr>
            <p:ph type="title"/>
          </p:nvPr>
        </p:nvSpPr>
        <p:spPr>
          <a:xfrm>
            <a:off x="6420465" y="609600"/>
            <a:ext cx="5122606" cy="1905000"/>
          </a:xfrm>
        </p:spPr>
        <p:txBody>
          <a:bodyPr>
            <a:normAutofit/>
          </a:bodyPr>
          <a:lstStyle/>
          <a:p>
            <a:pPr>
              <a:lnSpc>
                <a:spcPct val="90000"/>
              </a:lnSpc>
            </a:pPr>
            <a:r>
              <a:rPr lang="en-US" dirty="0"/>
              <a:t>Cluster Analysis Pass Defense Results</a:t>
            </a:r>
            <a:br>
              <a:rPr lang="en-US" dirty="0"/>
            </a:br>
            <a:r>
              <a:rPr lang="en-US" dirty="0"/>
              <a:t>K-means clustering with 5 clusters</a:t>
            </a:r>
          </a:p>
        </p:txBody>
      </p:sp>
      <p:sp>
        <p:nvSpPr>
          <p:cNvPr id="3" name="Content Placeholder 2">
            <a:extLst>
              <a:ext uri="{FF2B5EF4-FFF2-40B4-BE49-F238E27FC236}">
                <a16:creationId xmlns:a16="http://schemas.microsoft.com/office/drawing/2014/main" id="{B73F7010-BFAD-4FEE-A45C-05F3D1AE2C86}"/>
              </a:ext>
            </a:extLst>
          </p:cNvPr>
          <p:cNvSpPr>
            <a:spLocks noGrp="1"/>
          </p:cNvSpPr>
          <p:nvPr>
            <p:ph idx="1"/>
          </p:nvPr>
        </p:nvSpPr>
        <p:spPr>
          <a:xfrm>
            <a:off x="6420465" y="2666999"/>
            <a:ext cx="5122606" cy="3216276"/>
          </a:xfrm>
        </p:spPr>
        <p:txBody>
          <a:bodyPr anchor="t">
            <a:normAutofit/>
          </a:bodyPr>
          <a:lstStyle/>
          <a:p>
            <a:r>
              <a:rPr lang="en-US" dirty="0"/>
              <a:t>sizes 155, 55, 82, 118, 103</a:t>
            </a:r>
          </a:p>
          <a:p>
            <a:r>
              <a:rPr lang="en-US" dirty="0"/>
              <a:t>Most Attributes have widespread values.</a:t>
            </a:r>
          </a:p>
          <a:p>
            <a:pPr lvl="1"/>
            <a:r>
              <a:rPr lang="en-US" dirty="0"/>
              <a:t>Clusters 4 and 5 Weaknesses</a:t>
            </a:r>
          </a:p>
          <a:p>
            <a:pPr lvl="1"/>
            <a:r>
              <a:rPr lang="en-US" dirty="0"/>
              <a:t>Cluster 3 home games</a:t>
            </a:r>
          </a:p>
          <a:p>
            <a:pPr lvl="1"/>
            <a:r>
              <a:rPr lang="en-US" dirty="0"/>
              <a:t>Cluster 2 Strong Deep outside pass defense</a:t>
            </a:r>
          </a:p>
          <a:p>
            <a:pPr lvl="1"/>
            <a:r>
              <a:rPr lang="en-US" dirty="0"/>
              <a:t>Cluster 1 Strong short right pass defense</a:t>
            </a:r>
          </a:p>
        </p:txBody>
      </p:sp>
      <p:pic>
        <p:nvPicPr>
          <p:cNvPr id="4" name="Picture 3">
            <a:extLst>
              <a:ext uri="{FF2B5EF4-FFF2-40B4-BE49-F238E27FC236}">
                <a16:creationId xmlns:a16="http://schemas.microsoft.com/office/drawing/2014/main" id="{1E0856B8-68D9-44F4-9ECF-FCD37094ABCE}"/>
              </a:ext>
            </a:extLst>
          </p:cNvPr>
          <p:cNvPicPr>
            <a:picLocks noChangeAspect="1"/>
          </p:cNvPicPr>
          <p:nvPr/>
        </p:nvPicPr>
        <p:blipFill>
          <a:blip r:embed="rId4"/>
          <a:stretch>
            <a:fillRect/>
          </a:stretch>
        </p:blipFill>
        <p:spPr>
          <a:xfrm>
            <a:off x="643192" y="1469943"/>
            <a:ext cx="5451627" cy="3598073"/>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617924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DE0535-9FFB-4AC5-9688-164EAA1B3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58832-E97B-4256-87CB-C408A8691A31}"/>
              </a:ext>
            </a:extLst>
          </p:cNvPr>
          <p:cNvSpPr>
            <a:spLocks noGrp="1"/>
          </p:cNvSpPr>
          <p:nvPr>
            <p:ph type="title"/>
          </p:nvPr>
        </p:nvSpPr>
        <p:spPr>
          <a:xfrm>
            <a:off x="915323" y="609601"/>
            <a:ext cx="4798142" cy="3480968"/>
          </a:xfrm>
        </p:spPr>
        <p:txBody>
          <a:bodyPr vert="horz" lIns="91440" tIns="45720" rIns="91440" bIns="45720" rtlCol="0" anchor="b">
            <a:normAutofit/>
          </a:bodyPr>
          <a:lstStyle/>
          <a:p>
            <a:pPr algn="ctr">
              <a:lnSpc>
                <a:spcPct val="90000"/>
              </a:lnSpc>
            </a:pP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Cluster Analysis Rushing Offense Optimal K</a:t>
            </a:r>
          </a:p>
        </p:txBody>
      </p:sp>
      <p:sp>
        <p:nvSpPr>
          <p:cNvPr id="18" name="Rounded Rectangle 7">
            <a:extLst>
              <a:ext uri="{FF2B5EF4-FFF2-40B4-BE49-F238E27FC236}">
                <a16:creationId xmlns:a16="http://schemas.microsoft.com/office/drawing/2014/main" id="{39476A4D-C65A-47A2-8916-472DE2F4F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8537" y="481060"/>
            <a:ext cx="5248656" cy="5788152"/>
          </a:xfrm>
          <a:prstGeom prst="roundRect">
            <a:avLst>
              <a:gd name="adj" fmla="val 4144"/>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ell phone&#10;&#10;Description automatically generated">
            <a:extLst>
              <a:ext uri="{FF2B5EF4-FFF2-40B4-BE49-F238E27FC236}">
                <a16:creationId xmlns:a16="http://schemas.microsoft.com/office/drawing/2014/main" id="{D9AD772C-8016-4E63-8111-26D371AB2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8787" y="855406"/>
            <a:ext cx="2618171" cy="210049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D8B089FA-CDD0-4A47-B222-4F221BC368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84030" y="659886"/>
            <a:ext cx="2070413" cy="2663362"/>
          </a:xfrm>
          <a:prstGeom prst="rect">
            <a:avLst/>
          </a:prstGeom>
        </p:spPr>
      </p:pic>
      <p:pic>
        <p:nvPicPr>
          <p:cNvPr id="11" name="Picture 10" descr="A close up of a map&#10;&#10;Description automatically generated">
            <a:extLst>
              <a:ext uri="{FF2B5EF4-FFF2-40B4-BE49-F238E27FC236}">
                <a16:creationId xmlns:a16="http://schemas.microsoft.com/office/drawing/2014/main" id="{9F5BCC35-1792-4C19-95EC-63848098AA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8497" y="3668347"/>
            <a:ext cx="2497763" cy="2100495"/>
          </a:xfrm>
          <a:prstGeom prst="rect">
            <a:avLst/>
          </a:prstGeom>
        </p:spPr>
      </p:pic>
      <p:pic>
        <p:nvPicPr>
          <p:cNvPr id="5" name="Picture 4" descr="A close up of a map&#10;&#10;Description automatically generated">
            <a:extLst>
              <a:ext uri="{FF2B5EF4-FFF2-40B4-BE49-F238E27FC236}">
                <a16:creationId xmlns:a16="http://schemas.microsoft.com/office/drawing/2014/main" id="{A3EFBE1A-3788-4F1D-A7C4-921A2A8261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86147" y="3697594"/>
            <a:ext cx="2462984" cy="2071248"/>
          </a:xfrm>
          <a:prstGeom prst="rect">
            <a:avLst/>
          </a:prstGeom>
        </p:spPr>
      </p:pic>
    </p:spTree>
    <p:extLst>
      <p:ext uri="{BB962C8B-B14F-4D97-AF65-F5344CB8AC3E}">
        <p14:creationId xmlns:p14="http://schemas.microsoft.com/office/powerpoint/2010/main" val="2398626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3CC7CB0-EA37-4F04-80BC-35C63E987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9C99F-99C1-49F9-A9B4-B10EDC3670A1}"/>
              </a:ext>
            </a:extLst>
          </p:cNvPr>
          <p:cNvSpPr>
            <a:spLocks noGrp="1"/>
          </p:cNvSpPr>
          <p:nvPr>
            <p:ph type="title"/>
          </p:nvPr>
        </p:nvSpPr>
        <p:spPr>
          <a:xfrm>
            <a:off x="988630" y="4363271"/>
            <a:ext cx="10200986" cy="1968703"/>
          </a:xfrm>
        </p:spPr>
        <p:txBody>
          <a:bodyPr vert="horz" lIns="91440" tIns="45720" rIns="91440" bIns="45720" rtlCol="0" anchor="b">
            <a:normAutofit/>
          </a:bodyPr>
          <a:lstStyle/>
          <a:p>
            <a:pPr algn="ctr">
              <a:lnSpc>
                <a:spcPct val="90000"/>
              </a:lnSpc>
            </a:pP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Cluster Analysis </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k = 4 clusters </a:t>
            </a:r>
            <a:b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3400" dirty="0">
                <a:effectLst>
                  <a:glow rad="38100">
                    <a:schemeClr val="bg1">
                      <a:lumMod val="65000"/>
                      <a:lumOff val="35000"/>
                      <a:alpha val="50000"/>
                    </a:schemeClr>
                  </a:glow>
                  <a:outerShdw blurRad="28575" dist="31750" dir="13200000" algn="tl" rotWithShape="0">
                    <a:srgbClr val="000000">
                      <a:alpha val="25000"/>
                    </a:srgbClr>
                  </a:outerShdw>
                </a:effectLst>
              </a:rPr>
              <a:t>Rush Offense</a:t>
            </a:r>
          </a:p>
        </p:txBody>
      </p:sp>
      <p:sp>
        <p:nvSpPr>
          <p:cNvPr id="16" name="Rectangle 15">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video game&#10;&#10;Description automatically generated">
            <a:extLst>
              <a:ext uri="{FF2B5EF4-FFF2-40B4-BE49-F238E27FC236}">
                <a16:creationId xmlns:a16="http://schemas.microsoft.com/office/drawing/2014/main" id="{4A92F9FC-4B24-45E6-A9B6-F2668C36F2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568" y="68284"/>
            <a:ext cx="2764896" cy="4107846"/>
          </a:xfrm>
          <a:prstGeom prst="rect">
            <a:avLst/>
          </a:prstGeom>
        </p:spPr>
      </p:pic>
      <p:pic>
        <p:nvPicPr>
          <p:cNvPr id="5" name="Picture 4" descr="A picture containing bird&#10;&#10;Description automatically generated">
            <a:extLst>
              <a:ext uri="{FF2B5EF4-FFF2-40B4-BE49-F238E27FC236}">
                <a16:creationId xmlns:a16="http://schemas.microsoft.com/office/drawing/2014/main" id="{90905A1C-5A67-4B5D-B8DF-D1EBB7BB2C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9601" y="68485"/>
            <a:ext cx="2763921" cy="4106398"/>
          </a:xfrm>
          <a:prstGeom prst="rect">
            <a:avLst/>
          </a:prstGeom>
        </p:spPr>
      </p:pic>
      <p:pic>
        <p:nvPicPr>
          <p:cNvPr id="7" name="Picture 6">
            <a:extLst>
              <a:ext uri="{FF2B5EF4-FFF2-40B4-BE49-F238E27FC236}">
                <a16:creationId xmlns:a16="http://schemas.microsoft.com/office/drawing/2014/main" id="{B1D74EC9-0063-485C-9A84-78C4B216DC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4126" y="68485"/>
            <a:ext cx="2763921" cy="4106398"/>
          </a:xfrm>
          <a:prstGeom prst="rect">
            <a:avLst/>
          </a:prstGeom>
        </p:spPr>
      </p:pic>
    </p:spTree>
    <p:extLst>
      <p:ext uri="{BB962C8B-B14F-4D97-AF65-F5344CB8AC3E}">
        <p14:creationId xmlns:p14="http://schemas.microsoft.com/office/powerpoint/2010/main" val="3712790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AC93-6DF6-4690-8DAD-A38E311B0F5E}"/>
              </a:ext>
            </a:extLst>
          </p:cNvPr>
          <p:cNvSpPr>
            <a:spLocks noGrp="1"/>
          </p:cNvSpPr>
          <p:nvPr>
            <p:ph type="title"/>
          </p:nvPr>
        </p:nvSpPr>
        <p:spPr>
          <a:xfrm>
            <a:off x="6420465" y="609600"/>
            <a:ext cx="5122606" cy="1905000"/>
          </a:xfrm>
        </p:spPr>
        <p:txBody>
          <a:bodyPr>
            <a:normAutofit/>
          </a:bodyPr>
          <a:lstStyle/>
          <a:p>
            <a:pPr>
              <a:lnSpc>
                <a:spcPct val="90000"/>
              </a:lnSpc>
            </a:pPr>
            <a:r>
              <a:rPr lang="en-US" dirty="0"/>
              <a:t>Cluster Analysis Run Offense Results</a:t>
            </a:r>
            <a:br>
              <a:rPr lang="en-US" dirty="0"/>
            </a:br>
            <a:r>
              <a:rPr lang="en-US" dirty="0"/>
              <a:t>K-means clustering with 4 clusters</a:t>
            </a:r>
          </a:p>
        </p:txBody>
      </p:sp>
      <p:sp>
        <p:nvSpPr>
          <p:cNvPr id="3" name="Content Placeholder 2">
            <a:extLst>
              <a:ext uri="{FF2B5EF4-FFF2-40B4-BE49-F238E27FC236}">
                <a16:creationId xmlns:a16="http://schemas.microsoft.com/office/drawing/2014/main" id="{B73F7010-BFAD-4FEE-A45C-05F3D1AE2C86}"/>
              </a:ext>
            </a:extLst>
          </p:cNvPr>
          <p:cNvSpPr>
            <a:spLocks noGrp="1"/>
          </p:cNvSpPr>
          <p:nvPr>
            <p:ph idx="1"/>
          </p:nvPr>
        </p:nvSpPr>
        <p:spPr>
          <a:xfrm>
            <a:off x="6420465" y="2666999"/>
            <a:ext cx="5122606" cy="3216276"/>
          </a:xfrm>
        </p:spPr>
        <p:txBody>
          <a:bodyPr anchor="t">
            <a:normAutofit/>
          </a:bodyPr>
          <a:lstStyle/>
          <a:p>
            <a:r>
              <a:rPr lang="en-US" dirty="0"/>
              <a:t>sizes 114, 140, 52, 69</a:t>
            </a:r>
          </a:p>
          <a:p>
            <a:r>
              <a:rPr lang="en-US" dirty="0"/>
              <a:t>The Attributes are not too widespread.</a:t>
            </a:r>
          </a:p>
          <a:p>
            <a:pPr lvl="1"/>
            <a:r>
              <a:rPr lang="en-US" dirty="0"/>
              <a:t>Clusters 3 QB scrambles</a:t>
            </a:r>
          </a:p>
          <a:p>
            <a:pPr lvl="1"/>
            <a:r>
              <a:rPr lang="en-US" dirty="0"/>
              <a:t>Cluster 1 Away games and first downs</a:t>
            </a:r>
          </a:p>
          <a:p>
            <a:pPr lvl="1"/>
            <a:r>
              <a:rPr lang="en-US" dirty="0"/>
              <a:t>Cluster 2 runs up the middle</a:t>
            </a:r>
          </a:p>
          <a:p>
            <a:pPr lvl="1"/>
            <a:endParaRPr lang="en-US" dirty="0"/>
          </a:p>
        </p:txBody>
      </p:sp>
      <p:pic>
        <p:nvPicPr>
          <p:cNvPr id="5" name="Picture 4">
            <a:extLst>
              <a:ext uri="{FF2B5EF4-FFF2-40B4-BE49-F238E27FC236}">
                <a16:creationId xmlns:a16="http://schemas.microsoft.com/office/drawing/2014/main" id="{F039FA74-3A39-4659-817E-72BEF553BE2B}"/>
              </a:ext>
            </a:extLst>
          </p:cNvPr>
          <p:cNvPicPr>
            <a:picLocks noChangeAspect="1"/>
          </p:cNvPicPr>
          <p:nvPr/>
        </p:nvPicPr>
        <p:blipFill>
          <a:blip r:embed="rId4"/>
          <a:stretch>
            <a:fillRect/>
          </a:stretch>
        </p:blipFill>
        <p:spPr>
          <a:xfrm>
            <a:off x="643192" y="1715266"/>
            <a:ext cx="5451627" cy="310742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555593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DDE0535-9FFB-4AC5-9688-164EAA1B3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CCD28-1F68-44B2-9CED-1C4E4C3E6348}"/>
              </a:ext>
            </a:extLst>
          </p:cNvPr>
          <p:cNvSpPr>
            <a:spLocks noGrp="1"/>
          </p:cNvSpPr>
          <p:nvPr>
            <p:ph type="title"/>
          </p:nvPr>
        </p:nvSpPr>
        <p:spPr>
          <a:xfrm>
            <a:off x="915323" y="609601"/>
            <a:ext cx="4798142" cy="3480968"/>
          </a:xfrm>
        </p:spPr>
        <p:txBody>
          <a:bodyPr vert="horz" lIns="91440" tIns="45720" rIns="91440" bIns="45720" rtlCol="0" anchor="b">
            <a:normAutofit/>
          </a:bodyPr>
          <a:lstStyle/>
          <a:p>
            <a:pPr algn="ctr">
              <a:lnSpc>
                <a:spcPct val="90000"/>
              </a:lnSpc>
            </a:pPr>
            <a:r>
              <a:rPr lang="en-US" sz="4800">
                <a:effectLst>
                  <a:glow rad="38100">
                    <a:schemeClr val="bg1">
                      <a:lumMod val="65000"/>
                      <a:lumOff val="35000"/>
                      <a:alpha val="50000"/>
                    </a:schemeClr>
                  </a:glow>
                  <a:outerShdw blurRad="28575" dist="31750" dir="13200000" algn="tl" rotWithShape="0">
                    <a:srgbClr val="000000">
                      <a:alpha val="25000"/>
                    </a:srgbClr>
                  </a:outerShdw>
                </a:effectLst>
              </a:rPr>
              <a:t>Cluster Analysis Rushing Defense Optimal K</a:t>
            </a:r>
          </a:p>
        </p:txBody>
      </p:sp>
      <p:sp>
        <p:nvSpPr>
          <p:cNvPr id="18" name="Rounded Rectangle 7">
            <a:extLst>
              <a:ext uri="{FF2B5EF4-FFF2-40B4-BE49-F238E27FC236}">
                <a16:creationId xmlns:a16="http://schemas.microsoft.com/office/drawing/2014/main" id="{39476A4D-C65A-47A2-8916-472DE2F4F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8537" y="481060"/>
            <a:ext cx="5248656" cy="5788152"/>
          </a:xfrm>
          <a:prstGeom prst="roundRect">
            <a:avLst>
              <a:gd name="adj" fmla="val 4144"/>
            </a:avLst>
          </a:prstGeom>
          <a:solidFill>
            <a:schemeClr val="tx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 up of a map&#10;&#10;Description automatically generated">
            <a:extLst>
              <a:ext uri="{FF2B5EF4-FFF2-40B4-BE49-F238E27FC236}">
                <a16:creationId xmlns:a16="http://schemas.microsoft.com/office/drawing/2014/main" id="{4863F1BE-CCDF-4FB9-88B1-CBD80D394D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8788" y="543108"/>
            <a:ext cx="2492438" cy="2778892"/>
          </a:xfrm>
          <a:prstGeom prst="rect">
            <a:avLst/>
          </a:prstGeom>
        </p:spPr>
      </p:pic>
      <p:pic>
        <p:nvPicPr>
          <p:cNvPr id="7" name="Picture 6" descr="A screenshot of a person&#10;&#10;Description automatically generated">
            <a:extLst>
              <a:ext uri="{FF2B5EF4-FFF2-40B4-BE49-F238E27FC236}">
                <a16:creationId xmlns:a16="http://schemas.microsoft.com/office/drawing/2014/main" id="{0E16A330-A3CD-4C29-8C4B-76C2DC8BBC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85265" y="543039"/>
            <a:ext cx="2230093" cy="278020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786AD756-170D-448B-AD3F-C455EF9301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80972" y="3309558"/>
            <a:ext cx="2386977" cy="2780210"/>
          </a:xfrm>
          <a:prstGeom prst="rect">
            <a:avLst/>
          </a:prstGeom>
        </p:spPr>
      </p:pic>
      <p:pic>
        <p:nvPicPr>
          <p:cNvPr id="9" name="Picture 8" descr="A close up of a map&#10;&#10;Description automatically generated">
            <a:extLst>
              <a:ext uri="{FF2B5EF4-FFF2-40B4-BE49-F238E27FC236}">
                <a16:creationId xmlns:a16="http://schemas.microsoft.com/office/drawing/2014/main" id="{EDF8A734-AD80-4758-AFCA-22DA39C360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50734" y="3309559"/>
            <a:ext cx="2464624" cy="2780209"/>
          </a:xfrm>
          <a:prstGeom prst="rect">
            <a:avLst/>
          </a:prstGeom>
        </p:spPr>
      </p:pic>
    </p:spTree>
    <p:extLst>
      <p:ext uri="{BB962C8B-B14F-4D97-AF65-F5344CB8AC3E}">
        <p14:creationId xmlns:p14="http://schemas.microsoft.com/office/powerpoint/2010/main" val="384674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76FC-F232-442B-BC39-54B00E49CFF6}"/>
              </a:ext>
            </a:extLst>
          </p:cNvPr>
          <p:cNvSpPr>
            <a:spLocks noGrp="1"/>
          </p:cNvSpPr>
          <p:nvPr>
            <p:ph type="title"/>
          </p:nvPr>
        </p:nvSpPr>
        <p:spPr>
          <a:xfrm>
            <a:off x="643192" y="609600"/>
            <a:ext cx="3643674" cy="1905000"/>
          </a:xfrm>
        </p:spPr>
        <p:txBody>
          <a:bodyPr>
            <a:normAutofit/>
          </a:bodyPr>
          <a:lstStyle/>
          <a:p>
            <a:r>
              <a:rPr lang="en-US" sz="2800" dirty="0"/>
              <a:t>Purpose</a:t>
            </a:r>
          </a:p>
        </p:txBody>
      </p:sp>
      <p:sp>
        <p:nvSpPr>
          <p:cNvPr id="3" name="Content Placeholder 2">
            <a:extLst>
              <a:ext uri="{FF2B5EF4-FFF2-40B4-BE49-F238E27FC236}">
                <a16:creationId xmlns:a16="http://schemas.microsoft.com/office/drawing/2014/main" id="{DB97E5B2-B071-443C-A6AA-605472F63845}"/>
              </a:ext>
            </a:extLst>
          </p:cNvPr>
          <p:cNvSpPr>
            <a:spLocks noGrp="1"/>
          </p:cNvSpPr>
          <p:nvPr>
            <p:ph idx="1"/>
          </p:nvPr>
        </p:nvSpPr>
        <p:spPr>
          <a:xfrm>
            <a:off x="643191" y="1789471"/>
            <a:ext cx="4862873" cy="4093804"/>
          </a:xfrm>
        </p:spPr>
        <p:txBody>
          <a:bodyPr>
            <a:noAutofit/>
          </a:bodyPr>
          <a:lstStyle/>
          <a:p>
            <a:pPr>
              <a:lnSpc>
                <a:spcPct val="90000"/>
              </a:lnSpc>
            </a:pPr>
            <a:r>
              <a:rPr lang="en-US" sz="1800" dirty="0"/>
              <a:t>Discover Strengths and Weaknesses</a:t>
            </a:r>
          </a:p>
          <a:p>
            <a:pPr lvl="1">
              <a:lnSpc>
                <a:spcPct val="90000"/>
              </a:lnSpc>
            </a:pPr>
            <a:r>
              <a:rPr lang="en-US" dirty="0"/>
              <a:t>The defense struggles on third downs when passing to the right</a:t>
            </a:r>
          </a:p>
          <a:p>
            <a:pPr>
              <a:lnSpc>
                <a:spcPct val="90000"/>
              </a:lnSpc>
            </a:pPr>
            <a:r>
              <a:rPr lang="en-US" sz="1800" dirty="0"/>
              <a:t>Discover Predictable Trends</a:t>
            </a:r>
          </a:p>
          <a:p>
            <a:pPr lvl="1">
              <a:lnSpc>
                <a:spcPct val="90000"/>
              </a:lnSpc>
            </a:pPr>
            <a:r>
              <a:rPr lang="en-US" dirty="0"/>
              <a:t>On first downs, the offense tends to run up the middle for minimal yardage</a:t>
            </a:r>
          </a:p>
          <a:p>
            <a:pPr>
              <a:lnSpc>
                <a:spcPct val="90000"/>
              </a:lnSpc>
            </a:pPr>
            <a:r>
              <a:rPr lang="en-US" sz="1800" dirty="0"/>
              <a:t>Use the strengths and weaknesses to provide draft insight</a:t>
            </a:r>
          </a:p>
          <a:p>
            <a:pPr lvl="1">
              <a:lnSpc>
                <a:spcPct val="90000"/>
              </a:lnSpc>
            </a:pPr>
            <a:r>
              <a:rPr lang="en-US" dirty="0"/>
              <a:t>The running game does not appear to work well when running the Guard Gap on the left. Maybe the Jaguars should draft a Left Guard.</a:t>
            </a:r>
          </a:p>
        </p:txBody>
      </p:sp>
      <p:pic>
        <p:nvPicPr>
          <p:cNvPr id="1030" name="Picture 6" descr="Football X's And O's | Touchdown Trips">
            <a:extLst>
              <a:ext uri="{FF2B5EF4-FFF2-40B4-BE49-F238E27FC236}">
                <a16:creationId xmlns:a16="http://schemas.microsoft.com/office/drawing/2014/main" id="{7CB76A40-F13A-4298-91D1-86D12B2748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15" r="7135" b="-2"/>
          <a:stretch/>
        </p:blipFill>
        <p:spPr bwMode="auto">
          <a:xfrm>
            <a:off x="5633234" y="645106"/>
            <a:ext cx="5914393" cy="448733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633495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3CC7CB0-EA37-4F04-80BC-35C63E987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16BEE-20DB-4FA3-BE94-25AFADB75319}"/>
              </a:ext>
            </a:extLst>
          </p:cNvPr>
          <p:cNvSpPr>
            <a:spLocks noGrp="1"/>
          </p:cNvSpPr>
          <p:nvPr>
            <p:ph type="title"/>
          </p:nvPr>
        </p:nvSpPr>
        <p:spPr>
          <a:xfrm>
            <a:off x="988630" y="4363271"/>
            <a:ext cx="10200986" cy="1595077"/>
          </a:xfrm>
        </p:spPr>
        <p:txBody>
          <a:bodyPr vert="horz" lIns="91440" tIns="45720" rIns="91440" bIns="45720" rtlCol="0" anchor="b">
            <a:normAutofit/>
          </a:bodyPr>
          <a:lstStyle/>
          <a:p>
            <a:pPr algn="ctr">
              <a:lnSpc>
                <a:spcPct val="90000"/>
              </a:lnSpc>
            </a:pPr>
            <a:r>
              <a:rPr lang="en-US" dirty="0">
                <a:effectLst>
                  <a:glow rad="38100">
                    <a:schemeClr val="bg1">
                      <a:lumMod val="65000"/>
                      <a:lumOff val="35000"/>
                      <a:alpha val="50000"/>
                    </a:schemeClr>
                  </a:glow>
                  <a:outerShdw blurRad="28575" dist="31750" dir="13200000" algn="tl" rotWithShape="0">
                    <a:srgbClr val="000000">
                      <a:alpha val="25000"/>
                    </a:srgbClr>
                  </a:outerShdw>
                </a:effectLst>
              </a:rPr>
              <a:t>Cluster Analysis </a:t>
            </a:r>
            <a:br>
              <a:rPr lang="en-US" dirty="0">
                <a:effectLst>
                  <a:glow rad="38100">
                    <a:schemeClr val="bg1">
                      <a:lumMod val="65000"/>
                      <a:lumOff val="35000"/>
                      <a:alpha val="50000"/>
                    </a:schemeClr>
                  </a:glow>
                  <a:outerShdw blurRad="28575" dist="31750" dir="13200000" algn="tl" rotWithShape="0">
                    <a:srgbClr val="000000">
                      <a:alpha val="25000"/>
                    </a:srgbClr>
                  </a:outerShdw>
                </a:effectLst>
              </a:rPr>
            </a:br>
            <a:r>
              <a:rPr lang="en-US" dirty="0">
                <a:effectLst>
                  <a:glow rad="38100">
                    <a:schemeClr val="bg1">
                      <a:lumMod val="65000"/>
                      <a:lumOff val="35000"/>
                      <a:alpha val="50000"/>
                    </a:schemeClr>
                  </a:glow>
                  <a:outerShdw blurRad="28575" dist="31750" dir="13200000" algn="tl" rotWithShape="0">
                    <a:srgbClr val="000000">
                      <a:alpha val="25000"/>
                    </a:srgbClr>
                  </a:outerShdw>
                </a:effectLst>
              </a:rPr>
              <a:t>k = 4 clusters </a:t>
            </a:r>
            <a:br>
              <a:rPr lang="en-US" dirty="0">
                <a:effectLst>
                  <a:glow rad="38100">
                    <a:schemeClr val="bg1">
                      <a:lumMod val="65000"/>
                      <a:lumOff val="35000"/>
                      <a:alpha val="50000"/>
                    </a:schemeClr>
                  </a:glow>
                  <a:outerShdw blurRad="28575" dist="31750" dir="13200000" algn="tl" rotWithShape="0">
                    <a:srgbClr val="000000">
                      <a:alpha val="25000"/>
                    </a:srgbClr>
                  </a:outerShdw>
                </a:effectLst>
              </a:rPr>
            </a:br>
            <a:r>
              <a:rPr lang="en-US" dirty="0">
                <a:effectLst>
                  <a:glow rad="38100">
                    <a:schemeClr val="bg1">
                      <a:lumMod val="65000"/>
                      <a:lumOff val="35000"/>
                      <a:alpha val="50000"/>
                    </a:schemeClr>
                  </a:glow>
                  <a:outerShdw blurRad="28575" dist="31750" dir="13200000" algn="tl" rotWithShape="0">
                    <a:srgbClr val="000000">
                      <a:alpha val="25000"/>
                    </a:srgbClr>
                  </a:outerShdw>
                </a:effectLst>
              </a:rPr>
              <a:t>Rush Defense</a:t>
            </a:r>
          </a:p>
        </p:txBody>
      </p:sp>
      <p:sp>
        <p:nvSpPr>
          <p:cNvPr id="16" name="Rectangle 15">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bird&#10;&#10;Description automatically generated">
            <a:extLst>
              <a:ext uri="{FF2B5EF4-FFF2-40B4-BE49-F238E27FC236}">
                <a16:creationId xmlns:a16="http://schemas.microsoft.com/office/drawing/2014/main" id="{E737DB49-A47B-446C-A85C-377822B75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4797" y="95058"/>
            <a:ext cx="2709950" cy="4026212"/>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AEE207E2-B500-4C27-A691-6E85896F33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594" y="173735"/>
            <a:ext cx="3637935" cy="4024791"/>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6FAD790-3CEB-4F9C-8EE7-BBE49E4F3A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5429" y="176282"/>
            <a:ext cx="3934006" cy="4024792"/>
          </a:xfrm>
          <a:prstGeom prst="rect">
            <a:avLst/>
          </a:prstGeom>
        </p:spPr>
      </p:pic>
    </p:spTree>
    <p:extLst>
      <p:ext uri="{BB962C8B-B14F-4D97-AF65-F5344CB8AC3E}">
        <p14:creationId xmlns:p14="http://schemas.microsoft.com/office/powerpoint/2010/main" val="2692569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AC93-6DF6-4690-8DAD-A38E311B0F5E}"/>
              </a:ext>
            </a:extLst>
          </p:cNvPr>
          <p:cNvSpPr>
            <a:spLocks noGrp="1"/>
          </p:cNvSpPr>
          <p:nvPr>
            <p:ph type="title"/>
          </p:nvPr>
        </p:nvSpPr>
        <p:spPr>
          <a:xfrm>
            <a:off x="6420465" y="609600"/>
            <a:ext cx="5122606" cy="1905000"/>
          </a:xfrm>
        </p:spPr>
        <p:txBody>
          <a:bodyPr>
            <a:normAutofit/>
          </a:bodyPr>
          <a:lstStyle/>
          <a:p>
            <a:pPr>
              <a:lnSpc>
                <a:spcPct val="90000"/>
              </a:lnSpc>
            </a:pPr>
            <a:r>
              <a:rPr lang="en-US" dirty="0"/>
              <a:t>Cluster Analysis Run Defense Results</a:t>
            </a:r>
            <a:br>
              <a:rPr lang="en-US" dirty="0"/>
            </a:br>
            <a:r>
              <a:rPr lang="en-US" dirty="0"/>
              <a:t>K-means clustering with 4 clusters</a:t>
            </a:r>
          </a:p>
        </p:txBody>
      </p:sp>
      <p:sp>
        <p:nvSpPr>
          <p:cNvPr id="3" name="Content Placeholder 2">
            <a:extLst>
              <a:ext uri="{FF2B5EF4-FFF2-40B4-BE49-F238E27FC236}">
                <a16:creationId xmlns:a16="http://schemas.microsoft.com/office/drawing/2014/main" id="{B73F7010-BFAD-4FEE-A45C-05F3D1AE2C86}"/>
              </a:ext>
            </a:extLst>
          </p:cNvPr>
          <p:cNvSpPr>
            <a:spLocks noGrp="1"/>
          </p:cNvSpPr>
          <p:nvPr>
            <p:ph idx="1"/>
          </p:nvPr>
        </p:nvSpPr>
        <p:spPr>
          <a:xfrm>
            <a:off x="6420465" y="2666999"/>
            <a:ext cx="5122606" cy="3216276"/>
          </a:xfrm>
        </p:spPr>
        <p:txBody>
          <a:bodyPr anchor="t">
            <a:normAutofit/>
          </a:bodyPr>
          <a:lstStyle/>
          <a:p>
            <a:r>
              <a:rPr lang="en-US" dirty="0"/>
              <a:t>sizes 120, 70, 163, 63</a:t>
            </a:r>
          </a:p>
          <a:p>
            <a:r>
              <a:rPr lang="en-US" dirty="0"/>
              <a:t>The Attributes are not too widespread, but do all appear to be based on the run gap</a:t>
            </a:r>
          </a:p>
          <a:p>
            <a:pPr lvl="1"/>
            <a:r>
              <a:rPr lang="en-US" dirty="0"/>
              <a:t>Cluster 1 End Gap</a:t>
            </a:r>
          </a:p>
          <a:p>
            <a:pPr lvl="1"/>
            <a:r>
              <a:rPr lang="en-US" dirty="0"/>
              <a:t>Cluster 2 Tackle Gap</a:t>
            </a:r>
          </a:p>
          <a:p>
            <a:pPr lvl="1"/>
            <a:r>
              <a:rPr lang="en-US" dirty="0"/>
              <a:t>Clusters 3 Center Gap</a:t>
            </a:r>
          </a:p>
          <a:p>
            <a:pPr lvl="1"/>
            <a:r>
              <a:rPr lang="en-US" dirty="0"/>
              <a:t>Cluster 4 Guard Gap</a:t>
            </a:r>
          </a:p>
          <a:p>
            <a:pPr lvl="1"/>
            <a:endParaRPr lang="en-US" dirty="0"/>
          </a:p>
        </p:txBody>
      </p:sp>
      <p:pic>
        <p:nvPicPr>
          <p:cNvPr id="4" name="Picture 3">
            <a:extLst>
              <a:ext uri="{FF2B5EF4-FFF2-40B4-BE49-F238E27FC236}">
                <a16:creationId xmlns:a16="http://schemas.microsoft.com/office/drawing/2014/main" id="{832D00EE-55EF-4936-9174-91D9FC017340}"/>
              </a:ext>
            </a:extLst>
          </p:cNvPr>
          <p:cNvPicPr>
            <a:picLocks noChangeAspect="1"/>
          </p:cNvPicPr>
          <p:nvPr/>
        </p:nvPicPr>
        <p:blipFill>
          <a:blip r:embed="rId4"/>
          <a:stretch>
            <a:fillRect/>
          </a:stretch>
        </p:blipFill>
        <p:spPr>
          <a:xfrm>
            <a:off x="643192" y="1381354"/>
            <a:ext cx="5451627" cy="3775251"/>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026245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2050" name="Picture 2" descr="PFF ranks Jacksonville Jaguars' roster dead last in NFL - Big Cat ...">
            <a:extLst>
              <a:ext uri="{FF2B5EF4-FFF2-40B4-BE49-F238E27FC236}">
                <a16:creationId xmlns:a16="http://schemas.microsoft.com/office/drawing/2014/main" id="{A925977B-8489-461C-B15E-1D1DC7464E7D}"/>
              </a:ext>
            </a:extLst>
          </p:cNvPr>
          <p:cNvPicPr>
            <a:picLocks noChangeAspect="1" noChangeArrowheads="1"/>
          </p:cNvPicPr>
          <p:nvPr/>
        </p:nvPicPr>
        <p:blipFill rotWithShape="1">
          <a:blip r:embed="rId4">
            <a:alphaModFix amt="15000"/>
            <a:extLst>
              <a:ext uri="{28A0092B-C50C-407E-A947-70E740481C1C}">
                <a14:useLocalDpi xmlns:a14="http://schemas.microsoft.com/office/drawing/2010/main" val="0"/>
              </a:ext>
            </a:extLst>
          </a:blip>
          <a:srcRect t="21530" b="2222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F26EBD2-1DB0-433B-8F82-A93D4F0A0D0F}"/>
              </a:ext>
            </a:extLst>
          </p:cNvPr>
          <p:cNvSpPr>
            <a:spLocks noGrp="1"/>
          </p:cNvSpPr>
          <p:nvPr>
            <p:ph type="title"/>
          </p:nvPr>
        </p:nvSpPr>
        <p:spPr>
          <a:xfrm>
            <a:off x="1141413" y="609600"/>
            <a:ext cx="9905998" cy="1905000"/>
          </a:xfrm>
        </p:spPr>
        <p:txBody>
          <a:bodyPr>
            <a:normAutofit/>
          </a:bodyPr>
          <a:lstStyle/>
          <a:p>
            <a:r>
              <a:rPr lang="en-US" dirty="0"/>
              <a:t>Consensus</a:t>
            </a:r>
          </a:p>
        </p:txBody>
      </p:sp>
      <p:sp>
        <p:nvSpPr>
          <p:cNvPr id="3" name="Content Placeholder 2">
            <a:extLst>
              <a:ext uri="{FF2B5EF4-FFF2-40B4-BE49-F238E27FC236}">
                <a16:creationId xmlns:a16="http://schemas.microsoft.com/office/drawing/2014/main" id="{1D2CB949-BF38-43FA-98BA-C5D145E51F9B}"/>
              </a:ext>
            </a:extLst>
          </p:cNvPr>
          <p:cNvSpPr>
            <a:spLocks noGrp="1"/>
          </p:cNvSpPr>
          <p:nvPr>
            <p:ph idx="1"/>
          </p:nvPr>
        </p:nvSpPr>
        <p:spPr>
          <a:xfrm>
            <a:off x="1141413" y="2666999"/>
            <a:ext cx="9905998" cy="3124201"/>
          </a:xfrm>
        </p:spPr>
        <p:txBody>
          <a:bodyPr>
            <a:normAutofit/>
          </a:bodyPr>
          <a:lstStyle/>
          <a:p>
            <a:pPr>
              <a:lnSpc>
                <a:spcPct val="90000"/>
              </a:lnSpc>
            </a:pPr>
            <a:r>
              <a:rPr lang="en-US" sz="1500"/>
              <a:t>Pass Offense</a:t>
            </a:r>
          </a:p>
          <a:p>
            <a:pPr lvl="1">
              <a:lnSpc>
                <a:spcPct val="90000"/>
              </a:lnSpc>
            </a:pPr>
            <a:r>
              <a:rPr lang="en-US" sz="1500"/>
              <a:t>The pass locations seem oddly predictable when playing at home versus away.</a:t>
            </a:r>
          </a:p>
          <a:p>
            <a:pPr lvl="1">
              <a:lnSpc>
                <a:spcPct val="90000"/>
              </a:lnSpc>
            </a:pPr>
            <a:r>
              <a:rPr lang="en-US" sz="1500"/>
              <a:t>More first downs when playing away</a:t>
            </a:r>
          </a:p>
          <a:p>
            <a:pPr>
              <a:lnSpc>
                <a:spcPct val="90000"/>
              </a:lnSpc>
            </a:pPr>
            <a:r>
              <a:rPr lang="en-US" sz="1500"/>
              <a:t>Pass Defense</a:t>
            </a:r>
          </a:p>
          <a:p>
            <a:pPr lvl="1">
              <a:lnSpc>
                <a:spcPct val="90000"/>
              </a:lnSpc>
            </a:pPr>
            <a:r>
              <a:rPr lang="en-US" sz="1500"/>
              <a:t>Weak against passes to the short middle</a:t>
            </a:r>
          </a:p>
          <a:p>
            <a:pPr lvl="1">
              <a:lnSpc>
                <a:spcPct val="90000"/>
              </a:lnSpc>
            </a:pPr>
            <a:r>
              <a:rPr lang="en-US" sz="1500"/>
              <a:t>Weak against passes not from shotgun</a:t>
            </a:r>
          </a:p>
          <a:p>
            <a:pPr lvl="1">
              <a:lnSpc>
                <a:spcPct val="90000"/>
              </a:lnSpc>
            </a:pPr>
            <a:r>
              <a:rPr lang="en-US" sz="1500"/>
              <a:t>Weak against short left passes on third down, especially when home</a:t>
            </a:r>
          </a:p>
          <a:p>
            <a:pPr lvl="1">
              <a:lnSpc>
                <a:spcPct val="90000"/>
              </a:lnSpc>
            </a:pPr>
            <a:r>
              <a:rPr lang="en-US" sz="1500"/>
              <a:t>Very strong against short passes to the right</a:t>
            </a:r>
          </a:p>
          <a:p>
            <a:pPr lvl="1">
              <a:lnSpc>
                <a:spcPct val="90000"/>
              </a:lnSpc>
            </a:pPr>
            <a:r>
              <a:rPr lang="en-US" sz="1500"/>
              <a:t>Strong against deep outside passes</a:t>
            </a:r>
          </a:p>
        </p:txBody>
      </p:sp>
      <p:sp>
        <p:nvSpPr>
          <p:cNvPr id="4" name="Content Placeholder 2">
            <a:extLst>
              <a:ext uri="{FF2B5EF4-FFF2-40B4-BE49-F238E27FC236}">
                <a16:creationId xmlns:a16="http://schemas.microsoft.com/office/drawing/2014/main" id="{8B31B3AF-330A-4005-83FC-0146827D0B0B}"/>
              </a:ext>
            </a:extLst>
          </p:cNvPr>
          <p:cNvSpPr txBox="1">
            <a:spLocks/>
          </p:cNvSpPr>
          <p:nvPr/>
        </p:nvSpPr>
        <p:spPr>
          <a:xfrm>
            <a:off x="6035143" y="1480574"/>
            <a:ext cx="4792134" cy="525042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lnSpc>
                <a:spcPct val="90000"/>
              </a:lnSpc>
            </a:pPr>
            <a:r>
              <a:rPr lang="en-US" dirty="0"/>
              <a:t>Run Offense</a:t>
            </a:r>
            <a:endParaRPr lang="en-US"/>
          </a:p>
          <a:p>
            <a:pPr lvl="1">
              <a:lnSpc>
                <a:spcPct val="90000"/>
              </a:lnSpc>
            </a:pPr>
            <a:r>
              <a:rPr lang="en-US" dirty="0"/>
              <a:t>Scramble too much on third downs without great success</a:t>
            </a:r>
            <a:endParaRPr lang="en-US"/>
          </a:p>
          <a:p>
            <a:pPr lvl="1">
              <a:lnSpc>
                <a:spcPct val="90000"/>
              </a:lnSpc>
            </a:pPr>
            <a:r>
              <a:rPr lang="en-US" dirty="0"/>
              <a:t>More first downs when running in away games</a:t>
            </a:r>
            <a:endParaRPr lang="en-US"/>
          </a:p>
          <a:p>
            <a:pPr lvl="1">
              <a:lnSpc>
                <a:spcPct val="90000"/>
              </a:lnSpc>
            </a:pPr>
            <a:r>
              <a:rPr lang="en-US" dirty="0"/>
              <a:t>Weak on the edges</a:t>
            </a:r>
            <a:endParaRPr lang="en-US"/>
          </a:p>
          <a:p>
            <a:pPr lvl="1">
              <a:lnSpc>
                <a:spcPct val="90000"/>
              </a:lnSpc>
            </a:pPr>
            <a:r>
              <a:rPr lang="en-US" dirty="0"/>
              <a:t>Strong at the tackle and guard gap</a:t>
            </a:r>
            <a:endParaRPr lang="en-US"/>
          </a:p>
          <a:p>
            <a:pPr lvl="1">
              <a:lnSpc>
                <a:spcPct val="90000"/>
              </a:lnSpc>
            </a:pPr>
            <a:r>
              <a:rPr lang="en-US" dirty="0"/>
              <a:t>Stronger interior line</a:t>
            </a:r>
            <a:endParaRPr lang="en-US"/>
          </a:p>
          <a:p>
            <a:pPr>
              <a:lnSpc>
                <a:spcPct val="90000"/>
              </a:lnSpc>
            </a:pPr>
            <a:r>
              <a:rPr lang="en-US" dirty="0"/>
              <a:t>Run Defense</a:t>
            </a:r>
            <a:endParaRPr lang="en-US"/>
          </a:p>
          <a:p>
            <a:pPr lvl="1">
              <a:lnSpc>
                <a:spcPct val="90000"/>
              </a:lnSpc>
            </a:pPr>
            <a:r>
              <a:rPr lang="en-US" dirty="0"/>
              <a:t>Weak edge rush defense especially the left</a:t>
            </a:r>
            <a:endParaRPr lang="en-US"/>
          </a:p>
          <a:p>
            <a:pPr lvl="1">
              <a:lnSpc>
                <a:spcPct val="90000"/>
              </a:lnSpc>
            </a:pPr>
            <a:r>
              <a:rPr lang="en-US" dirty="0"/>
              <a:t>Weak right tackle gap</a:t>
            </a:r>
            <a:endParaRPr lang="en-US"/>
          </a:p>
          <a:p>
            <a:pPr lvl="1">
              <a:lnSpc>
                <a:spcPct val="90000"/>
              </a:lnSpc>
            </a:pPr>
            <a:r>
              <a:rPr lang="en-US" dirty="0"/>
              <a:t>Good at preventing first downs past the guards</a:t>
            </a:r>
            <a:endParaRPr lang="en-US"/>
          </a:p>
          <a:p>
            <a:pPr lvl="1">
              <a:lnSpc>
                <a:spcPct val="90000"/>
              </a:lnSpc>
            </a:pPr>
            <a:endParaRPr lang="en-US"/>
          </a:p>
        </p:txBody>
      </p:sp>
    </p:spTree>
    <p:extLst>
      <p:ext uri="{BB962C8B-B14F-4D97-AF65-F5344CB8AC3E}">
        <p14:creationId xmlns:p14="http://schemas.microsoft.com/office/powerpoint/2010/main" val="2001495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100" name="Picture 4" descr="Open Thread: Should the Jacksonville Jaguars try to remain ...">
            <a:extLst>
              <a:ext uri="{FF2B5EF4-FFF2-40B4-BE49-F238E27FC236}">
                <a16:creationId xmlns:a16="http://schemas.microsoft.com/office/drawing/2014/main" id="{A09EFCBA-17D2-43BF-B8A6-BA9E7BC5BB9C}"/>
              </a:ext>
            </a:extLst>
          </p:cNvPr>
          <p:cNvPicPr>
            <a:picLocks noChangeAspect="1" noChangeArrowheads="1"/>
          </p:cNvPicPr>
          <p:nvPr/>
        </p:nvPicPr>
        <p:blipFill rotWithShape="1">
          <a:blip r:embed="rId4">
            <a:alphaModFix amt="15000"/>
            <a:extLst>
              <a:ext uri="{28A0092B-C50C-407E-A947-70E740481C1C}">
                <a14:useLocalDpi xmlns:a14="http://schemas.microsoft.com/office/drawing/2010/main" val="0"/>
              </a:ext>
            </a:extLst>
          </a:blip>
          <a:srcRect b="157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AA41903-6331-4B81-8D85-A19CAD7B6E2D}"/>
              </a:ext>
            </a:extLst>
          </p:cNvPr>
          <p:cNvSpPr>
            <a:spLocks noGrp="1"/>
          </p:cNvSpPr>
          <p:nvPr>
            <p:ph type="title"/>
          </p:nvPr>
        </p:nvSpPr>
        <p:spPr>
          <a:xfrm>
            <a:off x="438679" y="93406"/>
            <a:ext cx="9905998" cy="1905000"/>
          </a:xfrm>
        </p:spPr>
        <p:txBody>
          <a:bodyPr>
            <a:normAutofit/>
          </a:bodyPr>
          <a:lstStyle/>
          <a:p>
            <a:r>
              <a:rPr lang="en-US" dirty="0"/>
              <a:t>Future Improvements</a:t>
            </a:r>
          </a:p>
        </p:txBody>
      </p:sp>
      <p:sp>
        <p:nvSpPr>
          <p:cNvPr id="3" name="Content Placeholder 2">
            <a:extLst>
              <a:ext uri="{FF2B5EF4-FFF2-40B4-BE49-F238E27FC236}">
                <a16:creationId xmlns:a16="http://schemas.microsoft.com/office/drawing/2014/main" id="{A1F5D19A-72D8-4EB1-860C-165759E80385}"/>
              </a:ext>
            </a:extLst>
          </p:cNvPr>
          <p:cNvSpPr>
            <a:spLocks noGrp="1"/>
          </p:cNvSpPr>
          <p:nvPr>
            <p:ph idx="1"/>
          </p:nvPr>
        </p:nvSpPr>
        <p:spPr>
          <a:xfrm>
            <a:off x="335168" y="1998406"/>
            <a:ext cx="9905998" cy="3124201"/>
          </a:xfrm>
        </p:spPr>
        <p:txBody>
          <a:bodyPr>
            <a:normAutofit/>
          </a:bodyPr>
          <a:lstStyle/>
          <a:p>
            <a:r>
              <a:rPr lang="en-US" dirty="0"/>
              <a:t>Data Preprocessing</a:t>
            </a:r>
          </a:p>
          <a:p>
            <a:pPr lvl="1"/>
            <a:r>
              <a:rPr lang="en-US" dirty="0"/>
              <a:t>Place more emphasis on the players involved in each play</a:t>
            </a:r>
          </a:p>
          <a:p>
            <a:pPr lvl="1"/>
            <a:r>
              <a:rPr lang="en-US" dirty="0"/>
              <a:t>Keep track of injuries on the team</a:t>
            </a:r>
          </a:p>
          <a:p>
            <a:pPr lvl="1"/>
            <a:r>
              <a:rPr lang="en-US" dirty="0"/>
              <a:t>Analyze the data based on first string personnel</a:t>
            </a:r>
          </a:p>
          <a:p>
            <a:r>
              <a:rPr lang="en-US" dirty="0"/>
              <a:t>Data Analysis</a:t>
            </a:r>
          </a:p>
          <a:p>
            <a:pPr lvl="1"/>
            <a:r>
              <a:rPr lang="en-US" dirty="0"/>
              <a:t>Use more versions of clustering</a:t>
            </a:r>
          </a:p>
        </p:txBody>
      </p:sp>
    </p:spTree>
    <p:extLst>
      <p:ext uri="{BB962C8B-B14F-4D97-AF65-F5344CB8AC3E}">
        <p14:creationId xmlns:p14="http://schemas.microsoft.com/office/powerpoint/2010/main" val="443835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E4288-68C4-4D40-A669-51B5F22E1C7B}"/>
              </a:ext>
            </a:extLst>
          </p:cNvPr>
          <p:cNvSpPr>
            <a:spLocks noGrp="1"/>
          </p:cNvSpPr>
          <p:nvPr>
            <p:ph type="title"/>
          </p:nvPr>
        </p:nvSpPr>
        <p:spPr>
          <a:xfrm>
            <a:off x="447474" y="235974"/>
            <a:ext cx="6132446" cy="1905000"/>
          </a:xfrm>
        </p:spPr>
        <p:txBody>
          <a:bodyPr>
            <a:normAutofit/>
          </a:bodyPr>
          <a:lstStyle/>
          <a:p>
            <a:r>
              <a:rPr lang="en-US" dirty="0"/>
              <a:t>Data Collection and Knowledge-Based Reduction</a:t>
            </a:r>
          </a:p>
        </p:txBody>
      </p:sp>
      <p:pic>
        <p:nvPicPr>
          <p:cNvPr id="3074" name="Picture 2" descr="The importance of data deduplication in all-flash array architecture">
            <a:extLst>
              <a:ext uri="{FF2B5EF4-FFF2-40B4-BE49-F238E27FC236}">
                <a16:creationId xmlns:a16="http://schemas.microsoft.com/office/drawing/2014/main" id="{5426F494-153D-4E84-91E6-67CB6349375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5741"/>
          <a:stretch/>
        </p:blipFill>
        <p:spPr bwMode="auto">
          <a:xfrm>
            <a:off x="585922" y="2974464"/>
            <a:ext cx="3977839" cy="2021961"/>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0E339AF-DEFB-4D93-A89F-83ACE9C20B5B}"/>
              </a:ext>
            </a:extLst>
          </p:cNvPr>
          <p:cNvSpPr>
            <a:spLocks noGrp="1"/>
          </p:cNvSpPr>
          <p:nvPr>
            <p:ph idx="1"/>
          </p:nvPr>
        </p:nvSpPr>
        <p:spPr>
          <a:xfrm>
            <a:off x="5039138" y="2314065"/>
            <a:ext cx="6271591" cy="3748806"/>
          </a:xfrm>
        </p:spPr>
        <p:txBody>
          <a:bodyPr anchor="t">
            <a:normAutofit fontScale="92500" lnSpcReduction="20000"/>
          </a:bodyPr>
          <a:lstStyle/>
          <a:p>
            <a:pPr>
              <a:lnSpc>
                <a:spcPct val="90000"/>
              </a:lnSpc>
            </a:pPr>
            <a:r>
              <a:rPr lang="en-US" sz="1800" dirty="0"/>
              <a:t>The collected data</a:t>
            </a:r>
          </a:p>
          <a:p>
            <a:pPr lvl="1">
              <a:lnSpc>
                <a:spcPct val="90000"/>
              </a:lnSpc>
            </a:pPr>
            <a:r>
              <a:rPr lang="en-US" dirty="0">
                <a:hlinkClick r:id="rId5"/>
              </a:rPr>
              <a:t>https://github.com/ryurko/nflscrapR-data/tree/master/play_by_play_data/regular_season</a:t>
            </a:r>
            <a:endParaRPr lang="en-US" dirty="0"/>
          </a:p>
          <a:p>
            <a:pPr lvl="1">
              <a:lnSpc>
                <a:spcPct val="90000"/>
              </a:lnSpc>
            </a:pPr>
            <a:r>
              <a:rPr lang="en-US" dirty="0"/>
              <a:t>156 Attributes</a:t>
            </a:r>
          </a:p>
          <a:p>
            <a:pPr lvl="1">
              <a:lnSpc>
                <a:spcPct val="90000"/>
              </a:lnSpc>
            </a:pPr>
            <a:r>
              <a:rPr lang="en-US" dirty="0"/>
              <a:t>45,000+ observations</a:t>
            </a:r>
          </a:p>
          <a:p>
            <a:pPr>
              <a:lnSpc>
                <a:spcPct val="90000"/>
              </a:lnSpc>
            </a:pPr>
            <a:r>
              <a:rPr lang="en-US" sz="1800" dirty="0"/>
              <a:t>After Knowledge-Based Reduction</a:t>
            </a:r>
          </a:p>
          <a:p>
            <a:pPr lvl="1">
              <a:lnSpc>
                <a:spcPct val="90000"/>
              </a:lnSpc>
            </a:pPr>
            <a:r>
              <a:rPr lang="en-US" dirty="0"/>
              <a:t>18 Attributes (Including one, self made)</a:t>
            </a:r>
          </a:p>
          <a:p>
            <a:pPr lvl="1">
              <a:lnSpc>
                <a:spcPct val="90000"/>
              </a:lnSpc>
            </a:pPr>
            <a:r>
              <a:rPr lang="en-US" dirty="0"/>
              <a:t>587 Observations</a:t>
            </a:r>
          </a:p>
          <a:p>
            <a:pPr>
              <a:lnSpc>
                <a:spcPct val="90000"/>
              </a:lnSpc>
            </a:pPr>
            <a:r>
              <a:rPr lang="en-US" sz="1800" dirty="0"/>
              <a:t>Further Knowledge Based Reduction</a:t>
            </a:r>
          </a:p>
          <a:p>
            <a:pPr lvl="1">
              <a:lnSpc>
                <a:spcPct val="90000"/>
              </a:lnSpc>
            </a:pPr>
            <a:r>
              <a:rPr lang="en-US" dirty="0"/>
              <a:t>4 data sets created</a:t>
            </a:r>
          </a:p>
          <a:p>
            <a:pPr lvl="1">
              <a:lnSpc>
                <a:spcPct val="90000"/>
              </a:lnSpc>
            </a:pPr>
            <a:r>
              <a:rPr lang="en-US" dirty="0"/>
              <a:t>Pass | Run</a:t>
            </a:r>
          </a:p>
          <a:p>
            <a:pPr lvl="1">
              <a:lnSpc>
                <a:spcPct val="90000"/>
              </a:lnSpc>
            </a:pPr>
            <a:r>
              <a:rPr lang="en-US" dirty="0"/>
              <a:t>Offense | Defense</a:t>
            </a:r>
          </a:p>
          <a:p>
            <a:pPr lvl="1">
              <a:lnSpc>
                <a:spcPct val="90000"/>
              </a:lnSpc>
            </a:pPr>
            <a:endParaRPr lang="en-US" sz="1100" dirty="0"/>
          </a:p>
        </p:txBody>
      </p:sp>
    </p:spTree>
    <p:extLst>
      <p:ext uri="{BB962C8B-B14F-4D97-AF65-F5344CB8AC3E}">
        <p14:creationId xmlns:p14="http://schemas.microsoft.com/office/powerpoint/2010/main" val="278435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C6B7-7B9D-49E8-B9BC-74816B13FBE4}"/>
              </a:ext>
            </a:extLst>
          </p:cNvPr>
          <p:cNvSpPr>
            <a:spLocks noGrp="1"/>
          </p:cNvSpPr>
          <p:nvPr>
            <p:ph type="title"/>
          </p:nvPr>
        </p:nvSpPr>
        <p:spPr>
          <a:xfrm>
            <a:off x="3532842" y="8928"/>
            <a:ext cx="4648201" cy="1526047"/>
          </a:xfrm>
        </p:spPr>
        <p:txBody>
          <a:bodyPr>
            <a:normAutofit fontScale="90000"/>
          </a:bodyPr>
          <a:lstStyle/>
          <a:p>
            <a:pPr algn="ctr"/>
            <a:r>
              <a:rPr lang="en-US" dirty="0"/>
              <a:t>PCA for </a:t>
            </a:r>
            <a:br>
              <a:rPr lang="en-US" dirty="0"/>
            </a:br>
            <a:r>
              <a:rPr lang="en-US" dirty="0"/>
              <a:t>dimension reduction</a:t>
            </a:r>
            <a:br>
              <a:rPr lang="en-US" dirty="0"/>
            </a:br>
            <a:r>
              <a:rPr lang="en-US" dirty="0"/>
              <a:t>Passing</a:t>
            </a:r>
          </a:p>
        </p:txBody>
      </p:sp>
      <p:pic>
        <p:nvPicPr>
          <p:cNvPr id="11" name="Picture 10" descr="A close up of a map&#10;&#10;Description automatically generated">
            <a:extLst>
              <a:ext uri="{FF2B5EF4-FFF2-40B4-BE49-F238E27FC236}">
                <a16:creationId xmlns:a16="http://schemas.microsoft.com/office/drawing/2014/main" id="{9DD29DD0-BEFD-4592-9D2D-92A6FB48A7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056" y="2184455"/>
            <a:ext cx="5570862" cy="3970537"/>
          </a:xfrm>
          <a:prstGeom prst="rect">
            <a:avLst/>
          </a:prstGeom>
        </p:spPr>
      </p:pic>
      <p:pic>
        <p:nvPicPr>
          <p:cNvPr id="13" name="Picture 12" descr="A close up of a map&#10;&#10;Description automatically generated">
            <a:extLst>
              <a:ext uri="{FF2B5EF4-FFF2-40B4-BE49-F238E27FC236}">
                <a16:creationId xmlns:a16="http://schemas.microsoft.com/office/drawing/2014/main" id="{BCC7C080-C05C-40C3-99D8-F0EB551FF7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082" y="2184455"/>
            <a:ext cx="5570861" cy="3970536"/>
          </a:xfrm>
          <a:prstGeom prst="rect">
            <a:avLst/>
          </a:prstGeom>
        </p:spPr>
      </p:pic>
      <p:sp>
        <p:nvSpPr>
          <p:cNvPr id="14" name="TextBox 13">
            <a:extLst>
              <a:ext uri="{FF2B5EF4-FFF2-40B4-BE49-F238E27FC236}">
                <a16:creationId xmlns:a16="http://schemas.microsoft.com/office/drawing/2014/main" id="{27D6D58C-7684-4699-B24D-F63E6CF7EA23}"/>
              </a:ext>
            </a:extLst>
          </p:cNvPr>
          <p:cNvSpPr txBox="1"/>
          <p:nvPr/>
        </p:nvSpPr>
        <p:spPr>
          <a:xfrm>
            <a:off x="2669893" y="1534975"/>
            <a:ext cx="1071716" cy="369332"/>
          </a:xfrm>
          <a:prstGeom prst="rect">
            <a:avLst/>
          </a:prstGeom>
          <a:noFill/>
        </p:spPr>
        <p:txBody>
          <a:bodyPr wrap="square" rtlCol="0">
            <a:spAutoFit/>
          </a:bodyPr>
          <a:lstStyle/>
          <a:p>
            <a:r>
              <a:rPr lang="en-US" dirty="0"/>
              <a:t>Offense</a:t>
            </a:r>
          </a:p>
        </p:txBody>
      </p:sp>
      <p:sp>
        <p:nvSpPr>
          <p:cNvPr id="16" name="TextBox 15">
            <a:extLst>
              <a:ext uri="{FF2B5EF4-FFF2-40B4-BE49-F238E27FC236}">
                <a16:creationId xmlns:a16="http://schemas.microsoft.com/office/drawing/2014/main" id="{B2190912-AE4D-459A-8777-B17D06C7FAF9}"/>
              </a:ext>
            </a:extLst>
          </p:cNvPr>
          <p:cNvSpPr txBox="1"/>
          <p:nvPr/>
        </p:nvSpPr>
        <p:spPr>
          <a:xfrm>
            <a:off x="8356519" y="1534975"/>
            <a:ext cx="1259458" cy="369332"/>
          </a:xfrm>
          <a:prstGeom prst="rect">
            <a:avLst/>
          </a:prstGeom>
          <a:noFill/>
        </p:spPr>
        <p:txBody>
          <a:bodyPr wrap="square" rtlCol="0">
            <a:spAutoFit/>
          </a:bodyPr>
          <a:lstStyle/>
          <a:p>
            <a:r>
              <a:rPr lang="en-US" dirty="0"/>
              <a:t>Defense</a:t>
            </a:r>
          </a:p>
        </p:txBody>
      </p:sp>
    </p:spTree>
    <p:extLst>
      <p:ext uri="{BB962C8B-B14F-4D97-AF65-F5344CB8AC3E}">
        <p14:creationId xmlns:p14="http://schemas.microsoft.com/office/powerpoint/2010/main" val="387185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8" name="Rectangle 24">
            <a:extLst>
              <a:ext uri="{FF2B5EF4-FFF2-40B4-BE49-F238E27FC236}">
                <a16:creationId xmlns:a16="http://schemas.microsoft.com/office/drawing/2014/main" id="{9D014EBA-ACA6-4EE7-A7B5-873391550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6476F3B8-15F2-4808-A5AC-D7E88A296867}"/>
              </a:ext>
            </a:extLst>
          </p:cNvPr>
          <p:cNvSpPr>
            <a:spLocks noGrp="1"/>
          </p:cNvSpPr>
          <p:nvPr>
            <p:ph type="title"/>
          </p:nvPr>
        </p:nvSpPr>
        <p:spPr>
          <a:xfrm>
            <a:off x="6673871" y="1691640"/>
            <a:ext cx="5029201" cy="2773679"/>
          </a:xfrm>
        </p:spPr>
        <p:txBody>
          <a:bodyPr vert="horz" lIns="91440" tIns="45720" rIns="91440" bIns="45720" rtlCol="0" anchor="b">
            <a:normAutofit/>
          </a:bodyPr>
          <a:lstStyle/>
          <a:p>
            <a:pPr algn="ctr">
              <a:lnSpc>
                <a:spcPct val="90000"/>
              </a:lnSpc>
            </a:pP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Bayesian Models</a:t>
            </a:r>
            <a:b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4800" dirty="0">
                <a:effectLst>
                  <a:glow rad="38100">
                    <a:schemeClr val="bg1">
                      <a:lumMod val="65000"/>
                      <a:lumOff val="35000"/>
                      <a:alpha val="50000"/>
                    </a:schemeClr>
                  </a:glow>
                  <a:outerShdw blurRad="28575" dist="31750" dir="13200000" algn="tl" rotWithShape="0">
                    <a:srgbClr val="000000">
                      <a:alpha val="25000"/>
                    </a:srgbClr>
                  </a:outerShdw>
                </a:effectLst>
              </a:rPr>
              <a:t>Passing Offense</a:t>
            </a:r>
          </a:p>
        </p:txBody>
      </p:sp>
      <p:sp>
        <p:nvSpPr>
          <p:cNvPr id="27" name="Rectangle 26">
            <a:extLst>
              <a:ext uri="{FF2B5EF4-FFF2-40B4-BE49-F238E27FC236}">
                <a16:creationId xmlns:a16="http://schemas.microsoft.com/office/drawing/2014/main" id="{75089BDF-B468-4EE6-A043-9EC3701F9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 y="0"/>
            <a:ext cx="6093044" cy="6858000"/>
          </a:xfrm>
          <a:prstGeom prst="rect">
            <a:avLst/>
          </a:prstGeom>
          <a:solidFill>
            <a:schemeClr val="tx1"/>
          </a:solidFill>
          <a:ln>
            <a:noFill/>
          </a:ln>
          <a:effectLst>
            <a:innerShdw blurRad="63500" dist="127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9" name="Picture 8" descr="A close up of a necklace&#10;&#10;Description automatically generated">
            <a:extLst>
              <a:ext uri="{FF2B5EF4-FFF2-40B4-BE49-F238E27FC236}">
                <a16:creationId xmlns:a16="http://schemas.microsoft.com/office/drawing/2014/main" id="{B3B62F9B-2F25-40F6-98BF-10321205F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4480" y="256633"/>
            <a:ext cx="2963804" cy="2403523"/>
          </a:xfrm>
          <a:prstGeom prst="rect">
            <a:avLst/>
          </a:prstGeom>
        </p:spPr>
      </p:pic>
      <p:sp useBgFill="1">
        <p:nvSpPr>
          <p:cNvPr id="29" name="Rectangle 28">
            <a:extLst>
              <a:ext uri="{FF2B5EF4-FFF2-40B4-BE49-F238E27FC236}">
                <a16:creationId xmlns:a16="http://schemas.microsoft.com/office/drawing/2014/main" id="{3ACF228F-BF3A-4F1A-AC24-767F87D38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528" y="0"/>
            <a:ext cx="91440" cy="33832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7" name="Picture 6" descr="A close up of a necklace&#10;&#10;Description automatically generated">
            <a:extLst>
              <a:ext uri="{FF2B5EF4-FFF2-40B4-BE49-F238E27FC236}">
                <a16:creationId xmlns:a16="http://schemas.microsoft.com/office/drawing/2014/main" id="{21742EB0-D544-4CD4-A352-560126F22A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57731"/>
            <a:ext cx="2963804" cy="2202425"/>
          </a:xfrm>
          <a:prstGeom prst="rect">
            <a:avLst/>
          </a:prstGeom>
        </p:spPr>
      </p:pic>
      <p:sp useBgFill="1">
        <p:nvSpPr>
          <p:cNvPr id="31" name="Rectangle 30">
            <a:extLst>
              <a:ext uri="{FF2B5EF4-FFF2-40B4-BE49-F238E27FC236}">
                <a16:creationId xmlns:a16="http://schemas.microsoft.com/office/drawing/2014/main" id="{49E116DB-34EA-4356-A602-A04958734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7" y="3383280"/>
            <a:ext cx="6096002"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pic>
        <p:nvPicPr>
          <p:cNvPr id="5" name="Picture 4" descr="A close up of a logo&#10;&#10;Description automatically generated">
            <a:extLst>
              <a:ext uri="{FF2B5EF4-FFF2-40B4-BE49-F238E27FC236}">
                <a16:creationId xmlns:a16="http://schemas.microsoft.com/office/drawing/2014/main" id="{0515C2E1-2DC0-407F-8A69-1A9502236F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184" y="3474720"/>
            <a:ext cx="5696339" cy="3383280"/>
          </a:xfrm>
          <a:prstGeom prst="rect">
            <a:avLst/>
          </a:prstGeom>
        </p:spPr>
      </p:pic>
    </p:spTree>
    <p:extLst>
      <p:ext uri="{BB962C8B-B14F-4D97-AF65-F5344CB8AC3E}">
        <p14:creationId xmlns:p14="http://schemas.microsoft.com/office/powerpoint/2010/main" val="126462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7511-9D8C-4D34-A7C2-D66D690BD592}"/>
              </a:ext>
            </a:extLst>
          </p:cNvPr>
          <p:cNvSpPr>
            <a:spLocks noGrp="1"/>
          </p:cNvSpPr>
          <p:nvPr>
            <p:ph type="title"/>
          </p:nvPr>
        </p:nvSpPr>
        <p:spPr>
          <a:xfrm>
            <a:off x="988630" y="4363271"/>
            <a:ext cx="10200986" cy="1066801"/>
          </a:xfrm>
        </p:spPr>
        <p:txBody>
          <a:bodyPr vert="horz" lIns="91440" tIns="45720" rIns="91440" bIns="45720" rtlCol="0" anchor="b">
            <a:normAutofit/>
          </a:bodyPr>
          <a:lstStyle/>
          <a:p>
            <a:pPr algn="ctr"/>
            <a:r>
              <a:rPr lang="en-US" sz="4400">
                <a:effectLst>
                  <a:glow rad="38100">
                    <a:schemeClr val="bg1">
                      <a:lumMod val="65000"/>
                      <a:lumOff val="35000"/>
                      <a:alpha val="50000"/>
                    </a:schemeClr>
                  </a:glow>
                  <a:outerShdw blurRad="28575" dist="31750" dir="13200000" algn="tl" rotWithShape="0">
                    <a:srgbClr val="000000">
                      <a:alpha val="25000"/>
                    </a:srgbClr>
                  </a:outerShdw>
                </a:effectLst>
              </a:rPr>
              <a:t>Bayesian Models Passing Defense</a:t>
            </a:r>
          </a:p>
        </p:txBody>
      </p:sp>
      <p:sp>
        <p:nvSpPr>
          <p:cNvPr id="12" name="Rectangle 11">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4DFE5BE-98E9-439A-A644-6C8C889C3B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5" y="294968"/>
            <a:ext cx="5844519" cy="3471289"/>
          </a:xfrm>
          <a:prstGeom prst="rect">
            <a:avLst/>
          </a:prstGeom>
        </p:spPr>
      </p:pic>
      <p:pic>
        <p:nvPicPr>
          <p:cNvPr id="5" name="Picture 4" descr="A close up of a logo&#10;&#10;Description automatically generated">
            <a:extLst>
              <a:ext uri="{FF2B5EF4-FFF2-40B4-BE49-F238E27FC236}">
                <a16:creationId xmlns:a16="http://schemas.microsoft.com/office/drawing/2014/main" id="{6C8A79E8-6242-4FBB-BB96-EDE5F0AD30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38317" y="291630"/>
            <a:ext cx="5844518" cy="3471289"/>
          </a:xfrm>
          <a:prstGeom prst="rect">
            <a:avLst/>
          </a:prstGeom>
        </p:spPr>
      </p:pic>
    </p:spTree>
    <p:extLst>
      <p:ext uri="{BB962C8B-B14F-4D97-AF65-F5344CB8AC3E}">
        <p14:creationId xmlns:p14="http://schemas.microsoft.com/office/powerpoint/2010/main" val="406513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36251-DF00-4FA8-9879-4DC04E706DAD}"/>
              </a:ext>
            </a:extLst>
          </p:cNvPr>
          <p:cNvSpPr>
            <a:spLocks noGrp="1"/>
          </p:cNvSpPr>
          <p:nvPr>
            <p:ph type="title"/>
          </p:nvPr>
        </p:nvSpPr>
        <p:spPr>
          <a:xfrm>
            <a:off x="4311987" y="5554339"/>
            <a:ext cx="3568026" cy="1066801"/>
          </a:xfrm>
        </p:spPr>
        <p:txBody>
          <a:bodyPr vert="horz" lIns="91440" tIns="45720" rIns="91440" bIns="45720" rtlCol="0" anchor="b">
            <a:normAutofit/>
          </a:bodyPr>
          <a:lstStyle/>
          <a:p>
            <a:pPr algn="ctr">
              <a:lnSpc>
                <a:spcPct val="90000"/>
              </a:lnSpc>
            </a:pPr>
            <a: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t>PCA for </a:t>
            </a:r>
            <a:b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t>dimension reduction</a:t>
            </a:r>
            <a:b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br>
            <a:r>
              <a:rPr lang="en-US" sz="2300" dirty="0">
                <a:effectLst>
                  <a:glow rad="38100">
                    <a:schemeClr val="bg1">
                      <a:lumMod val="65000"/>
                      <a:lumOff val="35000"/>
                      <a:alpha val="50000"/>
                    </a:schemeClr>
                  </a:glow>
                  <a:outerShdw blurRad="28575" dist="31750" dir="13200000" algn="tl" rotWithShape="0">
                    <a:srgbClr val="000000">
                      <a:alpha val="25000"/>
                    </a:srgbClr>
                  </a:outerShdw>
                </a:effectLst>
              </a:rPr>
              <a:t>Rushing</a:t>
            </a:r>
          </a:p>
        </p:txBody>
      </p:sp>
      <p:sp>
        <p:nvSpPr>
          <p:cNvPr id="12" name="Rectangle 11">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map&#10;&#10;Description automatically generated">
            <a:extLst>
              <a:ext uri="{FF2B5EF4-FFF2-40B4-BE49-F238E27FC236}">
                <a16:creationId xmlns:a16="http://schemas.microsoft.com/office/drawing/2014/main" id="{30F2EC1F-08EC-461A-9644-512521C1B6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0558" y="640079"/>
            <a:ext cx="3752648" cy="3155793"/>
          </a:xfrm>
          <a:prstGeom prst="rect">
            <a:avLst/>
          </a:prstGeom>
        </p:spPr>
      </p:pic>
      <p:pic>
        <p:nvPicPr>
          <p:cNvPr id="5" name="Picture 4" descr="A close up of a map&#10;&#10;Description automatically generated">
            <a:extLst>
              <a:ext uri="{FF2B5EF4-FFF2-40B4-BE49-F238E27FC236}">
                <a16:creationId xmlns:a16="http://schemas.microsoft.com/office/drawing/2014/main" id="{C2E94218-6AB2-4C50-9D92-C6FA0B1049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2765" y="640080"/>
            <a:ext cx="3744706" cy="3149114"/>
          </a:xfrm>
          <a:prstGeom prst="rect">
            <a:avLst/>
          </a:prstGeom>
        </p:spPr>
      </p:pic>
      <p:sp>
        <p:nvSpPr>
          <p:cNvPr id="9" name="TextBox 8">
            <a:extLst>
              <a:ext uri="{FF2B5EF4-FFF2-40B4-BE49-F238E27FC236}">
                <a16:creationId xmlns:a16="http://schemas.microsoft.com/office/drawing/2014/main" id="{01A56B82-A9D1-4562-9568-AAE91B205947}"/>
              </a:ext>
            </a:extLst>
          </p:cNvPr>
          <p:cNvSpPr txBox="1"/>
          <p:nvPr/>
        </p:nvSpPr>
        <p:spPr>
          <a:xfrm>
            <a:off x="2691796" y="4622799"/>
            <a:ext cx="1110175" cy="369332"/>
          </a:xfrm>
          <a:prstGeom prst="rect">
            <a:avLst/>
          </a:prstGeom>
          <a:noFill/>
        </p:spPr>
        <p:txBody>
          <a:bodyPr wrap="square" rtlCol="0">
            <a:spAutoFit/>
          </a:bodyPr>
          <a:lstStyle/>
          <a:p>
            <a:r>
              <a:rPr lang="en-US" dirty="0"/>
              <a:t>Offense</a:t>
            </a:r>
          </a:p>
        </p:txBody>
      </p:sp>
      <p:sp>
        <p:nvSpPr>
          <p:cNvPr id="10" name="TextBox 9">
            <a:extLst>
              <a:ext uri="{FF2B5EF4-FFF2-40B4-BE49-F238E27FC236}">
                <a16:creationId xmlns:a16="http://schemas.microsoft.com/office/drawing/2014/main" id="{85245360-B9D5-434C-95F6-F5006CFD6BCB}"/>
              </a:ext>
            </a:extLst>
          </p:cNvPr>
          <p:cNvSpPr txBox="1"/>
          <p:nvPr/>
        </p:nvSpPr>
        <p:spPr>
          <a:xfrm>
            <a:off x="8390030" y="4639733"/>
            <a:ext cx="1110175" cy="369332"/>
          </a:xfrm>
          <a:prstGeom prst="rect">
            <a:avLst/>
          </a:prstGeom>
          <a:noFill/>
        </p:spPr>
        <p:txBody>
          <a:bodyPr wrap="square" rtlCol="0">
            <a:spAutoFit/>
          </a:bodyPr>
          <a:lstStyle/>
          <a:p>
            <a:r>
              <a:rPr lang="en-US" dirty="0"/>
              <a:t>Defense</a:t>
            </a:r>
          </a:p>
        </p:txBody>
      </p:sp>
    </p:spTree>
    <p:extLst>
      <p:ext uri="{BB962C8B-B14F-4D97-AF65-F5344CB8AC3E}">
        <p14:creationId xmlns:p14="http://schemas.microsoft.com/office/powerpoint/2010/main" val="63264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34C6-5522-4D0E-A92C-7CBFC63A4F29}"/>
              </a:ext>
            </a:extLst>
          </p:cNvPr>
          <p:cNvSpPr>
            <a:spLocks noGrp="1"/>
          </p:cNvSpPr>
          <p:nvPr>
            <p:ph type="title"/>
          </p:nvPr>
        </p:nvSpPr>
        <p:spPr>
          <a:xfrm>
            <a:off x="5317066" y="609600"/>
            <a:ext cx="5782733" cy="3624071"/>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Bayesian models running offense</a:t>
            </a:r>
          </a:p>
        </p:txBody>
      </p:sp>
      <p:pic>
        <p:nvPicPr>
          <p:cNvPr id="7" name="Picture 6" descr="A close up of a logo&#10;&#10;Description automatically generated">
            <a:extLst>
              <a:ext uri="{FF2B5EF4-FFF2-40B4-BE49-F238E27FC236}">
                <a16:creationId xmlns:a16="http://schemas.microsoft.com/office/drawing/2014/main" id="{1FEB5960-7134-46B7-B1DE-01D7E14CA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 y="380826"/>
            <a:ext cx="4334256" cy="3532803"/>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pic>
        <p:nvPicPr>
          <p:cNvPr id="5" name="Picture 4" descr="A close up of a necklace&#10;&#10;Description automatically generated">
            <a:extLst>
              <a:ext uri="{FF2B5EF4-FFF2-40B4-BE49-F238E27FC236}">
                <a16:creationId xmlns:a16="http://schemas.microsoft.com/office/drawing/2014/main" id="{5492DBAD-3AF1-42A7-AC56-1B7A4E9FD1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941" y="4233672"/>
            <a:ext cx="3600004" cy="2296367"/>
          </a:xfrm>
          <a:prstGeom prst="rect">
            <a:avLst/>
          </a:prstGeo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pic>
    </p:spTree>
    <p:extLst>
      <p:ext uri="{BB962C8B-B14F-4D97-AF65-F5344CB8AC3E}">
        <p14:creationId xmlns:p14="http://schemas.microsoft.com/office/powerpoint/2010/main" val="307474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E131-80AA-497B-AEDC-021BCB0A1175}"/>
              </a:ext>
            </a:extLst>
          </p:cNvPr>
          <p:cNvSpPr>
            <a:spLocks noGrp="1"/>
          </p:cNvSpPr>
          <p:nvPr>
            <p:ph type="title"/>
          </p:nvPr>
        </p:nvSpPr>
        <p:spPr>
          <a:xfrm>
            <a:off x="988630" y="4363271"/>
            <a:ext cx="10200986" cy="1066801"/>
          </a:xfrm>
        </p:spPr>
        <p:txBody>
          <a:bodyPr vert="horz" lIns="91440" tIns="45720" rIns="91440" bIns="45720" rtlCol="0" anchor="b">
            <a:normAutofit/>
          </a:bodyPr>
          <a:lstStyle/>
          <a:p>
            <a:pPr algn="ctr">
              <a:lnSpc>
                <a:spcPct val="90000"/>
              </a:lnSpc>
            </a:pPr>
            <a:r>
              <a:rPr lang="en-US" sz="4100">
                <a:effectLst>
                  <a:glow rad="38100">
                    <a:schemeClr val="bg1">
                      <a:lumMod val="65000"/>
                      <a:lumOff val="35000"/>
                      <a:alpha val="50000"/>
                    </a:schemeClr>
                  </a:glow>
                  <a:outerShdw blurRad="28575" dist="31750" dir="13200000" algn="tl" rotWithShape="0">
                    <a:srgbClr val="000000">
                      <a:alpha val="25000"/>
                    </a:srgbClr>
                  </a:outerShdw>
                </a:effectLst>
              </a:rPr>
              <a:t>Bayesian Models Running Defense</a:t>
            </a:r>
          </a:p>
        </p:txBody>
      </p:sp>
      <p:sp>
        <p:nvSpPr>
          <p:cNvPr id="19" name="Rectangle 16">
            <a:extLst>
              <a:ext uri="{FF2B5EF4-FFF2-40B4-BE49-F238E27FC236}">
                <a16:creationId xmlns:a16="http://schemas.microsoft.com/office/drawing/2014/main" id="{2C069419-B83B-4E10-A3EF-91A86B5D3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738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necklace&#10;&#10;Description automatically generated">
            <a:extLst>
              <a:ext uri="{FF2B5EF4-FFF2-40B4-BE49-F238E27FC236}">
                <a16:creationId xmlns:a16="http://schemas.microsoft.com/office/drawing/2014/main" id="{A7EF6449-6892-425D-A64E-10098D183B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639" y="129071"/>
            <a:ext cx="4877858" cy="4079664"/>
          </a:xfrm>
          <a:prstGeom prst="rect">
            <a:avLst/>
          </a:prstGeom>
        </p:spPr>
      </p:pic>
      <p:pic>
        <p:nvPicPr>
          <p:cNvPr id="7" name="Picture 6" descr="A picture containing necklace&#10;&#10;Description automatically generated">
            <a:extLst>
              <a:ext uri="{FF2B5EF4-FFF2-40B4-BE49-F238E27FC236}">
                <a16:creationId xmlns:a16="http://schemas.microsoft.com/office/drawing/2014/main" id="{D1178CE2-B20B-4C33-BC8E-BC1B1E1617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8648" y="6985"/>
            <a:ext cx="5527713" cy="4079664"/>
          </a:xfrm>
          <a:prstGeom prst="rect">
            <a:avLst/>
          </a:prstGeom>
        </p:spPr>
      </p:pic>
    </p:spTree>
    <p:extLst>
      <p:ext uri="{BB962C8B-B14F-4D97-AF65-F5344CB8AC3E}">
        <p14:creationId xmlns:p14="http://schemas.microsoft.com/office/powerpoint/2010/main" val="3898124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3323</Words>
  <Application>Microsoft Office PowerPoint</Application>
  <PresentationFormat>Widescreen</PresentationFormat>
  <Paragraphs>173</Paragraphs>
  <Slides>23</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Century Gothic</vt:lpstr>
      <vt:lpstr>Mesh</vt:lpstr>
      <vt:lpstr>2019 Jacksonville Jaguars</vt:lpstr>
      <vt:lpstr>Purpose</vt:lpstr>
      <vt:lpstr>Data Collection and Knowledge-Based Reduction</vt:lpstr>
      <vt:lpstr>PCA for  dimension reduction Passing</vt:lpstr>
      <vt:lpstr>Bayesian Models Passing Offense</vt:lpstr>
      <vt:lpstr>Bayesian Models Passing Defense</vt:lpstr>
      <vt:lpstr>PCA for  dimension reduction Rushing</vt:lpstr>
      <vt:lpstr>Bayesian models running offense</vt:lpstr>
      <vt:lpstr>Bayesian Models Running Defense</vt:lpstr>
      <vt:lpstr>Cluster Analysis  Passing Offense   Optimal K</vt:lpstr>
      <vt:lpstr>Cluster Analysis K = 4 Clusters Passing Offense</vt:lpstr>
      <vt:lpstr>Cluster Analysis Pass Offense Results K-means clustering with 4 clusters</vt:lpstr>
      <vt:lpstr>Cluster Analysis  Passing Defense   Optimal K</vt:lpstr>
      <vt:lpstr>Cluster Analysis K = 5 Clusters Pass Defense</vt:lpstr>
      <vt:lpstr>Cluster Analysis Pass Defense Results K-means clustering with 5 clusters</vt:lpstr>
      <vt:lpstr>Cluster Analysis Rushing Offense Optimal K</vt:lpstr>
      <vt:lpstr>Cluster Analysis  k = 4 clusters  Rush Offense</vt:lpstr>
      <vt:lpstr>Cluster Analysis Run Offense Results K-means clustering with 4 clusters</vt:lpstr>
      <vt:lpstr>Cluster Analysis Rushing Defense Optimal K</vt:lpstr>
      <vt:lpstr>Cluster Analysis  k = 4 clusters  Rush Defense</vt:lpstr>
      <vt:lpstr>Cluster Analysis Run Defense Results K-means clustering with 4 clusters</vt:lpstr>
      <vt:lpstr>Consensus</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 Jacksonville Jaguars</dc:title>
  <dc:creator>Joshua Harkness</dc:creator>
  <cp:lastModifiedBy>Joshua Harkness</cp:lastModifiedBy>
  <cp:revision>3</cp:revision>
  <dcterms:created xsi:type="dcterms:W3CDTF">2020-07-09T20:38:39Z</dcterms:created>
  <dcterms:modified xsi:type="dcterms:W3CDTF">2020-07-09T20:57:38Z</dcterms:modified>
</cp:coreProperties>
</file>