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3" r:id="rId2"/>
  </p:sldMasterIdLst>
  <p:notesMasterIdLst>
    <p:notesMasterId r:id="rId21"/>
  </p:notesMasterIdLst>
  <p:handoutMasterIdLst>
    <p:handoutMasterId r:id="rId22"/>
  </p:handoutMasterIdLst>
  <p:sldIdLst>
    <p:sldId id="258" r:id="rId3"/>
    <p:sldId id="296" r:id="rId4"/>
    <p:sldId id="261" r:id="rId5"/>
    <p:sldId id="331" r:id="rId6"/>
    <p:sldId id="334" r:id="rId7"/>
    <p:sldId id="332" r:id="rId8"/>
    <p:sldId id="337" r:id="rId9"/>
    <p:sldId id="333" r:id="rId10"/>
    <p:sldId id="338" r:id="rId11"/>
    <p:sldId id="340" r:id="rId12"/>
    <p:sldId id="335" r:id="rId13"/>
    <p:sldId id="345" r:id="rId14"/>
    <p:sldId id="347" r:id="rId15"/>
    <p:sldId id="343" r:id="rId16"/>
    <p:sldId id="344" r:id="rId17"/>
    <p:sldId id="346" r:id="rId18"/>
    <p:sldId id="308" r:id="rId19"/>
    <p:sldId id="266" r:id="rId2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C43CA0"/>
    <a:srgbClr val="FF9900"/>
    <a:srgbClr val="FFFF66"/>
    <a:srgbClr val="D54F4F"/>
    <a:srgbClr val="C03E3E"/>
    <a:srgbClr val="D96161"/>
    <a:srgbClr val="A759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615" autoAdjust="0"/>
    <p:restoredTop sz="68833" autoAdjust="0"/>
  </p:normalViewPr>
  <p:slideViewPr>
    <p:cSldViewPr>
      <p:cViewPr>
        <p:scale>
          <a:sx n="55" d="100"/>
          <a:sy n="55" d="100"/>
        </p:scale>
        <p:origin x="-57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67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Documents\estadistica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Documents\estadistica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Documents\estadistica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Documents\estadistica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Documents\estadistica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Documents\estadistica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Documents\Graph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style val="40"/>
  <c:chart>
    <c:autoTitleDeleted val="1"/>
    <c:view3D>
      <c:perspective val="30"/>
    </c:view3D>
    <c:plotArea>
      <c:layout/>
      <c:bar3DChart>
        <c:barDir val="bar"/>
        <c:grouping val="stacked"/>
        <c:ser>
          <c:idx val="0"/>
          <c:order val="0"/>
          <c:dLbls>
            <c:dLbl>
              <c:idx val="0"/>
              <c:layout>
                <c:manualLayout>
                  <c:x val="0.22086793487603551"/>
                  <c:y val="2.4677031226500085E-2"/>
                </c:manualLayout>
              </c:layout>
              <c:tx>
                <c:rich>
                  <a:bodyPr/>
                  <a:lstStyle/>
                  <a:p>
                    <a:r>
                      <a:rPr lang="en-US" sz="1400"/>
                      <a:t>1675</a:t>
                    </a:r>
                  </a:p>
                </c:rich>
              </c:tx>
              <c:showVal val="1"/>
            </c:dLbl>
            <c:dLbl>
              <c:idx val="1"/>
              <c:layout>
                <c:manualLayout>
                  <c:x val="0.21901772760880414"/>
                  <c:y val="2.4762729774654341E-2"/>
                </c:manualLayout>
              </c:layout>
              <c:tx>
                <c:rich>
                  <a:bodyPr/>
                  <a:lstStyle/>
                  <a:p>
                    <a:r>
                      <a:rPr lang="en-US" sz="1400"/>
                      <a:t>1325</a:t>
                    </a:r>
                  </a:p>
                </c:rich>
              </c:tx>
              <c:showVal val="1"/>
            </c:dLbl>
            <c:dLbl>
              <c:idx val="2"/>
              <c:layout>
                <c:manualLayout>
                  <c:x val="8.3626860244582879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z="1400"/>
                      <a:t>117</a:t>
                    </a:r>
                  </a:p>
                </c:rich>
              </c:tx>
              <c:showVal val="1"/>
            </c:dLbl>
            <c:dLbl>
              <c:idx val="3"/>
              <c:layout>
                <c:manualLayout>
                  <c:x val="4.166666666666669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z="1400"/>
                      <a:t>57</a:t>
                    </a:r>
                  </a:p>
                </c:rich>
              </c:tx>
              <c:showVal val="1"/>
            </c:dLbl>
            <c:dLbl>
              <c:idx val="4"/>
              <c:layout>
                <c:manualLayout>
                  <c:x val="4.166666666666669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z="1400"/>
                      <a:t>1</a:t>
                    </a:r>
                  </a:p>
                </c:rich>
              </c:tx>
              <c:showVal val="1"/>
            </c:dLbl>
            <c:dLbl>
              <c:idx val="5"/>
              <c:layout>
                <c:manualLayout>
                  <c:x val="4.1666666666666623E-2"/>
                  <c:y val="2.121889068003353E-17"/>
                </c:manualLayout>
              </c:layout>
              <c:tx>
                <c:rich>
                  <a:bodyPr/>
                  <a:lstStyle/>
                  <a:p>
                    <a:r>
                      <a:rPr lang="en-US" sz="1400"/>
                      <a:t>1</a:t>
                    </a:r>
                  </a:p>
                </c:rich>
              </c:tx>
              <c:showVal val="1"/>
            </c:dLbl>
            <c:dLbl>
              <c:idx val="6"/>
              <c:layout>
                <c:manualLayout>
                  <c:x val="4.166666666666669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z="1400"/>
                      <a:t>1</a:t>
                    </a:r>
                  </a:p>
                </c:rich>
              </c:tx>
              <c:showVal val="1"/>
            </c:dLbl>
            <c:showVal val="1"/>
          </c:dLbls>
          <c:cat>
            <c:strRef>
              <c:f>Hoja1!$A$25:$A$31</c:f>
              <c:strCache>
                <c:ptCount val="7"/>
                <c:pt idx="0">
                  <c:v>GNU Lesser General Public License 2.1</c:v>
                </c:pt>
                <c:pt idx="1">
                  <c:v>GNU General Public License 2.0</c:v>
                </c:pt>
                <c:pt idx="2">
                  <c:v>New BSD License</c:v>
                </c:pt>
                <c:pt idx="3">
                  <c:v>FreeBSD 2-clause license</c:v>
                </c:pt>
                <c:pt idx="4">
                  <c:v>MIT License</c:v>
                </c:pt>
                <c:pt idx="5">
                  <c:v>Artistic License</c:v>
                </c:pt>
                <c:pt idx="6">
                  <c:v>BSD-ish License</c:v>
                </c:pt>
              </c:strCache>
            </c:strRef>
          </c:cat>
          <c:val>
            <c:numRef>
              <c:f>Hoja1!$D$25:$D$31</c:f>
              <c:numCache>
                <c:formatCode>General</c:formatCode>
                <c:ptCount val="7"/>
                <c:pt idx="0">
                  <c:v>1675</c:v>
                </c:pt>
                <c:pt idx="1">
                  <c:v>1325</c:v>
                </c:pt>
                <c:pt idx="2">
                  <c:v>117</c:v>
                </c:pt>
                <c:pt idx="3">
                  <c:v>57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hape val="box"/>
        <c:axId val="56759424"/>
        <c:axId val="56760960"/>
        <c:axId val="0"/>
      </c:bar3DChart>
      <c:catAx>
        <c:axId val="56759424"/>
        <c:scaling>
          <c:orientation val="minMax"/>
        </c:scaling>
        <c:axPos val="l"/>
        <c:tickLblPos val="nextTo"/>
        <c:txPr>
          <a:bodyPr/>
          <a:lstStyle/>
          <a:p>
            <a:pPr>
              <a:defRPr sz="1800" b="1">
                <a:solidFill>
                  <a:schemeClr val="bg2">
                    <a:lumMod val="50000"/>
                  </a:schemeClr>
                </a:solidFill>
              </a:defRPr>
            </a:pPr>
            <a:endParaRPr lang="es-ES"/>
          </a:p>
        </c:txPr>
        <c:crossAx val="56760960"/>
        <c:crosses val="autoZero"/>
        <c:auto val="1"/>
        <c:lblAlgn val="ctr"/>
        <c:lblOffset val="100"/>
      </c:catAx>
      <c:valAx>
        <c:axId val="56760960"/>
        <c:scaling>
          <c:orientation val="minMax"/>
        </c:scaling>
        <c:axPos val="b"/>
        <c:majorGridlines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ES"/>
          </a:p>
        </c:txPr>
        <c:crossAx val="56759424"/>
        <c:crosses val="autoZero"/>
        <c:crossBetween val="between"/>
      </c:valAx>
    </c:plotArea>
    <c:plotVisOnly val="1"/>
  </c:chart>
  <c:spPr>
    <a:solidFill>
      <a:schemeClr val="accent3">
        <a:lumMod val="75000"/>
      </a:schemeClr>
    </a:solidFill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autoTitleDeleted val="1"/>
    <c:plotArea>
      <c:layout>
        <c:manualLayout>
          <c:layoutTarget val="inner"/>
          <c:xMode val="edge"/>
          <c:yMode val="edge"/>
          <c:x val="0.16627703780018166"/>
          <c:y val="0.13689184774649973"/>
          <c:w val="0.70732111757058524"/>
          <c:h val="0.81205321437824562"/>
        </c:manualLayout>
      </c:layout>
      <c:pieChart>
        <c:varyColors val="1"/>
        <c:ser>
          <c:idx val="0"/>
          <c:order val="0"/>
          <c:spPr>
            <a:effectLst>
              <a:outerShdw blurRad="508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dLbls>
            <c:dLbl>
              <c:idx val="0"/>
              <c:layout>
                <c:manualLayout>
                  <c:x val="-0.11748993058110727"/>
                  <c:y val="0.13150056886665987"/>
                </c:manualLayout>
              </c:layout>
              <c:showCatName val="1"/>
              <c:showPercent val="1"/>
            </c:dLbl>
            <c:dLbl>
              <c:idx val="1"/>
              <c:layout>
                <c:manualLayout>
                  <c:x val="-0.18419741457551464"/>
                  <c:y val="-0.14020028612303304"/>
                </c:manualLayout>
              </c:layout>
              <c:showCatName val="1"/>
              <c:showPercent val="1"/>
            </c:dLbl>
            <c:dLbl>
              <c:idx val="2"/>
              <c:layout>
                <c:manualLayout>
                  <c:x val="1.3552726469938931E-2"/>
                  <c:y val="-9.1975938629988832E-2"/>
                </c:manualLayout>
              </c:layout>
              <c:showCatName val="1"/>
              <c:showPercent val="1"/>
            </c:dLbl>
            <c:dLbl>
              <c:idx val="3"/>
              <c:layout>
                <c:manualLayout>
                  <c:x val="8.9804008143842037E-3"/>
                  <c:y val="9.4249377626080006E-3"/>
                </c:manualLayout>
              </c:layout>
              <c:showCatName val="1"/>
              <c:showPercent val="1"/>
            </c:dLbl>
            <c:dLbl>
              <c:idx val="4"/>
              <c:layout>
                <c:manualLayout>
                  <c:x val="1.8654696200358131E-2"/>
                  <c:y val="2.842621067216386E-2"/>
                </c:manualLayout>
              </c:layout>
              <c:showCatName val="1"/>
              <c:showPercent val="1"/>
            </c:dLbl>
            <c:dLbl>
              <c:idx val="5"/>
              <c:layout>
                <c:manualLayout>
                  <c:x val="-7.4766355140187006E-3"/>
                  <c:y val="-3.8072386874387506E-3"/>
                </c:manualLayout>
              </c:layout>
              <c:showCatName val="1"/>
              <c:showPercent val="1"/>
            </c:dLbl>
            <c:dLbl>
              <c:idx val="6"/>
              <c:layout>
                <c:manualLayout>
                  <c:x val="-3.7805872396791562E-2"/>
                  <c:y val="7.6327261667398904E-3"/>
                </c:manualLayout>
              </c:layout>
              <c:showCatName val="1"/>
              <c:showPercent val="1"/>
            </c:dLbl>
            <c:dLbl>
              <c:idx val="7"/>
              <c:layout>
                <c:manualLayout>
                  <c:x val="-3.8355925135526284E-2"/>
                  <c:y val="-7.0762506618003325E-3"/>
                </c:manualLayout>
              </c:layout>
              <c:showCatName val="1"/>
              <c:showPercent val="1"/>
            </c:dLbl>
            <c:dLbl>
              <c:idx val="8"/>
              <c:layout>
                <c:manualLayout>
                  <c:x val="-7.3175853018372705E-2"/>
                  <c:y val="-4.3754294661665152E-2"/>
                </c:manualLayout>
              </c:layout>
              <c:showCatName val="1"/>
              <c:showPercent val="1"/>
            </c:dLbl>
            <c:dLbl>
              <c:idx val="9"/>
              <c:layout>
                <c:manualLayout>
                  <c:x val="1.5324453602178247E-2"/>
                  <c:y val="-3.4234733533844756E-2"/>
                </c:manualLayout>
              </c:layout>
              <c:showCatName val="1"/>
              <c:showPercent val="1"/>
            </c:dLbl>
            <c:dLbl>
              <c:idx val="10"/>
              <c:layout>
                <c:manualLayout>
                  <c:x val="5.4767434444526385E-2"/>
                  <c:y val="-2.1326304169060409E-2"/>
                </c:manualLayout>
              </c:layout>
              <c:showCatName val="1"/>
              <c:showPercent val="1"/>
            </c:dLbl>
            <c:txPr>
              <a:bodyPr/>
              <a:lstStyle/>
              <a:p>
                <a:pPr>
                  <a:defRPr sz="1600" b="1"/>
                </a:pPr>
                <a:endParaRPr lang="es-ES"/>
              </a:p>
            </c:txPr>
            <c:showCatName val="1"/>
            <c:showPercent val="1"/>
            <c:showLeaderLines val="1"/>
          </c:dLbls>
          <c:cat>
            <c:strRef>
              <c:f>Hoja1!$J$182:$J$192</c:f>
              <c:strCache>
                <c:ptCount val="11"/>
                <c:pt idx="0">
                  <c:v>USA</c:v>
                </c:pt>
                <c:pt idx="1">
                  <c:v>Alemania</c:v>
                </c:pt>
                <c:pt idx="2">
                  <c:v>Rusia</c:v>
                </c:pt>
                <c:pt idx="3">
                  <c:v>Italia</c:v>
                </c:pt>
                <c:pt idx="4">
                  <c:v>Polonia</c:v>
                </c:pt>
                <c:pt idx="5">
                  <c:v>Reino Unido</c:v>
                </c:pt>
                <c:pt idx="6">
                  <c:v>Japón </c:v>
                </c:pt>
                <c:pt idx="7">
                  <c:v>Francia</c:v>
                </c:pt>
                <c:pt idx="8">
                  <c:v>China </c:v>
                </c:pt>
                <c:pt idx="9">
                  <c:v>España</c:v>
                </c:pt>
                <c:pt idx="10">
                  <c:v>Canada</c:v>
                </c:pt>
              </c:strCache>
            </c:strRef>
          </c:cat>
          <c:val>
            <c:numRef>
              <c:f>Hoja1!$L$182:$L$192</c:f>
              <c:numCache>
                <c:formatCode>#,##0</c:formatCode>
                <c:ptCount val="11"/>
                <c:pt idx="0">
                  <c:v>351609</c:v>
                </c:pt>
                <c:pt idx="1">
                  <c:v>239811</c:v>
                </c:pt>
                <c:pt idx="2">
                  <c:v>124640</c:v>
                </c:pt>
                <c:pt idx="3">
                  <c:v>86874</c:v>
                </c:pt>
                <c:pt idx="4">
                  <c:v>83671</c:v>
                </c:pt>
                <c:pt idx="5">
                  <c:v>82959</c:v>
                </c:pt>
                <c:pt idx="6">
                  <c:v>79763</c:v>
                </c:pt>
                <c:pt idx="7">
                  <c:v>78242</c:v>
                </c:pt>
                <c:pt idx="8">
                  <c:v>55430</c:v>
                </c:pt>
                <c:pt idx="9">
                  <c:v>54661</c:v>
                </c:pt>
                <c:pt idx="10">
                  <c:v>50598</c:v>
                </c:pt>
              </c:numCache>
            </c:numRef>
          </c:val>
        </c:ser>
        <c:dLbls>
          <c:showPercent val="1"/>
        </c:dLbls>
        <c:firstSliceAng val="0"/>
      </c:pieChart>
    </c:plotArea>
    <c:plotVisOnly val="1"/>
  </c:chart>
  <c:spPr>
    <a:noFill/>
    <a:effectLst>
      <a:outerShdw blurRad="50800" dir="8100000" algn="tr" rotWithShape="0">
        <a:prstClr val="black">
          <a:alpha val="27000"/>
        </a:prstClr>
      </a:outerShdw>
    </a:effectLst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plotArea>
      <c:layout>
        <c:manualLayout>
          <c:layoutTarget val="inner"/>
          <c:xMode val="edge"/>
          <c:yMode val="edge"/>
          <c:x val="0.21712729658792673"/>
          <c:y val="6.5740740740740738E-2"/>
          <c:w val="0.54878937007874051"/>
          <c:h val="0.75756561679790024"/>
        </c:manualLayout>
      </c:layout>
      <c:lineChart>
        <c:grouping val="standard"/>
        <c:ser>
          <c:idx val="0"/>
          <c:order val="0"/>
          <c:tx>
            <c:v>Japón</c:v>
          </c:tx>
          <c:spPr>
            <a:ln w="79375">
              <a:solidFill>
                <a:srgbClr val="FFFF00"/>
              </a:solidFill>
            </a:ln>
          </c:spPr>
          <c:marker>
            <c:symbol val="none"/>
          </c:marker>
          <c:cat>
            <c:numRef>
              <c:f>Hoja1!$L$196:$N$196</c:f>
              <c:numCache>
                <c:formatCode>General</c:formatCode>
                <c:ptCount val="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</c:numCache>
            </c:numRef>
          </c:cat>
          <c:val>
            <c:numRef>
              <c:f>Hoja1!$L$197:$N$197</c:f>
              <c:numCache>
                <c:formatCode>General</c:formatCode>
                <c:ptCount val="3"/>
                <c:pt idx="0">
                  <c:v>53452</c:v>
                </c:pt>
                <c:pt idx="1">
                  <c:v>65767</c:v>
                </c:pt>
                <c:pt idx="2">
                  <c:v>79763</c:v>
                </c:pt>
              </c:numCache>
            </c:numRef>
          </c:val>
        </c:ser>
        <c:ser>
          <c:idx val="1"/>
          <c:order val="1"/>
          <c:tx>
            <c:v>China</c:v>
          </c:tx>
          <c:spPr>
            <a:ln w="79375">
              <a:solidFill>
                <a:srgbClr val="993366"/>
              </a:solidFill>
            </a:ln>
          </c:spPr>
          <c:marker>
            <c:symbol val="none"/>
          </c:marker>
          <c:val>
            <c:numRef>
              <c:f>Hoja1!$L$198:$N$198</c:f>
              <c:numCache>
                <c:formatCode>General</c:formatCode>
                <c:ptCount val="3"/>
                <c:pt idx="0">
                  <c:v>30774</c:v>
                </c:pt>
                <c:pt idx="1">
                  <c:v>34529</c:v>
                </c:pt>
                <c:pt idx="2">
                  <c:v>55430</c:v>
                </c:pt>
              </c:numCache>
            </c:numRef>
          </c:val>
        </c:ser>
        <c:ser>
          <c:idx val="2"/>
          <c:order val="2"/>
          <c:tx>
            <c:v>España</c:v>
          </c:tx>
          <c:spPr>
            <a:ln w="79375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Hoja1!$L$199:$N$199</c:f>
              <c:numCache>
                <c:formatCode>General</c:formatCode>
                <c:ptCount val="3"/>
                <c:pt idx="0">
                  <c:v>48889</c:v>
                </c:pt>
                <c:pt idx="1">
                  <c:v>49871</c:v>
                </c:pt>
                <c:pt idx="2">
                  <c:v>54661</c:v>
                </c:pt>
              </c:numCache>
            </c:numRef>
          </c:val>
        </c:ser>
        <c:marker val="1"/>
        <c:axId val="106907904"/>
        <c:axId val="106909696"/>
      </c:lineChart>
      <c:catAx>
        <c:axId val="10690790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600" baseline="0"/>
            </a:pPr>
            <a:endParaRPr lang="es-ES"/>
          </a:p>
        </c:txPr>
        <c:crossAx val="106909696"/>
        <c:crosses val="autoZero"/>
        <c:auto val="1"/>
        <c:lblAlgn val="ctr"/>
        <c:lblOffset val="100"/>
      </c:catAx>
      <c:valAx>
        <c:axId val="1069096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s-ES"/>
          </a:p>
        </c:txPr>
        <c:crossAx val="10690790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600"/>
          </a:pPr>
          <a:endParaRPr lang="es-ES"/>
        </a:p>
      </c:txPr>
    </c:legend>
    <c:plotVisOnly val="1"/>
  </c:chart>
  <c:spPr>
    <a:solidFill>
      <a:schemeClr val="accent3">
        <a:lumMod val="75000"/>
      </a:schemeClr>
    </a:solidFill>
    <a:ln cap="rnd">
      <a:solidFill>
        <a:schemeClr val="accent3">
          <a:lumMod val="75000"/>
        </a:schemeClr>
      </a:solidFill>
    </a:ln>
    <a:effectLst>
      <a:outerShdw blurRad="50800" dist="431800" dir="8100000" algn="tr" rotWithShape="0">
        <a:prstClr val="black">
          <a:alpha val="40000"/>
        </a:prstClr>
      </a:outerShdw>
    </a:effectLst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style val="32"/>
  <c:chart>
    <c:plotArea>
      <c:layout>
        <c:manualLayout>
          <c:layoutTarget val="inner"/>
          <c:xMode val="edge"/>
          <c:yMode val="edge"/>
          <c:x val="0.14027245310835471"/>
          <c:y val="4.6252030325217422E-2"/>
          <c:w val="0.60277804154593861"/>
          <c:h val="0.82663264720243368"/>
        </c:manualLayout>
      </c:layout>
      <c:areaChart>
        <c:grouping val="stacked"/>
        <c:ser>
          <c:idx val="0"/>
          <c:order val="0"/>
          <c:tx>
            <c:v>Incremento anual</c:v>
          </c:tx>
          <c:dLbls>
            <c:dLbl>
              <c:idx val="0"/>
              <c:layout>
                <c:manualLayout>
                  <c:x val="4.4444444444444502E-2"/>
                  <c:y val="-1.3889253426655005E-2"/>
                </c:manualLayout>
              </c:layout>
              <c:showVal val="1"/>
            </c:dLbl>
            <c:dLbl>
              <c:idx val="1"/>
              <c:layout>
                <c:manualLayout>
                  <c:x val="1.6666666666666694E-2"/>
                  <c:y val="-0.13425925925925927"/>
                </c:manualLayout>
              </c:layout>
              <c:showVal val="1"/>
            </c:dLbl>
            <c:dLbl>
              <c:idx val="2"/>
              <c:layout>
                <c:manualLayout>
                  <c:x val="2.7777777777777887E-3"/>
                  <c:y val="-0.1388888888888889"/>
                </c:manualLayout>
              </c:layout>
              <c:showVal val="1"/>
            </c:dLbl>
            <c:dLbl>
              <c:idx val="3"/>
              <c:layout>
                <c:manualLayout>
                  <c:x val="-0.05"/>
                  <c:y val="-0.18055555555555564"/>
                </c:manualLayout>
              </c:layout>
              <c:showVal val="1"/>
            </c:dLbl>
            <c:showVal val="1"/>
          </c:dLbls>
          <c:cat>
            <c:numRef>
              <c:f>Hoja1!$B$133:$E$133</c:f>
              <c:numCache>
                <c:formatCode>General</c:formatCode>
                <c:ptCount val="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</c:numCache>
            </c:numRef>
          </c:cat>
          <c:val>
            <c:numRef>
              <c:f>Hoja1!$B$135:$E$135</c:f>
              <c:numCache>
                <c:formatCode>General</c:formatCode>
                <c:ptCount val="4"/>
                <c:pt idx="0">
                  <c:v>2586</c:v>
                </c:pt>
                <c:pt idx="1">
                  <c:v>4838</c:v>
                </c:pt>
                <c:pt idx="2">
                  <c:v>4298</c:v>
                </c:pt>
                <c:pt idx="3">
                  <c:v>5338</c:v>
                </c:pt>
              </c:numCache>
            </c:numRef>
          </c:val>
        </c:ser>
        <c:ser>
          <c:idx val="1"/>
          <c:order val="1"/>
          <c:tx>
            <c:v>Acumulado</c:v>
          </c:tx>
          <c:cat>
            <c:numRef>
              <c:f>Hoja1!$B$133:$E$133</c:f>
              <c:numCache>
                <c:formatCode>General</c:formatCode>
                <c:ptCount val="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</c:numCache>
            </c:numRef>
          </c:cat>
          <c:val>
            <c:numRef>
              <c:f>Hoja1!$B$136:$E$136</c:f>
              <c:numCache>
                <c:formatCode>General</c:formatCode>
                <c:ptCount val="4"/>
                <c:pt idx="0">
                  <c:v>0</c:v>
                </c:pt>
                <c:pt idx="1">
                  <c:v>2586</c:v>
                </c:pt>
                <c:pt idx="2">
                  <c:v>7424</c:v>
                </c:pt>
                <c:pt idx="3">
                  <c:v>11722</c:v>
                </c:pt>
              </c:numCache>
            </c:numRef>
          </c:val>
        </c:ser>
        <c:axId val="106828928"/>
        <c:axId val="106830464"/>
      </c:areaChart>
      <c:catAx>
        <c:axId val="106828928"/>
        <c:scaling>
          <c:orientation val="minMax"/>
        </c:scaling>
        <c:axPos val="b"/>
        <c:numFmt formatCode="General" sourceLinked="1"/>
        <c:tickLblPos val="nextTo"/>
        <c:crossAx val="106830464"/>
        <c:crosses val="autoZero"/>
        <c:auto val="1"/>
        <c:lblAlgn val="ctr"/>
        <c:lblOffset val="100"/>
      </c:catAx>
      <c:valAx>
        <c:axId val="106830464"/>
        <c:scaling>
          <c:orientation val="minMax"/>
          <c:max val="20000"/>
        </c:scaling>
        <c:axPos val="l"/>
        <c:majorGridlines/>
        <c:numFmt formatCode="General" sourceLinked="1"/>
        <c:tickLblPos val="nextTo"/>
        <c:crossAx val="106828928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s-E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style val="4"/>
  <c:chart>
    <c:autoTitleDeleted val="1"/>
    <c:plotArea>
      <c:layout/>
      <c:lineChart>
        <c:grouping val="stacked"/>
        <c:ser>
          <c:idx val="0"/>
          <c:order val="0"/>
          <c:tx>
            <c:strRef>
              <c:f>Hoja1!$B$120</c:f>
              <c:strCache>
                <c:ptCount val="1"/>
                <c:pt idx="0">
                  <c:v>Desarrolladores</c:v>
                </c:pt>
              </c:strCache>
            </c:strRef>
          </c:tx>
          <c:spPr>
            <a:ln w="60325"/>
          </c:spPr>
          <c:marker>
            <c:symbol val="none"/>
          </c:marker>
          <c:cat>
            <c:numRef>
              <c:f>Hoja1!$A$118:$E$118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Hoja1!$A$115:$E$115</c:f>
              <c:numCache>
                <c:formatCode>General</c:formatCode>
                <c:ptCount val="5"/>
                <c:pt idx="0">
                  <c:v>15</c:v>
                </c:pt>
                <c:pt idx="1">
                  <c:v>16</c:v>
                </c:pt>
                <c:pt idx="2">
                  <c:v>20</c:v>
                </c:pt>
                <c:pt idx="3">
                  <c:v>29</c:v>
                </c:pt>
                <c:pt idx="4">
                  <c:v>32</c:v>
                </c:pt>
              </c:numCache>
            </c:numRef>
          </c:val>
        </c:ser>
        <c:marker val="1"/>
        <c:axId val="106961536"/>
        <c:axId val="106963328"/>
      </c:lineChart>
      <c:catAx>
        <c:axId val="106961536"/>
        <c:scaling>
          <c:orientation val="minMax"/>
        </c:scaling>
        <c:axPos val="b"/>
        <c:numFmt formatCode="General" sourceLinked="1"/>
        <c:tickLblPos val="nextTo"/>
        <c:crossAx val="106963328"/>
        <c:crosses val="autoZero"/>
        <c:auto val="1"/>
        <c:lblAlgn val="ctr"/>
        <c:lblOffset val="100"/>
      </c:catAx>
      <c:valAx>
        <c:axId val="106963328"/>
        <c:scaling>
          <c:orientation val="minMax"/>
        </c:scaling>
        <c:axPos val="l"/>
        <c:majorGridlines/>
        <c:numFmt formatCode="General" sourceLinked="1"/>
        <c:tickLblPos val="nextTo"/>
        <c:crossAx val="10696153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s-E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txPr>
              <a:bodyPr/>
              <a:lstStyle/>
              <a:p>
                <a:pPr>
                  <a:defRPr sz="2400"/>
                </a:pPr>
                <a:endParaRPr lang="es-ES"/>
              </a:p>
            </c:txPr>
            <c:showVal val="1"/>
            <c:showLeaderLines val="1"/>
          </c:dLbls>
          <c:cat>
            <c:strRef>
              <c:f>Hoja1!$A$4:$A$6</c:f>
              <c:strCache>
                <c:ptCount val="3"/>
                <c:pt idx="0">
                  <c:v>C</c:v>
                </c:pt>
                <c:pt idx="1">
                  <c:v>C++</c:v>
                </c:pt>
                <c:pt idx="2">
                  <c:v>Other</c:v>
                </c:pt>
              </c:strCache>
            </c:strRef>
          </c:cat>
          <c:val>
            <c:numRef>
              <c:f>Hoja1!$B$4:$B$6</c:f>
              <c:numCache>
                <c:formatCode>0%</c:formatCode>
                <c:ptCount val="3"/>
                <c:pt idx="0">
                  <c:v>0.83000000000000018</c:v>
                </c:pt>
                <c:pt idx="1">
                  <c:v>0.12000000000000002</c:v>
                </c:pt>
                <c:pt idx="2">
                  <c:v>3.0000000000000002E-2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>
            <a:defRPr sz="2000"/>
          </a:pPr>
          <a:endParaRPr lang="es-ES"/>
        </a:p>
      </c:txPr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autoTitleDeleted val="1"/>
    <c:plotArea>
      <c:layout>
        <c:manualLayout>
          <c:layoutTarget val="inner"/>
          <c:xMode val="edge"/>
          <c:yMode val="edge"/>
          <c:x val="7.2042202293704005E-2"/>
          <c:y val="2.8016552427853867E-2"/>
          <c:w val="0.41510263018162957"/>
          <c:h val="0.89170750157730982"/>
        </c:manualLayout>
      </c:layout>
      <c:scatterChart>
        <c:scatterStyle val="lineMarker"/>
        <c:ser>
          <c:idx val="0"/>
          <c:order val="0"/>
          <c:tx>
            <c:v>ISO evolution: 0.3.5,0.3.6,0.3.7,0.3.8*</c:v>
          </c:tx>
          <c:spPr>
            <a:ln w="28575">
              <a:noFill/>
            </a:ln>
          </c:spPr>
          <c:marker>
            <c:symbol val="circle"/>
            <c:size val="15"/>
            <c:spPr>
              <a:scene3d>
                <a:camera prst="orthographicFront"/>
                <a:lightRig rig="threePt" dir="t"/>
              </a:scene3d>
              <a:sp3d>
                <a:bevelT w="165100" prst="coolSlant"/>
              </a:sp3d>
            </c:spPr>
          </c:marker>
          <c:trendline>
            <c:spPr>
              <a:ln w="76200">
                <a:gradFill>
                  <a:gsLst>
                    <a:gs pos="0">
                      <a:srgbClr val="FFC0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</a:ln>
              <a:effectLst>
                <a:outerShdw blurRad="50800" dir="8100000" algn="tr" rotWithShape="0">
                  <a:srgbClr val="C00000"/>
                </a:outerShdw>
              </a:effectLst>
            </c:spPr>
            <c:trendlineType val="linear"/>
            <c:forward val="1"/>
            <c:dispEq val="1"/>
            <c:trendlineLbl>
              <c:layout>
                <c:manualLayout>
                  <c:x val="1.4871828521434819E-2"/>
                  <c:y val="-2.5347385422976015E-2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 sz="1800"/>
                  </a:pPr>
                  <a:endParaRPr lang="es-ES"/>
                </a:p>
              </c:txPr>
            </c:trendlineLbl>
          </c:trendline>
          <c:trendline>
            <c:spPr>
              <a:ln w="76200"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</a:ln>
              <a:effectLst>
                <a:outerShdw blurRad="50800" dist="38100" dir="8100000" algn="tr" rotWithShape="0">
                  <a:srgbClr val="9BBB59">
                    <a:lumMod val="50000"/>
                  </a:srgbClr>
                </a:outerShdw>
              </a:effectLst>
            </c:spPr>
            <c:trendlineType val="log"/>
            <c:forward val="1"/>
            <c:dispEq val="1"/>
            <c:trendlineLbl>
              <c:layout>
                <c:manualLayout>
                  <c:x val="0.32790303883277239"/>
                  <c:y val="1.4831726208692633E-2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 sz="1800"/>
                  </a:pPr>
                  <a:endParaRPr lang="es-ES"/>
                </a:p>
              </c:txPr>
            </c:trendlineLbl>
          </c:trendline>
          <c:xVal>
            <c:strRef>
              <c:f>Hoja1!$A$19:$A$24</c:f>
              <c:strCache>
                <c:ptCount val="6"/>
                <c:pt idx="0">
                  <c:v>0.3.4</c:v>
                </c:pt>
                <c:pt idx="1">
                  <c:v>0.3.5</c:v>
                </c:pt>
                <c:pt idx="2">
                  <c:v>0.3.6</c:v>
                </c:pt>
                <c:pt idx="3">
                  <c:v>0.3.7</c:v>
                </c:pt>
                <c:pt idx="4">
                  <c:v>0.3.8</c:v>
                </c:pt>
                <c:pt idx="5">
                  <c:v>0.3.9</c:v>
                </c:pt>
              </c:strCache>
            </c:strRef>
          </c:xVal>
          <c:yVal>
            <c:numRef>
              <c:f>Hoja1!$C$20:$C$22</c:f>
              <c:numCache>
                <c:formatCode>General</c:formatCode>
                <c:ptCount val="3"/>
                <c:pt idx="0">
                  <c:v>36800</c:v>
                </c:pt>
                <c:pt idx="1">
                  <c:v>53152</c:v>
                </c:pt>
                <c:pt idx="2">
                  <c:v>57770</c:v>
                </c:pt>
              </c:numCache>
            </c:numRef>
          </c:yVal>
        </c:ser>
        <c:axId val="97342592"/>
        <c:axId val="97384704"/>
      </c:scatterChart>
      <c:valAx>
        <c:axId val="97342592"/>
        <c:scaling>
          <c:orientation val="minMax"/>
        </c:scaling>
        <c:axPos val="b"/>
        <c:tickLblPos val="nextTo"/>
        <c:crossAx val="97384704"/>
        <c:crosses val="autoZero"/>
        <c:crossBetween val="midCat"/>
      </c:valAx>
      <c:valAx>
        <c:axId val="973847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es-ES"/>
          </a:p>
        </c:txPr>
        <c:crossAx val="97342592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800"/>
            </a:pPr>
            <a:endParaRPr lang="es-ES"/>
          </a:p>
        </c:txPr>
      </c:legendEntry>
      <c:legendEntry>
        <c:idx val="2"/>
        <c:txPr>
          <a:bodyPr/>
          <a:lstStyle/>
          <a:p>
            <a:pPr>
              <a:defRPr sz="1800"/>
            </a:pPr>
            <a:endParaRPr lang="es-ES"/>
          </a:p>
        </c:txPr>
      </c:legendEntry>
      <c:legendEntry>
        <c:idx val="1"/>
        <c:txPr>
          <a:bodyPr/>
          <a:lstStyle/>
          <a:p>
            <a:pPr>
              <a:defRPr sz="1800"/>
            </a:pPr>
            <a:endParaRPr lang="es-ES"/>
          </a:p>
        </c:txPr>
      </c:legendEntry>
      <c:layout>
        <c:manualLayout>
          <c:xMode val="edge"/>
          <c:yMode val="edge"/>
          <c:x val="0.60086760073094081"/>
          <c:y val="0.2556328913122215"/>
          <c:w val="0.37215499418483539"/>
          <c:h val="0.62879070772980095"/>
        </c:manualLayout>
      </c:layout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7FDCF1-6EF5-4503-9015-C349E770BA94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6F849F-6ECC-4907-9F5B-81E08C2B0181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7C31D-6B00-469E-8BE4-15AFAD9DBBD8}" type="slidenum">
              <a:rPr lang="en-GB"/>
              <a:pPr/>
              <a:t>1</a:t>
            </a:fld>
            <a:endParaRPr lang="en-GB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77650-9B35-45AF-B8CD-6E528FEE9493}" type="slidenum">
              <a:rPr lang="en-GB"/>
              <a:pPr/>
              <a:t>10</a:t>
            </a:fld>
            <a:endParaRPr lang="en-GB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GB" dirty="0" smtClean="0"/>
              <a:t>-Developers are joining ReactOS</a:t>
            </a:r>
            <a:r>
              <a:rPr lang="en-GB" baseline="0" dirty="0" smtClean="0"/>
              <a:t> project...but there </a:t>
            </a:r>
            <a:r>
              <a:rPr lang="en-GB" baseline="0" dirty="0" err="1" smtClean="0"/>
              <a:t>arent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enough.Always</a:t>
            </a:r>
            <a:r>
              <a:rPr lang="en-GB" baseline="0" dirty="0" smtClean="0"/>
              <a:t> new Devs are </a:t>
            </a:r>
            <a:r>
              <a:rPr lang="en-GB" baseline="0" dirty="0" err="1" smtClean="0"/>
              <a:t>wellcome</a:t>
            </a:r>
            <a:r>
              <a:rPr lang="en-GB" baseline="0" dirty="0" smtClean="0"/>
              <a:t>.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77650-9B35-45AF-B8CD-6E528FEE9493}" type="slidenum">
              <a:rPr lang="en-GB"/>
              <a:pPr/>
              <a:t>11</a:t>
            </a:fld>
            <a:endParaRPr lang="en-GB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GB" dirty="0" smtClean="0"/>
              <a:t>ReactOS as an Operating System.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77650-9B35-45AF-B8CD-6E528FEE9493}" type="slidenum">
              <a:rPr lang="en-GB"/>
              <a:pPr/>
              <a:t>12</a:t>
            </a:fld>
            <a:endParaRPr lang="en-GB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GB" dirty="0" smtClean="0"/>
              <a:t>-Language</a:t>
            </a:r>
            <a:r>
              <a:rPr lang="en-GB" baseline="0" dirty="0" smtClean="0"/>
              <a:t> used to code </a:t>
            </a:r>
            <a:r>
              <a:rPr lang="en-GB" baseline="0" dirty="0" err="1" smtClean="0"/>
              <a:t>reactOS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77650-9B35-45AF-B8CD-6E528FEE9493}" type="slidenum">
              <a:rPr lang="en-GB"/>
              <a:pPr/>
              <a:t>13</a:t>
            </a:fld>
            <a:endParaRPr lang="en-GB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GB" dirty="0" smtClean="0"/>
              <a:t>-ISO downloads.</a:t>
            </a:r>
          </a:p>
          <a:p>
            <a:pPr marL="228600" indent="-228600">
              <a:lnSpc>
                <a:spcPct val="90000"/>
              </a:lnSpc>
            </a:pPr>
            <a:r>
              <a:rPr lang="en-GB" dirty="0" smtClean="0"/>
              <a:t>Real</a:t>
            </a:r>
            <a:r>
              <a:rPr lang="en-GB" baseline="0" dirty="0" smtClean="0"/>
              <a:t> Statistics: 0.3.5, 0.3.6,0.3.7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Extrapolated: 0.3.8-&gt;With a Linear: ~70000, with a Logarithmic: ~63000</a:t>
            </a:r>
          </a:p>
          <a:p>
            <a:pPr marL="228600" indent="-228600">
              <a:lnSpc>
                <a:spcPct val="90000"/>
              </a:lnSpc>
            </a:pP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77650-9B35-45AF-B8CD-6E528FEE9493}" type="slidenum">
              <a:rPr lang="en-GB"/>
              <a:pPr/>
              <a:t>14</a:t>
            </a:fld>
            <a:endParaRPr lang="en-GB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GB" dirty="0" smtClean="0"/>
              <a:t>Different</a:t>
            </a:r>
            <a:r>
              <a:rPr lang="en-GB" baseline="0" dirty="0" smtClean="0"/>
              <a:t> Ways of executing WIn32 Apps.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-Remark: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err="1" smtClean="0"/>
              <a:t>Linux+Wine</a:t>
            </a:r>
            <a:r>
              <a:rPr lang="en-GB" baseline="0" dirty="0" smtClean="0"/>
              <a:t> are more compatible than us thanks to Linux Kernel Stability.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But these Kernel will tie its compatibility in a future.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ReactOS is winning compatibility so fast, and because we use a NT architecture we wont have any limit compatibility.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-Remark: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Anyways </a:t>
            </a:r>
            <a:r>
              <a:rPr lang="en-GB" baseline="0" dirty="0" err="1" smtClean="0"/>
              <a:t>Linux+Wine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doesnt</a:t>
            </a:r>
            <a:r>
              <a:rPr lang="en-GB" baseline="0" dirty="0" smtClean="0"/>
              <a:t> accept Windows Drivers.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-Remark: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Linux Unified Kernel uses ReactOS code, so they are steps behind us.</a:t>
            </a:r>
          </a:p>
          <a:p>
            <a:pPr marL="228600" indent="-228600">
              <a:lnSpc>
                <a:spcPct val="90000"/>
              </a:lnSpc>
            </a:pP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77650-9B35-45AF-B8CD-6E528FEE9493}" type="slidenum">
              <a:rPr lang="en-GB"/>
              <a:pPr/>
              <a:t>15</a:t>
            </a:fld>
            <a:endParaRPr lang="en-GB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77650-9B35-45AF-B8CD-6E528FEE9493}" type="slidenum">
              <a:rPr lang="en-GB"/>
              <a:pPr/>
              <a:t>16</a:t>
            </a:fld>
            <a:endParaRPr lang="en-GB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GB" dirty="0" smtClean="0"/>
              <a:t>-Is</a:t>
            </a:r>
            <a:r>
              <a:rPr lang="en-GB" baseline="0" dirty="0" smtClean="0"/>
              <a:t> ReactOS promoting a new Open Source Community around win32 APPs</a:t>
            </a:r>
            <a:r>
              <a:rPr lang="en-GB" dirty="0" smtClean="0"/>
              <a:t>?(Paint.exe</a:t>
            </a:r>
            <a:r>
              <a:rPr lang="en-GB" baseline="0" dirty="0" smtClean="0"/>
              <a:t>, calc.exe clones)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-3 mainly reasons why Companies </a:t>
            </a:r>
            <a:r>
              <a:rPr lang="en-GB" baseline="0" dirty="0" err="1" smtClean="0"/>
              <a:t>dont</a:t>
            </a:r>
            <a:r>
              <a:rPr lang="en-GB" baseline="0" dirty="0" smtClean="0"/>
              <a:t> jump to Open Source OS(Linux mainly): 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GUI, Drivers, APPS. ReactOS fixes this, are the companies going to “jump” to ReactOS?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Why any Companies are still supporting this project?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Is the “I support Open Source” a Companies Market Slogan but not a real one?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-This OS is getting bigger and more noticeable, nowadays few </a:t>
            </a:r>
            <a:r>
              <a:rPr lang="en-GB" baseline="0" dirty="0" err="1" smtClean="0"/>
              <a:t>OpenSource</a:t>
            </a:r>
            <a:r>
              <a:rPr lang="en-GB" baseline="0" dirty="0" smtClean="0"/>
              <a:t> OS are good Linux Competitor...so until now there </a:t>
            </a:r>
            <a:r>
              <a:rPr lang="en-GB" baseline="0" dirty="0" err="1" smtClean="0"/>
              <a:t>isnt</a:t>
            </a:r>
            <a:r>
              <a:rPr lang="en-GB" baseline="0" dirty="0" smtClean="0"/>
              <a:t> any kind of “competence”. Is ReactOS going to create “competence” against </a:t>
            </a:r>
            <a:r>
              <a:rPr lang="en-GB" baseline="0" dirty="0" err="1" smtClean="0"/>
              <a:t>Linux?Or</a:t>
            </a:r>
            <a:r>
              <a:rPr lang="en-GB" baseline="0" dirty="0" smtClean="0"/>
              <a:t> is ReactOS perfectly compatible with Linux?</a:t>
            </a:r>
          </a:p>
          <a:p>
            <a:pPr marL="228600" indent="-228600">
              <a:lnSpc>
                <a:spcPct val="90000"/>
              </a:lnSpc>
              <a:buFontTx/>
              <a:buChar char="-"/>
            </a:pPr>
            <a:r>
              <a:rPr lang="en-GB" baseline="0" dirty="0" smtClean="0"/>
              <a:t>ReactOS is set between Windows and Linux: </a:t>
            </a:r>
          </a:p>
          <a:p>
            <a:pPr marL="228600" indent="-228600">
              <a:lnSpc>
                <a:spcPct val="90000"/>
              </a:lnSpc>
              <a:buFontTx/>
              <a:buNone/>
            </a:pPr>
            <a:r>
              <a:rPr lang="en-GB" baseline="0" dirty="0" smtClean="0"/>
              <a:t>Shares with Windows: </a:t>
            </a:r>
            <a:r>
              <a:rPr lang="en-GB" baseline="0" dirty="0" err="1" smtClean="0"/>
              <a:t>GUI,APP,DRIVERS:Comfort</a:t>
            </a:r>
            <a:r>
              <a:rPr lang="en-GB" baseline="0" dirty="0" smtClean="0"/>
              <a:t>.</a:t>
            </a:r>
          </a:p>
          <a:p>
            <a:pPr marL="228600" indent="-228600">
              <a:lnSpc>
                <a:spcPct val="90000"/>
              </a:lnSpc>
              <a:buFontTx/>
              <a:buNone/>
            </a:pPr>
            <a:r>
              <a:rPr lang="en-GB" baseline="0" dirty="0" smtClean="0"/>
              <a:t>Shares with GNU-Linux: Open Source Community.</a:t>
            </a:r>
          </a:p>
          <a:p>
            <a:pPr marL="228600" indent="-228600">
              <a:lnSpc>
                <a:spcPct val="90000"/>
              </a:lnSpc>
              <a:buFontTx/>
              <a:buNone/>
            </a:pPr>
            <a:r>
              <a:rPr lang="en-GB" baseline="0" dirty="0" smtClean="0"/>
              <a:t>Is ReactOS going to be the bridge to let Windows users jump to Linux?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 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C3DC1-10B8-4FC2-B869-516844BF280A}" type="slidenum">
              <a:rPr lang="en-GB"/>
              <a:pPr/>
              <a:t>17</a:t>
            </a:fld>
            <a:endParaRPr lang="en-GB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Remark the </a:t>
            </a:r>
            <a:r>
              <a:rPr lang="en-US" dirty="0" err="1" smtClean="0"/>
              <a:t>GUI.Equal</a:t>
            </a:r>
            <a:r>
              <a:rPr lang="en-US" baseline="0" dirty="0" smtClean="0"/>
              <a:t> </a:t>
            </a:r>
            <a:r>
              <a:rPr lang="en-US" baseline="0" smtClean="0"/>
              <a:t>to Windows GUI.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A806E-DFC3-4AF3-A378-CE822B7E0472}" type="slidenum">
              <a:rPr lang="en-GB"/>
              <a:pPr/>
              <a:t>18</a:t>
            </a:fld>
            <a:endParaRPr lang="en-GB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Question time!</a:t>
            </a:r>
          </a:p>
          <a:p>
            <a:endParaRPr lang="en-US"/>
          </a:p>
          <a:p>
            <a:r>
              <a:rPr lang="en-US"/>
              <a:t>A demonstration of ReactOS!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4238E-D09C-498D-BEE5-BD40FCA9AE41}" type="slidenum">
              <a:rPr lang="en-GB"/>
              <a:pPr/>
              <a:t>2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pPr>
              <a:buFontTx/>
              <a:buChar char="•"/>
            </a:pPr>
            <a:r>
              <a:rPr lang="en-GB" dirty="0" smtClean="0"/>
              <a:t>Intro</a:t>
            </a:r>
            <a:r>
              <a:rPr lang="en-GB" baseline="0" dirty="0" smtClean="0"/>
              <a:t>: 30 seconds</a:t>
            </a:r>
            <a:endParaRPr lang="en-GB" dirty="0"/>
          </a:p>
          <a:p>
            <a:pPr>
              <a:buFontTx/>
              <a:buChar char="•"/>
            </a:pP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77650-9B35-45AF-B8CD-6E528FEE9493}" type="slidenum">
              <a:rPr lang="en-GB"/>
              <a:pPr/>
              <a:t>3</a:t>
            </a:fld>
            <a:endParaRPr lang="en-GB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GB" dirty="0" smtClean="0"/>
              <a:t>ReactOS</a:t>
            </a:r>
            <a:r>
              <a:rPr lang="en-GB" baseline="0" dirty="0" smtClean="0"/>
              <a:t> is a Project and an OS. ReactOS as a Project now.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77650-9B35-45AF-B8CD-6E528FEE9493}" type="slidenum">
              <a:rPr lang="en-GB"/>
              <a:pPr/>
              <a:t>4</a:t>
            </a:fld>
            <a:endParaRPr lang="en-GB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GB" dirty="0" smtClean="0"/>
              <a:t>ReactOS</a:t>
            </a:r>
            <a:r>
              <a:rPr lang="en-GB" baseline="0" dirty="0" smtClean="0"/>
              <a:t> timeline: Focusing in the Recent days and the Origin.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-Remark the Commits: reaching 20000 commits after 9 years, and 20k-40k in just 4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-Auditory: As a Legal issue to find Company </a:t>
            </a:r>
            <a:r>
              <a:rPr lang="en-GB" baseline="0" dirty="0" err="1" smtClean="0"/>
              <a:t>support.Companies</a:t>
            </a:r>
            <a:r>
              <a:rPr lang="en-GB" baseline="0" dirty="0" smtClean="0"/>
              <a:t> just support Legal </a:t>
            </a:r>
            <a:r>
              <a:rPr lang="en-GB" baseline="0" dirty="0" err="1" smtClean="0"/>
              <a:t>Code.As</a:t>
            </a:r>
            <a:r>
              <a:rPr lang="en-GB" baseline="0" dirty="0" smtClean="0"/>
              <a:t> ours.</a:t>
            </a:r>
          </a:p>
          <a:p>
            <a:pPr marL="228600" indent="-228600">
              <a:lnSpc>
                <a:spcPct val="90000"/>
              </a:lnSpc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77650-9B35-45AF-B8CD-6E528FEE9493}" type="slidenum">
              <a:rPr lang="en-GB"/>
              <a:pPr/>
              <a:t>5</a:t>
            </a:fld>
            <a:endParaRPr lang="en-GB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GB" dirty="0" err="1" smtClean="0"/>
              <a:t>ReactOs</a:t>
            </a:r>
            <a:r>
              <a:rPr lang="en-GB" dirty="0" smtClean="0"/>
              <a:t> as a project is supported by</a:t>
            </a:r>
            <a:r>
              <a:rPr lang="en-GB" baseline="0" dirty="0" smtClean="0"/>
              <a:t> the ReactOS Foundation.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-ReactOS foundation </a:t>
            </a:r>
            <a:r>
              <a:rPr lang="en-GB" baseline="0" dirty="0" err="1" smtClean="0"/>
              <a:t>objetives</a:t>
            </a:r>
            <a:endParaRPr lang="en-GB" baseline="0" dirty="0" smtClean="0"/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-ReactOS branch. Why the branch is created?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77650-9B35-45AF-B8CD-6E528FEE9493}" type="slidenum">
              <a:rPr lang="en-GB"/>
              <a:pPr/>
              <a:t>6</a:t>
            </a:fld>
            <a:endParaRPr lang="en-GB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GB" dirty="0" smtClean="0"/>
              <a:t>-Licenses</a:t>
            </a:r>
            <a:r>
              <a:rPr lang="en-GB" baseline="0" dirty="0" smtClean="0"/>
              <a:t> inside our project.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77650-9B35-45AF-B8CD-6E528FEE9493}" type="slidenum">
              <a:rPr lang="en-GB"/>
              <a:pPr/>
              <a:t>7</a:t>
            </a:fld>
            <a:endParaRPr lang="en-GB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GB" dirty="0" smtClean="0"/>
              <a:t>-Users</a:t>
            </a:r>
            <a:r>
              <a:rPr lang="en-GB" baseline="0" dirty="0" smtClean="0"/>
              <a:t> of our Website.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-Remark Germany against USA. Germany is a lot smaller but has almost same users than USA.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77650-9B35-45AF-B8CD-6E528FEE9493}" type="slidenum">
              <a:rPr lang="en-GB"/>
              <a:pPr/>
              <a:t>8</a:t>
            </a:fld>
            <a:endParaRPr lang="en-GB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GB" dirty="0" smtClean="0"/>
              <a:t>-Users Evolution:</a:t>
            </a:r>
          </a:p>
          <a:p>
            <a:pPr marL="228600" indent="-228600">
              <a:lnSpc>
                <a:spcPct val="90000"/>
              </a:lnSpc>
            </a:pPr>
            <a:r>
              <a:rPr lang="en-GB" dirty="0" smtClean="0"/>
              <a:t>-Spain graphic</a:t>
            </a:r>
            <a:r>
              <a:rPr lang="en-GB" baseline="0" dirty="0" smtClean="0"/>
              <a:t> because the talk is in Spain</a:t>
            </a:r>
          </a:p>
          <a:p>
            <a:pPr marL="228600" indent="-228600">
              <a:lnSpc>
                <a:spcPct val="90000"/>
              </a:lnSpc>
            </a:pPr>
            <a:r>
              <a:rPr lang="en-GB" baseline="0" dirty="0" smtClean="0"/>
              <a:t>-Japan and China because they are becoming users so </a:t>
            </a:r>
            <a:r>
              <a:rPr lang="en-GB" baseline="0" dirty="0" err="1" smtClean="0"/>
              <a:t>fast.Maybe</a:t>
            </a:r>
            <a:r>
              <a:rPr lang="en-GB" baseline="0" dirty="0" smtClean="0"/>
              <a:t> the Linux Unified Kernel?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77650-9B35-45AF-B8CD-6E528FEE9493}" type="slidenum">
              <a:rPr lang="en-GB"/>
              <a:pPr/>
              <a:t>9</a:t>
            </a:fld>
            <a:endParaRPr lang="en-GB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GB" dirty="0" smtClean="0"/>
              <a:t>-Community Members(Registered):</a:t>
            </a:r>
          </a:p>
          <a:p>
            <a:pPr marL="228600" indent="-228600">
              <a:lnSpc>
                <a:spcPct val="90000"/>
              </a:lnSpc>
            </a:pPr>
            <a:r>
              <a:rPr lang="en-GB" dirty="0" smtClean="0"/>
              <a:t>-Each</a:t>
            </a:r>
            <a:r>
              <a:rPr lang="en-GB" baseline="0" dirty="0" smtClean="0"/>
              <a:t> year we are increasing the </a:t>
            </a:r>
            <a:r>
              <a:rPr lang="en-GB" baseline="0" dirty="0" err="1" smtClean="0"/>
              <a:t>number.That</a:t>
            </a:r>
            <a:r>
              <a:rPr lang="en-GB" baseline="0" dirty="0" smtClean="0"/>
              <a:t> means we are spreading.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609600" y="2667000"/>
            <a:ext cx="7772400" cy="990600"/>
          </a:xfrm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295400" y="39624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41FDF2-E8EC-496F-B99D-D795FB7825AB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803F2-4783-4EAA-A55A-CC1A77CC361A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F0F5C-1F1A-4A8E-8985-384E8EFE4C94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19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6419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64196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4197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4198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4199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4200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64201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4202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420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26420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Click to edit Master subtitle style</a:t>
            </a:r>
          </a:p>
        </p:txBody>
      </p:sp>
      <p:sp>
        <p:nvSpPr>
          <p:cNvPr id="264205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26420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264207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C269AA5-B8AD-404D-A69D-E97E89DBA09D}" type="slidenum">
              <a:rPr lang="ru-RU"/>
              <a:pPr/>
              <a:t>‹Nº›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7381B5-EA38-4B37-905E-2C2A36133054}" type="slidenum">
              <a:rPr lang="ru-RU"/>
              <a:pPr/>
              <a:t>‹Nº›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87C03E-A4E0-49D9-A1D1-ED3A6292CBEC}" type="slidenum">
              <a:rPr lang="ru-RU"/>
              <a:pPr/>
              <a:t>‹Nº›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77F70C-B329-46F9-8D7B-BA56C04C4F52}" type="slidenum">
              <a:rPr lang="ru-RU"/>
              <a:pPr/>
              <a:t>‹Nº›</a:t>
            </a:fld>
            <a:endParaRPr lang="ru-RU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E0AF05-EF03-4339-93D2-F9819401E7A7}" type="slidenum">
              <a:rPr lang="ru-RU"/>
              <a:pPr/>
              <a:t>‹Nº›</a:t>
            </a:fld>
            <a:endParaRPr lang="ru-RU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7C91FC-4E2D-4C22-860B-2F6DE340D372}" type="slidenum">
              <a:rPr lang="ru-RU"/>
              <a:pPr/>
              <a:t>‹Nº›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983DBE-9785-4597-8642-237A800B8936}" type="slidenum">
              <a:rPr lang="ru-RU"/>
              <a:pPr/>
              <a:t>‹Nº›</a:t>
            </a:fld>
            <a:endParaRPr lang="ru-RU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00ED9B-0340-46CE-896B-E87F7B29FD5E}" type="slidenum">
              <a:rPr lang="ru-RU"/>
              <a:pPr/>
              <a:t>‹Nº›</a:t>
            </a:fld>
            <a:endParaRPr lang="ru-RU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39806-1077-48E4-8E7C-30D1656B3644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80CB24-77E7-4FF9-B78A-E79F98334BAF}" type="slidenum">
              <a:rPr lang="ru-RU"/>
              <a:pPr/>
              <a:t>‹Nº›</a:t>
            </a:fld>
            <a:endParaRPr lang="ru-RU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35C0AE-B1EF-4EBF-92A4-00EAAD706560}" type="slidenum">
              <a:rPr lang="ru-RU"/>
              <a:pPr/>
              <a:t>‹Nº›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A19C06-1004-404F-82E4-7B11161F69BE}" type="slidenum">
              <a:rPr lang="ru-RU"/>
              <a:pPr/>
              <a:t>‹Nº›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0CC5E-9843-4547-ACEA-3102D84A5EAB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0B62E-086F-44C1-9103-F3E7FF1D2685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F475A-103A-4793-A379-7A2A2053700F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55296-9846-4716-A50A-2C1E5CF327AE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AABD0-5C28-42CC-B6DA-6FAD62FC1D57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CF742-B51D-4F03-BE4B-13152A5E5E30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C7E49-2E04-4232-AAAC-F92F2E393B1E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3AC8B8-3901-4E6F-A16E-F28A6EAEB341}" type="slidenum">
              <a:rPr lang="en-GB"/>
              <a:pPr/>
              <a:t>‹Nº›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851490-A8A6-405C-BAA2-0BD9A1BF7B08}" type="slidenum">
              <a:rPr lang="ru-RU"/>
              <a:pPr/>
              <a:t>‹Nº›</a:t>
            </a:fld>
            <a:endParaRPr lang="ru-RU"/>
          </a:p>
        </p:txBody>
      </p:sp>
      <p:grpSp>
        <p:nvGrpSpPr>
          <p:cNvPr id="26317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6317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6317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317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317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317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317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6317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318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318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2631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ru-RU"/>
          </a:p>
        </p:txBody>
      </p:sp>
      <p:sp>
        <p:nvSpPr>
          <p:cNvPr id="26318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martinez@reactos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mailto:hackbunny@reactos.or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42910" y="3886200"/>
            <a:ext cx="7858180" cy="2400320"/>
          </a:xfrm>
        </p:spPr>
        <p:txBody>
          <a:bodyPr/>
          <a:lstStyle/>
          <a:p>
            <a:r>
              <a:rPr lang="en-GB" dirty="0" err="1" smtClean="0"/>
              <a:t>Presentado</a:t>
            </a:r>
            <a:r>
              <a:rPr lang="en-GB" dirty="0" smtClean="0"/>
              <a:t> </a:t>
            </a:r>
            <a:r>
              <a:rPr lang="en-GB" dirty="0" err="1" smtClean="0"/>
              <a:t>por</a:t>
            </a:r>
            <a:r>
              <a:rPr lang="en-GB" dirty="0" smtClean="0"/>
              <a:t>:</a:t>
            </a:r>
          </a:p>
          <a:p>
            <a:pPr algn="l"/>
            <a:r>
              <a:rPr lang="en-GB" dirty="0" smtClean="0"/>
              <a:t>Víctor Martínez 		</a:t>
            </a:r>
            <a:r>
              <a:rPr lang="en-GB" dirty="0" smtClean="0">
                <a:hlinkClick r:id="rId3"/>
              </a:rPr>
              <a:t>vmartinez@reactos.org</a:t>
            </a:r>
            <a:endParaRPr lang="en-GB" dirty="0" smtClean="0"/>
          </a:p>
          <a:p>
            <a:pPr algn="l"/>
            <a:r>
              <a:rPr lang="en-GB" dirty="0" smtClean="0"/>
              <a:t>Michele C.			</a:t>
            </a:r>
            <a:r>
              <a:rPr lang="en-GB" dirty="0" smtClean="0">
                <a:hlinkClick r:id="rId4"/>
              </a:rPr>
              <a:t>hackbunny@reactos.org</a:t>
            </a:r>
            <a:endParaRPr lang="en-GB" dirty="0" smtClean="0"/>
          </a:p>
          <a:p>
            <a:pPr algn="l"/>
            <a:r>
              <a:rPr lang="en-GB" dirty="0" smtClean="0"/>
              <a:t>Javier </a:t>
            </a:r>
            <a:r>
              <a:rPr lang="en-GB" dirty="0" err="1" smtClean="0"/>
              <a:t>Fernández</a:t>
            </a:r>
            <a:r>
              <a:rPr lang="en-GB" dirty="0" smtClean="0"/>
              <a:t>	</a:t>
            </a:r>
          </a:p>
          <a:p>
            <a:pPr algn="l"/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177" name="Picture 9" descr="logo_final_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35150" y="404813"/>
            <a:ext cx="5540375" cy="3057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44" name="Picture 32" descr="logo_final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6488" y="5927725"/>
            <a:ext cx="1687512" cy="930275"/>
          </a:xfrm>
          <a:prstGeom prst="rect">
            <a:avLst/>
          </a:prstGeom>
          <a:noFill/>
        </p:spPr>
      </p:pic>
      <p:sp>
        <p:nvSpPr>
          <p:cNvPr id="7" name="AutoShape 3"/>
          <p:cNvSpPr>
            <a:spLocks noGrp="1" noChangeArrowheads="1"/>
          </p:cNvSpPr>
          <p:nvPr>
            <p:ph type="title"/>
          </p:nvPr>
        </p:nvSpPr>
        <p:spPr bwMode="gray">
          <a:xfrm>
            <a:off x="468313" y="188913"/>
            <a:ext cx="8229600" cy="792162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457200" indent="-457200" algn="ctr">
              <a:buAutoNum type="arabicPeriod"/>
            </a:pPr>
            <a:r>
              <a:rPr lang="en-GB" sz="3200" b="1" dirty="0" err="1" smtClean="0"/>
              <a:t>ReactOS.El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Proyecto</a:t>
            </a:r>
            <a:endParaRPr lang="en-GB" sz="3200" dirty="0"/>
          </a:p>
        </p:txBody>
      </p:sp>
      <p:graphicFrame>
        <p:nvGraphicFramePr>
          <p:cNvPr id="8" name="4 Gráfico"/>
          <p:cNvGraphicFramePr/>
          <p:nvPr/>
        </p:nvGraphicFramePr>
        <p:xfrm>
          <a:off x="642910" y="2071678"/>
          <a:ext cx="7500990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704840"/>
          </a:xfrm>
          <a:noFill/>
          <a:ln/>
        </p:spPr>
        <p:txBody>
          <a:bodyPr/>
          <a:lstStyle/>
          <a:p>
            <a:r>
              <a:rPr lang="es-ES" dirty="0" smtClean="0"/>
              <a:t>El Sistema Operativo.</a:t>
            </a:r>
          </a:p>
          <a:p>
            <a:pPr>
              <a:buNone/>
            </a:pPr>
            <a:endParaRPr lang="es-ES" sz="2400" dirty="0"/>
          </a:p>
          <a:p>
            <a:endParaRPr lang="en-GB" dirty="0"/>
          </a:p>
        </p:txBody>
      </p:sp>
      <p:pic>
        <p:nvPicPr>
          <p:cNvPr id="38944" name="Picture 32" descr="logo_final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6488" y="5927725"/>
            <a:ext cx="1687512" cy="930275"/>
          </a:xfrm>
          <a:prstGeom prst="rect">
            <a:avLst/>
          </a:prstGeom>
          <a:noFill/>
        </p:spPr>
      </p:pic>
      <p:sp>
        <p:nvSpPr>
          <p:cNvPr id="7" name="AutoShape 3"/>
          <p:cNvSpPr>
            <a:spLocks noGrp="1" noChangeArrowheads="1"/>
          </p:cNvSpPr>
          <p:nvPr>
            <p:ph type="title"/>
          </p:nvPr>
        </p:nvSpPr>
        <p:spPr bwMode="gray">
          <a:xfrm>
            <a:off x="468313" y="188913"/>
            <a:ext cx="8229600" cy="792162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457200" indent="-457200" algn="ctr">
              <a:buAutoNum type="arabicPeriod"/>
            </a:pPr>
            <a:r>
              <a:rPr lang="en-GB" sz="3200" b="1" dirty="0" smtClean="0"/>
              <a:t>ReactOS. El </a:t>
            </a:r>
            <a:r>
              <a:rPr lang="en-GB" sz="3200" b="1" dirty="0" err="1" smtClean="0"/>
              <a:t>Sistema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Operativo</a:t>
            </a:r>
            <a:endParaRPr lang="en-GB" sz="3200" dirty="0"/>
          </a:p>
        </p:txBody>
      </p:sp>
      <p:sp>
        <p:nvSpPr>
          <p:cNvPr id="8" name="7 Rectángulo"/>
          <p:cNvSpPr/>
          <p:nvPr/>
        </p:nvSpPr>
        <p:spPr>
          <a:xfrm>
            <a:off x="642910" y="2357430"/>
            <a:ext cx="8001056" cy="2428892"/>
          </a:xfrm>
          <a:prstGeom prst="rect">
            <a:avLst/>
          </a:prstGeom>
          <a:solidFill>
            <a:schemeClr val="bg2">
              <a:alpha val="73000"/>
            </a:schemeClr>
          </a:solidFill>
          <a:ln>
            <a:solidFill>
              <a:schemeClr val="accent1"/>
            </a:solidFill>
          </a:ln>
          <a:effectLst>
            <a:outerShdw blurRad="50800" dist="381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ReactOS es un </a:t>
            </a:r>
            <a:r>
              <a:rPr lang="es-ES" sz="2400" dirty="0" smtClean="0">
                <a:solidFill>
                  <a:srgbClr val="FFC000"/>
                </a:solidFill>
              </a:rPr>
              <a:t>Sistema Operativo Open –</a:t>
            </a:r>
            <a:r>
              <a:rPr lang="es-ES" sz="2400" dirty="0" err="1" smtClean="0">
                <a:solidFill>
                  <a:srgbClr val="FFC000"/>
                </a:solidFill>
              </a:rPr>
              <a:t>Source</a:t>
            </a:r>
            <a:r>
              <a:rPr lang="es-ES" sz="2400" dirty="0" smtClean="0"/>
              <a:t>, que permite la </a:t>
            </a:r>
            <a:r>
              <a:rPr lang="es-ES" sz="2400" dirty="0" smtClean="0">
                <a:solidFill>
                  <a:srgbClr val="FFC000"/>
                </a:solidFill>
              </a:rPr>
              <a:t>instalación de Drivers </a:t>
            </a:r>
            <a:r>
              <a:rPr lang="es-ES" sz="2400" dirty="0" smtClean="0"/>
              <a:t>y la ejecución de </a:t>
            </a:r>
            <a:r>
              <a:rPr lang="es-ES" sz="2400" dirty="0" smtClean="0">
                <a:solidFill>
                  <a:srgbClr val="FFC000"/>
                </a:solidFill>
              </a:rPr>
              <a:t>Aplicaciones Win32 </a:t>
            </a:r>
            <a:r>
              <a:rPr lang="es-ES" sz="2400" dirty="0" smtClean="0"/>
              <a:t> bajo una  </a:t>
            </a:r>
            <a:r>
              <a:rPr lang="es-ES" sz="2400" dirty="0" smtClean="0">
                <a:solidFill>
                  <a:srgbClr val="FFC000"/>
                </a:solidFill>
              </a:rPr>
              <a:t>Arquitectura NT.</a:t>
            </a:r>
            <a:endParaRPr lang="es-E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704840"/>
          </a:xfrm>
          <a:noFill/>
          <a:ln/>
        </p:spPr>
        <p:txBody>
          <a:bodyPr/>
          <a:lstStyle/>
          <a:p>
            <a:r>
              <a:rPr lang="es-ES" dirty="0" smtClean="0"/>
              <a:t>El Sistema Operativo: Código Fuente</a:t>
            </a:r>
          </a:p>
          <a:p>
            <a:pPr>
              <a:buNone/>
            </a:pPr>
            <a:endParaRPr lang="es-ES" sz="2400" dirty="0"/>
          </a:p>
          <a:p>
            <a:endParaRPr lang="en-GB" dirty="0"/>
          </a:p>
        </p:txBody>
      </p:sp>
      <p:pic>
        <p:nvPicPr>
          <p:cNvPr id="38944" name="Picture 32" descr="logo_final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6488" y="5927725"/>
            <a:ext cx="1687512" cy="930275"/>
          </a:xfrm>
          <a:prstGeom prst="rect">
            <a:avLst/>
          </a:prstGeom>
          <a:noFill/>
        </p:spPr>
      </p:pic>
      <p:sp>
        <p:nvSpPr>
          <p:cNvPr id="7" name="AutoShape 3"/>
          <p:cNvSpPr>
            <a:spLocks noGrp="1" noChangeArrowheads="1"/>
          </p:cNvSpPr>
          <p:nvPr>
            <p:ph type="title"/>
          </p:nvPr>
        </p:nvSpPr>
        <p:spPr bwMode="gray">
          <a:xfrm>
            <a:off x="468313" y="188913"/>
            <a:ext cx="8229600" cy="792162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457200" indent="-457200" algn="ctr">
              <a:buAutoNum type="arabicPeriod"/>
            </a:pPr>
            <a:r>
              <a:rPr lang="en-GB" sz="3200" b="1" dirty="0" smtClean="0"/>
              <a:t>ReactOS. El </a:t>
            </a:r>
            <a:r>
              <a:rPr lang="en-GB" sz="3200" b="1" dirty="0" err="1" smtClean="0"/>
              <a:t>Sistema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Operativo</a:t>
            </a:r>
            <a:endParaRPr lang="en-GB" sz="3200" dirty="0"/>
          </a:p>
        </p:txBody>
      </p:sp>
      <p:graphicFrame>
        <p:nvGraphicFramePr>
          <p:cNvPr id="6" name="1 Gráfico"/>
          <p:cNvGraphicFramePr/>
          <p:nvPr/>
        </p:nvGraphicFramePr>
        <p:xfrm>
          <a:off x="1428728" y="2428868"/>
          <a:ext cx="5514975" cy="359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44" name="Picture 32" descr="logo_final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6488" y="5927725"/>
            <a:ext cx="1687512" cy="930275"/>
          </a:xfrm>
          <a:prstGeom prst="rect">
            <a:avLst/>
          </a:prstGeom>
          <a:noFill/>
        </p:spPr>
      </p:pic>
      <p:sp>
        <p:nvSpPr>
          <p:cNvPr id="7" name="AutoShape 3"/>
          <p:cNvSpPr>
            <a:spLocks noGrp="1" noChangeArrowheads="1"/>
          </p:cNvSpPr>
          <p:nvPr>
            <p:ph type="title"/>
          </p:nvPr>
        </p:nvSpPr>
        <p:spPr bwMode="gray">
          <a:xfrm>
            <a:off x="468313" y="188913"/>
            <a:ext cx="8229600" cy="792162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457200" indent="-457200" algn="ctr">
              <a:buAutoNum type="arabicPeriod"/>
            </a:pPr>
            <a:r>
              <a:rPr lang="en-GB" sz="3200" b="1" dirty="0" smtClean="0"/>
              <a:t>ReactOS. El </a:t>
            </a:r>
            <a:r>
              <a:rPr lang="en-GB" sz="3200" b="1" dirty="0" err="1" smtClean="0"/>
              <a:t>Sistema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Operativo</a:t>
            </a:r>
            <a:endParaRPr lang="en-GB" sz="3200" dirty="0"/>
          </a:p>
        </p:txBody>
      </p:sp>
      <p:graphicFrame>
        <p:nvGraphicFramePr>
          <p:cNvPr id="10" name="6 Gráfico"/>
          <p:cNvGraphicFramePr/>
          <p:nvPr/>
        </p:nvGraphicFramePr>
        <p:xfrm>
          <a:off x="0" y="2214554"/>
          <a:ext cx="8429684" cy="4643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 31"/>
          <p:cNvSpPr txBox="1">
            <a:spLocks noChangeArrowheads="1"/>
          </p:cNvSpPr>
          <p:nvPr/>
        </p:nvSpPr>
        <p:spPr bwMode="auto">
          <a:xfrm>
            <a:off x="428596" y="1500174"/>
            <a:ext cx="8229600" cy="70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  <a:defRPr/>
            </a:pPr>
            <a:r>
              <a:rPr kumimoji="0" lang="es-E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Descargas ISO de ReactOS.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  <a:defRPr/>
            </a:pP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704840"/>
          </a:xfrm>
          <a:noFill/>
          <a:ln/>
        </p:spPr>
        <p:txBody>
          <a:bodyPr/>
          <a:lstStyle/>
          <a:p>
            <a:r>
              <a:rPr lang="es-ES" dirty="0" smtClean="0"/>
              <a:t>Ejecutar Aplicaciones WIN32.</a:t>
            </a:r>
          </a:p>
          <a:p>
            <a:pPr>
              <a:buNone/>
            </a:pPr>
            <a:endParaRPr lang="es-ES" sz="2400" dirty="0"/>
          </a:p>
          <a:p>
            <a:endParaRPr lang="en-GB" dirty="0"/>
          </a:p>
        </p:txBody>
      </p:sp>
      <p:pic>
        <p:nvPicPr>
          <p:cNvPr id="38944" name="Picture 32" descr="logo_final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6488" y="5927725"/>
            <a:ext cx="1687512" cy="930275"/>
          </a:xfrm>
          <a:prstGeom prst="rect">
            <a:avLst/>
          </a:prstGeom>
          <a:noFill/>
        </p:spPr>
      </p:pic>
      <p:sp>
        <p:nvSpPr>
          <p:cNvPr id="7" name="AutoShape 3"/>
          <p:cNvSpPr>
            <a:spLocks noGrp="1" noChangeArrowheads="1"/>
          </p:cNvSpPr>
          <p:nvPr>
            <p:ph type="title"/>
          </p:nvPr>
        </p:nvSpPr>
        <p:spPr bwMode="gray">
          <a:xfrm>
            <a:off x="468313" y="188913"/>
            <a:ext cx="8229600" cy="792162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457200" indent="-457200" algn="ctr">
              <a:buAutoNum type="arabicPeriod"/>
            </a:pPr>
            <a:r>
              <a:rPr lang="en-GB" sz="3200" b="1" dirty="0" smtClean="0"/>
              <a:t>ReactOS. El </a:t>
            </a:r>
            <a:r>
              <a:rPr lang="en-GB" sz="3200" b="1" dirty="0" err="1" smtClean="0"/>
              <a:t>Sistema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Operativo</a:t>
            </a:r>
            <a:endParaRPr lang="en-GB" sz="3200" dirty="0"/>
          </a:p>
        </p:txBody>
      </p:sp>
      <p:sp>
        <p:nvSpPr>
          <p:cNvPr id="8" name="7 Rectángulo"/>
          <p:cNvSpPr/>
          <p:nvPr/>
        </p:nvSpPr>
        <p:spPr>
          <a:xfrm>
            <a:off x="1071538" y="2643182"/>
            <a:ext cx="2214578" cy="2428892"/>
          </a:xfrm>
          <a:prstGeom prst="rect">
            <a:avLst/>
          </a:prstGeom>
          <a:solidFill>
            <a:schemeClr val="bg2">
              <a:alpha val="73000"/>
            </a:schemeClr>
          </a:solidFill>
          <a:ln>
            <a:solidFill>
              <a:schemeClr val="accent1"/>
            </a:solidFill>
          </a:ln>
          <a:effectLst>
            <a:outerShdw blurRad="50800" dist="381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LINUX+WINE</a:t>
            </a:r>
            <a:endParaRPr lang="es-ES" sz="2400" dirty="0"/>
          </a:p>
        </p:txBody>
      </p:sp>
      <p:sp>
        <p:nvSpPr>
          <p:cNvPr id="6" name="5 Rectángulo"/>
          <p:cNvSpPr/>
          <p:nvPr/>
        </p:nvSpPr>
        <p:spPr>
          <a:xfrm>
            <a:off x="3571868" y="2643182"/>
            <a:ext cx="2214578" cy="2428892"/>
          </a:xfrm>
          <a:prstGeom prst="rect">
            <a:avLst/>
          </a:prstGeom>
          <a:solidFill>
            <a:schemeClr val="bg2">
              <a:alpha val="73000"/>
            </a:schemeClr>
          </a:solidFill>
          <a:ln>
            <a:solidFill>
              <a:schemeClr val="accent1"/>
            </a:solidFill>
          </a:ln>
          <a:effectLst>
            <a:outerShdw blurRad="50800" dist="381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ReactOS</a:t>
            </a:r>
            <a:endParaRPr lang="es-ES" sz="2400" dirty="0"/>
          </a:p>
        </p:txBody>
      </p:sp>
      <p:sp>
        <p:nvSpPr>
          <p:cNvPr id="9" name="8 Rectángulo"/>
          <p:cNvSpPr/>
          <p:nvPr/>
        </p:nvSpPr>
        <p:spPr>
          <a:xfrm>
            <a:off x="6143636" y="2643182"/>
            <a:ext cx="2214578" cy="2428892"/>
          </a:xfrm>
          <a:prstGeom prst="rect">
            <a:avLst/>
          </a:prstGeom>
          <a:solidFill>
            <a:schemeClr val="bg2">
              <a:alpha val="73000"/>
            </a:schemeClr>
          </a:solidFill>
          <a:ln>
            <a:solidFill>
              <a:schemeClr val="accent1"/>
            </a:solidFill>
          </a:ln>
          <a:effectLst>
            <a:outerShdw blurRad="50800" dist="381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LINUX UNIFIED</a:t>
            </a:r>
          </a:p>
          <a:p>
            <a:pPr algn="ctr"/>
            <a:r>
              <a:rPr lang="es-ES" sz="2400" dirty="0" smtClean="0"/>
              <a:t>KERNEL</a:t>
            </a:r>
            <a:endParaRPr lang="es-E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704840"/>
          </a:xfrm>
          <a:noFill/>
          <a:ln/>
        </p:spPr>
        <p:txBody>
          <a:bodyPr/>
          <a:lstStyle/>
          <a:p>
            <a:r>
              <a:rPr lang="es-ES" dirty="0" smtClean="0"/>
              <a:t>LINUX+WINE y ReactOS</a:t>
            </a:r>
          </a:p>
          <a:p>
            <a:pPr>
              <a:buNone/>
            </a:pPr>
            <a:endParaRPr lang="es-ES" sz="2400" dirty="0"/>
          </a:p>
          <a:p>
            <a:endParaRPr lang="en-GB" dirty="0"/>
          </a:p>
        </p:txBody>
      </p:sp>
      <p:pic>
        <p:nvPicPr>
          <p:cNvPr id="38944" name="Picture 32" descr="logo_final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6488" y="5927725"/>
            <a:ext cx="1687512" cy="930275"/>
          </a:xfrm>
          <a:prstGeom prst="rect">
            <a:avLst/>
          </a:prstGeom>
          <a:noFill/>
        </p:spPr>
      </p:pic>
      <p:sp>
        <p:nvSpPr>
          <p:cNvPr id="7" name="AutoShape 3"/>
          <p:cNvSpPr>
            <a:spLocks noGrp="1" noChangeArrowheads="1"/>
          </p:cNvSpPr>
          <p:nvPr>
            <p:ph type="title"/>
          </p:nvPr>
        </p:nvSpPr>
        <p:spPr bwMode="gray">
          <a:xfrm>
            <a:off x="468313" y="188913"/>
            <a:ext cx="8229600" cy="792162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457200" indent="-457200" algn="ctr">
              <a:buAutoNum type="arabicPeriod"/>
            </a:pPr>
            <a:r>
              <a:rPr lang="en-GB" sz="3200" b="1" dirty="0" smtClean="0"/>
              <a:t>ReactOS. El </a:t>
            </a:r>
            <a:r>
              <a:rPr lang="en-GB" sz="3200" b="1" dirty="0" err="1" smtClean="0"/>
              <a:t>Sistema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Operativo</a:t>
            </a:r>
            <a:endParaRPr lang="en-GB" sz="3200" dirty="0"/>
          </a:p>
        </p:txBody>
      </p:sp>
      <p:sp>
        <p:nvSpPr>
          <p:cNvPr id="10" name="9 Rectángulo"/>
          <p:cNvSpPr/>
          <p:nvPr/>
        </p:nvSpPr>
        <p:spPr>
          <a:xfrm>
            <a:off x="1500166" y="3643314"/>
            <a:ext cx="2357454" cy="1143008"/>
          </a:xfrm>
          <a:prstGeom prst="rect">
            <a:avLst/>
          </a:prstGeom>
          <a:solidFill>
            <a:schemeClr val="bg2">
              <a:alpha val="73000"/>
            </a:schemeClr>
          </a:solidFill>
          <a:ln>
            <a:solidFill>
              <a:schemeClr val="accent1"/>
            </a:solidFill>
          </a:ln>
          <a:effectLst>
            <a:outerShdw blurRad="50800" dist="381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ES" sz="2400" dirty="0" smtClean="0"/>
              <a:t>WINE	</a:t>
            </a:r>
            <a:endParaRPr lang="es-ES" sz="2400" dirty="0"/>
          </a:p>
        </p:txBody>
      </p:sp>
      <p:sp>
        <p:nvSpPr>
          <p:cNvPr id="11" name="10 Rectángulo"/>
          <p:cNvSpPr/>
          <p:nvPr/>
        </p:nvSpPr>
        <p:spPr>
          <a:xfrm>
            <a:off x="1500166" y="4857760"/>
            <a:ext cx="2357454" cy="1143008"/>
          </a:xfrm>
          <a:prstGeom prst="rect">
            <a:avLst/>
          </a:prstGeom>
          <a:solidFill>
            <a:schemeClr val="bg2">
              <a:alpha val="73000"/>
            </a:schemeClr>
          </a:solidFill>
          <a:ln>
            <a:solidFill>
              <a:schemeClr val="accent1"/>
            </a:solidFill>
          </a:ln>
          <a:effectLst>
            <a:outerShdw blurRad="50800" dist="381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LINUX</a:t>
            </a:r>
            <a:endParaRPr lang="es-ES" sz="2400" dirty="0"/>
          </a:p>
        </p:txBody>
      </p:sp>
      <p:sp>
        <p:nvSpPr>
          <p:cNvPr id="12" name="11 Rectángulo"/>
          <p:cNvSpPr/>
          <p:nvPr/>
        </p:nvSpPr>
        <p:spPr>
          <a:xfrm>
            <a:off x="4429124" y="3643314"/>
            <a:ext cx="2357454" cy="2357454"/>
          </a:xfrm>
          <a:prstGeom prst="rect">
            <a:avLst/>
          </a:prstGeom>
          <a:solidFill>
            <a:schemeClr val="bg2">
              <a:alpha val="73000"/>
            </a:schemeClr>
          </a:solidFill>
          <a:ln>
            <a:solidFill>
              <a:schemeClr val="accent1"/>
            </a:solidFill>
          </a:ln>
          <a:effectLst>
            <a:outerShdw blurRad="50800" dist="381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ReactOS</a:t>
            </a:r>
            <a:endParaRPr lang="es-ES" sz="2400" dirty="0"/>
          </a:p>
        </p:txBody>
      </p:sp>
      <p:sp>
        <p:nvSpPr>
          <p:cNvPr id="8" name="7 Rectángulo"/>
          <p:cNvSpPr/>
          <p:nvPr/>
        </p:nvSpPr>
        <p:spPr>
          <a:xfrm>
            <a:off x="1357290" y="2357430"/>
            <a:ext cx="5500726" cy="1143008"/>
          </a:xfrm>
          <a:prstGeom prst="rect">
            <a:avLst/>
          </a:prstGeom>
          <a:solidFill>
            <a:srgbClr val="FFC000">
              <a:alpha val="73000"/>
            </a:srgbClr>
          </a:solidFill>
          <a:ln>
            <a:solidFill>
              <a:schemeClr val="accent1"/>
            </a:solidFill>
          </a:ln>
          <a:effectLst>
            <a:outerShdw blurRad="50800" dist="3810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875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ES" sz="2400" dirty="0" smtClean="0"/>
              <a:t>Aplicaciones WIN32	</a:t>
            </a:r>
            <a:endParaRPr lang="es-E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704840"/>
          </a:xfrm>
          <a:noFill/>
          <a:ln/>
        </p:spPr>
        <p:txBody>
          <a:bodyPr/>
          <a:lstStyle/>
          <a:p>
            <a:r>
              <a:rPr lang="es-ES" dirty="0" smtClean="0"/>
              <a:t>Debates:</a:t>
            </a:r>
          </a:p>
          <a:p>
            <a:pPr>
              <a:buNone/>
            </a:pPr>
            <a:endParaRPr lang="es-ES" sz="2400" dirty="0"/>
          </a:p>
          <a:p>
            <a:endParaRPr lang="en-GB" dirty="0"/>
          </a:p>
        </p:txBody>
      </p:sp>
      <p:pic>
        <p:nvPicPr>
          <p:cNvPr id="38944" name="Picture 32" descr="logo_final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6488" y="5927725"/>
            <a:ext cx="1687512" cy="930275"/>
          </a:xfrm>
          <a:prstGeom prst="rect">
            <a:avLst/>
          </a:prstGeom>
          <a:noFill/>
        </p:spPr>
      </p:pic>
      <p:sp>
        <p:nvSpPr>
          <p:cNvPr id="7" name="AutoShape 3"/>
          <p:cNvSpPr>
            <a:spLocks noGrp="1" noChangeArrowheads="1"/>
          </p:cNvSpPr>
          <p:nvPr>
            <p:ph type="title"/>
          </p:nvPr>
        </p:nvSpPr>
        <p:spPr bwMode="gray">
          <a:xfrm>
            <a:off x="468313" y="188913"/>
            <a:ext cx="8229600" cy="792162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457200" indent="-457200" algn="ctr">
              <a:buAutoNum type="arabicPeriod"/>
            </a:pPr>
            <a:r>
              <a:rPr lang="en-GB" sz="3200" b="1" dirty="0" smtClean="0"/>
              <a:t>ReactOS. El </a:t>
            </a:r>
            <a:r>
              <a:rPr lang="en-GB" sz="3200" b="1" dirty="0" err="1" smtClean="0"/>
              <a:t>Sistema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Operativo</a:t>
            </a:r>
            <a:endParaRPr lang="en-GB" sz="3200" dirty="0"/>
          </a:p>
        </p:txBody>
      </p:sp>
      <p:sp>
        <p:nvSpPr>
          <p:cNvPr id="10" name="9 Rectángulo"/>
          <p:cNvSpPr/>
          <p:nvPr/>
        </p:nvSpPr>
        <p:spPr>
          <a:xfrm>
            <a:off x="357158" y="2285992"/>
            <a:ext cx="8501090" cy="3643338"/>
          </a:xfrm>
          <a:prstGeom prst="rect">
            <a:avLst/>
          </a:prstGeom>
          <a:solidFill>
            <a:schemeClr val="bg2">
              <a:alpha val="73000"/>
            </a:schemeClr>
          </a:solidFill>
          <a:ln>
            <a:solidFill>
              <a:schemeClr val="accent1"/>
            </a:solidFill>
          </a:ln>
          <a:effectLst>
            <a:outerShdw blurRad="50800" dist="381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¿Comunidad de Software Libre </a:t>
            </a:r>
            <a:r>
              <a:rPr lang="es-ES" sz="2400" dirty="0" smtClean="0"/>
              <a:t>gracias a ReactOS?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	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¿Apoyo Real de Compañías al Software Libre?</a:t>
            </a:r>
          </a:p>
          <a:p>
            <a:pPr lvl="1">
              <a:buFont typeface="Arial" pitchFamily="34" charset="0"/>
              <a:buChar char="•"/>
            </a:pPr>
            <a:endParaRPr lang="es-ES" sz="2400" dirty="0" smtClean="0"/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¿”Competencia” en el Software Libre?</a:t>
            </a:r>
          </a:p>
          <a:p>
            <a:pPr lvl="1">
              <a:buFont typeface="Arial" pitchFamily="34" charset="0"/>
              <a:buChar char="•"/>
            </a:pPr>
            <a:endParaRPr lang="es-ES" sz="2400" dirty="0" smtClean="0"/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ReactOS:¿Un puente necesario entre Windows y Linux?</a:t>
            </a:r>
            <a:endParaRPr lang="es-ES" sz="2400" dirty="0" smtClean="0"/>
          </a:p>
          <a:p>
            <a:pPr lvl="1">
              <a:buFont typeface="Arial" pitchFamily="34" charset="0"/>
              <a:buChar char="•"/>
            </a:pPr>
            <a:endParaRPr lang="es-ES" sz="2400" dirty="0" smtClean="0"/>
          </a:p>
          <a:p>
            <a:pPr lvl="1"/>
            <a:endParaRPr lang="es-E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Interfaz</a:t>
            </a:r>
            <a:r>
              <a:rPr lang="en-US" dirty="0" smtClean="0"/>
              <a:t> de ReactOS</a:t>
            </a:r>
            <a:endParaRPr lang="en-US" dirty="0"/>
          </a:p>
        </p:txBody>
      </p:sp>
      <p:pic>
        <p:nvPicPr>
          <p:cNvPr id="1812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125538"/>
            <a:ext cx="7345362" cy="55086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Rectangle 6"/>
          <p:cNvSpPr>
            <a:spLocks noGrp="1" noChangeArrowheads="1"/>
          </p:cNvSpPr>
          <p:nvPr>
            <p:ph type="title"/>
          </p:nvPr>
        </p:nvSpPr>
        <p:spPr>
          <a:xfrm>
            <a:off x="395288" y="3573463"/>
            <a:ext cx="8280400" cy="2159000"/>
          </a:xfrm>
        </p:spPr>
        <p:txBody>
          <a:bodyPr/>
          <a:lstStyle/>
          <a:p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¿</a:t>
            </a:r>
            <a:r>
              <a:rPr lang="en-GB" sz="3600" dirty="0" err="1" smtClean="0"/>
              <a:t>Cuestiones</a:t>
            </a:r>
            <a:r>
              <a:rPr lang="en-GB" sz="3600" dirty="0" smtClean="0"/>
              <a:t>?</a:t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err="1" smtClean="0"/>
              <a:t>Demostración</a:t>
            </a:r>
            <a:r>
              <a:rPr lang="en-GB" sz="3600" dirty="0" smtClean="0"/>
              <a:t> 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/>
              <a:t/>
            </a:r>
            <a:br>
              <a:rPr lang="en-GB" sz="3600" dirty="0"/>
            </a:br>
            <a:endParaRPr lang="en-GB" sz="3600" dirty="0"/>
          </a:p>
        </p:txBody>
      </p:sp>
      <p:pic>
        <p:nvPicPr>
          <p:cNvPr id="70663" name="Picture 7" descr="logo_final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8750" y="260350"/>
            <a:ext cx="3673475" cy="20256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55651" name="AutoShape 3"/>
          <p:cNvSpPr>
            <a:spLocks noChangeArrowheads="1"/>
          </p:cNvSpPr>
          <p:nvPr/>
        </p:nvSpPr>
        <p:spPr bwMode="gray">
          <a:xfrm>
            <a:off x="1857356" y="1785926"/>
            <a:ext cx="6286544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GB" sz="2400" b="1" dirty="0" smtClean="0"/>
              <a:t>ReactOS. </a:t>
            </a:r>
            <a:r>
              <a:rPr lang="en-GB" sz="2400" b="1" dirty="0" err="1" smtClean="0"/>
              <a:t>Introducción</a:t>
            </a:r>
            <a:r>
              <a:rPr lang="en-GB" sz="2400" dirty="0" smtClean="0"/>
              <a:t> </a:t>
            </a:r>
            <a:endParaRPr lang="en-GB" sz="2400" dirty="0"/>
          </a:p>
        </p:txBody>
      </p:sp>
      <p:sp>
        <p:nvSpPr>
          <p:cNvPr id="155652" name="AutoShape 4"/>
          <p:cNvSpPr>
            <a:spLocks noChangeArrowheads="1"/>
          </p:cNvSpPr>
          <p:nvPr/>
        </p:nvSpPr>
        <p:spPr bwMode="gray">
          <a:xfrm>
            <a:off x="1857356" y="5072074"/>
            <a:ext cx="6357982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GB" sz="2400" b="1" dirty="0" smtClean="0"/>
              <a:t>ReactOS. Internals</a:t>
            </a:r>
            <a:endParaRPr lang="en-GB" sz="2400" dirty="0"/>
          </a:p>
        </p:txBody>
      </p:sp>
      <p:sp>
        <p:nvSpPr>
          <p:cNvPr id="155653" name="AutoShape 5"/>
          <p:cNvSpPr>
            <a:spLocks noChangeArrowheads="1"/>
          </p:cNvSpPr>
          <p:nvPr/>
        </p:nvSpPr>
        <p:spPr bwMode="gray">
          <a:xfrm>
            <a:off x="1857356" y="5857892"/>
            <a:ext cx="6357982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GB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Dudas</a:t>
            </a:r>
            <a:r>
              <a:rPr lang="en-GB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y </a:t>
            </a:r>
            <a:r>
              <a:rPr lang="en-GB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Preguntas</a:t>
            </a:r>
            <a:endParaRPr lang="en-GB" sz="2400" dirty="0"/>
          </a:p>
        </p:txBody>
      </p:sp>
      <p:sp>
        <p:nvSpPr>
          <p:cNvPr id="12" name="11 Rectángulo"/>
          <p:cNvSpPr/>
          <p:nvPr/>
        </p:nvSpPr>
        <p:spPr>
          <a:xfrm>
            <a:off x="2500298" y="2500306"/>
            <a:ext cx="5572164" cy="2357454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Lef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ES" sz="2400" dirty="0" err="1" smtClean="0"/>
              <a:t>Reactos:El</a:t>
            </a:r>
            <a:r>
              <a:rPr lang="es-ES" sz="2400" dirty="0" smtClean="0"/>
              <a:t> proyecto.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Reactos: El sistema operativo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Ejecutar Aplicaciones WIN32.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Debate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Instalando ReactOS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Aplicaciones en ReactOS</a:t>
            </a:r>
          </a:p>
          <a:p>
            <a:pPr>
              <a:buFont typeface="Arial" pitchFamily="34" charset="0"/>
              <a:buChar char="•"/>
            </a:pPr>
            <a:endParaRPr lang="es-E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animBg="1"/>
      <p:bldP spid="155652" grpId="0" animBg="1"/>
      <p:bldP spid="1556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704840"/>
          </a:xfrm>
          <a:noFill/>
          <a:ln/>
        </p:spPr>
        <p:txBody>
          <a:bodyPr/>
          <a:lstStyle/>
          <a:p>
            <a:r>
              <a:rPr lang="es-ES" dirty="0" smtClean="0"/>
              <a:t>Objetivo del Proyecto.</a:t>
            </a:r>
          </a:p>
          <a:p>
            <a:pPr>
              <a:buNone/>
            </a:pPr>
            <a:endParaRPr lang="es-ES" sz="2400" dirty="0"/>
          </a:p>
          <a:p>
            <a:endParaRPr lang="en-GB" dirty="0"/>
          </a:p>
        </p:txBody>
      </p:sp>
      <p:pic>
        <p:nvPicPr>
          <p:cNvPr id="38944" name="Picture 32" descr="logo_final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6488" y="5927725"/>
            <a:ext cx="1687512" cy="930275"/>
          </a:xfrm>
          <a:prstGeom prst="rect">
            <a:avLst/>
          </a:prstGeom>
          <a:noFill/>
        </p:spPr>
      </p:pic>
      <p:sp>
        <p:nvSpPr>
          <p:cNvPr id="7" name="AutoShape 3"/>
          <p:cNvSpPr>
            <a:spLocks noGrp="1" noChangeArrowheads="1"/>
          </p:cNvSpPr>
          <p:nvPr>
            <p:ph type="title"/>
          </p:nvPr>
        </p:nvSpPr>
        <p:spPr bwMode="gray">
          <a:xfrm>
            <a:off x="468313" y="188913"/>
            <a:ext cx="8229600" cy="792162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457200" indent="-457200" algn="ctr">
              <a:buAutoNum type="arabicPeriod"/>
            </a:pPr>
            <a:r>
              <a:rPr lang="en-GB" sz="3200" b="1" dirty="0" smtClean="0"/>
              <a:t>ReactOS. El </a:t>
            </a:r>
            <a:r>
              <a:rPr lang="en-GB" sz="3200" b="1" dirty="0" err="1" smtClean="0"/>
              <a:t>proyecto</a:t>
            </a:r>
            <a:endParaRPr lang="en-GB" sz="3200" dirty="0"/>
          </a:p>
        </p:txBody>
      </p:sp>
      <p:sp>
        <p:nvSpPr>
          <p:cNvPr id="8" name="7 Rectángulo"/>
          <p:cNvSpPr/>
          <p:nvPr/>
        </p:nvSpPr>
        <p:spPr>
          <a:xfrm>
            <a:off x="642910" y="2357430"/>
            <a:ext cx="8001056" cy="2428892"/>
          </a:xfrm>
          <a:prstGeom prst="rect">
            <a:avLst/>
          </a:prstGeom>
          <a:solidFill>
            <a:schemeClr val="bg2">
              <a:alpha val="73000"/>
            </a:schemeClr>
          </a:solidFill>
          <a:ln>
            <a:solidFill>
              <a:schemeClr val="accent1"/>
            </a:solidFill>
          </a:ln>
          <a:effectLst>
            <a:outerShdw blurRad="50800" dist="381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ReactOS es un proyecto open-</a:t>
            </a:r>
            <a:r>
              <a:rPr lang="es-ES" sz="2400" dirty="0" err="1" smtClean="0"/>
              <a:t>source</a:t>
            </a:r>
            <a:r>
              <a:rPr lang="es-ES" sz="2400" dirty="0" smtClean="0"/>
              <a:t>  cuyo objetivo es crear un  </a:t>
            </a:r>
            <a:r>
              <a:rPr lang="es-ES" sz="2400" dirty="0" smtClean="0">
                <a:solidFill>
                  <a:srgbClr val="FFC000"/>
                </a:solidFill>
              </a:rPr>
              <a:t>Sistema Operativo </a:t>
            </a:r>
            <a:r>
              <a:rPr lang="es-ES" sz="2400" dirty="0" smtClean="0"/>
              <a:t>que permita la </a:t>
            </a:r>
            <a:r>
              <a:rPr lang="es-ES" sz="2400" dirty="0" smtClean="0">
                <a:solidFill>
                  <a:srgbClr val="FFC000"/>
                </a:solidFill>
              </a:rPr>
              <a:t>instalación de Drivers </a:t>
            </a:r>
            <a:r>
              <a:rPr lang="es-ES" sz="2400" dirty="0" smtClean="0"/>
              <a:t>y la ejecución de </a:t>
            </a:r>
            <a:r>
              <a:rPr lang="es-ES" sz="2400" dirty="0" smtClean="0">
                <a:solidFill>
                  <a:srgbClr val="FFC000"/>
                </a:solidFill>
              </a:rPr>
              <a:t>Aplicaciones diseñadas para Windows  </a:t>
            </a:r>
            <a:endParaRPr lang="es-E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214282" y="2428868"/>
            <a:ext cx="8929718" cy="3071834"/>
          </a:xfrm>
          <a:prstGeom prst="rect">
            <a:avLst/>
          </a:prstGeom>
          <a:solidFill>
            <a:srgbClr val="002060">
              <a:alpha val="56000"/>
            </a:srgbClr>
          </a:solidFill>
          <a:effectLst>
            <a:outerShdw blurRad="508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94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704840"/>
          </a:xfrm>
          <a:noFill/>
          <a:ln/>
        </p:spPr>
        <p:txBody>
          <a:bodyPr/>
          <a:lstStyle/>
          <a:p>
            <a:r>
              <a:rPr lang="es-ES" dirty="0" err="1" smtClean="0"/>
              <a:t>TimeLine</a:t>
            </a:r>
            <a:r>
              <a:rPr lang="es-ES" dirty="0" smtClean="0"/>
              <a:t>.</a:t>
            </a:r>
          </a:p>
          <a:p>
            <a:pPr>
              <a:buNone/>
            </a:pPr>
            <a:endParaRPr lang="es-ES" sz="2400" dirty="0"/>
          </a:p>
          <a:p>
            <a:endParaRPr lang="en-GB" dirty="0"/>
          </a:p>
        </p:txBody>
      </p:sp>
      <p:pic>
        <p:nvPicPr>
          <p:cNvPr id="38944" name="Picture 32" descr="logo_final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6488" y="5927725"/>
            <a:ext cx="1687512" cy="930275"/>
          </a:xfrm>
          <a:prstGeom prst="rect">
            <a:avLst/>
          </a:prstGeom>
          <a:noFill/>
        </p:spPr>
      </p:pic>
      <p:sp>
        <p:nvSpPr>
          <p:cNvPr id="7" name="AutoShape 3"/>
          <p:cNvSpPr>
            <a:spLocks noGrp="1" noChangeArrowheads="1"/>
          </p:cNvSpPr>
          <p:nvPr>
            <p:ph type="title"/>
          </p:nvPr>
        </p:nvSpPr>
        <p:spPr bwMode="gray">
          <a:xfrm>
            <a:off x="468313" y="188913"/>
            <a:ext cx="8229600" cy="792162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457200" indent="-457200" algn="ctr">
              <a:buAutoNum type="arabicPeriod"/>
            </a:pPr>
            <a:r>
              <a:rPr lang="en-GB" sz="3200" b="1" dirty="0" smtClean="0"/>
              <a:t>ReactOS. El </a:t>
            </a:r>
            <a:r>
              <a:rPr lang="en-GB" sz="3200" b="1" dirty="0" err="1" smtClean="0"/>
              <a:t>Proyecto</a:t>
            </a:r>
            <a:endParaRPr lang="en-GB" sz="3200" dirty="0"/>
          </a:p>
        </p:txBody>
      </p:sp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714620"/>
            <a:ext cx="8418513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704840"/>
          </a:xfrm>
          <a:noFill/>
          <a:ln/>
        </p:spPr>
        <p:txBody>
          <a:bodyPr/>
          <a:lstStyle/>
          <a:p>
            <a:r>
              <a:rPr lang="es-ES" dirty="0" smtClean="0"/>
              <a:t>La Fundación ReactOS.</a:t>
            </a:r>
          </a:p>
          <a:p>
            <a:pPr>
              <a:buNone/>
            </a:pPr>
            <a:endParaRPr lang="es-ES" sz="2400" dirty="0"/>
          </a:p>
          <a:p>
            <a:endParaRPr lang="en-GB" dirty="0"/>
          </a:p>
        </p:txBody>
      </p:sp>
      <p:pic>
        <p:nvPicPr>
          <p:cNvPr id="38944" name="Picture 32" descr="logo_final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6488" y="5927725"/>
            <a:ext cx="1687512" cy="930275"/>
          </a:xfrm>
          <a:prstGeom prst="rect">
            <a:avLst/>
          </a:prstGeom>
          <a:noFill/>
        </p:spPr>
      </p:pic>
      <p:sp>
        <p:nvSpPr>
          <p:cNvPr id="7" name="AutoShape 3"/>
          <p:cNvSpPr>
            <a:spLocks noGrp="1" noChangeArrowheads="1"/>
          </p:cNvSpPr>
          <p:nvPr>
            <p:ph type="title"/>
          </p:nvPr>
        </p:nvSpPr>
        <p:spPr bwMode="gray">
          <a:xfrm>
            <a:off x="468313" y="188913"/>
            <a:ext cx="8229600" cy="792162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457200" indent="-457200" algn="ctr">
              <a:buAutoNum type="arabicPeriod"/>
            </a:pPr>
            <a:r>
              <a:rPr lang="en-GB" sz="3200" b="1" dirty="0" smtClean="0"/>
              <a:t>ReactOS. El </a:t>
            </a:r>
            <a:r>
              <a:rPr lang="en-GB" sz="3200" b="1" dirty="0" err="1" smtClean="0"/>
              <a:t>Proyecto</a:t>
            </a:r>
            <a:endParaRPr lang="en-GB" sz="3200" dirty="0"/>
          </a:p>
        </p:txBody>
      </p:sp>
      <p:sp>
        <p:nvSpPr>
          <p:cNvPr id="8" name="7 Rectángulo"/>
          <p:cNvSpPr/>
          <p:nvPr/>
        </p:nvSpPr>
        <p:spPr>
          <a:xfrm>
            <a:off x="857224" y="4286256"/>
            <a:ext cx="3500462" cy="1643074"/>
          </a:xfrm>
          <a:prstGeom prst="rect">
            <a:avLst/>
          </a:prstGeom>
          <a:solidFill>
            <a:schemeClr val="bg2">
              <a:alpha val="73000"/>
            </a:schemeClr>
          </a:solidFill>
          <a:ln>
            <a:solidFill>
              <a:srgbClr val="FF9900"/>
            </a:solidFill>
          </a:ln>
          <a:effectLst>
            <a:outerShdw blurRad="50800" dist="381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ADMINISTRACIÓN</a:t>
            </a:r>
          </a:p>
          <a:p>
            <a:pPr algn="ctr"/>
            <a:endParaRPr lang="es-ES" sz="2400" dirty="0" smtClean="0"/>
          </a:p>
          <a:p>
            <a:pPr algn="ctr">
              <a:buFont typeface="Arial" pitchFamily="34" charset="0"/>
              <a:buChar char="•"/>
            </a:pPr>
            <a:r>
              <a:rPr lang="es-ES" sz="2400" dirty="0" smtClean="0"/>
              <a:t>Rusia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71472" y="2285992"/>
            <a:ext cx="8001056" cy="1571636"/>
          </a:xfrm>
          <a:prstGeom prst="rect">
            <a:avLst/>
          </a:prstGeom>
          <a:solidFill>
            <a:schemeClr val="bg2">
              <a:alpha val="73000"/>
            </a:schemeClr>
          </a:solidFill>
          <a:ln>
            <a:solidFill>
              <a:srgbClr val="FF9900"/>
            </a:solidFill>
          </a:ln>
          <a:effectLst>
            <a:outerShdw blurRad="50800" dist="381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 smtClean="0"/>
              <a:t> Entidad Logística y Administrativa, sin  ánimo de lucro, reguladora de los recursos del proyecto.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643438" y="4286256"/>
            <a:ext cx="3500462" cy="1643050"/>
          </a:xfrm>
          <a:prstGeom prst="rect">
            <a:avLst/>
          </a:prstGeom>
          <a:solidFill>
            <a:schemeClr val="bg2">
              <a:alpha val="73000"/>
            </a:schemeClr>
          </a:solidFill>
          <a:ln>
            <a:solidFill>
              <a:srgbClr val="FF9900"/>
            </a:solidFill>
          </a:ln>
          <a:effectLst>
            <a:outerShdw blurRad="50800" dist="381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RAMAS</a:t>
            </a:r>
          </a:p>
          <a:p>
            <a:pPr algn="ctr">
              <a:buFont typeface="Arial" pitchFamily="34" charset="0"/>
              <a:buChar char="•"/>
            </a:pPr>
            <a:endParaRPr lang="es-ES" sz="2400" dirty="0" smtClean="0"/>
          </a:p>
          <a:p>
            <a:pPr algn="ctr">
              <a:buFont typeface="Arial" pitchFamily="34" charset="0"/>
              <a:buChar char="•"/>
            </a:pPr>
            <a:r>
              <a:rPr lang="es-ES" sz="2400" dirty="0" smtClean="0"/>
              <a:t>Alemania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704840"/>
          </a:xfrm>
          <a:noFill/>
          <a:ln/>
        </p:spPr>
        <p:txBody>
          <a:bodyPr/>
          <a:lstStyle/>
          <a:p>
            <a:r>
              <a:rPr lang="es-ES" dirty="0" smtClean="0"/>
              <a:t>Tipo de Licencias en el Proyecto.</a:t>
            </a:r>
          </a:p>
          <a:p>
            <a:pPr>
              <a:buNone/>
            </a:pPr>
            <a:endParaRPr lang="es-ES" sz="2400" dirty="0"/>
          </a:p>
          <a:p>
            <a:endParaRPr lang="en-GB" dirty="0"/>
          </a:p>
        </p:txBody>
      </p:sp>
      <p:pic>
        <p:nvPicPr>
          <p:cNvPr id="38944" name="Picture 32" descr="logo_final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6488" y="5927725"/>
            <a:ext cx="1687512" cy="930275"/>
          </a:xfrm>
          <a:prstGeom prst="rect">
            <a:avLst/>
          </a:prstGeom>
          <a:noFill/>
        </p:spPr>
      </p:pic>
      <p:sp>
        <p:nvSpPr>
          <p:cNvPr id="7" name="AutoShape 3"/>
          <p:cNvSpPr>
            <a:spLocks noGrp="1" noChangeArrowheads="1"/>
          </p:cNvSpPr>
          <p:nvPr>
            <p:ph type="title"/>
          </p:nvPr>
        </p:nvSpPr>
        <p:spPr bwMode="gray">
          <a:xfrm>
            <a:off x="468313" y="188913"/>
            <a:ext cx="8229600" cy="792162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457200" indent="-457200" algn="ctr">
              <a:buAutoNum type="arabicPeriod"/>
            </a:pPr>
            <a:r>
              <a:rPr lang="en-GB" sz="3200" b="1" dirty="0" smtClean="0"/>
              <a:t>ReactOS. El </a:t>
            </a:r>
            <a:r>
              <a:rPr lang="en-GB" sz="3200" b="1" dirty="0" err="1" smtClean="0"/>
              <a:t>Proyecto</a:t>
            </a:r>
            <a:endParaRPr lang="en-GB" sz="3200" dirty="0"/>
          </a:p>
        </p:txBody>
      </p:sp>
      <p:graphicFrame>
        <p:nvGraphicFramePr>
          <p:cNvPr id="11" name="2 Gráfico"/>
          <p:cNvGraphicFramePr/>
          <p:nvPr/>
        </p:nvGraphicFramePr>
        <p:xfrm>
          <a:off x="1142976" y="2071678"/>
          <a:ext cx="6724652" cy="4095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704840"/>
          </a:xfrm>
          <a:noFill/>
          <a:ln/>
        </p:spPr>
        <p:txBody>
          <a:bodyPr/>
          <a:lstStyle/>
          <a:p>
            <a:r>
              <a:rPr lang="es-ES" dirty="0" smtClean="0"/>
              <a:t>Usuarios </a:t>
            </a:r>
            <a:r>
              <a:rPr lang="es-ES" dirty="0" err="1" smtClean="0"/>
              <a:t>Website</a:t>
            </a:r>
            <a:r>
              <a:rPr lang="es-ES" dirty="0" smtClean="0"/>
              <a:t> 2008 </a:t>
            </a:r>
          </a:p>
          <a:p>
            <a:pPr>
              <a:buNone/>
            </a:pPr>
            <a:endParaRPr lang="es-ES" sz="2400" dirty="0"/>
          </a:p>
          <a:p>
            <a:endParaRPr lang="en-GB" dirty="0"/>
          </a:p>
        </p:txBody>
      </p:sp>
      <p:pic>
        <p:nvPicPr>
          <p:cNvPr id="38944" name="Picture 32" descr="logo_final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6488" y="5927725"/>
            <a:ext cx="1687512" cy="930275"/>
          </a:xfrm>
          <a:prstGeom prst="rect">
            <a:avLst/>
          </a:prstGeom>
          <a:noFill/>
        </p:spPr>
      </p:pic>
      <p:sp>
        <p:nvSpPr>
          <p:cNvPr id="7" name="AutoShape 3"/>
          <p:cNvSpPr>
            <a:spLocks noGrp="1" noChangeArrowheads="1"/>
          </p:cNvSpPr>
          <p:nvPr>
            <p:ph type="title"/>
          </p:nvPr>
        </p:nvSpPr>
        <p:spPr bwMode="gray">
          <a:xfrm>
            <a:off x="468313" y="188913"/>
            <a:ext cx="8229600" cy="792162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457200" indent="-457200" algn="ctr">
              <a:buAutoNum type="arabicPeriod"/>
            </a:pPr>
            <a:r>
              <a:rPr lang="en-GB" sz="3200" b="1" dirty="0" smtClean="0"/>
              <a:t>ReactOS. El </a:t>
            </a:r>
            <a:r>
              <a:rPr lang="en-GB" sz="3200" b="1" dirty="0" err="1" smtClean="0"/>
              <a:t>Proyecto</a:t>
            </a:r>
            <a:endParaRPr lang="en-GB" sz="3200" dirty="0"/>
          </a:p>
        </p:txBody>
      </p:sp>
      <p:graphicFrame>
        <p:nvGraphicFramePr>
          <p:cNvPr id="6" name="6 Gráfico"/>
          <p:cNvGraphicFramePr/>
          <p:nvPr/>
        </p:nvGraphicFramePr>
        <p:xfrm>
          <a:off x="2143108" y="2214554"/>
          <a:ext cx="5095875" cy="443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704840"/>
          </a:xfrm>
          <a:noFill/>
          <a:ln/>
        </p:spPr>
        <p:txBody>
          <a:bodyPr/>
          <a:lstStyle/>
          <a:p>
            <a:r>
              <a:rPr lang="es-ES" dirty="0" smtClean="0"/>
              <a:t>Usuarios </a:t>
            </a:r>
            <a:r>
              <a:rPr lang="es-ES" dirty="0" err="1" smtClean="0"/>
              <a:t>Websites</a:t>
            </a:r>
            <a:r>
              <a:rPr lang="es-ES" dirty="0" smtClean="0"/>
              <a:t>: </a:t>
            </a:r>
            <a:r>
              <a:rPr lang="es-ES" dirty="0" err="1" smtClean="0"/>
              <a:t>España,China,Japón</a:t>
            </a:r>
            <a:r>
              <a:rPr lang="es-ES" dirty="0" smtClean="0"/>
              <a:t>.</a:t>
            </a:r>
          </a:p>
          <a:p>
            <a:pPr>
              <a:buNone/>
            </a:pPr>
            <a:endParaRPr lang="es-ES" sz="2400" dirty="0"/>
          </a:p>
          <a:p>
            <a:endParaRPr lang="en-GB" dirty="0"/>
          </a:p>
        </p:txBody>
      </p:sp>
      <p:pic>
        <p:nvPicPr>
          <p:cNvPr id="38944" name="Picture 32" descr="logo_final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6488" y="5927725"/>
            <a:ext cx="1687512" cy="930275"/>
          </a:xfrm>
          <a:prstGeom prst="rect">
            <a:avLst/>
          </a:prstGeom>
          <a:noFill/>
        </p:spPr>
      </p:pic>
      <p:sp>
        <p:nvSpPr>
          <p:cNvPr id="7" name="AutoShape 3"/>
          <p:cNvSpPr>
            <a:spLocks noGrp="1" noChangeArrowheads="1"/>
          </p:cNvSpPr>
          <p:nvPr>
            <p:ph type="title"/>
          </p:nvPr>
        </p:nvSpPr>
        <p:spPr bwMode="gray">
          <a:xfrm>
            <a:off x="468313" y="188913"/>
            <a:ext cx="8229600" cy="792162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457200" indent="-457200" algn="ctr">
              <a:buAutoNum type="arabicPeriod"/>
            </a:pPr>
            <a:r>
              <a:rPr lang="en-GB" sz="3200" b="1" dirty="0" err="1" smtClean="0"/>
              <a:t>ReactOS.El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proyecto</a:t>
            </a:r>
            <a:endParaRPr lang="en-GB" sz="3200" dirty="0"/>
          </a:p>
        </p:txBody>
      </p:sp>
      <p:graphicFrame>
        <p:nvGraphicFramePr>
          <p:cNvPr id="9" name="12 Gráfico"/>
          <p:cNvGraphicFramePr/>
          <p:nvPr/>
        </p:nvGraphicFramePr>
        <p:xfrm>
          <a:off x="1214414" y="2357430"/>
          <a:ext cx="6429420" cy="37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704840"/>
          </a:xfrm>
          <a:noFill/>
          <a:ln/>
        </p:spPr>
        <p:txBody>
          <a:bodyPr/>
          <a:lstStyle/>
          <a:p>
            <a:r>
              <a:rPr lang="es-ES" dirty="0" smtClean="0"/>
              <a:t>Miembros de la Comunidad.</a:t>
            </a:r>
          </a:p>
          <a:p>
            <a:pPr>
              <a:buNone/>
            </a:pPr>
            <a:endParaRPr lang="es-ES" sz="2400" dirty="0"/>
          </a:p>
          <a:p>
            <a:endParaRPr lang="en-GB" dirty="0"/>
          </a:p>
        </p:txBody>
      </p:sp>
      <p:pic>
        <p:nvPicPr>
          <p:cNvPr id="38944" name="Picture 32" descr="logo_final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6488" y="5927725"/>
            <a:ext cx="1687512" cy="930275"/>
          </a:xfrm>
          <a:prstGeom prst="rect">
            <a:avLst/>
          </a:prstGeom>
          <a:noFill/>
        </p:spPr>
      </p:pic>
      <p:sp>
        <p:nvSpPr>
          <p:cNvPr id="7" name="AutoShape 3"/>
          <p:cNvSpPr>
            <a:spLocks noGrp="1" noChangeArrowheads="1"/>
          </p:cNvSpPr>
          <p:nvPr>
            <p:ph type="title"/>
          </p:nvPr>
        </p:nvSpPr>
        <p:spPr bwMode="gray">
          <a:xfrm>
            <a:off x="468313" y="188913"/>
            <a:ext cx="8229600" cy="792162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457200" indent="-457200" algn="ctr">
              <a:buAutoNum type="arabicPeriod"/>
            </a:pPr>
            <a:r>
              <a:rPr lang="en-GB" sz="3200" b="1" dirty="0" err="1" smtClean="0"/>
              <a:t>ReactOS.El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proyecto</a:t>
            </a:r>
            <a:endParaRPr lang="en-GB" sz="3200" dirty="0"/>
          </a:p>
        </p:txBody>
      </p:sp>
      <p:graphicFrame>
        <p:nvGraphicFramePr>
          <p:cNvPr id="6" name="5 Gráfico"/>
          <p:cNvGraphicFramePr/>
          <p:nvPr/>
        </p:nvGraphicFramePr>
        <p:xfrm>
          <a:off x="642910" y="2214554"/>
          <a:ext cx="8143932" cy="421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|0.4|0.4|0.5|0.4"/>
</p:tagLst>
</file>

<file path=ppt/theme/theme1.xml><?xml version="1.0" encoding="utf-8"?>
<a:theme xmlns:a="http://schemas.openxmlformats.org/drawingml/2006/main" name="Sample presentation slides [1]">
  <a:themeElements>
    <a:clrScheme name="Sample presentation slides [1] 3">
      <a:dk1>
        <a:srgbClr val="152A83"/>
      </a:dk1>
      <a:lt1>
        <a:srgbClr val="FFFFFF"/>
      </a:lt1>
      <a:dk2>
        <a:srgbClr val="0066CC"/>
      </a:dk2>
      <a:lt2>
        <a:srgbClr val="9CD5F4"/>
      </a:lt2>
      <a:accent1>
        <a:srgbClr val="BE9932"/>
      </a:accent1>
      <a:accent2>
        <a:srgbClr val="2A99EC"/>
      </a:accent2>
      <a:accent3>
        <a:srgbClr val="AAB8E2"/>
      </a:accent3>
      <a:accent4>
        <a:srgbClr val="DADADA"/>
      </a:accent4>
      <a:accent5>
        <a:srgbClr val="DBCAAD"/>
      </a:accent5>
      <a:accent6>
        <a:srgbClr val="258AD6"/>
      </a:accent6>
      <a:hlink>
        <a:srgbClr val="70B040"/>
      </a:hlink>
      <a:folHlink>
        <a:srgbClr val="6B8ED3"/>
      </a:folHlink>
    </a:clrScheme>
    <a:fontScheme name="Sample presentation slides [1]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presentation slides [1] 1">
        <a:dk1>
          <a:srgbClr val="000066"/>
        </a:dk1>
        <a:lt1>
          <a:srgbClr val="FFFFFF"/>
        </a:lt1>
        <a:dk2>
          <a:srgbClr val="006699"/>
        </a:dk2>
        <a:lt2>
          <a:srgbClr val="EEE378"/>
        </a:lt2>
        <a:accent1>
          <a:srgbClr val="69C828"/>
        </a:accent1>
        <a:accent2>
          <a:srgbClr val="E68B30"/>
        </a:accent2>
        <a:accent3>
          <a:srgbClr val="AAB8CA"/>
        </a:accent3>
        <a:accent4>
          <a:srgbClr val="DADADA"/>
        </a:accent4>
        <a:accent5>
          <a:srgbClr val="B9E0AC"/>
        </a:accent5>
        <a:accent6>
          <a:srgbClr val="D07D2A"/>
        </a:accent6>
        <a:hlink>
          <a:srgbClr val="0FAAE1"/>
        </a:hlink>
        <a:folHlink>
          <a:srgbClr val="547FE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presentation slides [1] 2">
        <a:dk1>
          <a:srgbClr val="0F4334"/>
        </a:dk1>
        <a:lt1>
          <a:srgbClr val="FFFFFF"/>
        </a:lt1>
        <a:dk2>
          <a:srgbClr val="43BD4C"/>
        </a:dk2>
        <a:lt2>
          <a:srgbClr val="F0F7BD"/>
        </a:lt2>
        <a:accent1>
          <a:srgbClr val="B2B838"/>
        </a:accent1>
        <a:accent2>
          <a:srgbClr val="E68B30"/>
        </a:accent2>
        <a:accent3>
          <a:srgbClr val="B0DBB2"/>
        </a:accent3>
        <a:accent4>
          <a:srgbClr val="DADADA"/>
        </a:accent4>
        <a:accent5>
          <a:srgbClr val="D5D8AE"/>
        </a:accent5>
        <a:accent6>
          <a:srgbClr val="D07D2A"/>
        </a:accent6>
        <a:hlink>
          <a:srgbClr val="3FB180"/>
        </a:hlink>
        <a:folHlink>
          <a:srgbClr val="3BA7E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presentation slides [1] 3">
        <a:dk1>
          <a:srgbClr val="152A83"/>
        </a:dk1>
        <a:lt1>
          <a:srgbClr val="FFFFFF"/>
        </a:lt1>
        <a:dk2>
          <a:srgbClr val="0066CC"/>
        </a:dk2>
        <a:lt2>
          <a:srgbClr val="9CD5F4"/>
        </a:lt2>
        <a:accent1>
          <a:srgbClr val="BE9932"/>
        </a:accent1>
        <a:accent2>
          <a:srgbClr val="2A99EC"/>
        </a:accent2>
        <a:accent3>
          <a:srgbClr val="AAB8E2"/>
        </a:accent3>
        <a:accent4>
          <a:srgbClr val="DADADA"/>
        </a:accent4>
        <a:accent5>
          <a:srgbClr val="DBCAAD"/>
        </a:accent5>
        <a:accent6>
          <a:srgbClr val="258AD6"/>
        </a:accent6>
        <a:hlink>
          <a:srgbClr val="70B040"/>
        </a:hlink>
        <a:folHlink>
          <a:srgbClr val="6B8ED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presentation slides [1]</Template>
  <TotalTime>5423</TotalTime>
  <Words>761</Words>
  <Application>Microsoft PowerPoint</Application>
  <PresentationFormat>Presentación en pantalla (4:3)</PresentationFormat>
  <Paragraphs>154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Sample presentation slides [1]</vt:lpstr>
      <vt:lpstr>Stream</vt:lpstr>
      <vt:lpstr>Diapositiva 1</vt:lpstr>
      <vt:lpstr>Diapositiva 2</vt:lpstr>
      <vt:lpstr>ReactOS. El proyecto</vt:lpstr>
      <vt:lpstr>ReactOS. El Proyecto</vt:lpstr>
      <vt:lpstr>ReactOS. El Proyecto</vt:lpstr>
      <vt:lpstr>ReactOS. El Proyecto</vt:lpstr>
      <vt:lpstr>ReactOS. El Proyecto</vt:lpstr>
      <vt:lpstr>ReactOS.El proyecto</vt:lpstr>
      <vt:lpstr>ReactOS.El proyecto</vt:lpstr>
      <vt:lpstr>ReactOS.El Proyecto</vt:lpstr>
      <vt:lpstr>ReactOS. El Sistema Operativo</vt:lpstr>
      <vt:lpstr>ReactOS. El Sistema Operativo</vt:lpstr>
      <vt:lpstr>ReactOS. El Sistema Operativo</vt:lpstr>
      <vt:lpstr>ReactOS. El Sistema Operativo</vt:lpstr>
      <vt:lpstr>ReactOS. El Sistema Operativo</vt:lpstr>
      <vt:lpstr>ReactOS. El Sistema Operativo</vt:lpstr>
      <vt:lpstr>Interfaz de ReactOS</vt:lpstr>
      <vt:lpstr>  ¿Cuestiones?  Demostración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Rob Gardner</dc:creator>
  <cp:lastModifiedBy>victor</cp:lastModifiedBy>
  <cp:revision>281</cp:revision>
  <dcterms:created xsi:type="dcterms:W3CDTF">2006-01-22T12:56:53Z</dcterms:created>
  <dcterms:modified xsi:type="dcterms:W3CDTF">2009-03-10T10:05:53Z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TC011812401033</vt:lpwstr>
  </property>
</Properties>
</file>