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9" r:id="rId4"/>
    <p:sldId id="258" r:id="rId5"/>
    <p:sldId id="273" r:id="rId6"/>
    <p:sldId id="266" r:id="rId7"/>
    <p:sldId id="261" r:id="rId8"/>
    <p:sldId id="267" r:id="rId9"/>
    <p:sldId id="262" r:id="rId10"/>
    <p:sldId id="268" r:id="rId11"/>
    <p:sldId id="291" r:id="rId12"/>
    <p:sldId id="263" r:id="rId13"/>
    <p:sldId id="257" r:id="rId14"/>
    <p:sldId id="274" r:id="rId15"/>
    <p:sldId id="269" r:id="rId16"/>
    <p:sldId id="270" r:id="rId17"/>
    <p:sldId id="264" r:id="rId18"/>
    <p:sldId id="271" r:id="rId19"/>
    <p:sldId id="265" r:id="rId20"/>
    <p:sldId id="292" r:id="rId21"/>
    <p:sldId id="259" r:id="rId22"/>
    <p:sldId id="275" r:id="rId23"/>
    <p:sldId id="293" r:id="rId24"/>
    <p:sldId id="276" r:id="rId25"/>
    <p:sldId id="282" r:id="rId26"/>
    <p:sldId id="277" r:id="rId27"/>
    <p:sldId id="278" r:id="rId28"/>
    <p:sldId id="279" r:id="rId29"/>
    <p:sldId id="260" r:id="rId30"/>
    <p:sldId id="285" r:id="rId31"/>
    <p:sldId id="283" r:id="rId32"/>
    <p:sldId id="284" r:id="rId33"/>
    <p:sldId id="287" r:id="rId34"/>
    <p:sldId id="286" r:id="rId35"/>
    <p:sldId id="294" r:id="rId36"/>
    <p:sldId id="295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1560-613A-4D2F-A240-5266F1147209}" type="datetimeFigureOut">
              <a:rPr lang="en-US" smtClean="0"/>
              <a:pPr/>
              <a:t>6/20/2009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90EE-F16A-47B5-8B0F-E238A8CB7ED2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ReactOS </a:t>
            </a:r>
            <a:r>
              <a:rPr lang="it-IT" smtClean="0"/>
              <a:t>is (not) </a:t>
            </a:r>
            <a:r>
              <a:rPr lang="it-IT" smtClean="0"/>
              <a:t>Windows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smtClean="0"/>
              <a:t>Windows internals and why ReactOS couldn’t just use a Linux kernel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Windows (NT) architecture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b="1" smtClean="0"/>
              <a:t>Monolithic kernel</a:t>
            </a:r>
            <a:r>
              <a:rPr lang="it-IT" smtClean="0"/>
              <a:t>. Relatively stable kernel ABI</a:t>
            </a:r>
          </a:p>
          <a:p>
            <a:r>
              <a:rPr lang="it-IT" smtClean="0"/>
              <a:t>Kernel design is almost identical to DEC RSX-11 and </a:t>
            </a:r>
            <a:r>
              <a:rPr lang="it-IT" b="1" smtClean="0"/>
              <a:t>VMS</a:t>
            </a:r>
            <a:r>
              <a:rPr lang="it-IT" smtClean="0"/>
              <a:t>, with DOS, OS/2 and Windows 95 influences</a:t>
            </a:r>
          </a:p>
          <a:p>
            <a:pPr lvl="1"/>
            <a:r>
              <a:rPr lang="it-IT" smtClean="0"/>
              <a:t>RSX-11, VMS and Windows NT were designed by the same engineer (</a:t>
            </a:r>
            <a:r>
              <a:rPr lang="it-IT" smtClean="0">
                <a:solidFill>
                  <a:schemeClr val="accent1"/>
                </a:solidFill>
              </a:rPr>
              <a:t>Dave Cutler</a:t>
            </a:r>
            <a:r>
              <a:rPr lang="it-IT" smtClean="0"/>
              <a:t>)</a:t>
            </a:r>
          </a:p>
          <a:p>
            <a:pPr lvl="1"/>
            <a:r>
              <a:rPr lang="it-IT" smtClean="0"/>
              <a:t>Windows NT was initially developed as a new kernel for OS/2</a:t>
            </a:r>
          </a:p>
          <a:p>
            <a:r>
              <a:rPr lang="it-IT" smtClean="0"/>
              <a:t>No device abstraction in the kernel itself. Abstraction is provided by standard system drivers (</a:t>
            </a:r>
            <a:r>
              <a:rPr lang="it-IT" i="1" smtClean="0"/>
              <a:t>class</a:t>
            </a:r>
            <a:r>
              <a:rPr lang="it-IT" smtClean="0"/>
              <a:t> or </a:t>
            </a:r>
            <a:r>
              <a:rPr lang="it-IT" i="1" smtClean="0"/>
              <a:t>port</a:t>
            </a:r>
            <a:r>
              <a:rPr lang="it-IT" smtClean="0"/>
              <a:t> drivers)</a:t>
            </a:r>
          </a:p>
          <a:p>
            <a:r>
              <a:rPr lang="it-IT" b="1" smtClean="0"/>
              <a:t>No network support in the kernel itself</a:t>
            </a:r>
            <a:r>
              <a:rPr lang="it-IT" smtClean="0"/>
              <a:t>. select/poll is not a system call, but an ioctl to the “socket filesystem”</a:t>
            </a:r>
          </a:p>
          <a:p>
            <a:pPr lvl="1"/>
            <a:r>
              <a:rPr lang="it-IT" b="1" smtClean="0"/>
              <a:t>Sockets and pipes are provided by two special filesystems</a:t>
            </a:r>
          </a:p>
          <a:p>
            <a:pPr lvl="1"/>
            <a:r>
              <a:rPr lang="it-IT" smtClean="0"/>
              <a:t>Further user-mode layer of abstraction sockets: Winsock used to be a third-party component (e.g. Trumpet Winsock)</a:t>
            </a:r>
          </a:p>
          <a:p>
            <a:r>
              <a:rPr lang="it-IT" b="1" smtClean="0"/>
              <a:t>Native graphics and windowing subsystems (running in kernel mode)</a:t>
            </a:r>
            <a:r>
              <a:rPr lang="it-IT" smtClean="0"/>
              <a:t> with a standard API</a:t>
            </a:r>
          </a:p>
          <a:p>
            <a:r>
              <a:rPr lang="it-IT" b="1" smtClean="0"/>
              <a:t>Rich, high-level APIs</a:t>
            </a:r>
            <a:r>
              <a:rPr lang="it-IT" smtClean="0"/>
              <a:t> of all sorts (cryptography, desktop environment, etc.)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mtClean="0"/>
              <a:t>Unique Windows architecture features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Chipset devices (timer, interrupt controller, power management, buses, firmware, etc.) are abstracted by a kernel component called </a:t>
            </a:r>
            <a:r>
              <a:rPr lang="it-IT" b="1" smtClean="0"/>
              <a:t>Hardware Abstraction Layer</a:t>
            </a:r>
            <a:r>
              <a:rPr lang="it-IT" smtClean="0"/>
              <a:t> (HAL)</a:t>
            </a:r>
          </a:p>
          <a:p>
            <a:pPr lvl="1"/>
            <a:r>
              <a:rPr lang="it-IT" smtClean="0"/>
              <a:t>ACPI vs non-ACPI is just a different HAL</a:t>
            </a:r>
          </a:p>
          <a:p>
            <a:pPr lvl="1"/>
            <a:r>
              <a:rPr lang="it-IT" smtClean="0"/>
              <a:t>The ReactOS port to the XBox was a regular x86 ReactOS with an XBox-specific HAL</a:t>
            </a:r>
          </a:p>
          <a:p>
            <a:r>
              <a:rPr lang="it-IT" smtClean="0"/>
              <a:t>No signals; </a:t>
            </a:r>
            <a:r>
              <a:rPr lang="it-IT" b="1" smtClean="0"/>
              <a:t>standard exception model</a:t>
            </a:r>
            <a:r>
              <a:rPr lang="it-IT" smtClean="0"/>
              <a:t> instead (“SEH”, shared with VMS, OS/2 and Tru64)</a:t>
            </a:r>
          </a:p>
          <a:p>
            <a:r>
              <a:rPr lang="it-IT" b="1" smtClean="0"/>
              <a:t>Reverse system calls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callbacks</a:t>
            </a:r>
            <a:r>
              <a:rPr lang="it-IT" smtClean="0"/>
              <a:t>): windowing and graphics subsystem can call back into user mode</a:t>
            </a:r>
          </a:p>
          <a:p>
            <a:pPr lvl="1"/>
            <a:r>
              <a:rPr lang="it-IT" smtClean="0"/>
              <a:t>The user-mode and the kernel-mode parts of the subsystem used to run in shared memory in their original implementation (Windows 95)</a:t>
            </a:r>
          </a:p>
          <a:p>
            <a:pPr lvl="1"/>
            <a:r>
              <a:rPr lang="it-IT" smtClean="0"/>
              <a:t>Too unsafe for Windows NT; emulates a secure but compatible shared memory environment with some “tricks” (like callbacks)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ttore 1 79"/>
          <p:cNvCxnSpPr/>
          <p:nvPr/>
        </p:nvCxnSpPr>
        <p:spPr>
          <a:xfrm rot="10800000" flipV="1">
            <a:off x="500034" y="5786451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Windows architecture</a:t>
            </a:r>
            <a:endParaRPr lang="en-US"/>
          </a:p>
        </p:txBody>
      </p:sp>
      <p:cxnSp>
        <p:nvCxnSpPr>
          <p:cNvPr id="4" name="Connettore 1 3"/>
          <p:cNvCxnSpPr/>
          <p:nvPr/>
        </p:nvCxnSpPr>
        <p:spPr>
          <a:xfrm rot="10800000" flipV="1">
            <a:off x="500034" y="4071939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1071538" y="5715016"/>
            <a:ext cx="7000923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928926" y="4929198"/>
            <a:ext cx="171451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/>
              <a:t>Kernel</a:t>
            </a:r>
            <a:endParaRPr lang="en-US" b="1"/>
          </a:p>
        </p:txBody>
      </p:sp>
      <p:sp>
        <p:nvSpPr>
          <p:cNvPr id="36" name="Rettangolo 35"/>
          <p:cNvSpPr/>
          <p:nvPr/>
        </p:nvSpPr>
        <p:spPr>
          <a:xfrm>
            <a:off x="1142976" y="4000504"/>
            <a:ext cx="3500462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/>
              <a:t>Executive</a:t>
            </a:r>
            <a:endParaRPr lang="en-US" b="1"/>
          </a:p>
        </p:txBody>
      </p:sp>
      <p:sp>
        <p:nvSpPr>
          <p:cNvPr id="13" name="Rettangolo 12"/>
          <p:cNvSpPr/>
          <p:nvPr/>
        </p:nvSpPr>
        <p:spPr>
          <a:xfrm>
            <a:off x="1142976" y="5000636"/>
            <a:ext cx="1714512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HAL</a:t>
            </a:r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1142976" y="3143248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ntdll</a:t>
            </a:r>
            <a:endParaRPr lang="en-US"/>
          </a:p>
        </p:txBody>
      </p:sp>
      <p:sp>
        <p:nvSpPr>
          <p:cNvPr id="37" name="Rettangolo 36"/>
          <p:cNvSpPr/>
          <p:nvPr/>
        </p:nvSpPr>
        <p:spPr>
          <a:xfrm>
            <a:off x="1142976" y="2643182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kernel32</a:t>
            </a:r>
            <a:endParaRPr lang="en-US"/>
          </a:p>
        </p:txBody>
      </p:sp>
      <p:sp>
        <p:nvSpPr>
          <p:cNvPr id="39" name="Rettangolo 38"/>
          <p:cNvSpPr/>
          <p:nvPr/>
        </p:nvSpPr>
        <p:spPr>
          <a:xfrm>
            <a:off x="5786446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gdi32</a:t>
            </a:r>
            <a:endParaRPr lang="en-US"/>
          </a:p>
        </p:txBody>
      </p:sp>
      <p:sp>
        <p:nvSpPr>
          <p:cNvPr id="40" name="Rettangolo 39"/>
          <p:cNvSpPr/>
          <p:nvPr/>
        </p:nvSpPr>
        <p:spPr>
          <a:xfrm>
            <a:off x="4643438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user32</a:t>
            </a:r>
            <a:endParaRPr lang="en-US"/>
          </a:p>
        </p:txBody>
      </p:sp>
      <p:sp>
        <p:nvSpPr>
          <p:cNvPr id="41" name="Rettangolo 40"/>
          <p:cNvSpPr/>
          <p:nvPr/>
        </p:nvSpPr>
        <p:spPr>
          <a:xfrm>
            <a:off x="1142976" y="2143116"/>
            <a:ext cx="685804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System libraries</a:t>
            </a:r>
            <a:endParaRPr lang="en-US"/>
          </a:p>
        </p:txBody>
      </p:sp>
      <p:sp>
        <p:nvSpPr>
          <p:cNvPr id="42" name="Rettangolo 41"/>
          <p:cNvSpPr/>
          <p:nvPr/>
        </p:nvSpPr>
        <p:spPr>
          <a:xfrm>
            <a:off x="1142976" y="1643050"/>
            <a:ext cx="16430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Services</a:t>
            </a:r>
            <a:endParaRPr lang="en-US"/>
          </a:p>
        </p:txBody>
      </p:sp>
      <p:sp>
        <p:nvSpPr>
          <p:cNvPr id="43" name="Rettangolo 42"/>
          <p:cNvSpPr/>
          <p:nvPr/>
        </p:nvSpPr>
        <p:spPr>
          <a:xfrm>
            <a:off x="6929454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DirectX</a:t>
            </a:r>
            <a:endParaRPr lang="en-US"/>
          </a:p>
        </p:txBody>
      </p:sp>
      <p:sp>
        <p:nvSpPr>
          <p:cNvPr id="46" name="Rettangolo 45"/>
          <p:cNvSpPr/>
          <p:nvPr/>
        </p:nvSpPr>
        <p:spPr>
          <a:xfrm>
            <a:off x="4714876" y="4500570"/>
            <a:ext cx="3286148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 drivers</a:t>
            </a:r>
            <a:endParaRPr lang="en-US"/>
          </a:p>
        </p:txBody>
      </p:sp>
      <p:sp>
        <p:nvSpPr>
          <p:cNvPr id="47" name="Rettangolo 46"/>
          <p:cNvSpPr/>
          <p:nvPr/>
        </p:nvSpPr>
        <p:spPr>
          <a:xfrm>
            <a:off x="4714876" y="4000504"/>
            <a:ext cx="328614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win32k</a:t>
            </a:r>
            <a:endParaRPr lang="en-US"/>
          </a:p>
        </p:txBody>
      </p:sp>
      <p:sp>
        <p:nvSpPr>
          <p:cNvPr id="63" name="Rettangolo 62"/>
          <p:cNvSpPr/>
          <p:nvPr/>
        </p:nvSpPr>
        <p:spPr>
          <a:xfrm>
            <a:off x="2857488" y="1643050"/>
            <a:ext cx="514353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Applications, application libraries</a:t>
            </a:r>
            <a:endParaRPr lang="en-US"/>
          </a:p>
        </p:txBody>
      </p:sp>
      <p:sp>
        <p:nvSpPr>
          <p:cNvPr id="76" name="Rettangolo 75"/>
          <p:cNvSpPr/>
          <p:nvPr/>
        </p:nvSpPr>
        <p:spPr>
          <a:xfrm>
            <a:off x="1142976" y="5786454"/>
            <a:ext cx="171451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Chipset devices</a:t>
            </a:r>
            <a:endParaRPr lang="en-US"/>
          </a:p>
        </p:txBody>
      </p:sp>
      <p:sp>
        <p:nvSpPr>
          <p:cNvPr id="77" name="Rettangolo 76"/>
          <p:cNvSpPr/>
          <p:nvPr/>
        </p:nvSpPr>
        <p:spPr>
          <a:xfrm>
            <a:off x="2928926" y="5786454"/>
            <a:ext cx="171451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CPU, MMU</a:t>
            </a:r>
            <a:endParaRPr lang="en-US"/>
          </a:p>
        </p:txBody>
      </p:sp>
      <p:sp>
        <p:nvSpPr>
          <p:cNvPr id="20" name="Freccia in giù 19"/>
          <p:cNvSpPr/>
          <p:nvPr/>
        </p:nvSpPr>
        <p:spPr>
          <a:xfrm>
            <a:off x="1928794" y="5429264"/>
            <a:ext cx="357190" cy="3571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in su 20"/>
          <p:cNvSpPr/>
          <p:nvPr/>
        </p:nvSpPr>
        <p:spPr>
          <a:xfrm>
            <a:off x="1714480" y="5429264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in su 43"/>
          <p:cNvSpPr/>
          <p:nvPr/>
        </p:nvSpPr>
        <p:spPr>
          <a:xfrm>
            <a:off x="1785918" y="1928802"/>
            <a:ext cx="428628" cy="21431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ccia in su 18"/>
          <p:cNvSpPr/>
          <p:nvPr/>
        </p:nvSpPr>
        <p:spPr>
          <a:xfrm>
            <a:off x="4000496" y="3571876"/>
            <a:ext cx="571504" cy="142876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ccia in giù 31"/>
          <p:cNvSpPr/>
          <p:nvPr/>
        </p:nvSpPr>
        <p:spPr>
          <a:xfrm>
            <a:off x="1214414" y="3571876"/>
            <a:ext cx="500066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4643438" y="4429132"/>
            <a:ext cx="214314" cy="2857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ccia a sinistra 51"/>
          <p:cNvSpPr/>
          <p:nvPr/>
        </p:nvSpPr>
        <p:spPr>
          <a:xfrm>
            <a:off x="4500562" y="4714884"/>
            <a:ext cx="214314" cy="27031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ccia in giù 52"/>
          <p:cNvSpPr/>
          <p:nvPr/>
        </p:nvSpPr>
        <p:spPr>
          <a:xfrm>
            <a:off x="6072198" y="4429132"/>
            <a:ext cx="500066" cy="2143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ccia in giù 53"/>
          <p:cNvSpPr/>
          <p:nvPr/>
        </p:nvSpPr>
        <p:spPr>
          <a:xfrm>
            <a:off x="4714876" y="3571876"/>
            <a:ext cx="428628" cy="42862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ccia in giù 54"/>
          <p:cNvSpPr/>
          <p:nvPr/>
        </p:nvSpPr>
        <p:spPr>
          <a:xfrm>
            <a:off x="5857884" y="3571876"/>
            <a:ext cx="428628" cy="42862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ccia in giù 55"/>
          <p:cNvSpPr/>
          <p:nvPr/>
        </p:nvSpPr>
        <p:spPr>
          <a:xfrm>
            <a:off x="7000892" y="3571876"/>
            <a:ext cx="428628" cy="42862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in giù 56"/>
          <p:cNvSpPr/>
          <p:nvPr/>
        </p:nvSpPr>
        <p:spPr>
          <a:xfrm>
            <a:off x="4714876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ccia in giù 57"/>
          <p:cNvSpPr/>
          <p:nvPr/>
        </p:nvSpPr>
        <p:spPr>
          <a:xfrm>
            <a:off x="5857884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in giù 58"/>
          <p:cNvSpPr/>
          <p:nvPr/>
        </p:nvSpPr>
        <p:spPr>
          <a:xfrm>
            <a:off x="7000892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ccia in giù 59"/>
          <p:cNvSpPr/>
          <p:nvPr/>
        </p:nvSpPr>
        <p:spPr>
          <a:xfrm>
            <a:off x="3571868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ccia in giù 63"/>
          <p:cNvSpPr/>
          <p:nvPr/>
        </p:nvSpPr>
        <p:spPr>
          <a:xfrm>
            <a:off x="314324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ccia in giù 64"/>
          <p:cNvSpPr/>
          <p:nvPr/>
        </p:nvSpPr>
        <p:spPr>
          <a:xfrm>
            <a:off x="7500958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ccia in giù 65"/>
          <p:cNvSpPr/>
          <p:nvPr/>
        </p:nvSpPr>
        <p:spPr>
          <a:xfrm>
            <a:off x="635795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ccia in giù 66"/>
          <p:cNvSpPr/>
          <p:nvPr/>
        </p:nvSpPr>
        <p:spPr>
          <a:xfrm>
            <a:off x="5214942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ccia in su 67"/>
          <p:cNvSpPr/>
          <p:nvPr/>
        </p:nvSpPr>
        <p:spPr>
          <a:xfrm>
            <a:off x="5214942" y="3571876"/>
            <a:ext cx="428628" cy="42862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ccia in giù 69"/>
          <p:cNvSpPr/>
          <p:nvPr/>
        </p:nvSpPr>
        <p:spPr>
          <a:xfrm>
            <a:off x="2285984" y="4929198"/>
            <a:ext cx="428628" cy="2143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ccia in su 70"/>
          <p:cNvSpPr/>
          <p:nvPr/>
        </p:nvSpPr>
        <p:spPr>
          <a:xfrm>
            <a:off x="6357950" y="3571876"/>
            <a:ext cx="428628" cy="42862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ccia in giù 71"/>
          <p:cNvSpPr/>
          <p:nvPr/>
        </p:nvSpPr>
        <p:spPr>
          <a:xfrm>
            <a:off x="3786182" y="5429264"/>
            <a:ext cx="357190" cy="3571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ccia in su 72"/>
          <p:cNvSpPr/>
          <p:nvPr/>
        </p:nvSpPr>
        <p:spPr>
          <a:xfrm>
            <a:off x="3571868" y="5429264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ttangolo 77"/>
          <p:cNvSpPr/>
          <p:nvPr/>
        </p:nvSpPr>
        <p:spPr>
          <a:xfrm>
            <a:off x="4714876" y="5786454"/>
            <a:ext cx="328614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Devices</a:t>
            </a:r>
            <a:endParaRPr lang="en-US"/>
          </a:p>
        </p:txBody>
      </p:sp>
      <p:sp>
        <p:nvSpPr>
          <p:cNvPr id="74" name="Freccia in giù 73"/>
          <p:cNvSpPr/>
          <p:nvPr/>
        </p:nvSpPr>
        <p:spPr>
          <a:xfrm>
            <a:off x="6215074" y="5429264"/>
            <a:ext cx="357190" cy="3571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ccia in su 74"/>
          <p:cNvSpPr/>
          <p:nvPr/>
        </p:nvSpPr>
        <p:spPr>
          <a:xfrm>
            <a:off x="6000760" y="5429264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and ReactOS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ReactOS is (not) Wine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is (not) Wine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“If ReactOS is just a kernel for Wine…</a:t>
            </a:r>
          </a:p>
          <a:p>
            <a:pPr lvl="1"/>
            <a:r>
              <a:rPr lang="it-IT" smtClean="0"/>
              <a:t>… what do we need it for?”</a:t>
            </a:r>
          </a:p>
          <a:p>
            <a:pPr lvl="1"/>
            <a:r>
              <a:rPr lang="it-IT" smtClean="0"/>
              <a:t>… why isn’t it finished yet?”</a:t>
            </a:r>
          </a:p>
          <a:p>
            <a:r>
              <a:rPr lang="it-IT" smtClean="0"/>
              <a:t>As always, things are more complicated than they appear…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Wine and ReactOS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ReactOS has a lot in common with Wine, and we can share a lot of code with them…</a:t>
            </a:r>
          </a:p>
          <a:p>
            <a:pPr lvl="1"/>
            <a:r>
              <a:rPr lang="it-IT" smtClean="0"/>
              <a:t>Enough common goals:</a:t>
            </a:r>
          </a:p>
          <a:p>
            <a:pPr lvl="2"/>
            <a:r>
              <a:rPr lang="it-IT" smtClean="0"/>
              <a:t>Installing Windows applications</a:t>
            </a:r>
          </a:p>
          <a:p>
            <a:pPr lvl="2"/>
            <a:r>
              <a:rPr lang="it-IT" smtClean="0"/>
              <a:t>Running Windows applications</a:t>
            </a:r>
          </a:p>
          <a:p>
            <a:r>
              <a:rPr lang="it-IT" smtClean="0"/>
              <a:t>… but…</a:t>
            </a:r>
          </a:p>
          <a:p>
            <a:pPr lvl="1"/>
            <a:r>
              <a:rPr lang="it-IT" smtClean="0"/>
              <a:t>Too many different goals</a:t>
            </a:r>
          </a:p>
          <a:p>
            <a:pPr lvl="2"/>
            <a:r>
              <a:rPr lang="it-IT" smtClean="0"/>
              <a:t>Running on Linux vs running on hardware</a:t>
            </a:r>
          </a:p>
          <a:p>
            <a:pPr lvl="2"/>
            <a:r>
              <a:rPr lang="it-IT" smtClean="0"/>
              <a:t>Whether to support Windows drivers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Linux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Windows applications can only be loaded by a Wine utility (the </a:t>
            </a:r>
            <a:r>
              <a:rPr lang="it-IT" smtClean="0">
                <a:solidFill>
                  <a:schemeClr val="accent1"/>
                </a:solidFill>
              </a:rPr>
              <a:t>Wine loader</a:t>
            </a:r>
            <a:r>
              <a:rPr lang="it-IT" smtClean="0"/>
              <a:t>)</a:t>
            </a:r>
          </a:p>
          <a:p>
            <a:r>
              <a:rPr lang="it-IT" smtClean="0"/>
              <a:t>Windows applications and DLLs are dynamically linked to </a:t>
            </a:r>
            <a:r>
              <a:rPr lang="it-IT" smtClean="0">
                <a:solidFill>
                  <a:schemeClr val="accent1"/>
                </a:solidFill>
              </a:rPr>
              <a:t>Wine reimplementations of Windows system DLLs</a:t>
            </a:r>
          </a:p>
          <a:p>
            <a:pPr lvl="1"/>
            <a:r>
              <a:rPr lang="it-IT" smtClean="0"/>
              <a:t>Most Wine DLLs are regular Windows DLLs compiled as Linux code</a:t>
            </a:r>
          </a:p>
          <a:p>
            <a:pPr lvl="1"/>
            <a:r>
              <a:rPr lang="it-IT" smtClean="0"/>
              <a:t>Some are internally Linux libraries, depending on other Linux libraries. Linux libraries are transparent to Windows applications – they act as system calls in all respects</a:t>
            </a:r>
          </a:p>
          <a:p>
            <a:r>
              <a:rPr lang="it-IT" smtClean="0"/>
              <a:t>A service process (</a:t>
            </a:r>
            <a:r>
              <a:rPr lang="it-IT" smtClean="0">
                <a:solidFill>
                  <a:schemeClr val="accent1"/>
                </a:solidFill>
              </a:rPr>
              <a:t>Wine Server</a:t>
            </a:r>
            <a:r>
              <a:rPr lang="it-IT" smtClean="0"/>
              <a:t>) replaces the Windows kernel for the management of shared resources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Linux</a:t>
            </a:r>
            <a:endParaRPr lang="en-US"/>
          </a:p>
        </p:txBody>
      </p:sp>
      <p:cxnSp>
        <p:nvCxnSpPr>
          <p:cNvPr id="4" name="Connettore 1 3"/>
          <p:cNvCxnSpPr/>
          <p:nvPr/>
        </p:nvCxnSpPr>
        <p:spPr>
          <a:xfrm rot="10800000" flipV="1">
            <a:off x="500034" y="5214947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1142977" y="5500702"/>
            <a:ext cx="7215237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Linux kernel</a:t>
            </a:r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1142976" y="4286256"/>
            <a:ext cx="721523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GNU libc</a:t>
            </a:r>
            <a:endParaRPr lang="en-US"/>
          </a:p>
        </p:txBody>
      </p:sp>
      <p:sp>
        <p:nvSpPr>
          <p:cNvPr id="25" name="Rettangolo 24"/>
          <p:cNvSpPr/>
          <p:nvPr/>
        </p:nvSpPr>
        <p:spPr>
          <a:xfrm>
            <a:off x="1142976" y="3286124"/>
            <a:ext cx="2357454" cy="92869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libraries</a:t>
            </a:r>
            <a:endParaRPr lang="en-US"/>
          </a:p>
        </p:txBody>
      </p:sp>
      <p:sp>
        <p:nvSpPr>
          <p:cNvPr id="36" name="CasellaDiTesto 35"/>
          <p:cNvSpPr txBox="1"/>
          <p:nvPr/>
        </p:nvSpPr>
        <p:spPr>
          <a:xfrm>
            <a:off x="7373649" y="4929198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User mode</a:t>
            </a:r>
            <a:endParaRPr lang="en-US" sz="1400"/>
          </a:p>
        </p:txBody>
      </p:sp>
      <p:sp>
        <p:nvSpPr>
          <p:cNvPr id="37" name="CasellaDiTesto 36"/>
          <p:cNvSpPr txBox="1"/>
          <p:nvPr/>
        </p:nvSpPr>
        <p:spPr>
          <a:xfrm>
            <a:off x="7286644" y="5121487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Kernel mode</a:t>
            </a:r>
            <a:endParaRPr lang="en-US" sz="1400"/>
          </a:p>
        </p:txBody>
      </p:sp>
      <p:sp>
        <p:nvSpPr>
          <p:cNvPr id="39" name="Rettangolo 38"/>
          <p:cNvSpPr/>
          <p:nvPr/>
        </p:nvSpPr>
        <p:spPr>
          <a:xfrm>
            <a:off x="3571868" y="3286124"/>
            <a:ext cx="235745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Linux libraries</a:t>
            </a:r>
            <a:endParaRPr lang="en-US"/>
          </a:p>
        </p:txBody>
      </p:sp>
      <p:sp>
        <p:nvSpPr>
          <p:cNvPr id="41" name="Rettangolo 40"/>
          <p:cNvSpPr/>
          <p:nvPr/>
        </p:nvSpPr>
        <p:spPr>
          <a:xfrm>
            <a:off x="3571868" y="2285992"/>
            <a:ext cx="235745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loader</a:t>
            </a:r>
            <a:endParaRPr lang="en-US"/>
          </a:p>
        </p:txBody>
      </p:sp>
      <p:sp>
        <p:nvSpPr>
          <p:cNvPr id="42" name="Rettangolo 41"/>
          <p:cNvSpPr/>
          <p:nvPr/>
        </p:nvSpPr>
        <p:spPr>
          <a:xfrm>
            <a:off x="6000760" y="3286124"/>
            <a:ext cx="235745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X server</a:t>
            </a:r>
            <a:endParaRPr lang="en-US"/>
          </a:p>
        </p:txBody>
      </p:sp>
      <p:sp>
        <p:nvSpPr>
          <p:cNvPr id="45" name="Rettangolo 44"/>
          <p:cNvSpPr/>
          <p:nvPr/>
        </p:nvSpPr>
        <p:spPr>
          <a:xfrm>
            <a:off x="1142976" y="2786058"/>
            <a:ext cx="4786346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server</a:t>
            </a:r>
            <a:endParaRPr lang="en-US"/>
          </a:p>
        </p:txBody>
      </p:sp>
      <p:pic>
        <p:nvPicPr>
          <p:cNvPr id="47" name="Immagine 46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3643314"/>
            <a:ext cx="357190" cy="559002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1142976" y="1571612"/>
            <a:ext cx="4786346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smtClean="0"/>
              <a:t>Windows applications</a:t>
            </a:r>
            <a:endParaRPr lang="en-US" b="1"/>
          </a:p>
        </p:txBody>
      </p:sp>
      <p:sp>
        <p:nvSpPr>
          <p:cNvPr id="19" name="Freccia in su 18"/>
          <p:cNvSpPr/>
          <p:nvPr/>
        </p:nvSpPr>
        <p:spPr>
          <a:xfrm>
            <a:off x="3000364" y="4857760"/>
            <a:ext cx="47140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ccia in giù 31"/>
          <p:cNvSpPr/>
          <p:nvPr/>
        </p:nvSpPr>
        <p:spPr>
          <a:xfrm>
            <a:off x="1614378" y="4929198"/>
            <a:ext cx="457292" cy="57150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ccia a destra 42"/>
          <p:cNvSpPr/>
          <p:nvPr/>
        </p:nvSpPr>
        <p:spPr>
          <a:xfrm>
            <a:off x="3428992" y="3286124"/>
            <a:ext cx="2786082" cy="3571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>
            <a:off x="3428992" y="3857628"/>
            <a:ext cx="285752" cy="3571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in su 48"/>
          <p:cNvSpPr/>
          <p:nvPr/>
        </p:nvSpPr>
        <p:spPr>
          <a:xfrm>
            <a:off x="2143108" y="3071810"/>
            <a:ext cx="484632" cy="285752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magine 45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2143116"/>
            <a:ext cx="357190" cy="559002"/>
          </a:xfrm>
          <a:prstGeom prst="rect">
            <a:avLst/>
          </a:prstGeom>
        </p:spPr>
      </p:pic>
      <p:pic>
        <p:nvPicPr>
          <p:cNvPr id="48" name="Immagine 47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2643182"/>
            <a:ext cx="357190" cy="559002"/>
          </a:xfrm>
          <a:prstGeom prst="rect">
            <a:avLst/>
          </a:prstGeom>
        </p:spPr>
      </p:pic>
      <p:sp>
        <p:nvSpPr>
          <p:cNvPr id="51" name="Rettangolo 50"/>
          <p:cNvSpPr/>
          <p:nvPr/>
        </p:nvSpPr>
        <p:spPr>
          <a:xfrm>
            <a:off x="1142976" y="2285992"/>
            <a:ext cx="235745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services</a:t>
            </a:r>
            <a:endParaRPr lang="en-US"/>
          </a:p>
        </p:txBody>
      </p:sp>
      <p:pic>
        <p:nvPicPr>
          <p:cNvPr id="52" name="Immagine 51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2143116"/>
            <a:ext cx="357190" cy="559002"/>
          </a:xfrm>
          <a:prstGeom prst="rect">
            <a:avLst/>
          </a:prstGeom>
        </p:spPr>
      </p:pic>
      <p:pic>
        <p:nvPicPr>
          <p:cNvPr id="53" name="Immagine 52" descr="audiosrv.dll_I00cb_0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7378" y="1428736"/>
            <a:ext cx="504820" cy="504820"/>
          </a:xfrm>
          <a:prstGeom prst="rect">
            <a:avLst/>
          </a:prstGeom>
        </p:spPr>
      </p:pic>
      <p:pic>
        <p:nvPicPr>
          <p:cNvPr id="54" name="Immagine 53" descr="X.Org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8148" y="3714752"/>
            <a:ext cx="483538" cy="407401"/>
          </a:xfrm>
          <a:prstGeom prst="rect">
            <a:avLst/>
          </a:prstGeom>
        </p:spPr>
      </p:pic>
      <p:pic>
        <p:nvPicPr>
          <p:cNvPr id="55" name="Immagine 54" descr="The_GNU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49400" y="4362209"/>
            <a:ext cx="580252" cy="566989"/>
          </a:xfrm>
          <a:prstGeom prst="rect">
            <a:avLst/>
          </a:prstGeom>
        </p:spPr>
      </p:pic>
      <p:pic>
        <p:nvPicPr>
          <p:cNvPr id="56" name="Immagine 55" descr="Tu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6004" y="5643578"/>
            <a:ext cx="557766" cy="656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</a:t>
            </a:r>
            <a:r>
              <a:rPr lang="it-IT" strike="sngStrike" smtClean="0"/>
              <a:t>Windows</a:t>
            </a:r>
            <a:r>
              <a:rPr lang="it-IT" smtClean="0"/>
              <a:t> ReactOS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mtClean="0"/>
              <a:t>Windows applications are loaded </a:t>
            </a:r>
            <a:r>
              <a:rPr lang="it-IT" i="1" smtClean="0"/>
              <a:t>directly</a:t>
            </a:r>
            <a:r>
              <a:rPr lang="it-IT" smtClean="0"/>
              <a:t> by the </a:t>
            </a:r>
            <a:r>
              <a:rPr lang="it-IT" strike="sngStrike" smtClean="0"/>
              <a:t>Windows</a:t>
            </a:r>
            <a:r>
              <a:rPr lang="it-IT" smtClean="0"/>
              <a:t> </a:t>
            </a:r>
            <a:r>
              <a:rPr lang="it-IT" smtClean="0">
                <a:solidFill>
                  <a:schemeClr val="accent1"/>
                </a:solidFill>
              </a:rPr>
              <a:t>ReactOS kernel</a:t>
            </a:r>
          </a:p>
          <a:p>
            <a:r>
              <a:rPr lang="it-IT" smtClean="0"/>
              <a:t>Windows applications and DLLs are dynamically linked to </a:t>
            </a:r>
            <a:r>
              <a:rPr lang="it-IT" smtClean="0">
                <a:solidFill>
                  <a:schemeClr val="accent1"/>
                </a:solidFill>
              </a:rPr>
              <a:t>Wine and ReactOS reimplementations of Windows system DLLs</a:t>
            </a:r>
          </a:p>
          <a:p>
            <a:pPr lvl="1"/>
            <a:r>
              <a:rPr lang="it-IT" smtClean="0"/>
              <a:t>We can only use Wine DLLs that don’t depend on Linux libraries</a:t>
            </a:r>
          </a:p>
          <a:p>
            <a:pPr lvl="1"/>
            <a:r>
              <a:rPr lang="it-IT" smtClean="0"/>
              <a:t>This includes important libraries like user32 &amp; gdi32 (windowing and graphics APIs, depending on X server on Linux), wininet (HTTP and FTP client, depending on OpenSSL on Linux for HTTPS), etc.</a:t>
            </a:r>
          </a:p>
          <a:p>
            <a:r>
              <a:rPr lang="it-IT" b="1" smtClean="0"/>
              <a:t>ReactOS reimplements a true Windows kernel</a:t>
            </a:r>
          </a:p>
          <a:p>
            <a:pPr lvl="1"/>
            <a:r>
              <a:rPr lang="it-IT" smtClean="0"/>
              <a:t>Can support applications </a:t>
            </a:r>
            <a:r>
              <a:rPr lang="it-IT" i="1" smtClean="0"/>
              <a:t>and</a:t>
            </a:r>
            <a:r>
              <a:rPr lang="it-IT" smtClean="0"/>
              <a:t> drivers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nettore 1 96"/>
          <p:cNvCxnSpPr/>
          <p:nvPr/>
        </p:nvCxnSpPr>
        <p:spPr>
          <a:xfrm rot="10800000" flipV="1">
            <a:off x="500034" y="3808215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/>
          <p:cNvSpPr txBox="1"/>
          <p:nvPr/>
        </p:nvSpPr>
        <p:spPr>
          <a:xfrm>
            <a:off x="7473751" y="3571876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User mode</a:t>
            </a:r>
            <a:endParaRPr lang="en-US" sz="1400"/>
          </a:p>
        </p:txBody>
      </p:sp>
      <p:sp>
        <p:nvSpPr>
          <p:cNvPr id="99" name="CasellaDiTesto 98"/>
          <p:cNvSpPr txBox="1"/>
          <p:nvPr/>
        </p:nvSpPr>
        <p:spPr>
          <a:xfrm>
            <a:off x="7386746" y="3764165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Kernel mode</a:t>
            </a:r>
            <a:endParaRPr lang="en-US" sz="14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ReactOS</a:t>
            </a:r>
            <a:endParaRPr lang="en-US"/>
          </a:p>
        </p:txBody>
      </p:sp>
      <p:sp>
        <p:nvSpPr>
          <p:cNvPr id="51" name="Rettangolo 50"/>
          <p:cNvSpPr/>
          <p:nvPr/>
        </p:nvSpPr>
        <p:spPr>
          <a:xfrm>
            <a:off x="2928926" y="5000636"/>
            <a:ext cx="171451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</a:t>
            </a:r>
            <a:endParaRPr lang="en-US"/>
          </a:p>
        </p:txBody>
      </p:sp>
      <p:sp>
        <p:nvSpPr>
          <p:cNvPr id="52" name="Rettangolo 51"/>
          <p:cNvSpPr/>
          <p:nvPr/>
        </p:nvSpPr>
        <p:spPr>
          <a:xfrm>
            <a:off x="1142976" y="4071942"/>
            <a:ext cx="3500462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Executive</a:t>
            </a:r>
            <a:endParaRPr lang="en-US"/>
          </a:p>
        </p:txBody>
      </p:sp>
      <p:sp>
        <p:nvSpPr>
          <p:cNvPr id="53" name="Rettangolo 52"/>
          <p:cNvSpPr/>
          <p:nvPr/>
        </p:nvSpPr>
        <p:spPr>
          <a:xfrm>
            <a:off x="1142976" y="5072074"/>
            <a:ext cx="1714512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HAL</a:t>
            </a:r>
            <a:endParaRPr lang="en-US"/>
          </a:p>
        </p:txBody>
      </p:sp>
      <p:sp>
        <p:nvSpPr>
          <p:cNvPr id="54" name="Rettangolo 53"/>
          <p:cNvSpPr/>
          <p:nvPr/>
        </p:nvSpPr>
        <p:spPr>
          <a:xfrm>
            <a:off x="1142976" y="3143248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ntdll</a:t>
            </a:r>
            <a:endParaRPr lang="en-US"/>
          </a:p>
        </p:txBody>
      </p:sp>
      <p:sp>
        <p:nvSpPr>
          <p:cNvPr id="55" name="Rettangolo 54"/>
          <p:cNvSpPr/>
          <p:nvPr/>
        </p:nvSpPr>
        <p:spPr>
          <a:xfrm>
            <a:off x="1142976" y="2643182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kernel32</a:t>
            </a:r>
            <a:endParaRPr lang="en-US"/>
          </a:p>
        </p:txBody>
      </p:sp>
      <p:sp>
        <p:nvSpPr>
          <p:cNvPr id="56" name="Rettangolo 55"/>
          <p:cNvSpPr/>
          <p:nvPr/>
        </p:nvSpPr>
        <p:spPr>
          <a:xfrm>
            <a:off x="5786446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gdi32</a:t>
            </a:r>
            <a:endParaRPr lang="en-US"/>
          </a:p>
        </p:txBody>
      </p:sp>
      <p:sp>
        <p:nvSpPr>
          <p:cNvPr id="57" name="Rettangolo 56"/>
          <p:cNvSpPr/>
          <p:nvPr/>
        </p:nvSpPr>
        <p:spPr>
          <a:xfrm>
            <a:off x="4643438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user32</a:t>
            </a:r>
            <a:endParaRPr lang="en-US"/>
          </a:p>
        </p:txBody>
      </p:sp>
      <p:sp>
        <p:nvSpPr>
          <p:cNvPr id="58" name="Rettangolo 57"/>
          <p:cNvSpPr/>
          <p:nvPr/>
        </p:nvSpPr>
        <p:spPr>
          <a:xfrm>
            <a:off x="1142976" y="2143116"/>
            <a:ext cx="685804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System libraries</a:t>
            </a:r>
            <a:endParaRPr lang="en-US"/>
          </a:p>
        </p:txBody>
      </p:sp>
      <p:sp>
        <p:nvSpPr>
          <p:cNvPr id="59" name="Rettangolo 58"/>
          <p:cNvSpPr/>
          <p:nvPr/>
        </p:nvSpPr>
        <p:spPr>
          <a:xfrm>
            <a:off x="1142976" y="1643050"/>
            <a:ext cx="164307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Services</a:t>
            </a:r>
            <a:endParaRPr lang="en-US"/>
          </a:p>
        </p:txBody>
      </p:sp>
      <p:sp>
        <p:nvSpPr>
          <p:cNvPr id="60" name="Rettangolo 59"/>
          <p:cNvSpPr/>
          <p:nvPr/>
        </p:nvSpPr>
        <p:spPr>
          <a:xfrm>
            <a:off x="6929454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DirectX</a:t>
            </a:r>
            <a:endParaRPr lang="en-US"/>
          </a:p>
        </p:txBody>
      </p:sp>
      <p:sp>
        <p:nvSpPr>
          <p:cNvPr id="61" name="Rettangolo 60"/>
          <p:cNvSpPr/>
          <p:nvPr/>
        </p:nvSpPr>
        <p:spPr>
          <a:xfrm>
            <a:off x="4714876" y="4572008"/>
            <a:ext cx="3286148" cy="928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smtClean="0"/>
              <a:t>Windows drivers</a:t>
            </a:r>
            <a:endParaRPr lang="en-US" b="1"/>
          </a:p>
        </p:txBody>
      </p:sp>
      <p:sp>
        <p:nvSpPr>
          <p:cNvPr id="62" name="Rettangolo 61"/>
          <p:cNvSpPr/>
          <p:nvPr/>
        </p:nvSpPr>
        <p:spPr>
          <a:xfrm>
            <a:off x="4714876" y="4071942"/>
            <a:ext cx="328614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win32k</a:t>
            </a:r>
            <a:endParaRPr lang="en-US"/>
          </a:p>
        </p:txBody>
      </p:sp>
      <p:sp>
        <p:nvSpPr>
          <p:cNvPr id="63" name="Rettangolo 62"/>
          <p:cNvSpPr/>
          <p:nvPr/>
        </p:nvSpPr>
        <p:spPr>
          <a:xfrm>
            <a:off x="2857488" y="1643050"/>
            <a:ext cx="5143536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smtClean="0"/>
              <a:t>Windows applications</a:t>
            </a:r>
            <a:endParaRPr lang="en-US" b="1"/>
          </a:p>
        </p:txBody>
      </p:sp>
      <p:sp>
        <p:nvSpPr>
          <p:cNvPr id="68" name="Freccia in su 67"/>
          <p:cNvSpPr/>
          <p:nvPr/>
        </p:nvSpPr>
        <p:spPr>
          <a:xfrm>
            <a:off x="1785918" y="1928802"/>
            <a:ext cx="428628" cy="21431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ccia in giù 69"/>
          <p:cNvSpPr/>
          <p:nvPr/>
        </p:nvSpPr>
        <p:spPr>
          <a:xfrm>
            <a:off x="2643174" y="3571876"/>
            <a:ext cx="500066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in giù 73"/>
          <p:cNvSpPr/>
          <p:nvPr/>
        </p:nvSpPr>
        <p:spPr>
          <a:xfrm>
            <a:off x="4714876" y="3571876"/>
            <a:ext cx="428628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ccia in giù 74"/>
          <p:cNvSpPr/>
          <p:nvPr/>
        </p:nvSpPr>
        <p:spPr>
          <a:xfrm>
            <a:off x="5857884" y="3571876"/>
            <a:ext cx="428628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ccia in giù 75"/>
          <p:cNvSpPr/>
          <p:nvPr/>
        </p:nvSpPr>
        <p:spPr>
          <a:xfrm>
            <a:off x="7000892" y="3571876"/>
            <a:ext cx="428628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ccia in giù 76"/>
          <p:cNvSpPr/>
          <p:nvPr/>
        </p:nvSpPr>
        <p:spPr>
          <a:xfrm>
            <a:off x="4714876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ccia in giù 77"/>
          <p:cNvSpPr/>
          <p:nvPr/>
        </p:nvSpPr>
        <p:spPr>
          <a:xfrm>
            <a:off x="5857884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ccia in giù 78"/>
          <p:cNvSpPr/>
          <p:nvPr/>
        </p:nvSpPr>
        <p:spPr>
          <a:xfrm>
            <a:off x="7000892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ccia in giù 79"/>
          <p:cNvSpPr/>
          <p:nvPr/>
        </p:nvSpPr>
        <p:spPr>
          <a:xfrm>
            <a:off x="3571868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ccia in giù 80"/>
          <p:cNvSpPr/>
          <p:nvPr/>
        </p:nvSpPr>
        <p:spPr>
          <a:xfrm>
            <a:off x="314324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ccia in giù 81"/>
          <p:cNvSpPr/>
          <p:nvPr/>
        </p:nvSpPr>
        <p:spPr>
          <a:xfrm>
            <a:off x="7500958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ccia in giù 82"/>
          <p:cNvSpPr/>
          <p:nvPr/>
        </p:nvSpPr>
        <p:spPr>
          <a:xfrm>
            <a:off x="635795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ccia in giù 83"/>
          <p:cNvSpPr/>
          <p:nvPr/>
        </p:nvSpPr>
        <p:spPr>
          <a:xfrm>
            <a:off x="5214942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Immagine 93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500174"/>
            <a:ext cx="357190" cy="559002"/>
          </a:xfrm>
          <a:prstGeom prst="rect">
            <a:avLst/>
          </a:prstGeom>
        </p:spPr>
      </p:pic>
      <p:pic>
        <p:nvPicPr>
          <p:cNvPr id="93" name="Immagine 92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000240"/>
            <a:ext cx="357190" cy="559002"/>
          </a:xfrm>
          <a:prstGeom prst="rect">
            <a:avLst/>
          </a:prstGeom>
        </p:spPr>
      </p:pic>
      <p:pic>
        <p:nvPicPr>
          <p:cNvPr id="95" name="Immagine 94" descr="audiosrv.dll_I00cb_0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1495420"/>
            <a:ext cx="504820" cy="504820"/>
          </a:xfrm>
          <a:prstGeom prst="rect">
            <a:avLst/>
          </a:prstGeom>
        </p:spPr>
      </p:pic>
      <p:pic>
        <p:nvPicPr>
          <p:cNvPr id="96" name="Immagine 95" descr="audiosrv.dll_I00cb_0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4424378"/>
            <a:ext cx="504820" cy="504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is (not) Windows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mtClean="0"/>
              <a:t>ReactOS </a:t>
            </a:r>
            <a:r>
              <a:rPr lang="it-IT" i="1" smtClean="0"/>
              <a:t>is</a:t>
            </a:r>
            <a:r>
              <a:rPr lang="it-IT" smtClean="0"/>
              <a:t> Windows</a:t>
            </a:r>
          </a:p>
          <a:p>
            <a:pPr lvl="1"/>
            <a:r>
              <a:rPr lang="it-IT" smtClean="0"/>
              <a:t>Runs Windows applications</a:t>
            </a:r>
          </a:p>
          <a:p>
            <a:pPr lvl="1"/>
            <a:r>
              <a:rPr lang="it-IT" smtClean="0"/>
              <a:t>Runs Windows drivers</a:t>
            </a:r>
          </a:p>
          <a:p>
            <a:pPr lvl="1"/>
            <a:r>
              <a:rPr lang="it-IT" smtClean="0"/>
              <a:t>Looks like Windows</a:t>
            </a:r>
          </a:p>
          <a:p>
            <a:r>
              <a:rPr lang="it-IT" smtClean="0"/>
              <a:t>ReactOS </a:t>
            </a:r>
            <a:r>
              <a:rPr lang="it-IT" i="1" smtClean="0"/>
              <a:t>is not</a:t>
            </a:r>
            <a:r>
              <a:rPr lang="it-IT" smtClean="0"/>
              <a:t> Windows</a:t>
            </a:r>
          </a:p>
          <a:p>
            <a:pPr lvl="1"/>
            <a:r>
              <a:rPr lang="it-IT" smtClean="0"/>
              <a:t>ReactOS is a free, open source project</a:t>
            </a:r>
          </a:p>
          <a:p>
            <a:pPr lvl="1"/>
            <a:r>
              <a:rPr lang="it-IT" smtClean="0"/>
              <a:t>ReactOS reuses open source code from other projects</a:t>
            </a:r>
          </a:p>
          <a:p>
            <a:pPr lvl="1"/>
            <a:r>
              <a:rPr lang="it-IT" i="1" smtClean="0"/>
              <a:t>You</a:t>
            </a:r>
            <a:r>
              <a:rPr lang="it-IT" smtClean="0"/>
              <a:t> can make “your own Windows”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and ReactOS: summary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mtClean="0"/>
              <a:t>Wine was designed to run Windows applications on Linux. Linux-specific dependencies are:</a:t>
            </a:r>
          </a:p>
          <a:p>
            <a:pPr lvl="1"/>
            <a:r>
              <a:rPr lang="it-IT" smtClean="0"/>
              <a:t>… invisible to applications</a:t>
            </a:r>
          </a:p>
          <a:p>
            <a:pPr lvl="1"/>
            <a:r>
              <a:rPr lang="it-IT" smtClean="0"/>
              <a:t>… an integral part of Wine design</a:t>
            </a:r>
          </a:p>
          <a:p>
            <a:r>
              <a:rPr lang="it-IT" smtClean="0"/>
              <a:t>ReactOS was designed to </a:t>
            </a:r>
            <a:r>
              <a:rPr lang="it-IT" i="1" smtClean="0"/>
              <a:t>be</a:t>
            </a:r>
            <a:r>
              <a:rPr lang="it-IT" smtClean="0"/>
              <a:t> Windows:</a:t>
            </a:r>
          </a:p>
          <a:p>
            <a:pPr lvl="1"/>
            <a:r>
              <a:rPr lang="it-IT" smtClean="0"/>
              <a:t>Needs to take as much as possible from Wine</a:t>
            </a:r>
          </a:p>
          <a:p>
            <a:pPr lvl="1"/>
            <a:r>
              <a:rPr lang="it-IT" smtClean="0"/>
              <a:t>Needs to reimplement what Wine implements in a Linux-dependant way</a:t>
            </a:r>
          </a:p>
          <a:p>
            <a:pPr lvl="1"/>
            <a:r>
              <a:rPr lang="it-IT" smtClean="0"/>
              <a:t>Implementation cannot just be “functionally equivalent”: must be “binary-compatible”, because in Windows </a:t>
            </a:r>
            <a:r>
              <a:rPr lang="it-IT" i="1" smtClean="0"/>
              <a:t>everything</a:t>
            </a:r>
            <a:r>
              <a:rPr lang="it-IT" smtClean="0"/>
              <a:t> is an API</a:t>
            </a:r>
          </a:p>
          <a:p>
            <a:pPr lvl="1"/>
            <a:r>
              <a:rPr lang="it-IT" b="1" smtClean="0"/>
              <a:t>Not a lot of code can be reused from other projects</a:t>
            </a:r>
          </a:p>
          <a:p>
            <a:r>
              <a:rPr lang="it-IT" b="1" smtClean="0"/>
              <a:t>ReactOS is complex and irreplaceable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Architecture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ReactOS is (not) Windows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</a:t>
            </a:r>
            <a:r>
              <a:rPr lang="it-IT" i="1" smtClean="0"/>
              <a:t>is not</a:t>
            </a:r>
            <a:r>
              <a:rPr lang="it-IT" smtClean="0"/>
              <a:t> Windows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All the parts of Windows that aren’t in Wine must be reimplemented</a:t>
            </a:r>
          </a:p>
          <a:p>
            <a:r>
              <a:rPr lang="it-IT" smtClean="0"/>
              <a:t>This means the kernel and all kernel mode subsystems (graphics, sound, USB…). It sounds hard and it is</a:t>
            </a:r>
          </a:p>
          <a:p>
            <a:r>
              <a:rPr lang="it-IT" smtClean="0"/>
              <a:t>Who was </a:t>
            </a:r>
            <a:r>
              <a:rPr lang="it-IT" strike="sngStrike" smtClean="0"/>
              <a:t>stupid</a:t>
            </a:r>
            <a:r>
              <a:rPr lang="it-IT" smtClean="0"/>
              <a:t> brave enough to take this task, and did they succeed?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ReactOS crew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A truly “international” project</a:t>
            </a:r>
          </a:p>
          <a:p>
            <a:pPr lvl="1"/>
            <a:r>
              <a:rPr lang="it-IT" smtClean="0"/>
              <a:t>Founded by Jason Filby from </a:t>
            </a:r>
            <a:r>
              <a:rPr lang="it-IT" smtClean="0">
                <a:solidFill>
                  <a:schemeClr val="accent1"/>
                </a:solidFill>
              </a:rPr>
              <a:t>South Africa</a:t>
            </a:r>
          </a:p>
          <a:p>
            <a:pPr lvl="1"/>
            <a:r>
              <a:rPr lang="it-IT" smtClean="0"/>
              <a:t>Most early developers and the first ReactOS foundation from the </a:t>
            </a:r>
            <a:r>
              <a:rPr lang="it-IT" smtClean="0">
                <a:solidFill>
                  <a:schemeClr val="accent1"/>
                </a:solidFill>
              </a:rPr>
              <a:t>USA</a:t>
            </a:r>
          </a:p>
          <a:p>
            <a:pPr lvl="1"/>
            <a:r>
              <a:rPr lang="it-IT" smtClean="0"/>
              <a:t>Today, a </a:t>
            </a:r>
            <a:r>
              <a:rPr lang="it-IT" smtClean="0">
                <a:solidFill>
                  <a:schemeClr val="accent1"/>
                </a:solidFill>
              </a:rPr>
              <a:t>Russian</a:t>
            </a:r>
            <a:r>
              <a:rPr lang="it-IT" smtClean="0"/>
              <a:t> foundation and project coordinator, most developers from </a:t>
            </a:r>
            <a:r>
              <a:rPr lang="it-IT" smtClean="0">
                <a:solidFill>
                  <a:schemeClr val="accent1"/>
                </a:solidFill>
              </a:rPr>
              <a:t>Germany</a:t>
            </a:r>
            <a:r>
              <a:rPr lang="it-IT" smtClean="0"/>
              <a:t> and the </a:t>
            </a:r>
            <a:r>
              <a:rPr lang="it-IT" smtClean="0">
                <a:solidFill>
                  <a:schemeClr val="accent1"/>
                </a:solidFill>
              </a:rPr>
              <a:t>USA</a:t>
            </a:r>
            <a:r>
              <a:rPr lang="it-IT" smtClean="0"/>
              <a:t>, and a community spanning the globe</a:t>
            </a:r>
          </a:p>
          <a:p>
            <a:r>
              <a:rPr lang="it-IT" smtClean="0"/>
              <a:t>No formal training</a:t>
            </a:r>
          </a:p>
          <a:p>
            <a:pPr lvl="1"/>
            <a:r>
              <a:rPr lang="it-IT" smtClean="0"/>
              <a:t>Almost all developers learned Windows internals while working on ReactOS</a:t>
            </a:r>
          </a:p>
          <a:p>
            <a:pPr lvl="1"/>
            <a:r>
              <a:rPr lang="it-IT" smtClean="0"/>
              <a:t>Sadly for the project (but happily for them), the best developers are “snagged” by Microsoft and other large companies</a:t>
            </a:r>
          </a:p>
          <a:p>
            <a:r>
              <a:rPr lang="it-IT" smtClean="0"/>
              <a:t>Very little information available to the public</a:t>
            </a:r>
          </a:p>
          <a:p>
            <a:pPr lvl="1"/>
            <a:r>
              <a:rPr lang="it-IT" smtClean="0"/>
              <a:t>“</a:t>
            </a:r>
            <a:r>
              <a:rPr lang="it-IT" b="1" smtClean="0"/>
              <a:t>Inside Microsoft Windows</a:t>
            </a:r>
            <a:r>
              <a:rPr lang="it-IT" smtClean="0"/>
              <a:t>” is </a:t>
            </a:r>
            <a:r>
              <a:rPr lang="it-IT" i="1" smtClean="0"/>
              <a:t>the</a:t>
            </a:r>
            <a:r>
              <a:rPr lang="it-IT" smtClean="0"/>
              <a:t> reference on Windows design and internals</a:t>
            </a:r>
          </a:p>
          <a:p>
            <a:pPr lvl="1"/>
            <a:r>
              <a:rPr lang="it-IT" smtClean="0"/>
              <a:t>… but it’s not enough information for ReactOS development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ReactOS kernel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Many developers alternated developing the ReactOS kernel and subsystem, with mixed results</a:t>
            </a:r>
          </a:p>
          <a:p>
            <a:r>
              <a:rPr lang="it-IT" b="1" smtClean="0"/>
              <a:t>Good</a:t>
            </a:r>
            <a:r>
              <a:rPr lang="it-IT" smtClean="0"/>
              <a:t> quality: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Scheduler, HAL, process and thread manager</a:t>
            </a:r>
            <a:r>
              <a:rPr lang="it-IT" smtClean="0"/>
              <a:t> (thanks Alex Ionescu!)</a:t>
            </a:r>
          </a:p>
          <a:p>
            <a:r>
              <a:rPr lang="it-IT" b="1" smtClean="0"/>
              <a:t>Fair</a:t>
            </a:r>
            <a:r>
              <a:rPr lang="it-IT" smtClean="0"/>
              <a:t> quality: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I/O subsystem, configuration manager (registry), security manager</a:t>
            </a:r>
          </a:p>
          <a:p>
            <a:pPr lvl="2"/>
            <a:r>
              <a:rPr lang="it-IT" smtClean="0"/>
              <a:t>Security manager is good enough to support a prototype implementation of Mandatory Access Control (MAC) I did for my BS thesis</a:t>
            </a:r>
          </a:p>
          <a:p>
            <a:r>
              <a:rPr lang="it-IT" b="1" smtClean="0"/>
              <a:t>Poor</a:t>
            </a:r>
            <a:r>
              <a:rPr lang="it-IT" smtClean="0"/>
              <a:t> quality: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Memory manager, cache manager, filesystem support library</a:t>
            </a:r>
            <a:r>
              <a:rPr lang="it-IT" smtClean="0"/>
              <a:t>: three tightly coupled components that have been our “white whale” since the beginning</a:t>
            </a:r>
          </a:p>
          <a:p>
            <a:r>
              <a:rPr lang="it-IT" smtClean="0"/>
              <a:t>Non-existing: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Power management</a:t>
            </a:r>
          </a:p>
          <a:p>
            <a:r>
              <a:rPr lang="it-IT" smtClean="0"/>
              <a:t>Nevertheless, the ReactOS kernel is…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ReactOS kernel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… compatible enough!</a:t>
            </a:r>
            <a:endParaRPr lang="en-US"/>
          </a:p>
        </p:txBody>
      </p:sp>
      <p:pic>
        <p:nvPicPr>
          <p:cNvPr id="4" name="Segnaposto contenuto 3" descr="cras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6463" y="2199019"/>
            <a:ext cx="5441487" cy="40875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windowing subsystem (USER)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Another long-time “white whale” sub-project</a:t>
            </a:r>
          </a:p>
          <a:p>
            <a:r>
              <a:rPr lang="it-IT" smtClean="0"/>
              <a:t>Many developers tried and failed</a:t>
            </a:r>
          </a:p>
          <a:p>
            <a:pPr lvl="1"/>
            <a:r>
              <a:rPr lang="it-IT" smtClean="0"/>
              <a:t>Three separate rewrites, one still ongoing</a:t>
            </a:r>
          </a:p>
          <a:p>
            <a:r>
              <a:rPr lang="it-IT" smtClean="0"/>
              <a:t>The original implementation is </a:t>
            </a:r>
            <a:r>
              <a:rPr lang="it-IT" b="1" smtClean="0"/>
              <a:t>a very good hack</a:t>
            </a:r>
            <a:r>
              <a:rPr lang="it-IT" smtClean="0"/>
              <a:t>…</a:t>
            </a:r>
          </a:p>
          <a:p>
            <a:pPr lvl="1"/>
            <a:r>
              <a:rPr lang="it-IT" smtClean="0"/>
              <a:t>Windowing subsystem comes all the way back from Windows 1.0</a:t>
            </a:r>
          </a:p>
          <a:p>
            <a:pPr lvl="1"/>
            <a:r>
              <a:rPr lang="it-IT" smtClean="0"/>
              <a:t>The port to Windows NT introduced memory protection, but the API implies shared memory</a:t>
            </a:r>
          </a:p>
          <a:p>
            <a:pPr lvl="1"/>
            <a:r>
              <a:rPr lang="it-IT" smtClean="0"/>
              <a:t>Several dedicated hacks to simulate shared memory safely – </a:t>
            </a:r>
            <a:r>
              <a:rPr lang="it-IT" smtClean="0">
                <a:solidFill>
                  <a:schemeClr val="accent1"/>
                </a:solidFill>
              </a:rPr>
              <a:t>user32.dll</a:t>
            </a:r>
            <a:r>
              <a:rPr lang="it-IT" smtClean="0"/>
              <a:t> is not just a library, but the user-mode half of the windowing system</a:t>
            </a:r>
          </a:p>
          <a:p>
            <a:r>
              <a:rPr lang="it-IT" smtClean="0"/>
              <a:t>… but </a:t>
            </a:r>
            <a:r>
              <a:rPr lang="it-IT" b="1" smtClean="0"/>
              <a:t>a really poor design</a:t>
            </a:r>
          </a:p>
          <a:p>
            <a:pPr lvl="1"/>
            <a:r>
              <a:rPr lang="it-IT" smtClean="0"/>
              <a:t>Impossible to give an good, high-level description of the architecture</a:t>
            </a:r>
          </a:p>
          <a:p>
            <a:pPr lvl="1"/>
            <a:r>
              <a:rPr lang="it-IT" smtClean="0"/>
              <a:t>Nobody documents all of it, neither officially nor unofficially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graphics subsystem (GDI)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Tightly coupled with the windowing subsystem</a:t>
            </a:r>
          </a:p>
          <a:p>
            <a:r>
              <a:rPr lang="it-IT" smtClean="0"/>
              <a:t>Much simpler, better design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gdi32.dll</a:t>
            </a:r>
            <a:r>
              <a:rPr lang="it-IT" smtClean="0"/>
              <a:t> is a partial user-mode reimplementation of the subsystem, to run user-mode display drivers (i.e. printer drivers)</a:t>
            </a:r>
          </a:p>
          <a:p>
            <a:pPr lvl="1"/>
            <a:r>
              <a:rPr lang="it-IT" smtClean="0"/>
              <a:t>Drawing algorithms are well isolated in a simple API</a:t>
            </a:r>
          </a:p>
          <a:p>
            <a:pPr lvl="2"/>
            <a:r>
              <a:rPr lang="it-IT" smtClean="0"/>
              <a:t>All our font drawing code comes from FreeType (a third-party, open source project)</a:t>
            </a:r>
          </a:p>
          <a:p>
            <a:r>
              <a:rPr lang="it-IT" smtClean="0"/>
              <a:t>Efforts concentrate on the more complex (and visible) windowing subsystem, however</a:t>
            </a:r>
          </a:p>
          <a:p>
            <a:r>
              <a:rPr lang="it-IT" smtClean="0"/>
              <a:t>DirectX graphics is a whole another matter entirely…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Networking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mtClean="0"/>
              <a:t>The networking stack in Windows is outside the kernel</a:t>
            </a:r>
          </a:p>
          <a:p>
            <a:r>
              <a:rPr lang="it-IT" smtClean="0"/>
              <a:t>… but the stack is split into independent layers, with many documented APIs between them: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Winsock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TDI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NDIS</a:t>
            </a:r>
          </a:p>
          <a:p>
            <a:r>
              <a:rPr lang="it-IT" smtClean="0"/>
              <a:t>Each part has to be implemented in a Windows-compatible way</a:t>
            </a:r>
          </a:p>
          <a:p>
            <a:r>
              <a:rPr lang="it-IT" smtClean="0"/>
              <a:t>… but many parts are complex enough inside to make it possible to wrap a large third-party implementation in a Windows-compatible “shell”</a:t>
            </a:r>
          </a:p>
          <a:p>
            <a:pPr lvl="1"/>
            <a:r>
              <a:rPr lang="it-IT" smtClean="0"/>
              <a:t>Our TCP/IP driver is almost 100% FreeBSD code</a:t>
            </a:r>
          </a:p>
          <a:p>
            <a:r>
              <a:rPr lang="it-IT" smtClean="0"/>
              <a:t>“Good enough” quality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present and future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What are we working on, what we will work 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Who am I?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smtClean="0"/>
              <a:t>Michele “KJK::Hyperion” C.</a:t>
            </a:r>
            <a:r>
              <a:rPr lang="it-IT" smtClean="0"/>
              <a:t> </a:t>
            </a:r>
            <a:r>
              <a:rPr lang="it-IT" smtClean="0"/>
              <a:t>from Milano</a:t>
            </a:r>
            <a:endParaRPr lang="it-IT" smtClean="0"/>
          </a:p>
          <a:p>
            <a:pPr lvl="1"/>
            <a:r>
              <a:rPr lang="it-IT" smtClean="0"/>
              <a:t>Senior </a:t>
            </a:r>
            <a:r>
              <a:rPr lang="it-IT" smtClean="0"/>
              <a:t>ReactOS developer (since 2001)</a:t>
            </a:r>
          </a:p>
          <a:p>
            <a:pPr lvl="1"/>
            <a:r>
              <a:rPr lang="it-IT" smtClean="0"/>
              <a:t>hackbunny@reactos.org</a:t>
            </a:r>
            <a:endParaRPr lang="en-US"/>
          </a:p>
        </p:txBody>
      </p:sp>
      <p:pic>
        <p:nvPicPr>
          <p:cNvPr id="4" name="Immagine 3" descr="avatar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7715271" y="2"/>
            <a:ext cx="1428726" cy="1428726"/>
          </a:xfrm>
          <a:prstGeom prst="rect">
            <a:avLst/>
          </a:prstGeom>
        </p:spPr>
      </p:pic>
      <p:pic>
        <p:nvPicPr>
          <p:cNvPr id="5" name="Immagine 4" descr="ReactOS Cr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32" y="72248"/>
            <a:ext cx="1559910" cy="13556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Driver support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mtClean="0"/>
              <a:t>Stand-alone drivers run well enough</a:t>
            </a:r>
          </a:p>
          <a:p>
            <a:pPr lvl="1"/>
            <a:r>
              <a:rPr lang="it-IT" smtClean="0"/>
              <a:t>Video drivers</a:t>
            </a:r>
          </a:p>
          <a:p>
            <a:r>
              <a:rPr lang="it-IT" smtClean="0"/>
              <a:t>Complex abstraction layers need more work</a:t>
            </a:r>
          </a:p>
          <a:p>
            <a:pPr lvl="1"/>
            <a:r>
              <a:rPr lang="it-IT" smtClean="0"/>
              <a:t>USB</a:t>
            </a:r>
          </a:p>
          <a:p>
            <a:pPr lvl="1"/>
            <a:r>
              <a:rPr lang="it-IT" smtClean="0"/>
              <a:t>Sound</a:t>
            </a:r>
          </a:p>
          <a:p>
            <a:pPr lvl="1"/>
            <a:r>
              <a:rPr lang="it-IT" smtClean="0"/>
              <a:t>Network card drivers (except PCI Ethernet cards)</a:t>
            </a:r>
          </a:p>
          <a:p>
            <a:r>
              <a:rPr lang="it-IT" smtClean="0"/>
              <a:t>Filesystem drivers (including network filesystems) require a lot of work on the kernel “big three” (cache manager, memory manager, filesystem support)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USB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We used to use a port of the Linux </a:t>
            </a:r>
            <a:r>
              <a:rPr lang="it-IT" smtClean="0">
                <a:solidFill>
                  <a:schemeClr val="accent1"/>
                </a:solidFill>
              </a:rPr>
              <a:t>Cromwell</a:t>
            </a:r>
            <a:r>
              <a:rPr lang="it-IT" smtClean="0"/>
              <a:t> stack, but it “bit-rotted”</a:t>
            </a:r>
          </a:p>
          <a:p>
            <a:pPr lvl="1"/>
            <a:r>
              <a:rPr lang="it-IT" smtClean="0"/>
              <a:t>Used in the XBox port (XBox only supports USB input)</a:t>
            </a:r>
          </a:p>
          <a:p>
            <a:r>
              <a:rPr lang="it-IT" smtClean="0"/>
              <a:t>We currently use a </a:t>
            </a:r>
            <a:r>
              <a:rPr lang="it-IT" b="1" smtClean="0"/>
              <a:t>USB compatibility layer for Windows NT 4</a:t>
            </a:r>
          </a:p>
          <a:p>
            <a:pPr lvl="1"/>
            <a:r>
              <a:rPr lang="it-IT" smtClean="0"/>
              <a:t>“Good enough” for light use (USB keyboards, mice, etc.)</a:t>
            </a:r>
          </a:p>
          <a:p>
            <a:pPr lvl="1"/>
            <a:r>
              <a:rPr lang="it-IT" smtClean="0"/>
              <a:t>Windows NT 4 lacked kernel features to properly support USB, so the compatibility layer is very different from “real” USB support</a:t>
            </a:r>
          </a:p>
          <a:p>
            <a:r>
              <a:rPr lang="it-IT" smtClean="0"/>
              <a:t>Our I/O subsystem is not ready yet for full, “real” USB support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Audio subsystem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smtClean="0"/>
              <a:t>It works!</a:t>
            </a:r>
          </a:p>
          <a:p>
            <a:pPr lvl="1"/>
            <a:r>
              <a:rPr lang="it-IT" smtClean="0"/>
              <a:t>ReactOS can play audio</a:t>
            </a:r>
          </a:p>
          <a:p>
            <a:pPr lvl="1"/>
            <a:r>
              <a:rPr lang="it-IT" smtClean="0"/>
              <a:t>The audio subsystem prototype successfully played several hours of streamed MP3 audio through Winamp</a:t>
            </a:r>
          </a:p>
          <a:p>
            <a:r>
              <a:rPr lang="it-IT" smtClean="0"/>
              <a:t>… but it’s very incomplete</a:t>
            </a:r>
          </a:p>
          <a:p>
            <a:r>
              <a:rPr lang="it-IT" smtClean="0"/>
              <a:t>Hard to find people with experience in Windows audio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Kernel subsystems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smtClean="0"/>
              <a:t>Cache manager</a:t>
            </a:r>
            <a:r>
              <a:rPr lang="it-IT" smtClean="0"/>
              <a:t> rewrite is in progress</a:t>
            </a:r>
          </a:p>
          <a:p>
            <a:r>
              <a:rPr lang="it-IT" smtClean="0"/>
              <a:t>The ARM port resulted in a large cleanup of the </a:t>
            </a:r>
            <a:r>
              <a:rPr lang="it-IT" b="1" smtClean="0"/>
              <a:t>memory manager</a:t>
            </a:r>
          </a:p>
          <a:p>
            <a:r>
              <a:rPr lang="it-IT" smtClean="0"/>
              <a:t>Overall quality improvements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Development tools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We don’t support the Windows kernel debugger… </a:t>
            </a:r>
            <a:r>
              <a:rPr lang="it-IT" b="1" smtClean="0"/>
              <a:t>yet</a:t>
            </a:r>
          </a:p>
          <a:p>
            <a:r>
              <a:rPr lang="it-IT" smtClean="0"/>
              <a:t>We only support compilation with gcc, which doesn’t play nice with Windows tools</a:t>
            </a:r>
          </a:p>
          <a:p>
            <a:pPr lvl="1"/>
            <a:r>
              <a:rPr lang="it-IT" smtClean="0"/>
              <a:t>We contribute to the development of the Windows port of gcc (MinGW) because we are probably its largest user (and we find a lot of bugs in it!)</a:t>
            </a:r>
          </a:p>
          <a:p>
            <a:pPr lvl="1"/>
            <a:r>
              <a:rPr lang="it-IT" smtClean="0"/>
              <a:t>MinGW was never expected to compile a kernel!</a:t>
            </a:r>
          </a:p>
          <a:p>
            <a:pPr lvl="1"/>
            <a:r>
              <a:rPr lang="it-IT" smtClean="0"/>
              <a:t>I’m working on a build environment and source code clean-up to support compilation with Microsoft Visual C++</a:t>
            </a:r>
          </a:p>
          <a:p>
            <a:pPr lvl="2"/>
            <a:r>
              <a:rPr lang="it-IT" smtClean="0"/>
              <a:t>More accessible to new developers</a:t>
            </a:r>
          </a:p>
          <a:p>
            <a:pPr lvl="2"/>
            <a:r>
              <a:rPr lang="it-IT" smtClean="0"/>
              <a:t>Better integration with Windows development tools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Closing remarks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What did we learn today?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Summary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smtClean="0"/>
              <a:t>Windows is a pretty normal operating system, after all!</a:t>
            </a:r>
          </a:p>
          <a:p>
            <a:r>
              <a:rPr lang="it-IT" smtClean="0"/>
              <a:t>ReactOS…</a:t>
            </a:r>
          </a:p>
          <a:p>
            <a:pPr lvl="1"/>
            <a:r>
              <a:rPr lang="it-IT" smtClean="0"/>
              <a:t>… is (not) Windows: it’s a 100% open source reimplementation of Windows</a:t>
            </a:r>
          </a:p>
          <a:p>
            <a:pPr lvl="1"/>
            <a:r>
              <a:rPr lang="it-IT" smtClean="0"/>
              <a:t>… is not Linux: it runs Windows drivers</a:t>
            </a:r>
          </a:p>
          <a:p>
            <a:pPr lvl="1"/>
            <a:r>
              <a:rPr lang="it-IT" smtClean="0"/>
              <a:t>… is not Wine: it uses Wine, but Wine is only part of it</a:t>
            </a:r>
          </a:p>
          <a:p>
            <a:r>
              <a:rPr lang="it-IT" b="1" smtClean="0"/>
              <a:t>ReactOS is complex and unique</a:t>
            </a:r>
          </a:p>
          <a:p>
            <a:r>
              <a:rPr lang="it-IT" smtClean="0"/>
              <a:t>ReactOS is a lot of work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Any questions?</a:t>
            </a:r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2285984" y="1791022"/>
            <a:ext cx="4572032" cy="4352622"/>
            <a:chOff x="1968102" y="1168287"/>
            <a:chExt cx="5207796" cy="4957876"/>
          </a:xfrm>
        </p:grpSpPr>
        <p:pic>
          <p:nvPicPr>
            <p:cNvPr id="8" name="Segnaposto contenuto 3" descr="ReactOS Cre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102" y="1600200"/>
              <a:ext cx="5207796" cy="4525963"/>
            </a:xfrm>
            <a:prstGeom prst="rect">
              <a:avLst/>
            </a:prstGeom>
          </p:spPr>
        </p:pic>
        <p:sp>
          <p:nvSpPr>
            <p:cNvPr id="9" name="CasellaDiTesto 8"/>
            <p:cNvSpPr txBox="1"/>
            <p:nvPr/>
          </p:nvSpPr>
          <p:spPr>
            <a:xfrm>
              <a:off x="2036091" y="1168287"/>
              <a:ext cx="5071821" cy="6716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it-IT" sz="2000" b="1" smtClean="0"/>
                <a:t>Brought to you by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Windows Architecture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What does Windows mean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</a:t>
            </a:r>
            <a:r>
              <a:rPr lang="it-IT" i="1" smtClean="0"/>
              <a:t>is</a:t>
            </a:r>
            <a:r>
              <a:rPr lang="it-IT" smtClean="0"/>
              <a:t> Windows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mtClean="0"/>
              <a:t>ReactOS has the same identical architecture as Windows, for </a:t>
            </a:r>
            <a:r>
              <a:rPr lang="it-IT" b="1" smtClean="0"/>
              <a:t>maximum compatibility</a:t>
            </a:r>
            <a:endParaRPr lang="it-IT" b="1" smtClean="0">
              <a:solidFill>
                <a:schemeClr val="accent1"/>
              </a:solidFill>
            </a:endParaRPr>
          </a:p>
          <a:p>
            <a:pPr lvl="1"/>
            <a:r>
              <a:rPr lang="it-IT" smtClean="0"/>
              <a:t>Windows drivers require a Windows kernel</a:t>
            </a:r>
          </a:p>
          <a:p>
            <a:pPr lvl="1"/>
            <a:r>
              <a:rPr lang="it-IT" smtClean="0"/>
              <a:t>Many applications (</a:t>
            </a:r>
            <a:r>
              <a:rPr lang="it-IT" smtClean="0">
                <a:solidFill>
                  <a:schemeClr val="accent1"/>
                </a:solidFill>
              </a:rPr>
              <a:t>firewalls, antivirus, media players, PDA sync software, etc.</a:t>
            </a:r>
            <a:r>
              <a:rPr lang="it-IT" smtClean="0"/>
              <a:t>) come with special drivers</a:t>
            </a:r>
          </a:p>
          <a:p>
            <a:r>
              <a:rPr lang="it-IT" smtClean="0"/>
              <a:t>Windows architecture is quite different from Linux and not as well known</a:t>
            </a:r>
          </a:p>
          <a:p>
            <a:r>
              <a:rPr lang="it-IT" smtClean="0"/>
              <a:t>Let’s start from the basics…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Operating system architecture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mtClean="0"/>
              <a:t>Abstraction of </a:t>
            </a:r>
            <a:r>
              <a:rPr lang="it-IT" b="1" smtClean="0"/>
              <a:t>CPU time and context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processes, threads, signals, etc.</a:t>
            </a:r>
            <a:r>
              <a:rPr lang="it-IT" smtClean="0"/>
              <a:t>)</a:t>
            </a:r>
          </a:p>
          <a:p>
            <a:r>
              <a:rPr lang="it-IT" smtClean="0"/>
              <a:t>Abstraction of </a:t>
            </a:r>
            <a:r>
              <a:rPr lang="it-IT" b="1" smtClean="0"/>
              <a:t>memory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virtual memory, paging, stacks, heaps, etc.</a:t>
            </a:r>
            <a:r>
              <a:rPr lang="it-IT" smtClean="0"/>
              <a:t>)</a:t>
            </a:r>
          </a:p>
          <a:p>
            <a:r>
              <a:rPr lang="it-IT" b="1" smtClean="0"/>
              <a:t>Separation between system and applications</a:t>
            </a:r>
            <a:r>
              <a:rPr lang="it-IT" smtClean="0"/>
              <a:t> through CPU’s built-in memory protection (</a:t>
            </a:r>
            <a:r>
              <a:rPr lang="it-IT" smtClean="0">
                <a:solidFill>
                  <a:schemeClr val="accent1"/>
                </a:solidFill>
              </a:rPr>
              <a:t>user mode vs kernel mode</a:t>
            </a:r>
            <a:r>
              <a:rPr lang="it-IT" smtClean="0"/>
              <a:t>)</a:t>
            </a:r>
          </a:p>
          <a:p>
            <a:r>
              <a:rPr lang="it-IT" b="1" smtClean="0"/>
              <a:t>Separation between hardware and applications</a:t>
            </a:r>
            <a:r>
              <a:rPr lang="it-IT" smtClean="0"/>
              <a:t> through CPU’s built-in I/O privilege mechanisms</a:t>
            </a:r>
          </a:p>
          <a:p>
            <a:r>
              <a:rPr lang="it-IT" smtClean="0"/>
              <a:t>Mechanisms to </a:t>
            </a:r>
            <a:r>
              <a:rPr lang="it-IT" b="1" smtClean="0"/>
              <a:t>bypass OS protection features</a:t>
            </a:r>
            <a:r>
              <a:rPr lang="it-IT" smtClean="0"/>
              <a:t> in a controlled, secure way (</a:t>
            </a:r>
            <a:r>
              <a:rPr lang="it-IT" smtClean="0">
                <a:solidFill>
                  <a:schemeClr val="accent1"/>
                </a:solidFill>
              </a:rPr>
              <a:t>system calls, security subsystem, etc.</a:t>
            </a:r>
            <a:r>
              <a:rPr lang="it-IT" smtClean="0"/>
              <a:t>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ttore 1 68"/>
          <p:cNvCxnSpPr/>
          <p:nvPr/>
        </p:nvCxnSpPr>
        <p:spPr>
          <a:xfrm rot="10800000" flipV="1">
            <a:off x="428596" y="4357694"/>
            <a:ext cx="671517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 rot="5400000">
            <a:off x="5322099" y="3679033"/>
            <a:ext cx="40719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 rot="10800000">
            <a:off x="428596" y="5715016"/>
            <a:ext cx="692948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Operating system architecture</a:t>
            </a:r>
            <a:endParaRPr lang="en-US"/>
          </a:p>
        </p:txBody>
      </p:sp>
      <p:sp>
        <p:nvSpPr>
          <p:cNvPr id="51" name="Rettangolo 50"/>
          <p:cNvSpPr/>
          <p:nvPr/>
        </p:nvSpPr>
        <p:spPr>
          <a:xfrm>
            <a:off x="642910" y="4143380"/>
            <a:ext cx="5286412" cy="1143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</a:t>
            </a:r>
            <a:endParaRPr lang="en-US"/>
          </a:p>
        </p:txBody>
      </p:sp>
      <p:sp>
        <p:nvSpPr>
          <p:cNvPr id="53" name="Rettangolo 52"/>
          <p:cNvSpPr/>
          <p:nvPr/>
        </p:nvSpPr>
        <p:spPr>
          <a:xfrm>
            <a:off x="642910" y="2571744"/>
            <a:ext cx="5286412" cy="1357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</a:t>
            </a:r>
            <a:endParaRPr lang="en-US"/>
          </a:p>
        </p:txBody>
      </p:sp>
      <p:pic>
        <p:nvPicPr>
          <p:cNvPr id="58" name="Segnaposto contenuto 57" descr="system-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72396" y="4500570"/>
            <a:ext cx="741141" cy="835140"/>
          </a:xfrm>
        </p:spPr>
      </p:pic>
      <p:sp>
        <p:nvSpPr>
          <p:cNvPr id="67" name="CasellaDiTesto 66"/>
          <p:cNvSpPr txBox="1"/>
          <p:nvPr/>
        </p:nvSpPr>
        <p:spPr>
          <a:xfrm>
            <a:off x="7000892" y="2424140"/>
            <a:ext cx="461665" cy="7191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it-IT" smtClean="0"/>
              <a:t>Virtual</a:t>
            </a:r>
            <a:endParaRPr lang="en-US"/>
          </a:p>
        </p:txBody>
      </p:sp>
      <p:sp>
        <p:nvSpPr>
          <p:cNvPr id="68" name="CasellaDiTesto 67"/>
          <p:cNvSpPr txBox="1"/>
          <p:nvPr/>
        </p:nvSpPr>
        <p:spPr>
          <a:xfrm>
            <a:off x="7286644" y="2285992"/>
            <a:ext cx="461665" cy="832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it-IT" smtClean="0"/>
              <a:t>Physical</a:t>
            </a:r>
            <a:endParaRPr lang="en-US"/>
          </a:p>
        </p:txBody>
      </p:sp>
      <p:sp>
        <p:nvSpPr>
          <p:cNvPr id="72" name="CasellaDiTesto 71"/>
          <p:cNvSpPr txBox="1"/>
          <p:nvPr/>
        </p:nvSpPr>
        <p:spPr>
          <a:xfrm>
            <a:off x="5929322" y="40005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User mode</a:t>
            </a:r>
            <a:endParaRPr lang="en-US"/>
          </a:p>
        </p:txBody>
      </p:sp>
      <p:sp>
        <p:nvSpPr>
          <p:cNvPr id="73" name="CasellaDiTesto 72"/>
          <p:cNvSpPr txBox="1"/>
          <p:nvPr/>
        </p:nvSpPr>
        <p:spPr>
          <a:xfrm>
            <a:off x="5929322" y="434555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Kernel mode</a:t>
            </a:r>
            <a:endParaRPr lang="en-US"/>
          </a:p>
        </p:txBody>
      </p:sp>
      <p:sp>
        <p:nvSpPr>
          <p:cNvPr id="74" name="CasellaDiTesto 73"/>
          <p:cNvSpPr txBox="1"/>
          <p:nvPr/>
        </p:nvSpPr>
        <p:spPr>
          <a:xfrm>
            <a:off x="7634227" y="521495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mtClean="0"/>
              <a:t>User</a:t>
            </a:r>
            <a:endParaRPr lang="en-US"/>
          </a:p>
        </p:txBody>
      </p:sp>
      <p:cxnSp>
        <p:nvCxnSpPr>
          <p:cNvPr id="76" name="Forma 75"/>
          <p:cNvCxnSpPr>
            <a:stCxn id="58" idx="0"/>
            <a:endCxn id="53" idx="3"/>
          </p:cNvCxnSpPr>
          <p:nvPr/>
        </p:nvCxnSpPr>
        <p:spPr>
          <a:xfrm rot="16200000" flipV="1">
            <a:off x="6311063" y="2868665"/>
            <a:ext cx="1250165" cy="2013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77"/>
          <p:cNvSpPr/>
          <p:nvPr/>
        </p:nvSpPr>
        <p:spPr>
          <a:xfrm>
            <a:off x="642910" y="5500702"/>
            <a:ext cx="528641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Hardware</a:t>
            </a:r>
            <a:endParaRPr lang="en-US"/>
          </a:p>
        </p:txBody>
      </p:sp>
      <p:cxnSp>
        <p:nvCxnSpPr>
          <p:cNvPr id="80" name="Connettore 4 79"/>
          <p:cNvCxnSpPr>
            <a:stCxn id="74" idx="2"/>
            <a:endCxn id="78" idx="3"/>
          </p:cNvCxnSpPr>
          <p:nvPr/>
        </p:nvCxnSpPr>
        <p:spPr>
          <a:xfrm rot="5400000">
            <a:off x="6745761" y="4767843"/>
            <a:ext cx="380767" cy="20136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ccia in giù 92"/>
          <p:cNvSpPr/>
          <p:nvPr/>
        </p:nvSpPr>
        <p:spPr>
          <a:xfrm>
            <a:off x="2285984" y="3929066"/>
            <a:ext cx="428628" cy="3571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ccia in su 93"/>
          <p:cNvSpPr/>
          <p:nvPr/>
        </p:nvSpPr>
        <p:spPr>
          <a:xfrm>
            <a:off x="3786182" y="3786190"/>
            <a:ext cx="428628" cy="35719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ccia in giù 94"/>
          <p:cNvSpPr/>
          <p:nvPr/>
        </p:nvSpPr>
        <p:spPr>
          <a:xfrm>
            <a:off x="2285984" y="5286388"/>
            <a:ext cx="428628" cy="3571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ccia in su 95"/>
          <p:cNvSpPr/>
          <p:nvPr/>
        </p:nvSpPr>
        <p:spPr>
          <a:xfrm>
            <a:off x="3786182" y="5214950"/>
            <a:ext cx="428628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Linux architecture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smtClean="0"/>
              <a:t>Monolithic kernel</a:t>
            </a:r>
            <a:r>
              <a:rPr lang="it-IT" smtClean="0"/>
              <a:t>. No kernel ABI</a:t>
            </a:r>
          </a:p>
          <a:p>
            <a:r>
              <a:rPr lang="it-IT" b="1" smtClean="0"/>
              <a:t>UNIX process management and security model</a:t>
            </a:r>
          </a:p>
          <a:p>
            <a:r>
              <a:rPr lang="it-IT" b="1" smtClean="0"/>
              <a:t>Native networking support</a:t>
            </a:r>
          </a:p>
          <a:p>
            <a:pPr lvl="1"/>
            <a:r>
              <a:rPr lang="it-IT" smtClean="0"/>
              <a:t>Sockets, pipes</a:t>
            </a:r>
          </a:p>
          <a:p>
            <a:pPr lvl="1"/>
            <a:r>
              <a:rPr lang="it-IT" smtClean="0"/>
              <a:t>select, poll, etc.</a:t>
            </a:r>
          </a:p>
          <a:p>
            <a:r>
              <a:rPr lang="it-IT" b="1" smtClean="0"/>
              <a:t>Filesystem abstraction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VFS</a:t>
            </a:r>
            <a:r>
              <a:rPr lang="it-IT" smtClean="0"/>
              <a:t>)</a:t>
            </a:r>
            <a:endParaRPr lang="en-US" smtClean="0"/>
          </a:p>
          <a:p>
            <a:r>
              <a:rPr lang="it-IT" b="1" smtClean="0"/>
              <a:t>UNIX API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libc</a:t>
            </a:r>
            <a:r>
              <a:rPr lang="it-IT" smtClean="0"/>
              <a:t>) on top of a small UNIX-like system call and signals interface</a:t>
            </a:r>
          </a:p>
          <a:p>
            <a:r>
              <a:rPr lang="it-IT" smtClean="0"/>
              <a:t>Other APIs (</a:t>
            </a:r>
            <a:r>
              <a:rPr lang="it-IT" smtClean="0">
                <a:solidFill>
                  <a:schemeClr val="accent1"/>
                </a:solidFill>
              </a:rPr>
              <a:t>audio, application setup, desktop environment integration, cryptography, etc.</a:t>
            </a:r>
            <a:r>
              <a:rPr lang="it-IT" smtClean="0"/>
              <a:t>) are </a:t>
            </a:r>
            <a:r>
              <a:rPr lang="it-IT" b="1" i="1" smtClean="0"/>
              <a:t>de facto</a:t>
            </a:r>
            <a:r>
              <a:rPr lang="it-IT" b="1" smtClean="0"/>
              <a:t> standards from third parties</a:t>
            </a:r>
          </a:p>
          <a:p>
            <a:pPr lvl="1"/>
            <a:r>
              <a:rPr lang="it-IT" smtClean="0"/>
              <a:t>The graphic subsystem (X server) is in a category of its own. The kernel has “backdoors” to let the X server talk directly to the hardware, to keep the complexity of video drivers outside of the sensitive environment of kernel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nettore 1 56"/>
          <p:cNvCxnSpPr/>
          <p:nvPr/>
        </p:nvCxnSpPr>
        <p:spPr>
          <a:xfrm rot="10800000" flipV="1">
            <a:off x="500034" y="5715013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Linux architecture</a:t>
            </a:r>
            <a:endParaRPr lang="en-US"/>
          </a:p>
        </p:txBody>
      </p:sp>
      <p:cxnSp>
        <p:nvCxnSpPr>
          <p:cNvPr id="4" name="Connettore 1 3"/>
          <p:cNvCxnSpPr/>
          <p:nvPr/>
        </p:nvCxnSpPr>
        <p:spPr>
          <a:xfrm rot="10800000" flipV="1">
            <a:off x="528698" y="3879653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1100203" y="3786190"/>
            <a:ext cx="5214974" cy="128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/>
          <p:cNvSpPr/>
          <p:nvPr/>
        </p:nvSpPr>
        <p:spPr>
          <a:xfrm>
            <a:off x="1171642" y="3571876"/>
            <a:ext cx="3929090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System Call Interface</a:t>
            </a:r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1100203" y="5643578"/>
            <a:ext cx="678661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1171642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VFS</a:t>
            </a:r>
            <a:endParaRPr lang="en-US"/>
          </a:p>
        </p:txBody>
      </p:sp>
      <p:sp>
        <p:nvSpPr>
          <p:cNvPr id="26" name="Rettangolo 25"/>
          <p:cNvSpPr/>
          <p:nvPr/>
        </p:nvSpPr>
        <p:spPr>
          <a:xfrm>
            <a:off x="2171774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PM</a:t>
            </a:r>
            <a:endParaRPr lang="en-US"/>
          </a:p>
        </p:txBody>
      </p:sp>
      <p:sp>
        <p:nvSpPr>
          <p:cNvPr id="27" name="Rettangolo 26"/>
          <p:cNvSpPr/>
          <p:nvPr/>
        </p:nvSpPr>
        <p:spPr>
          <a:xfrm>
            <a:off x="3171906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</a:t>
            </a:r>
            <a:r>
              <a:rPr lang="it-IT" smtClean="0"/>
              <a:t>M</a:t>
            </a:r>
            <a:endParaRPr lang="en-US"/>
          </a:p>
        </p:txBody>
      </p:sp>
      <p:sp>
        <p:nvSpPr>
          <p:cNvPr id="28" name="Rettangolo 27"/>
          <p:cNvSpPr/>
          <p:nvPr/>
        </p:nvSpPr>
        <p:spPr>
          <a:xfrm>
            <a:off x="1171642" y="4572008"/>
            <a:ext cx="2928958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Arch</a:t>
            </a:r>
            <a:endParaRPr lang="en-US"/>
          </a:p>
        </p:txBody>
      </p:sp>
      <p:sp>
        <p:nvSpPr>
          <p:cNvPr id="29" name="Rettangolo 28"/>
          <p:cNvSpPr/>
          <p:nvPr/>
        </p:nvSpPr>
        <p:spPr>
          <a:xfrm>
            <a:off x="4172038" y="4572008"/>
            <a:ext cx="2071702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 drivers</a:t>
            </a:r>
            <a:endParaRPr lang="en-US"/>
          </a:p>
        </p:txBody>
      </p:sp>
      <p:sp>
        <p:nvSpPr>
          <p:cNvPr id="32" name="Rettangolo 31"/>
          <p:cNvSpPr/>
          <p:nvPr/>
        </p:nvSpPr>
        <p:spPr>
          <a:xfrm>
            <a:off x="4172038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smtClean="0"/>
              <a:t>Network stack</a:t>
            </a:r>
            <a:endParaRPr lang="en-US" sz="1400"/>
          </a:p>
        </p:txBody>
      </p:sp>
      <p:sp>
        <p:nvSpPr>
          <p:cNvPr id="34" name="Rettangolo 33"/>
          <p:cNvSpPr/>
          <p:nvPr/>
        </p:nvSpPr>
        <p:spPr>
          <a:xfrm>
            <a:off x="2171774" y="5715016"/>
            <a:ext cx="92869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CPU</a:t>
            </a:r>
            <a:endParaRPr lang="en-US"/>
          </a:p>
        </p:txBody>
      </p:sp>
      <p:sp>
        <p:nvSpPr>
          <p:cNvPr id="35" name="Rettangolo 34"/>
          <p:cNvSpPr/>
          <p:nvPr/>
        </p:nvSpPr>
        <p:spPr>
          <a:xfrm>
            <a:off x="3171906" y="5715016"/>
            <a:ext cx="92869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MMU</a:t>
            </a:r>
            <a:endParaRPr lang="en-US"/>
          </a:p>
        </p:txBody>
      </p:sp>
      <p:sp>
        <p:nvSpPr>
          <p:cNvPr id="36" name="Rettangolo 35"/>
          <p:cNvSpPr/>
          <p:nvPr/>
        </p:nvSpPr>
        <p:spPr>
          <a:xfrm>
            <a:off x="1171642" y="5715016"/>
            <a:ext cx="92869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Disk</a:t>
            </a:r>
            <a:endParaRPr lang="en-US"/>
          </a:p>
        </p:txBody>
      </p:sp>
      <p:sp>
        <p:nvSpPr>
          <p:cNvPr id="37" name="Rettangolo 36"/>
          <p:cNvSpPr/>
          <p:nvPr/>
        </p:nvSpPr>
        <p:spPr>
          <a:xfrm>
            <a:off x="4172038" y="5715016"/>
            <a:ext cx="178595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Devices</a:t>
            </a:r>
            <a:endParaRPr lang="en-US"/>
          </a:p>
        </p:txBody>
      </p:sp>
      <p:sp>
        <p:nvSpPr>
          <p:cNvPr id="20" name="Freccia in su 19"/>
          <p:cNvSpPr/>
          <p:nvPr/>
        </p:nvSpPr>
        <p:spPr>
          <a:xfrm>
            <a:off x="5172170" y="3071810"/>
            <a:ext cx="571504" cy="71438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in giù 20"/>
          <p:cNvSpPr/>
          <p:nvPr/>
        </p:nvSpPr>
        <p:spPr>
          <a:xfrm>
            <a:off x="2600400" y="5072074"/>
            <a:ext cx="357190" cy="57150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ccia in su 30"/>
          <p:cNvSpPr/>
          <p:nvPr/>
        </p:nvSpPr>
        <p:spPr>
          <a:xfrm>
            <a:off x="2386086" y="5072074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ccia in giù 37"/>
          <p:cNvSpPr/>
          <p:nvPr/>
        </p:nvSpPr>
        <p:spPr>
          <a:xfrm>
            <a:off x="5172168" y="5072074"/>
            <a:ext cx="357190" cy="57150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ccia in su 38"/>
          <p:cNvSpPr/>
          <p:nvPr/>
        </p:nvSpPr>
        <p:spPr>
          <a:xfrm>
            <a:off x="4957854" y="5072074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2"/>
          <p:cNvSpPr/>
          <p:nvPr/>
        </p:nvSpPr>
        <p:spPr>
          <a:xfrm>
            <a:off x="1071538" y="2643182"/>
            <a:ext cx="52149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libc</a:t>
            </a:r>
            <a:endParaRPr lang="en-US"/>
          </a:p>
        </p:txBody>
      </p:sp>
      <p:sp>
        <p:nvSpPr>
          <p:cNvPr id="44" name="Rettangolo 43"/>
          <p:cNvSpPr/>
          <p:nvPr/>
        </p:nvSpPr>
        <p:spPr>
          <a:xfrm>
            <a:off x="1071538" y="2143116"/>
            <a:ext cx="52149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 libraries</a:t>
            </a:r>
            <a:endParaRPr lang="en-US"/>
          </a:p>
        </p:txBody>
      </p:sp>
      <p:sp>
        <p:nvSpPr>
          <p:cNvPr id="45" name="Rettangolo 44"/>
          <p:cNvSpPr/>
          <p:nvPr/>
        </p:nvSpPr>
        <p:spPr>
          <a:xfrm>
            <a:off x="1071538" y="1643050"/>
            <a:ext cx="352912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</a:t>
            </a:r>
            <a:endParaRPr lang="en-US"/>
          </a:p>
        </p:txBody>
      </p:sp>
      <p:sp>
        <p:nvSpPr>
          <p:cNvPr id="46" name="Rettangolo 45"/>
          <p:cNvSpPr/>
          <p:nvPr/>
        </p:nvSpPr>
        <p:spPr>
          <a:xfrm>
            <a:off x="4672102" y="1643050"/>
            <a:ext cx="318604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X server</a:t>
            </a:r>
            <a:endParaRPr lang="en-US"/>
          </a:p>
        </p:txBody>
      </p:sp>
      <p:sp>
        <p:nvSpPr>
          <p:cNvPr id="48" name="Freccia a destra 47"/>
          <p:cNvSpPr/>
          <p:nvPr/>
        </p:nvSpPr>
        <p:spPr>
          <a:xfrm>
            <a:off x="4529226" y="1714488"/>
            <a:ext cx="285752" cy="2857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ccia in giù 18"/>
          <p:cNvSpPr/>
          <p:nvPr/>
        </p:nvSpPr>
        <p:spPr>
          <a:xfrm>
            <a:off x="7172432" y="2071678"/>
            <a:ext cx="500066" cy="35719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tangolo 48"/>
          <p:cNvSpPr/>
          <p:nvPr/>
        </p:nvSpPr>
        <p:spPr>
          <a:xfrm>
            <a:off x="6029424" y="5715016"/>
            <a:ext cx="178595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Video card</a:t>
            </a:r>
            <a:endParaRPr lang="en-US"/>
          </a:p>
        </p:txBody>
      </p:sp>
      <p:sp>
        <p:nvSpPr>
          <p:cNvPr id="50" name="CasellaDiTesto 49"/>
          <p:cNvSpPr txBox="1"/>
          <p:nvPr/>
        </p:nvSpPr>
        <p:spPr>
          <a:xfrm>
            <a:off x="5314428" y="4071942"/>
            <a:ext cx="799258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b="1" smtClean="0"/>
              <a:t>Kernel</a:t>
            </a:r>
            <a:endParaRPr lang="en-US" b="1"/>
          </a:p>
        </p:txBody>
      </p:sp>
      <p:sp>
        <p:nvSpPr>
          <p:cNvPr id="51" name="Freccia in giù 50"/>
          <p:cNvSpPr/>
          <p:nvPr/>
        </p:nvSpPr>
        <p:spPr>
          <a:xfrm>
            <a:off x="2957590" y="3071810"/>
            <a:ext cx="571504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/>
          <p:cNvSpPr txBox="1"/>
          <p:nvPr/>
        </p:nvSpPr>
        <p:spPr>
          <a:xfrm>
            <a:off x="1651527" y="3143248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mtClean="0"/>
              <a:t>System calls</a:t>
            </a:r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4344697" y="31432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mtClean="0"/>
              <a:t>Signals</a:t>
            </a:r>
            <a:endParaRPr lang="en-US"/>
          </a:p>
        </p:txBody>
      </p:sp>
      <p:sp>
        <p:nvSpPr>
          <p:cNvPr id="54" name="CasellaDiTesto 53"/>
          <p:cNvSpPr txBox="1"/>
          <p:nvPr/>
        </p:nvSpPr>
        <p:spPr>
          <a:xfrm>
            <a:off x="6172300" y="3143248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mtClean="0"/>
              <a:t>Direct I/O</a:t>
            </a:r>
            <a:endParaRPr lang="en-US"/>
          </a:p>
        </p:txBody>
      </p:sp>
      <p:sp>
        <p:nvSpPr>
          <p:cNvPr id="55" name="CasellaDiTesto 54"/>
          <p:cNvSpPr txBox="1"/>
          <p:nvPr/>
        </p:nvSpPr>
        <p:spPr>
          <a:xfrm>
            <a:off x="7688065" y="364331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User mode</a:t>
            </a:r>
            <a:endParaRPr lang="en-US" sz="1400"/>
          </a:p>
        </p:txBody>
      </p:sp>
      <p:sp>
        <p:nvSpPr>
          <p:cNvPr id="56" name="CasellaDiTesto 55"/>
          <p:cNvSpPr txBox="1"/>
          <p:nvPr/>
        </p:nvSpPr>
        <p:spPr>
          <a:xfrm>
            <a:off x="7601060" y="3835603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Kernel mode</a:t>
            </a:r>
            <a:endParaRPr lang="en-US" sz="1400"/>
          </a:p>
        </p:txBody>
      </p:sp>
      <p:sp>
        <p:nvSpPr>
          <p:cNvPr id="58" name="CasellaDiTesto 57"/>
          <p:cNvSpPr txBox="1"/>
          <p:nvPr/>
        </p:nvSpPr>
        <p:spPr>
          <a:xfrm>
            <a:off x="7968777" y="547867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mtClean="0"/>
              <a:t>Virtual</a:t>
            </a:r>
            <a:endParaRPr lang="en-US" sz="1400"/>
          </a:p>
        </p:txBody>
      </p:sp>
      <p:sp>
        <p:nvSpPr>
          <p:cNvPr id="59" name="CasellaDiTesto 58"/>
          <p:cNvSpPr txBox="1"/>
          <p:nvPr/>
        </p:nvSpPr>
        <p:spPr>
          <a:xfrm>
            <a:off x="7880680" y="5692991"/>
            <a:ext cx="763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mtClean="0"/>
              <a:t>Physical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2111</Words>
  <Application>Microsoft Office PowerPoint</Application>
  <PresentationFormat>Presentazione su schermo (4:3)</PresentationFormat>
  <Paragraphs>283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38" baseType="lpstr">
      <vt:lpstr>Tema di Office</vt:lpstr>
      <vt:lpstr>ReactOS is (not) Windows</vt:lpstr>
      <vt:lpstr>ReactOS is (not) Windows</vt:lpstr>
      <vt:lpstr>Who am I?</vt:lpstr>
      <vt:lpstr>Windows Architecture</vt:lpstr>
      <vt:lpstr>ReactOS is Windows</vt:lpstr>
      <vt:lpstr>Operating system architecture</vt:lpstr>
      <vt:lpstr>Operating system architecture</vt:lpstr>
      <vt:lpstr>Linux architecture</vt:lpstr>
      <vt:lpstr>Linux architecture</vt:lpstr>
      <vt:lpstr>Windows (NT) architecture</vt:lpstr>
      <vt:lpstr>Unique Windows architecture features</vt:lpstr>
      <vt:lpstr>Windows architecture</vt:lpstr>
      <vt:lpstr>Wine and ReactOS</vt:lpstr>
      <vt:lpstr>ReactOS is (not) Wine</vt:lpstr>
      <vt:lpstr>Wine and ReactOS</vt:lpstr>
      <vt:lpstr>Wine on Linux</vt:lpstr>
      <vt:lpstr>Wine on Linux</vt:lpstr>
      <vt:lpstr>Wine on Windows ReactOS</vt:lpstr>
      <vt:lpstr>Wine on ReactOS</vt:lpstr>
      <vt:lpstr>Wine and ReactOS: summary</vt:lpstr>
      <vt:lpstr>ReactOS Architecture</vt:lpstr>
      <vt:lpstr>ReactOS is not Windows</vt:lpstr>
      <vt:lpstr>The ReactOS crew</vt:lpstr>
      <vt:lpstr>The ReactOS kernel</vt:lpstr>
      <vt:lpstr>The ReactOS kernel</vt:lpstr>
      <vt:lpstr>The windowing subsystem (USER)</vt:lpstr>
      <vt:lpstr>The graphics subsystem (GDI)</vt:lpstr>
      <vt:lpstr>Networking</vt:lpstr>
      <vt:lpstr>ReactOS present and future</vt:lpstr>
      <vt:lpstr>Driver support</vt:lpstr>
      <vt:lpstr>USB</vt:lpstr>
      <vt:lpstr>Audio subsystem</vt:lpstr>
      <vt:lpstr>Kernel subsystems</vt:lpstr>
      <vt:lpstr>Development tools</vt:lpstr>
      <vt:lpstr>Closing remarks</vt:lpstr>
      <vt:lpstr>Summary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ReactOS (no) es Windows</dc:title>
  <dc:creator>Hyperion</dc:creator>
  <cp:lastModifiedBy>Hyperion</cp:lastModifiedBy>
  <cp:revision>192</cp:revision>
  <dcterms:created xsi:type="dcterms:W3CDTF">2009-02-28T14:43:39Z</dcterms:created>
  <dcterms:modified xsi:type="dcterms:W3CDTF">2009-06-20T16:43:01Z</dcterms:modified>
</cp:coreProperties>
</file>