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60" r:id="rId6"/>
    <p:sldId id="261" r:id="rId7"/>
    <p:sldId id="273" r:id="rId8"/>
    <p:sldId id="263" r:id="rId9"/>
    <p:sldId id="264" r:id="rId10"/>
    <p:sldId id="270" r:id="rId11"/>
    <p:sldId id="265" r:id="rId12"/>
    <p:sldId id="271" r:id="rId13"/>
    <p:sldId id="267" r:id="rId14"/>
    <p:sldId id="275" r:id="rId15"/>
    <p:sldId id="274" r:id="rId16"/>
    <p:sldId id="266" r:id="rId17"/>
    <p:sldId id="268" r:id="rId18"/>
    <p:sldId id="269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DB01-D422-4C1D-941A-53A3CFCCCF6F}" type="datetimeFigureOut">
              <a:rPr lang="en-US" smtClean="0"/>
              <a:t>10/26/2008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6B50-A0E2-4109-AA59-605ADD6892E7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ReactOS – il clone Open Source di Windows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(</a:t>
            </a:r>
            <a:r>
              <a:rPr lang="it-IT" smtClean="0"/>
              <a:t>“ReactOS is not Windows”?)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Un po’ di storia – 2004-2007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smtClean="0">
                <a:solidFill>
                  <a:schemeClr val="accent1"/>
                </a:solidFill>
              </a:rPr>
              <a:t>2004</a:t>
            </a:r>
          </a:p>
          <a:p>
            <a:pPr lvl="1"/>
            <a:r>
              <a:rPr lang="it-IT" smtClean="0"/>
              <a:t>Abbiamo uno stand al </a:t>
            </a:r>
            <a:r>
              <a:rPr lang="it-IT" smtClean="0">
                <a:solidFill>
                  <a:schemeClr val="accent3"/>
                </a:solidFill>
              </a:rPr>
              <a:t>LinuxWorld Expo di Francoforte</a:t>
            </a:r>
            <a:r>
              <a:rPr lang="it-IT" smtClean="0"/>
              <a:t>. Conosciamo il progetto XBox-Linux, con il loro aiuto abbiamo un </a:t>
            </a:r>
            <a:r>
              <a:rPr lang="it-IT" smtClean="0">
                <a:solidFill>
                  <a:schemeClr val="accent3"/>
                </a:solidFill>
              </a:rPr>
              <a:t>port per Xbox</a:t>
            </a:r>
            <a:r>
              <a:rPr lang="it-IT" smtClean="0"/>
              <a:t> entro la fine dell’anno</a:t>
            </a:r>
          </a:p>
          <a:p>
            <a:pPr lvl="1"/>
            <a:r>
              <a:rPr lang="it-IT" smtClean="0"/>
              <a:t>Sviluppo una </a:t>
            </a:r>
            <a:r>
              <a:rPr lang="it-IT" smtClean="0">
                <a:solidFill>
                  <a:schemeClr val="accent3"/>
                </a:solidFill>
              </a:rPr>
              <a:t>libreria di gestione delle eccezioni</a:t>
            </a:r>
            <a:r>
              <a:rPr lang="it-IT" smtClean="0"/>
              <a:t> (</a:t>
            </a:r>
            <a:r>
              <a:rPr lang="it-IT" smtClean="0">
                <a:solidFill>
                  <a:schemeClr val="accent3"/>
                </a:solidFill>
              </a:rPr>
              <a:t>PSEH</a:t>
            </a:r>
            <a:r>
              <a:rPr lang="it-IT" smtClean="0"/>
              <a:t>) per sopperire alla mancanza di supporto nativo in gcc. La stabilità del sistema ne giova molto</a:t>
            </a:r>
          </a:p>
          <a:p>
            <a:r>
              <a:rPr lang="it-IT" b="1" smtClean="0">
                <a:solidFill>
                  <a:schemeClr val="accent1"/>
                </a:solidFill>
              </a:rPr>
              <a:t>2005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TCP/IP</a:t>
            </a:r>
          </a:p>
          <a:p>
            <a:pPr lvl="1"/>
            <a:r>
              <a:rPr lang="it-IT" smtClean="0"/>
              <a:t>Viene sviluppata quella che è tuttora la </a:t>
            </a:r>
            <a:r>
              <a:rPr lang="it-IT" smtClean="0">
                <a:solidFill>
                  <a:schemeClr val="accent3"/>
                </a:solidFill>
              </a:rPr>
              <a:t>shell grafica</a:t>
            </a:r>
            <a:r>
              <a:rPr lang="it-IT" smtClean="0"/>
              <a:t> di ReactOS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WineConf 2005 a Stoccarda</a:t>
            </a:r>
          </a:p>
          <a:p>
            <a:r>
              <a:rPr lang="it-IT" smtClean="0"/>
              <a:t>Nel </a:t>
            </a:r>
            <a:r>
              <a:rPr lang="it-IT" b="1" smtClean="0">
                <a:solidFill>
                  <a:schemeClr val="accent1"/>
                </a:solidFill>
              </a:rPr>
              <a:t>2006</a:t>
            </a:r>
            <a:r>
              <a:rPr lang="it-IT" smtClean="0"/>
              <a:t> il supporto </a:t>
            </a:r>
            <a:r>
              <a:rPr lang="it-IT" smtClean="0">
                <a:solidFill>
                  <a:schemeClr val="accent3"/>
                </a:solidFill>
              </a:rPr>
              <a:t>TCP/IP</a:t>
            </a:r>
            <a:r>
              <a:rPr lang="it-IT" smtClean="0"/>
              <a:t> è finalmente usabile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oggi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ReactOS supporta numerose </a:t>
            </a:r>
            <a:r>
              <a:rPr lang="en-US" b="1">
                <a:solidFill>
                  <a:schemeClr val="accent1"/>
                </a:solidFill>
              </a:rPr>
              <a:t>applicazioni</a:t>
            </a:r>
            <a:r>
              <a:rPr lang="en-US"/>
              <a:t>: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Open source</a:t>
            </a:r>
            <a:r>
              <a:rPr lang="en-US" smtClean="0"/>
              <a:t> (</a:t>
            </a:r>
            <a:r>
              <a:rPr lang="en-US">
                <a:solidFill>
                  <a:schemeClr val="accent3"/>
                </a:solidFill>
              </a:rPr>
              <a:t>OpenOffice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Firefox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Thunderbird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AbiWord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Miranda IM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7-zip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Qemu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PuTTY</a:t>
            </a:r>
            <a:r>
              <a:rPr lang="en-US"/>
              <a:t>…)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Commerciali</a:t>
            </a:r>
            <a:r>
              <a:rPr lang="en-US" smtClean="0"/>
              <a:t> (</a:t>
            </a:r>
            <a:r>
              <a:rPr lang="en-US" smtClean="0">
                <a:solidFill>
                  <a:schemeClr val="accent3"/>
                </a:solidFill>
              </a:rPr>
              <a:t>WinAmp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WinRAR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Opera</a:t>
            </a:r>
            <a:r>
              <a:rPr lang="en-US"/>
              <a:t>…) </a:t>
            </a:r>
          </a:p>
          <a:p>
            <a:r>
              <a:rPr lang="it-IT" smtClean="0"/>
              <a:t>Molti </a:t>
            </a:r>
            <a:r>
              <a:rPr lang="it-IT" b="1" smtClean="0">
                <a:solidFill>
                  <a:schemeClr val="accent1"/>
                </a:solidFill>
              </a:rPr>
              <a:t>giochi</a:t>
            </a:r>
            <a:r>
              <a:rPr lang="it-IT" smtClean="0"/>
              <a:t> funzionano </a:t>
            </a:r>
            <a:r>
              <a:rPr lang="it-IT"/>
              <a:t>(ma niente accelerazione hardware e niente audio…):</a:t>
            </a:r>
          </a:p>
          <a:p>
            <a:pPr lvl="1"/>
            <a:r>
              <a:rPr lang="en-US" smtClean="0">
                <a:solidFill>
                  <a:schemeClr val="accent3"/>
                </a:solidFill>
              </a:rPr>
              <a:t>Diablo </a:t>
            </a:r>
            <a:r>
              <a:rPr lang="en-US">
                <a:solidFill>
                  <a:schemeClr val="accent3"/>
                </a:solidFill>
              </a:rPr>
              <a:t>2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Quake III Arena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Quake 2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Unreal Tournament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Halo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Enemy Territory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OpenTTD</a:t>
            </a:r>
            <a:r>
              <a:rPr lang="en-US"/>
              <a:t>…</a:t>
            </a:r>
          </a:p>
          <a:p>
            <a:r>
              <a:rPr lang="en-US" smtClean="0"/>
              <a:t>È </a:t>
            </a:r>
            <a:r>
              <a:rPr lang="en-US"/>
              <a:t>incluso un </a:t>
            </a:r>
            <a:r>
              <a:rPr lang="en-US" b="1">
                <a:solidFill>
                  <a:schemeClr val="accent1"/>
                </a:solidFill>
              </a:rPr>
              <a:t>client </a:t>
            </a:r>
            <a:r>
              <a:rPr lang="en-US" b="1">
                <a:solidFill>
                  <a:schemeClr val="accent1"/>
                </a:solidFill>
              </a:rPr>
              <a:t>Remote </a:t>
            </a:r>
            <a:r>
              <a:rPr lang="en-US" b="1" smtClean="0">
                <a:solidFill>
                  <a:schemeClr val="accent1"/>
                </a:solidFill>
              </a:rPr>
              <a:t>Desktop</a:t>
            </a:r>
            <a:endParaRPr lang="en-US" b="1"/>
          </a:p>
          <a:p>
            <a:r>
              <a:rPr lang="it-IT" smtClean="0"/>
              <a:t>Il </a:t>
            </a:r>
            <a:r>
              <a:rPr lang="it-IT"/>
              <a:t>supporto per </a:t>
            </a:r>
            <a:r>
              <a:rPr lang="it-IT"/>
              <a:t>i </a:t>
            </a:r>
            <a:r>
              <a:rPr lang="it-IT" b="1" smtClean="0">
                <a:solidFill>
                  <a:schemeClr val="accent1"/>
                </a:solidFill>
              </a:rPr>
              <a:t>driver</a:t>
            </a:r>
            <a:r>
              <a:rPr lang="it-IT" smtClean="0"/>
              <a:t> è </a:t>
            </a:r>
            <a:r>
              <a:rPr lang="it-IT"/>
              <a:t>limitato a quelli più semplici (principalmente </a:t>
            </a:r>
            <a:r>
              <a:rPr lang="it-IT">
                <a:solidFill>
                  <a:schemeClr val="accent3"/>
                </a:solidFill>
              </a:rPr>
              <a:t>schede video</a:t>
            </a:r>
            <a:r>
              <a:rPr lang="it-IT"/>
              <a:t> e </a:t>
            </a:r>
            <a:r>
              <a:rPr lang="it-IT">
                <a:solidFill>
                  <a:schemeClr val="accent3"/>
                </a:solidFill>
              </a:rPr>
              <a:t>schede di rete</a:t>
            </a:r>
            <a:r>
              <a:rPr lang="it-IT"/>
              <a:t>).</a:t>
            </a:r>
          </a:p>
          <a:p>
            <a:r>
              <a:rPr lang="en-US" b="1" smtClean="0">
                <a:solidFill>
                  <a:schemeClr val="accent1"/>
                </a:solidFill>
              </a:rPr>
              <a:t>Porting</a:t>
            </a:r>
            <a:r>
              <a:rPr lang="en-US" smtClean="0"/>
              <a:t> </a:t>
            </a:r>
            <a:r>
              <a:rPr lang="en-US"/>
              <a:t>su </a:t>
            </a:r>
            <a:r>
              <a:rPr lang="en-US"/>
              <a:t>altre </a:t>
            </a:r>
            <a:r>
              <a:rPr lang="en-US" smtClean="0"/>
              <a:t>architetture</a:t>
            </a:r>
            <a:r>
              <a:rPr lang="en-US"/>
              <a:t> </a:t>
            </a:r>
            <a:r>
              <a:rPr lang="en-US" smtClean="0"/>
              <a:t>(</a:t>
            </a:r>
            <a:r>
              <a:rPr lang="en-US" smtClean="0">
                <a:solidFill>
                  <a:schemeClr val="accent3"/>
                </a:solidFill>
              </a:rPr>
              <a:t>ARM</a:t>
            </a:r>
            <a:r>
              <a:rPr lang="en-US" smtClean="0"/>
              <a:t>, </a:t>
            </a:r>
            <a:r>
              <a:rPr lang="en-US" smtClean="0">
                <a:solidFill>
                  <a:schemeClr val="accent3"/>
                </a:solidFill>
              </a:rPr>
              <a:t>x86-64</a:t>
            </a:r>
            <a:r>
              <a:rPr lang="en-US" smtClean="0"/>
              <a:t>, </a:t>
            </a:r>
            <a:r>
              <a:rPr lang="en-US" smtClean="0">
                <a:solidFill>
                  <a:schemeClr val="accent3"/>
                </a:solidFill>
              </a:rPr>
              <a:t>PowerPC</a:t>
            </a:r>
            <a:r>
              <a:rPr lang="en-US" smtClean="0"/>
              <a:t>…)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Stato legale di ReactOS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“Ma Microsoft non vi ha ancora fatto causa?”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Stato legale di ReactOS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smtClean="0">
                <a:solidFill>
                  <a:schemeClr val="accent1"/>
                </a:solidFill>
              </a:rPr>
              <a:t>Il Grande Audit del 2006</a:t>
            </a:r>
          </a:p>
          <a:p>
            <a:pPr lvl="1"/>
            <a:r>
              <a:rPr lang="it-IT" smtClean="0"/>
              <a:t>Nel 2006 uno degli sviluppatori accusa altri sviluppatori di copiare codice Windows. </a:t>
            </a:r>
            <a:r>
              <a:rPr lang="it-IT" smtClean="0">
                <a:solidFill>
                  <a:schemeClr val="accent3"/>
                </a:solidFill>
              </a:rPr>
              <a:t>Metà del core team abbandona il progetto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Wine chiude tutti i rapporti ufficiali con il progetto ReactOS</a:t>
            </a:r>
            <a:r>
              <a:rPr lang="it-IT" smtClean="0"/>
              <a:t> per evitare di essere associati con un progetto “sporco”.</a:t>
            </a:r>
          </a:p>
          <a:p>
            <a:pPr lvl="1"/>
            <a:r>
              <a:rPr lang="it-IT" smtClean="0"/>
              <a:t>Tra il 2006 e il 2007 lo sviluppo si ferma per un </a:t>
            </a:r>
            <a:r>
              <a:rPr lang="it-IT" smtClean="0">
                <a:solidFill>
                  <a:schemeClr val="accent3"/>
                </a:solidFill>
              </a:rPr>
              <a:t>audit interno del codice sorgente</a:t>
            </a:r>
            <a:r>
              <a:rPr lang="it-IT" smtClean="0"/>
              <a:t> (niente di particolarmente incriminante viene trovato).</a:t>
            </a:r>
          </a:p>
          <a:p>
            <a:r>
              <a:rPr lang="it-IT" b="1" smtClean="0">
                <a:solidFill>
                  <a:schemeClr val="accent1"/>
                </a:solidFill>
              </a:rPr>
              <a:t>Microsoft</a:t>
            </a:r>
            <a:r>
              <a:rPr lang="it-IT" smtClean="0"/>
              <a:t>? Praticamente ci ignora…</a:t>
            </a:r>
          </a:p>
          <a:p>
            <a:r>
              <a:rPr lang="it-IT" b="1" smtClean="0">
                <a:solidFill>
                  <a:schemeClr val="accent1"/>
                </a:solidFill>
              </a:rPr>
              <a:t>Google</a:t>
            </a:r>
            <a:r>
              <a:rPr lang="it-IT" smtClean="0"/>
              <a:t> per qualche ragione ci ha bannati dal Summer Of Code da un paio di anni.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mtClean="0"/>
              <a:t>“Perché Microsoft non vi fa causa?”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smtClean="0">
                <a:solidFill>
                  <a:schemeClr val="accent1"/>
                </a:solidFill>
              </a:rPr>
              <a:t>Sembra strano anche a noi</a:t>
            </a:r>
            <a:r>
              <a:rPr lang="it-IT" smtClean="0"/>
              <a:t>. Potrebbero darci noie per un sacco di cose: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Brevetti</a:t>
            </a:r>
            <a:r>
              <a:rPr lang="it-IT" smtClean="0"/>
              <a:t>, che conosciamo ma ignoriamo bellamente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Reverse engineering</a:t>
            </a:r>
            <a:r>
              <a:rPr lang="it-IT" smtClean="0"/>
              <a:t> (nei paesi in cui è illegale)</a:t>
            </a:r>
            <a:endParaRPr lang="it-IT" smtClean="0"/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Violazione del copyright</a:t>
            </a:r>
            <a:r>
              <a:rPr lang="it-IT" smtClean="0"/>
              <a:t> per gli algoritmi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Violazione del trademark</a:t>
            </a:r>
            <a:r>
              <a:rPr lang="it-IT" smtClean="0"/>
              <a:t> per il look&amp;feel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Violazione dell’EULA</a:t>
            </a:r>
            <a:r>
              <a:rPr lang="it-IT" smtClean="0"/>
              <a:t> per le clausole di non competizione</a:t>
            </a:r>
          </a:p>
          <a:p>
            <a:r>
              <a:rPr lang="it-IT" smtClean="0"/>
              <a:t>Evidentemente, </a:t>
            </a:r>
            <a:r>
              <a:rPr lang="it-IT" b="1" smtClean="0">
                <a:solidFill>
                  <a:schemeClr val="accent1"/>
                </a:solidFill>
              </a:rPr>
              <a:t>non hanno ancora paura di noi</a:t>
            </a:r>
            <a:r>
              <a:rPr lang="it-IT" smtClean="0"/>
              <a:t>. Dobbiamo impegnarci di più :)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Le domande difficili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“Ma se è così difficile, perché non lasciate perdere?”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Perché ReactOS?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smtClean="0">
                <a:solidFill>
                  <a:schemeClr val="accent1"/>
                </a:solidFill>
              </a:rPr>
              <a:t>Per le stesse ragioni per cui è nato GNU</a:t>
            </a:r>
          </a:p>
          <a:p>
            <a:pPr lvl="1"/>
            <a:r>
              <a:rPr lang="it-IT" smtClean="0"/>
              <a:t>Per dare </a:t>
            </a:r>
            <a:r>
              <a:rPr lang="it-IT" smtClean="0">
                <a:solidFill>
                  <a:schemeClr val="accent3"/>
                </a:solidFill>
              </a:rPr>
              <a:t>scelta</a:t>
            </a:r>
            <a:r>
              <a:rPr lang="it-IT" smtClean="0"/>
              <a:t> e </a:t>
            </a:r>
            <a:r>
              <a:rPr lang="it-IT" smtClean="0">
                <a:solidFill>
                  <a:schemeClr val="accent3"/>
                </a:solidFill>
              </a:rPr>
              <a:t>libertà</a:t>
            </a:r>
          </a:p>
          <a:p>
            <a:pPr lvl="2"/>
            <a:r>
              <a:rPr lang="it-IT" smtClean="0"/>
              <a:t>… agli utenti Windows</a:t>
            </a:r>
          </a:p>
          <a:p>
            <a:pPr lvl="2"/>
            <a:r>
              <a:rPr lang="it-IT" smtClean="0"/>
              <a:t>… ai rivenditori di Windows</a:t>
            </a:r>
          </a:p>
          <a:p>
            <a:pPr lvl="2"/>
            <a:r>
              <a:rPr lang="it-IT" smtClean="0"/>
              <a:t>… agli studenti</a:t>
            </a:r>
          </a:p>
          <a:p>
            <a:pPr lvl="1"/>
            <a:r>
              <a:rPr lang="it-IT" smtClean="0"/>
              <a:t>Per la garanzia che </a:t>
            </a:r>
            <a:r>
              <a:rPr lang="it-IT" smtClean="0">
                <a:solidFill>
                  <a:schemeClr val="accent3"/>
                </a:solidFill>
              </a:rPr>
              <a:t>la piattaforma continuerà ad esistere</a:t>
            </a:r>
          </a:p>
          <a:p>
            <a:pPr lvl="2"/>
            <a:r>
              <a:rPr lang="it-IT" smtClean="0"/>
              <a:t>… e le applicazioni a funzionare</a:t>
            </a:r>
          </a:p>
          <a:p>
            <a:pPr lvl="2"/>
            <a:r>
              <a:rPr lang="it-IT" smtClean="0"/>
              <a:t>… e i loro formati di documento ad essere leggibili</a:t>
            </a:r>
          </a:p>
          <a:p>
            <a:pPr lvl="1"/>
            <a:r>
              <a:rPr lang="it-IT" smtClean="0"/>
              <a:t>Perché la piattaforma ha un </a:t>
            </a:r>
            <a:r>
              <a:rPr lang="it-IT" smtClean="0">
                <a:solidFill>
                  <a:schemeClr val="accent3"/>
                </a:solidFill>
              </a:rPr>
              <a:t>enorme potenziale non realizzato</a:t>
            </a:r>
            <a:r>
              <a:rPr lang="it-IT" smtClean="0"/>
              <a:t> ma è “prigioniera” di un singolo vendor</a:t>
            </a:r>
          </a:p>
          <a:p>
            <a:r>
              <a:rPr lang="it-IT" b="1" smtClean="0">
                <a:solidFill>
                  <a:schemeClr val="accent1"/>
                </a:solidFill>
              </a:rPr>
              <a:t>Perché a qualcuno piace Windows :)</a:t>
            </a:r>
            <a:endParaRPr lang="it-IT" b="1" smtClean="0">
              <a:solidFill>
                <a:schemeClr val="accent1"/>
              </a:solidFill>
            </a:endParaRPr>
          </a:p>
          <a:p>
            <a:endParaRPr lang="it-IT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Cosa può fare ReactOS per me?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mtClean="0">
                <a:solidFill>
                  <a:schemeClr val="accent1"/>
                </a:solidFill>
              </a:rPr>
              <a:t>Non è un sistema abbastanza stabile per l’uso quotidiano</a:t>
            </a:r>
            <a:r>
              <a:rPr lang="it-IT" smtClean="0"/>
              <a:t>, purtroppo :(</a:t>
            </a:r>
            <a:endParaRPr lang="it-IT" smtClean="0">
              <a:solidFill>
                <a:schemeClr val="accent1"/>
              </a:solidFill>
            </a:endParaRPr>
          </a:p>
          <a:p>
            <a:r>
              <a:rPr lang="it-IT" smtClean="0">
                <a:solidFill>
                  <a:schemeClr val="accent1"/>
                </a:solidFill>
              </a:rPr>
              <a:t>Supporto </a:t>
            </a:r>
            <a:r>
              <a:rPr lang="it-IT">
                <a:solidFill>
                  <a:schemeClr val="accent1"/>
                </a:solidFill>
              </a:rPr>
              <a:t>per </a:t>
            </a:r>
            <a:r>
              <a:rPr lang="it-IT">
                <a:solidFill>
                  <a:schemeClr val="accent1"/>
                </a:solidFill>
              </a:rPr>
              <a:t>applicazioni </a:t>
            </a:r>
            <a:r>
              <a:rPr lang="it-IT" smtClean="0">
                <a:solidFill>
                  <a:schemeClr val="accent1"/>
                </a:solidFill>
              </a:rPr>
              <a:t>Windows</a:t>
            </a:r>
            <a:r>
              <a:rPr lang="it-IT" smtClean="0"/>
              <a:t> su </a:t>
            </a:r>
            <a:r>
              <a:rPr lang="it-IT"/>
              <a:t>piattaforme “particolari” (thin client, ultraportable, </a:t>
            </a:r>
            <a:r>
              <a:rPr lang="it-IT"/>
              <a:t>ecc</a:t>
            </a:r>
            <a:r>
              <a:rPr lang="it-IT" smtClean="0"/>
              <a:t>.)</a:t>
            </a:r>
            <a:endParaRPr lang="it-IT"/>
          </a:p>
          <a:p>
            <a:r>
              <a:rPr lang="it-IT" smtClean="0"/>
              <a:t>Una </a:t>
            </a:r>
            <a:r>
              <a:rPr lang="it-IT"/>
              <a:t>piattaforma open source </a:t>
            </a:r>
            <a:r>
              <a:rPr lang="it-IT"/>
              <a:t>per </a:t>
            </a:r>
            <a:r>
              <a:rPr lang="it-IT" smtClean="0">
                <a:solidFill>
                  <a:schemeClr val="accent1"/>
                </a:solidFill>
              </a:rPr>
              <a:t>insegnare l’architettura Windows in corsi universitari</a:t>
            </a:r>
            <a:endParaRPr lang="it-IT"/>
          </a:p>
          <a:p>
            <a:r>
              <a:rPr lang="it-IT" smtClean="0"/>
              <a:t>Una </a:t>
            </a:r>
            <a:r>
              <a:rPr lang="it-IT"/>
              <a:t>insostituibile fonte di </a:t>
            </a:r>
            <a:r>
              <a:rPr lang="it-IT">
                <a:solidFill>
                  <a:schemeClr val="accent1"/>
                </a:solidFill>
              </a:rPr>
              <a:t>informazioni sugli </a:t>
            </a:r>
            <a:r>
              <a:rPr lang="it-IT">
                <a:solidFill>
                  <a:schemeClr val="accent1"/>
                </a:solidFill>
              </a:rPr>
              <a:t>internal </a:t>
            </a:r>
            <a:r>
              <a:rPr lang="it-IT" smtClean="0">
                <a:solidFill>
                  <a:schemeClr val="accent1"/>
                </a:solidFill>
              </a:rPr>
              <a:t>Windows</a:t>
            </a:r>
            <a:endParaRPr lang="it-IT"/>
          </a:p>
          <a:p>
            <a:r>
              <a:rPr lang="it-IT" smtClean="0"/>
              <a:t>Codice </a:t>
            </a:r>
            <a:r>
              <a:rPr lang="it-IT"/>
              <a:t>per il </a:t>
            </a:r>
            <a:r>
              <a:rPr lang="it-IT">
                <a:solidFill>
                  <a:schemeClr val="accent1"/>
                </a:solidFill>
              </a:rPr>
              <a:t>supporto di driver Windows su </a:t>
            </a:r>
            <a:r>
              <a:rPr lang="it-IT">
                <a:solidFill>
                  <a:schemeClr val="accent1"/>
                </a:solidFill>
              </a:rPr>
              <a:t>altre </a:t>
            </a:r>
            <a:r>
              <a:rPr lang="it-IT" smtClean="0">
                <a:solidFill>
                  <a:schemeClr val="accent1"/>
                </a:solidFill>
              </a:rPr>
              <a:t>piattaforme </a:t>
            </a:r>
            <a:r>
              <a:rPr lang="it-IT" smtClean="0"/>
              <a:t>(</a:t>
            </a:r>
            <a:r>
              <a:rPr lang="it-IT"/>
              <a:t>ad es. </a:t>
            </a:r>
            <a:r>
              <a:rPr lang="it-IT"/>
              <a:t>NDISWrapper</a:t>
            </a:r>
            <a:r>
              <a:rPr lang="it-IT" smtClean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Cosa posso fare io per ReactOS?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b="1" smtClean="0">
                <a:solidFill>
                  <a:schemeClr val="accent1"/>
                </a:solidFill>
              </a:rPr>
              <a:t>Tutto</a:t>
            </a:r>
            <a:r>
              <a:rPr lang="it-IT" smtClean="0"/>
              <a:t>! Accogliamo a braccia aperte:</a:t>
            </a:r>
          </a:p>
          <a:p>
            <a:pPr lvl="1"/>
            <a:r>
              <a:rPr lang="it-IT" b="1" smtClean="0">
                <a:solidFill>
                  <a:schemeClr val="accent3"/>
                </a:solidFill>
              </a:rPr>
              <a:t>Sponsor commerciali</a:t>
            </a:r>
            <a:r>
              <a:rPr lang="it-IT" smtClean="0"/>
              <a:t>, magari :)</a:t>
            </a:r>
          </a:p>
          <a:p>
            <a:pPr lvl="1"/>
            <a:r>
              <a:rPr lang="it-IT" b="1" smtClean="0">
                <a:solidFill>
                  <a:schemeClr val="accent3"/>
                </a:solidFill>
              </a:rPr>
              <a:t>Sviluppatori Windows</a:t>
            </a:r>
            <a:r>
              <a:rPr lang="it-IT" smtClean="0"/>
              <a:t>, non solo di basso livello. C’è un sacco di lavoro e ce n’è per tutti: qualsiasi cosa si trova su un Windows pulito appena installato dovrà essere anche in ReactOS.</a:t>
            </a:r>
          </a:p>
          <a:p>
            <a:pPr lvl="1"/>
            <a:r>
              <a:rPr lang="it-IT" b="1" smtClean="0">
                <a:solidFill>
                  <a:schemeClr val="accent3"/>
                </a:solidFill>
              </a:rPr>
              <a:t>Sviluppatori UNIX e .NET</a:t>
            </a:r>
            <a:r>
              <a:rPr lang="it-IT" smtClean="0"/>
              <a:t>! Ci servono un nuovo sistema di build, un sistema di continuous integration, un kernel debugger, altri strumenti di sviluppo…</a:t>
            </a:r>
          </a:p>
          <a:p>
            <a:pPr lvl="1"/>
            <a:r>
              <a:rPr lang="it-IT" b="1" smtClean="0">
                <a:solidFill>
                  <a:schemeClr val="accent3"/>
                </a:solidFill>
              </a:rPr>
              <a:t>Designer</a:t>
            </a:r>
            <a:r>
              <a:rPr lang="it-IT" smtClean="0"/>
              <a:t>: icone, sfondi, sito web, magliette &amp; gadget…</a:t>
            </a:r>
          </a:p>
          <a:p>
            <a:pPr lvl="1"/>
            <a:r>
              <a:rPr lang="it-IT" b="1" smtClean="0">
                <a:solidFill>
                  <a:schemeClr val="accent3"/>
                </a:solidFill>
              </a:rPr>
              <a:t>Traduttori</a:t>
            </a:r>
            <a:r>
              <a:rPr lang="it-IT" smtClean="0"/>
              <a:t> in qualsiasi lingua, sia per il sistema operativo, sia (soprattutto) per il sito.</a:t>
            </a:r>
          </a:p>
          <a:p>
            <a:pPr lvl="1"/>
            <a:r>
              <a:rPr lang="it-IT" b="1" smtClean="0">
                <a:solidFill>
                  <a:schemeClr val="accent3"/>
                </a:solidFill>
              </a:rPr>
              <a:t>Tester</a:t>
            </a:r>
            <a:r>
              <a:rPr lang="it-IT" smtClean="0"/>
              <a:t> per provare applicazioni, driver, configurazioni hardware, ecc. e riportare bug e regressioni.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Documentazione, moderazione dei forum, promozione, mirror dei sorgenti e dei download, inviti e promozione agli eventi, interviste su riviste di settore</a:t>
            </a:r>
            <a:r>
              <a:rPr lang="it-IT" smtClean="0"/>
              <a:t>…</a:t>
            </a:r>
          </a:p>
          <a:p>
            <a:r>
              <a:rPr lang="it-IT" b="1" smtClean="0">
                <a:solidFill>
                  <a:schemeClr val="accent1"/>
                </a:solidFill>
              </a:rPr>
              <a:t>Soldi</a:t>
            </a:r>
            <a:r>
              <a:rPr lang="it-IT" smtClean="0"/>
              <a:t>!!! :D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Domande?</a:t>
            </a:r>
            <a:endParaRPr lang="en-US"/>
          </a:p>
        </p:txBody>
      </p:sp>
      <p:pic>
        <p:nvPicPr>
          <p:cNvPr id="4" name="Segnaposto contenuto 3" descr="crash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05" y="1600200"/>
            <a:ext cx="6025189" cy="4525963"/>
          </a:xfrm>
        </p:spPr>
      </p:pic>
      <p:grpSp>
        <p:nvGrpSpPr>
          <p:cNvPr id="7" name="Gruppo 6"/>
          <p:cNvGrpSpPr/>
          <p:nvPr/>
        </p:nvGrpSpPr>
        <p:grpSpPr>
          <a:xfrm>
            <a:off x="6572264" y="4286256"/>
            <a:ext cx="2461021" cy="2435971"/>
            <a:chOff x="1968102" y="971376"/>
            <a:chExt cx="5207796" cy="5154787"/>
          </a:xfrm>
        </p:grpSpPr>
        <p:pic>
          <p:nvPicPr>
            <p:cNvPr id="5" name="Segnaposto contenuto 3" descr="ReactOS Cr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8102" y="1600200"/>
              <a:ext cx="5207796" cy="4525963"/>
            </a:xfrm>
            <a:prstGeom prst="rect">
              <a:avLst/>
            </a:prstGeom>
          </p:spPr>
        </p:pic>
        <p:sp>
          <p:nvSpPr>
            <p:cNvPr id="6" name="CasellaDiTesto 5"/>
            <p:cNvSpPr txBox="1"/>
            <p:nvPr/>
          </p:nvSpPr>
          <p:spPr>
            <a:xfrm>
              <a:off x="2036091" y="971376"/>
              <a:ext cx="5071821" cy="6716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it-IT" sz="1400" b="1" smtClean="0"/>
                <a:t>Brought to you by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Chi sono io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smtClean="0">
                <a:solidFill>
                  <a:schemeClr val="accent2"/>
                </a:solidFill>
              </a:rPr>
              <a:t>KJK::Hyperion</a:t>
            </a:r>
            <a:r>
              <a:rPr lang="it-IT" smtClean="0"/>
              <a:t> anche noto come </a:t>
            </a:r>
            <a:r>
              <a:rPr lang="it-IT" b="1" smtClean="0">
                <a:solidFill>
                  <a:schemeClr val="accent2"/>
                </a:solidFill>
              </a:rPr>
              <a:t>hackbunny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Senior developer di ReactOS</a:t>
            </a:r>
            <a:r>
              <a:rPr lang="it-IT" smtClean="0"/>
              <a:t> (nel progetto dal 2001), specializzato in reverse engineering, kernel internals, porting e </a:t>
            </a:r>
            <a:r>
              <a:rPr lang="it-IT" smtClean="0"/>
              <a:t>system integration</a:t>
            </a:r>
            <a:endParaRPr lang="it-IT" smtClean="0"/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Unico membro italiano del team</a:t>
            </a:r>
            <a:r>
              <a:rPr lang="it-IT" smtClean="0"/>
              <a:t> (al momento)</a:t>
            </a:r>
          </a:p>
          <a:p>
            <a:pPr lvl="1"/>
            <a:r>
              <a:rPr lang="it-IT" smtClean="0"/>
              <a:t>Altre affiliazioni:</a:t>
            </a:r>
          </a:p>
          <a:p>
            <a:pPr lvl="2"/>
            <a:r>
              <a:rPr lang="it-IT" smtClean="0"/>
              <a:t>Membro di </a:t>
            </a:r>
            <a:r>
              <a:rPr lang="it-IT" smtClean="0">
                <a:solidFill>
                  <a:schemeClr val="accent3"/>
                </a:solidFill>
              </a:rPr>
              <a:t>s0ftproject</a:t>
            </a:r>
          </a:p>
          <a:p>
            <a:pPr lvl="2"/>
            <a:r>
              <a:rPr lang="it-IT" smtClean="0"/>
              <a:t>Di giorno lavoro</a:t>
            </a:r>
            <a:r>
              <a:rPr lang="it-IT" smtClean="0"/>
              <a:t> come programmatore</a:t>
            </a:r>
            <a:r>
              <a:rPr lang="it-IT" smtClean="0"/>
              <a:t> per Fabio “naif” Pietrosanti</a:t>
            </a:r>
          </a:p>
          <a:p>
            <a:r>
              <a:rPr lang="it-IT" b="1" smtClean="0">
                <a:solidFill>
                  <a:schemeClr val="accent2"/>
                </a:solidFill>
              </a:rPr>
              <a:t>hackbunny@reactos.org</a:t>
            </a:r>
          </a:p>
          <a:p>
            <a:r>
              <a:rPr lang="it-IT" smtClean="0"/>
              <a:t>Chiave PGP sui principali keyserver</a:t>
            </a:r>
          </a:p>
          <a:p>
            <a:pPr lvl="1"/>
            <a:r>
              <a:rPr lang="it-IT" b="1" smtClean="0">
                <a:solidFill>
                  <a:schemeClr val="accent2"/>
                </a:solidFill>
              </a:rPr>
              <a:t>0xAC8B30D8</a:t>
            </a:r>
          </a:p>
          <a:p>
            <a:pPr lvl="1"/>
            <a:r>
              <a:rPr lang="it-IT" b="1" smtClean="0">
                <a:solidFill>
                  <a:schemeClr val="accent2"/>
                </a:solidFill>
              </a:rPr>
              <a:t>34CE 792E 63EA 2864 3B76 0F05 C251 7A2E AC8B 30D8</a:t>
            </a:r>
          </a:p>
        </p:txBody>
      </p:sp>
      <p:pic>
        <p:nvPicPr>
          <p:cNvPr id="13" name="Immagine 12" descr="avatar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15271" y="2"/>
            <a:ext cx="1428726" cy="1428726"/>
          </a:xfrm>
          <a:prstGeom prst="rect">
            <a:avLst/>
          </a:prstGeom>
        </p:spPr>
      </p:pic>
      <p:pic>
        <p:nvPicPr>
          <p:cNvPr id="14" name="Immagine 13" descr="ReactOS Cr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32" y="72248"/>
            <a:ext cx="1559910" cy="1355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Cos’è ReactOS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“Cioè, ma che </a:t>
            </a:r>
            <a:r>
              <a:rPr lang="it-IT" i="1" smtClean="0"/>
              <a:t>distro</a:t>
            </a:r>
            <a:r>
              <a:rPr lang="it-IT" smtClean="0"/>
              <a:t> usate?”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Cos’è ReactOS?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Parafrasando, “</a:t>
            </a:r>
            <a:r>
              <a:rPr lang="it-IT" b="1" smtClean="0">
                <a:solidFill>
                  <a:schemeClr val="accent1"/>
                </a:solidFill>
              </a:rPr>
              <a:t>ReactOS non è Windows</a:t>
            </a:r>
            <a:r>
              <a:rPr lang="it-IT" smtClean="0"/>
              <a:t>”</a:t>
            </a:r>
            <a:endParaRPr lang="en-US"/>
          </a:p>
        </p:txBody>
      </p:sp>
      <p:pic>
        <p:nvPicPr>
          <p:cNvPr id="5" name="Immagine 4" descr="6cpIaS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3" y="2214554"/>
            <a:ext cx="5548663" cy="4195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Ma </a:t>
            </a:r>
            <a:r>
              <a:rPr lang="it-IT" i="1" smtClean="0"/>
              <a:t>cos’è</a:t>
            </a:r>
            <a:r>
              <a:rPr lang="it-IT" smtClean="0"/>
              <a:t> ReactOS?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smtClean="0">
                <a:solidFill>
                  <a:schemeClr val="accent1"/>
                </a:solidFill>
              </a:rPr>
              <a:t>ReactOS non è Linux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4" name="Immagine 3" descr="Jiidu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214554"/>
            <a:ext cx="5524538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Cos’è ReactOS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b="1" smtClean="0"/>
              <a:t>Wine</a:t>
            </a:r>
          </a:p>
          <a:p>
            <a:pPr marL="514350" indent="-514350">
              <a:buFont typeface="+mj-lt"/>
              <a:buAutoNum type="arabicPeriod"/>
            </a:pPr>
            <a:r>
              <a:rPr lang="it-IT" smtClean="0"/>
              <a:t>Una dozzina di altri progetti open source</a:t>
            </a:r>
          </a:p>
          <a:p>
            <a:pPr lvl="1"/>
            <a:r>
              <a:rPr lang="it-IT" smtClean="0"/>
              <a:t>FreeType, Mesa3D, il TCP di FreeBSD, le icone di Tango, adns, ICU…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smtClean="0"/>
              <a:t>Un kernel open source scritto da zero</a:t>
            </a:r>
            <a:r>
              <a:rPr lang="it-IT" smtClean="0"/>
              <a:t>. ReactOS è l’unico sistema operativo che può caricare i driver di Windows.</a:t>
            </a:r>
            <a:endParaRPr lang="en-US"/>
          </a:p>
        </p:txBody>
      </p:sp>
      <p:pic>
        <p:nvPicPr>
          <p:cNvPr id="4" name="Immagine 3" descr="ntoskrn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1" y="5357826"/>
            <a:ext cx="3286125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Un po’ di storia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Il peso degli anni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Un po’ di storia – 1997-1998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Il progetto nasce nel </a:t>
            </a:r>
            <a:r>
              <a:rPr lang="it-IT" b="1" smtClean="0">
                <a:solidFill>
                  <a:schemeClr val="accent1"/>
                </a:solidFill>
              </a:rPr>
              <a:t>1997</a:t>
            </a:r>
            <a:r>
              <a:rPr lang="it-IT" smtClean="0"/>
              <a:t> come </a:t>
            </a:r>
            <a:r>
              <a:rPr lang="it-IT" smtClean="0">
                <a:solidFill>
                  <a:schemeClr val="accent3"/>
                </a:solidFill>
              </a:rPr>
              <a:t>Freewin95</a:t>
            </a:r>
            <a:r>
              <a:rPr lang="it-IT" smtClean="0"/>
              <a:t>. Nel giro di un anno, Freewin95 fallisce per inattività</a:t>
            </a:r>
          </a:p>
          <a:p>
            <a:r>
              <a:rPr lang="it-IT" smtClean="0"/>
              <a:t>Nel </a:t>
            </a:r>
            <a:r>
              <a:rPr lang="it-IT" b="1" smtClean="0">
                <a:solidFill>
                  <a:schemeClr val="accent1"/>
                </a:solidFill>
              </a:rPr>
              <a:t>1998</a:t>
            </a:r>
            <a:r>
              <a:rPr lang="it-IT" smtClean="0"/>
              <a:t>, Jason Filby lo resuscita come </a:t>
            </a:r>
            <a:r>
              <a:rPr lang="it-IT" smtClean="0">
                <a:solidFill>
                  <a:schemeClr val="accent3"/>
                </a:solidFill>
              </a:rPr>
              <a:t>ReactOS</a:t>
            </a:r>
            <a:r>
              <a:rPr lang="it-IT" smtClean="0"/>
              <a:t>, cambiando l’obiettivo da Windows 98 a Windows NT 4</a:t>
            </a:r>
          </a:p>
          <a:p>
            <a:pPr lvl="1"/>
            <a:r>
              <a:rPr lang="it-IT" smtClean="0"/>
              <a:t>All’epoca non esisteva ancora un port Windows di GCC – ReactOS era compilato con il port per DOS (</a:t>
            </a:r>
            <a:r>
              <a:rPr lang="it-IT" smtClean="0">
                <a:solidFill>
                  <a:schemeClr val="accent3"/>
                </a:solidFill>
              </a:rPr>
              <a:t>DJGPP</a:t>
            </a:r>
            <a:r>
              <a:rPr lang="it-IT" smtClean="0"/>
              <a:t>)</a:t>
            </a:r>
          </a:p>
          <a:p>
            <a:pPr lvl="1"/>
            <a:r>
              <a:rPr lang="it-IT" smtClean="0"/>
              <a:t>E l’unico emulatore open source di PC era </a:t>
            </a:r>
            <a:r>
              <a:rPr lang="it-IT" smtClean="0">
                <a:solidFill>
                  <a:schemeClr val="accent3"/>
                </a:solidFill>
              </a:rPr>
              <a:t>BOCHS</a:t>
            </a:r>
          </a:p>
          <a:p>
            <a:pPr lvl="1"/>
            <a:r>
              <a:rPr lang="it-IT" smtClean="0"/>
              <a:t>E </a:t>
            </a:r>
            <a:r>
              <a:rPr lang="it-IT" smtClean="0">
                <a:solidFill>
                  <a:schemeClr val="accent3"/>
                </a:solidFill>
              </a:rPr>
              <a:t>Wine</a:t>
            </a:r>
            <a:r>
              <a:rPr lang="it-IT" smtClean="0"/>
              <a:t> era ancora orientato all’emulazione di  Windows 95</a:t>
            </a:r>
          </a:p>
          <a:p>
            <a:pPr lvl="1"/>
            <a:r>
              <a:rPr lang="it-IT" smtClean="0"/>
              <a:t>Tempi duri…</a:t>
            </a:r>
          </a:p>
          <a:p>
            <a:r>
              <a:rPr lang="it-IT" smtClean="0"/>
              <a:t>Nonostante le difficoltà, ReactOS ottiene dei risultati e sopravvive (a</a:t>
            </a:r>
            <a:r>
              <a:rPr lang="it-IT" smtClean="0"/>
              <a:t> differenza di altri progetti simili)</a:t>
            </a:r>
            <a:r>
              <a:rPr lang="it-IT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Un po’ di storia – 1999-2003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smtClean="0">
                <a:solidFill>
                  <a:schemeClr val="accent1"/>
                </a:solidFill>
              </a:rPr>
              <a:t>2000</a:t>
            </a:r>
          </a:p>
          <a:p>
            <a:pPr lvl="1"/>
            <a:r>
              <a:rPr lang="it-IT" smtClean="0"/>
              <a:t>Entro a far parte del progetto.</a:t>
            </a:r>
          </a:p>
          <a:p>
            <a:pPr lvl="1"/>
            <a:r>
              <a:rPr lang="it-IT" smtClean="0"/>
              <a:t>La modalità grafica è ancora sperimentale</a:t>
            </a:r>
          </a:p>
          <a:p>
            <a:pPr lvl="1"/>
            <a:r>
              <a:rPr lang="it-IT" smtClean="0"/>
              <a:t>Il sistema è così incompleto che il prompt dei comandi standard non gira ancora su ReactOS</a:t>
            </a:r>
          </a:p>
          <a:p>
            <a:r>
              <a:rPr lang="it-IT" smtClean="0"/>
              <a:t>Prima uscita pubblica del progetto a </a:t>
            </a:r>
            <a:r>
              <a:rPr lang="it-IT" smtClean="0">
                <a:solidFill>
                  <a:schemeClr val="accent3"/>
                </a:solidFill>
              </a:rPr>
              <a:t>WineConf</a:t>
            </a:r>
            <a:r>
              <a:rPr lang="it-IT" smtClean="0"/>
              <a:t> </a:t>
            </a:r>
            <a:r>
              <a:rPr lang="it-IT" b="1" smtClean="0">
                <a:solidFill>
                  <a:schemeClr val="accent1"/>
                </a:solidFill>
              </a:rPr>
              <a:t>2002</a:t>
            </a:r>
          </a:p>
          <a:p>
            <a:r>
              <a:rPr lang="it-IT" b="1" smtClean="0">
                <a:solidFill>
                  <a:schemeClr val="accent1"/>
                </a:solidFill>
              </a:rPr>
              <a:t>2003</a:t>
            </a:r>
          </a:p>
          <a:p>
            <a:pPr lvl="1"/>
            <a:r>
              <a:rPr lang="it-IT" smtClean="0">
                <a:solidFill>
                  <a:schemeClr val="accent3"/>
                </a:solidFill>
              </a:rPr>
              <a:t>La modalità grafica è stabile</a:t>
            </a:r>
          </a:p>
          <a:p>
            <a:pPr lvl="1"/>
            <a:r>
              <a:rPr lang="it-IT" smtClean="0"/>
              <a:t>Arriva il </a:t>
            </a:r>
            <a:r>
              <a:rPr lang="it-IT" smtClean="0">
                <a:solidFill>
                  <a:schemeClr val="accent3"/>
                </a:solidFill>
              </a:rPr>
              <a:t>CD di installazione</a:t>
            </a:r>
            <a:r>
              <a:rPr lang="it-IT" smtClean="0"/>
              <a:t> – prima bisognava installare il sistema sulla macchina di build, o su un’immagine di disco virtuale con mtools</a:t>
            </a:r>
          </a:p>
          <a:p>
            <a:pPr lvl="1"/>
            <a:r>
              <a:rPr lang="it-IT" smtClean="0"/>
              <a:t>ReactOS può essere compilato su ReactOS (“</a:t>
            </a:r>
            <a:r>
              <a:rPr lang="it-IT" smtClean="0">
                <a:solidFill>
                  <a:schemeClr val="accent3"/>
                </a:solidFill>
              </a:rPr>
              <a:t>self-hosting</a:t>
            </a:r>
            <a:r>
              <a:rPr lang="it-IT" smtClean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1076</Words>
  <Application>Microsoft Office PowerPoint</Application>
  <PresentationFormat>Presentazione su schermo 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ReactOS – il clone Open Source di Windows</vt:lpstr>
      <vt:lpstr>Chi sono io</vt:lpstr>
      <vt:lpstr>Cos’è ReactOS</vt:lpstr>
      <vt:lpstr>Cos’è ReactOS?</vt:lpstr>
      <vt:lpstr>Ma cos’è ReactOS?</vt:lpstr>
      <vt:lpstr>Cos’è ReactOS</vt:lpstr>
      <vt:lpstr>Un po’ di storia</vt:lpstr>
      <vt:lpstr>Un po’ di storia – 1997-1998</vt:lpstr>
      <vt:lpstr>Un po’ di storia – 1999-2003</vt:lpstr>
      <vt:lpstr>Un po’ di storia – 2004-2007</vt:lpstr>
      <vt:lpstr>ReactOS oggi</vt:lpstr>
      <vt:lpstr>Stato legale di ReactOS</vt:lpstr>
      <vt:lpstr>Stato legale di ReactOS</vt:lpstr>
      <vt:lpstr>“Perché Microsoft non vi fa causa?”</vt:lpstr>
      <vt:lpstr>Le domande difficili</vt:lpstr>
      <vt:lpstr>Perché ReactOS?</vt:lpstr>
      <vt:lpstr>Cosa può fare ReactOS per me?</vt:lpstr>
      <vt:lpstr>Cosa posso fare io per ReactOS?</vt:lpstr>
      <vt:lpstr>Domande?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Hyperion</dc:creator>
  <cp:lastModifiedBy>Hyperion</cp:lastModifiedBy>
  <cp:revision>65</cp:revision>
  <dcterms:created xsi:type="dcterms:W3CDTF">2008-10-25T23:34:12Z</dcterms:created>
  <dcterms:modified xsi:type="dcterms:W3CDTF">2008-10-26T09:31:45Z</dcterms:modified>
</cp:coreProperties>
</file>