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land Montenegro" initials="RM" lastIdx="1" clrIdx="0">
    <p:extLst>
      <p:ext uri="{19B8F6BF-5375-455C-9EA6-DF929625EA0E}">
        <p15:presenceInfo xmlns:p15="http://schemas.microsoft.com/office/powerpoint/2012/main" userId="S-1-5-21-1545142299-820380315-1862565094-174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85" d="100"/>
          <a:sy n="85" d="100"/>
        </p:scale>
        <p:origin x="108"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F:\IAEE%20conference\NEWAGE_article_coupling\results\reference\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IAEE%20conference\NEWAGE_article_coupling\results\reference\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IAEE%20conference\NEWAGE_article_coupling\results\reference\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IAEE%20conference\NEWAGE_article_coupling\results\reference\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IAEE%20conference\NEWAGE_article_coupling\results\reference\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IAEE%20conference\NEWAGE_article_coupling\results\reference\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F:\IAEE%20conference\NEWAGE_article_coupling\results\reference\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F:\IAEE%20conference\NEWAGE_article_coupling\results\reference\analysi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[analysis.xlsx]gdpreal_yr_pivot_EU_1!PivotTable2</c:name>
    <c:fmtId val="8"/>
  </c:pivotSource>
  <c:chart>
    <c:title>
      <c:tx>
        <c:rich>
          <a:bodyPr rot="0" spcFirstLastPara="1" vertOverflow="ellipsis" vert="horz" wrap="square" anchor="ctr" anchorCtr="1"/>
          <a:lstStyle/>
          <a:p>
            <a:pPr>
              <a:defRPr lang="en-US" sz="1440" b="0" i="0" u="none" strike="noStrike" kern="1200" spc="0" baseline="0" noProof="0">
                <a:solidFill>
                  <a:schemeClr val="tx1">
                    <a:lumMod val="65000"/>
                    <a:lumOff val="35000"/>
                  </a:schemeClr>
                </a:solidFill>
                <a:latin typeface="+mn-lt"/>
                <a:ea typeface="+mn-ea"/>
                <a:cs typeface="+mn-cs"/>
              </a:defRPr>
            </a:pPr>
            <a:r>
              <a:rPr lang="en-US" noProof="0" dirty="0" smtClean="0"/>
              <a:t>Difference</a:t>
            </a:r>
            <a:r>
              <a:rPr lang="en-US" baseline="0" noProof="0" dirty="0" smtClean="0"/>
              <a:t> between Reference and Covid-19</a:t>
            </a:r>
            <a:endParaRPr lang="en-US" noProof="0" dirty="0"/>
          </a:p>
        </c:rich>
      </c:tx>
      <c:layout/>
      <c:overlay val="0"/>
      <c:spPr>
        <a:noFill/>
        <a:ln>
          <a:noFill/>
        </a:ln>
        <a:effectLst/>
      </c:spPr>
      <c:txPr>
        <a:bodyPr rot="0" spcFirstLastPara="1" vertOverflow="ellipsis" vert="horz" wrap="square" anchor="ctr" anchorCtr="1"/>
        <a:lstStyle/>
        <a:p>
          <a:pPr>
            <a:defRPr lang="en-US" sz="1440" b="0" i="0" u="none" strike="noStrike" kern="1200" spc="0" baseline="0" noProof="0">
              <a:solidFill>
                <a:schemeClr val="tx1">
                  <a:lumMod val="65000"/>
                  <a:lumOff val="35000"/>
                </a:schemeClr>
              </a:solidFill>
              <a:latin typeface="+mn-lt"/>
              <a:ea typeface="+mn-ea"/>
              <a:cs typeface="+mn-cs"/>
            </a:defRPr>
          </a:pPr>
          <a:endParaRPr lang="de-DE"/>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manualLayout>
          <c:layoutTarget val="inner"/>
          <c:xMode val="edge"/>
          <c:yMode val="edge"/>
          <c:x val="0.11680118110236221"/>
          <c:y val="0.10257802333689539"/>
          <c:w val="0.83373993875765517"/>
          <c:h val="0.80887478722891148"/>
        </c:manualLayout>
      </c:layout>
      <c:barChart>
        <c:barDir val="col"/>
        <c:grouping val="clustered"/>
        <c:varyColors val="0"/>
        <c:ser>
          <c:idx val="0"/>
          <c:order val="0"/>
          <c:tx>
            <c:strRef>
              <c:f>gdpreal_yr_pivot_EU_1!$B$3:$B$4</c:f>
              <c:strCache>
                <c:ptCount val="1"/>
                <c:pt idx="0">
                  <c:v>Reference</c:v>
                </c:pt>
              </c:strCache>
            </c:strRef>
          </c:tx>
          <c:spPr>
            <a:solidFill>
              <a:schemeClr val="accent1"/>
            </a:solidFill>
            <a:ln>
              <a:noFill/>
            </a:ln>
            <a:effectLst/>
          </c:spPr>
          <c:invertIfNegative val="0"/>
          <c:cat>
            <c:strRef>
              <c:f>gdpreal_yr_pivot_EU_1!$A$5:$A$14</c:f>
              <c:strCache>
                <c:ptCount val="9"/>
                <c:pt idx="0">
                  <c:v>2011</c:v>
                </c:pt>
                <c:pt idx="1">
                  <c:v>2015</c:v>
                </c:pt>
                <c:pt idx="2">
                  <c:v>2020</c:v>
                </c:pt>
                <c:pt idx="3">
                  <c:v>2025</c:v>
                </c:pt>
                <c:pt idx="4">
                  <c:v>2030</c:v>
                </c:pt>
                <c:pt idx="5">
                  <c:v>2035</c:v>
                </c:pt>
                <c:pt idx="6">
                  <c:v>2040</c:v>
                </c:pt>
                <c:pt idx="7">
                  <c:v>2045</c:v>
                </c:pt>
                <c:pt idx="8">
                  <c:v>2050</c:v>
                </c:pt>
              </c:strCache>
            </c:strRef>
          </c:cat>
          <c:val>
            <c:numRef>
              <c:f>gdpreal_yr_pivot_EU_1!$B$5:$B$14</c:f>
              <c:numCache>
                <c:formatCode>0.00%</c:formatCode>
                <c:ptCount val="9"/>
              </c:numCache>
            </c:numRef>
          </c:val>
          <c:extLst>
            <c:ext xmlns:c16="http://schemas.microsoft.com/office/drawing/2014/chart" uri="{C3380CC4-5D6E-409C-BE32-E72D297353CC}">
              <c16:uniqueId val="{00000000-C847-49AD-BDEF-845213A4ECC1}"/>
            </c:ext>
          </c:extLst>
        </c:ser>
        <c:ser>
          <c:idx val="1"/>
          <c:order val="1"/>
          <c:tx>
            <c:strRef>
              <c:f>gdpreal_yr_pivot_EU_1!$C$3:$C$4</c:f>
              <c:strCache>
                <c:ptCount val="1"/>
                <c:pt idx="0">
                  <c:v>Covid-19</c:v>
                </c:pt>
              </c:strCache>
            </c:strRef>
          </c:tx>
          <c:spPr>
            <a:solidFill>
              <a:schemeClr val="accent2"/>
            </a:solidFill>
            <a:ln>
              <a:noFill/>
            </a:ln>
            <a:effectLst/>
          </c:spPr>
          <c:invertIfNegative val="0"/>
          <c:cat>
            <c:strRef>
              <c:f>gdpreal_yr_pivot_EU_1!$A$5:$A$14</c:f>
              <c:strCache>
                <c:ptCount val="9"/>
                <c:pt idx="0">
                  <c:v>2011</c:v>
                </c:pt>
                <c:pt idx="1">
                  <c:v>2015</c:v>
                </c:pt>
                <c:pt idx="2">
                  <c:v>2020</c:v>
                </c:pt>
                <c:pt idx="3">
                  <c:v>2025</c:v>
                </c:pt>
                <c:pt idx="4">
                  <c:v>2030</c:v>
                </c:pt>
                <c:pt idx="5">
                  <c:v>2035</c:v>
                </c:pt>
                <c:pt idx="6">
                  <c:v>2040</c:v>
                </c:pt>
                <c:pt idx="7">
                  <c:v>2045</c:v>
                </c:pt>
                <c:pt idx="8">
                  <c:v>2050</c:v>
                </c:pt>
              </c:strCache>
            </c:strRef>
          </c:cat>
          <c:val>
            <c:numRef>
              <c:f>gdpreal_yr_pivot_EU_1!$C$5:$C$14</c:f>
              <c:numCache>
                <c:formatCode>0.00%</c:formatCode>
                <c:ptCount val="9"/>
                <c:pt idx="0">
                  <c:v>0</c:v>
                </c:pt>
                <c:pt idx="1">
                  <c:v>0</c:v>
                </c:pt>
                <c:pt idx="2">
                  <c:v>-0.12678380433196654</c:v>
                </c:pt>
                <c:pt idx="3">
                  <c:v>-1.3873925112170747E-2</c:v>
                </c:pt>
                <c:pt idx="4">
                  <c:v>-1.23259272095561E-2</c:v>
                </c:pt>
                <c:pt idx="5">
                  <c:v>-1.0983947171804898E-2</c:v>
                </c:pt>
                <c:pt idx="6">
                  <c:v>-9.7424712234375245E-3</c:v>
                </c:pt>
                <c:pt idx="7">
                  <c:v>-8.5010086907827964E-3</c:v>
                </c:pt>
                <c:pt idx="8">
                  <c:v>-7.3224662087982033E-3</c:v>
                </c:pt>
              </c:numCache>
            </c:numRef>
          </c:val>
          <c:extLst>
            <c:ext xmlns:c16="http://schemas.microsoft.com/office/drawing/2014/chart" uri="{C3380CC4-5D6E-409C-BE32-E72D297353CC}">
              <c16:uniqueId val="{00000001-C847-49AD-BDEF-845213A4ECC1}"/>
            </c:ext>
          </c:extLst>
        </c:ser>
        <c:dLbls>
          <c:showLegendKey val="0"/>
          <c:showVal val="0"/>
          <c:showCatName val="0"/>
          <c:showSerName val="0"/>
          <c:showPercent val="0"/>
          <c:showBubbleSize val="0"/>
        </c:dLbls>
        <c:gapWidth val="150"/>
        <c:axId val="596214240"/>
        <c:axId val="596217040"/>
      </c:barChart>
      <c:catAx>
        <c:axId val="59621424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596217040"/>
        <c:crosses val="autoZero"/>
        <c:auto val="1"/>
        <c:lblAlgn val="ctr"/>
        <c:lblOffset val="100"/>
        <c:noMultiLvlLbl val="0"/>
      </c:catAx>
      <c:valAx>
        <c:axId val="5962170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596214240"/>
        <c:crosses val="autoZero"/>
        <c:crossBetween val="between"/>
        <c:majorUnit val="1.0000000000000002E-2"/>
      </c:valAx>
      <c:spPr>
        <a:noFill/>
        <a:ln>
          <a:noFill/>
        </a:ln>
        <a:effectLst/>
      </c:spPr>
    </c:plotArea>
    <c:legend>
      <c:legendPos val="r"/>
      <c:layout>
        <c:manualLayout>
          <c:xMode val="edge"/>
          <c:yMode val="edge"/>
          <c:x val="0.74667442203849199"/>
          <c:y val="0.73238601977307816"/>
          <c:w val="0.19112554680664917"/>
          <c:h val="0.12622418359281934"/>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sz="1200"/>
      </a:pPr>
      <a:endParaRPr lang="de-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[analysis.xlsx]gdpreal_yr_pivot_EU_2!PivotTable2</c:name>
    <c:fmtId val="8"/>
  </c:pivotSource>
  <c:chart>
    <c:title>
      <c:tx>
        <c:rich>
          <a:bodyPr rot="0" spcFirstLastPara="1" vertOverflow="ellipsis" vert="horz" wrap="square" anchor="ctr" anchorCtr="1"/>
          <a:lstStyle/>
          <a:p>
            <a:pPr>
              <a:defRPr lang="en-US" sz="1440" b="0" i="0" u="none" strike="noStrike" kern="1200" spc="0" baseline="0" noProof="0">
                <a:solidFill>
                  <a:schemeClr val="tx1">
                    <a:lumMod val="65000"/>
                    <a:lumOff val="35000"/>
                  </a:schemeClr>
                </a:solidFill>
                <a:latin typeface="+mn-lt"/>
                <a:ea typeface="+mn-ea"/>
                <a:cs typeface="+mn-cs"/>
              </a:defRPr>
            </a:pPr>
            <a:r>
              <a:rPr lang="en-US" noProof="0" dirty="0" smtClean="0"/>
              <a:t>Development compared to 2011</a:t>
            </a:r>
            <a:endParaRPr lang="en-US" noProof="0" dirty="0"/>
          </a:p>
        </c:rich>
      </c:tx>
      <c:layout>
        <c:manualLayout>
          <c:xMode val="edge"/>
          <c:yMode val="edge"/>
          <c:x val="0.23487755238222341"/>
          <c:y val="0"/>
        </c:manualLayout>
      </c:layout>
      <c:overlay val="0"/>
      <c:spPr>
        <a:noFill/>
        <a:ln>
          <a:noFill/>
        </a:ln>
        <a:effectLst/>
      </c:spPr>
      <c:txPr>
        <a:bodyPr rot="0" spcFirstLastPara="1" vertOverflow="ellipsis" vert="horz" wrap="square" anchor="ctr" anchorCtr="1"/>
        <a:lstStyle/>
        <a:p>
          <a:pPr>
            <a:defRPr lang="en-US" sz="1440" b="0" i="0" u="none" strike="noStrike" kern="1200" spc="0" baseline="0" noProof="0">
              <a:solidFill>
                <a:schemeClr val="tx1">
                  <a:lumMod val="65000"/>
                  <a:lumOff val="35000"/>
                </a:schemeClr>
              </a:solidFill>
              <a:latin typeface="+mn-lt"/>
              <a:ea typeface="+mn-ea"/>
              <a:cs typeface="+mn-cs"/>
            </a:defRPr>
          </a:pPr>
          <a:endParaRPr lang="de-DE"/>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s>
    <c:plotArea>
      <c:layout>
        <c:manualLayout>
          <c:layoutTarget val="inner"/>
          <c:xMode val="edge"/>
          <c:yMode val="edge"/>
          <c:x val="0.18188877995530872"/>
          <c:y val="8.0513034246624815E-2"/>
          <c:w val="0.8069431041621753"/>
          <c:h val="0.81208771828871484"/>
        </c:manualLayout>
      </c:layout>
      <c:barChart>
        <c:barDir val="col"/>
        <c:grouping val="clustered"/>
        <c:varyColors val="0"/>
        <c:ser>
          <c:idx val="0"/>
          <c:order val="0"/>
          <c:tx>
            <c:strRef>
              <c:f>gdpreal_yr_pivot_EU_2!$B$3:$B$4</c:f>
              <c:strCache>
                <c:ptCount val="1"/>
                <c:pt idx="0">
                  <c:v>Reference</c:v>
                </c:pt>
              </c:strCache>
            </c:strRef>
          </c:tx>
          <c:spPr>
            <a:solidFill>
              <a:schemeClr val="accent1"/>
            </a:solidFill>
            <a:ln>
              <a:noFill/>
            </a:ln>
            <a:effectLst/>
          </c:spPr>
          <c:invertIfNegative val="0"/>
          <c:cat>
            <c:strRef>
              <c:f>gdpreal_yr_pivot_EU_2!$A$5:$A$14</c:f>
              <c:strCache>
                <c:ptCount val="9"/>
                <c:pt idx="0">
                  <c:v>2011</c:v>
                </c:pt>
                <c:pt idx="1">
                  <c:v>2015</c:v>
                </c:pt>
                <c:pt idx="2">
                  <c:v>2020</c:v>
                </c:pt>
                <c:pt idx="3">
                  <c:v>2025</c:v>
                </c:pt>
                <c:pt idx="4">
                  <c:v>2030</c:v>
                </c:pt>
                <c:pt idx="5">
                  <c:v>2035</c:v>
                </c:pt>
                <c:pt idx="6">
                  <c:v>2040</c:v>
                </c:pt>
                <c:pt idx="7">
                  <c:v>2045</c:v>
                </c:pt>
                <c:pt idx="8">
                  <c:v>2050</c:v>
                </c:pt>
              </c:strCache>
            </c:strRef>
          </c:cat>
          <c:val>
            <c:numRef>
              <c:f>gdpreal_yr_pivot_EU_2!$B$5:$B$14</c:f>
              <c:numCache>
                <c:formatCode>0.00%</c:formatCode>
                <c:ptCount val="9"/>
                <c:pt idx="0">
                  <c:v>1</c:v>
                </c:pt>
                <c:pt idx="1">
                  <c:v>1.0472496256208508</c:v>
                </c:pt>
                <c:pt idx="2">
                  <c:v>1.1647469665076997</c:v>
                </c:pt>
                <c:pt idx="3">
                  <c:v>1.2464359933909119</c:v>
                </c:pt>
                <c:pt idx="4">
                  <c:v>1.3250631379686522</c:v>
                </c:pt>
                <c:pt idx="5">
                  <c:v>1.4037725522853002</c:v>
                </c:pt>
                <c:pt idx="6">
                  <c:v>1.4980985606381259</c:v>
                </c:pt>
                <c:pt idx="7">
                  <c:v>1.6086817639013222</c:v>
                </c:pt>
                <c:pt idx="8">
                  <c:v>1.7324316826277246</c:v>
                </c:pt>
              </c:numCache>
            </c:numRef>
          </c:val>
          <c:extLst>
            <c:ext xmlns:c16="http://schemas.microsoft.com/office/drawing/2014/chart" uri="{C3380CC4-5D6E-409C-BE32-E72D297353CC}">
              <c16:uniqueId val="{00000000-3300-4025-8AB0-822394927230}"/>
            </c:ext>
          </c:extLst>
        </c:ser>
        <c:ser>
          <c:idx val="1"/>
          <c:order val="1"/>
          <c:tx>
            <c:strRef>
              <c:f>gdpreal_yr_pivot_EU_2!$C$3:$C$4</c:f>
              <c:strCache>
                <c:ptCount val="1"/>
                <c:pt idx="0">
                  <c:v>Covid-19</c:v>
                </c:pt>
              </c:strCache>
            </c:strRef>
          </c:tx>
          <c:spPr>
            <a:solidFill>
              <a:schemeClr val="accent2"/>
            </a:solidFill>
            <a:ln>
              <a:noFill/>
            </a:ln>
            <a:effectLst/>
          </c:spPr>
          <c:invertIfNegative val="0"/>
          <c:cat>
            <c:strRef>
              <c:f>gdpreal_yr_pivot_EU_2!$A$5:$A$14</c:f>
              <c:strCache>
                <c:ptCount val="9"/>
                <c:pt idx="0">
                  <c:v>2011</c:v>
                </c:pt>
                <c:pt idx="1">
                  <c:v>2015</c:v>
                </c:pt>
                <c:pt idx="2">
                  <c:v>2020</c:v>
                </c:pt>
                <c:pt idx="3">
                  <c:v>2025</c:v>
                </c:pt>
                <c:pt idx="4">
                  <c:v>2030</c:v>
                </c:pt>
                <c:pt idx="5">
                  <c:v>2035</c:v>
                </c:pt>
                <c:pt idx="6">
                  <c:v>2040</c:v>
                </c:pt>
                <c:pt idx="7">
                  <c:v>2045</c:v>
                </c:pt>
                <c:pt idx="8">
                  <c:v>2050</c:v>
                </c:pt>
              </c:strCache>
            </c:strRef>
          </c:cat>
          <c:val>
            <c:numRef>
              <c:f>gdpreal_yr_pivot_EU_2!$C$5:$C$14</c:f>
              <c:numCache>
                <c:formatCode>0.00%</c:formatCode>
                <c:ptCount val="9"/>
                <c:pt idx="0">
                  <c:v>1</c:v>
                </c:pt>
                <c:pt idx="1">
                  <c:v>1.0472496256208508</c:v>
                </c:pt>
                <c:pt idx="2">
                  <c:v>1.0170759150097359</c:v>
                </c:pt>
                <c:pt idx="3">
                  <c:v>1.2291430337614924</c:v>
                </c:pt>
                <c:pt idx="4">
                  <c:v>1.3087305061819845</c:v>
                </c:pt>
                <c:pt idx="5">
                  <c:v>1.3883535887297687</c:v>
                </c:pt>
                <c:pt idx="6">
                  <c:v>1.4835033785212357</c:v>
                </c:pt>
                <c:pt idx="7">
                  <c:v>1.5950063462456932</c:v>
                </c:pt>
                <c:pt idx="8">
                  <c:v>1.7197460101726316</c:v>
                </c:pt>
              </c:numCache>
            </c:numRef>
          </c:val>
          <c:extLst>
            <c:ext xmlns:c16="http://schemas.microsoft.com/office/drawing/2014/chart" uri="{C3380CC4-5D6E-409C-BE32-E72D297353CC}">
              <c16:uniqueId val="{00000001-3300-4025-8AB0-822394927230}"/>
            </c:ext>
          </c:extLst>
        </c:ser>
        <c:dLbls>
          <c:showLegendKey val="0"/>
          <c:showVal val="0"/>
          <c:showCatName val="0"/>
          <c:showSerName val="0"/>
          <c:showPercent val="0"/>
          <c:showBubbleSize val="0"/>
        </c:dLbls>
        <c:gapWidth val="150"/>
        <c:axId val="596214240"/>
        <c:axId val="596217040"/>
      </c:barChart>
      <c:catAx>
        <c:axId val="59621424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596217040"/>
        <c:crosses val="autoZero"/>
        <c:auto val="1"/>
        <c:lblAlgn val="ctr"/>
        <c:lblOffset val="100"/>
        <c:noMultiLvlLbl val="0"/>
      </c:catAx>
      <c:valAx>
        <c:axId val="596217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de-DE"/>
                  <a:t>GDP Level (2011 = 100%)</a:t>
                </a: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596214240"/>
        <c:crosses val="autoZero"/>
        <c:crossBetween val="between"/>
      </c:valAx>
      <c:spPr>
        <a:noFill/>
        <a:ln>
          <a:noFill/>
        </a:ln>
        <a:effectLst/>
      </c:spPr>
    </c:plotArea>
    <c:legend>
      <c:legendPos val="r"/>
      <c:layout>
        <c:manualLayout>
          <c:xMode val="edge"/>
          <c:yMode val="edge"/>
          <c:x val="0.18483362249210375"/>
          <c:y val="7.9281794920957244E-2"/>
          <c:w val="0.19587041922888709"/>
          <c:h val="0.13554022984221267"/>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sz="1200"/>
      </a:pPr>
      <a:endParaRPr lang="de-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[analysis.xlsx]gdpreal_yr_pivot_DE_2!PivotTable2</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dirty="0" smtClean="0">
                <a:effectLst/>
              </a:rPr>
              <a:t>Development compared to 2011</a:t>
            </a:r>
            <a:endParaRPr lang="de-DE" sz="1400" dirty="0">
              <a:effectLst/>
            </a:endParaRPr>
          </a:p>
        </c:rich>
      </c:tx>
      <c:layout>
        <c:manualLayout>
          <c:xMode val="edge"/>
          <c:yMode val="edge"/>
          <c:x val="0.19920031158475512"/>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s>
    <c:plotArea>
      <c:layout>
        <c:manualLayout>
          <c:layoutTarget val="inner"/>
          <c:xMode val="edge"/>
          <c:yMode val="edge"/>
          <c:x val="0.11404802009139874"/>
          <c:y val="9.1708781138177778E-2"/>
          <c:w val="0.81974708788249639"/>
          <c:h val="0.82129494052459517"/>
        </c:manualLayout>
      </c:layout>
      <c:barChart>
        <c:barDir val="col"/>
        <c:grouping val="clustered"/>
        <c:varyColors val="0"/>
        <c:ser>
          <c:idx val="0"/>
          <c:order val="0"/>
          <c:tx>
            <c:strRef>
              <c:f>gdpreal_yr_pivot_DE_2!$B$3:$B$4</c:f>
              <c:strCache>
                <c:ptCount val="1"/>
                <c:pt idx="0">
                  <c:v>Reference</c:v>
                </c:pt>
              </c:strCache>
            </c:strRef>
          </c:tx>
          <c:spPr>
            <a:solidFill>
              <a:schemeClr val="accent1"/>
            </a:solidFill>
            <a:ln>
              <a:noFill/>
            </a:ln>
            <a:effectLst/>
          </c:spPr>
          <c:invertIfNegative val="0"/>
          <c:cat>
            <c:strRef>
              <c:f>gdpreal_yr_pivot_DE_2!$A$5:$A$14</c:f>
              <c:strCache>
                <c:ptCount val="9"/>
                <c:pt idx="0">
                  <c:v>2011</c:v>
                </c:pt>
                <c:pt idx="1">
                  <c:v>2015</c:v>
                </c:pt>
                <c:pt idx="2">
                  <c:v>2020</c:v>
                </c:pt>
                <c:pt idx="3">
                  <c:v>2025</c:v>
                </c:pt>
                <c:pt idx="4">
                  <c:v>2030</c:v>
                </c:pt>
                <c:pt idx="5">
                  <c:v>2035</c:v>
                </c:pt>
                <c:pt idx="6">
                  <c:v>2040</c:v>
                </c:pt>
                <c:pt idx="7">
                  <c:v>2045</c:v>
                </c:pt>
                <c:pt idx="8">
                  <c:v>2050</c:v>
                </c:pt>
              </c:strCache>
            </c:strRef>
          </c:cat>
          <c:val>
            <c:numRef>
              <c:f>gdpreal_yr_pivot_DE_2!$B$5:$B$14</c:f>
              <c:numCache>
                <c:formatCode>0.00%</c:formatCode>
                <c:ptCount val="9"/>
                <c:pt idx="0">
                  <c:v>1</c:v>
                </c:pt>
                <c:pt idx="1">
                  <c:v>1.0022851193430795</c:v>
                </c:pt>
                <c:pt idx="2">
                  <c:v>1.1063879505781811</c:v>
                </c:pt>
                <c:pt idx="3">
                  <c:v>1.1742459177064974</c:v>
                </c:pt>
                <c:pt idx="4">
                  <c:v>1.2353486646066298</c:v>
                </c:pt>
                <c:pt idx="5">
                  <c:v>1.2946792128112947</c:v>
                </c:pt>
                <c:pt idx="6">
                  <c:v>1.370950836516331</c:v>
                </c:pt>
                <c:pt idx="7">
                  <c:v>1.4596827173108073</c:v>
                </c:pt>
                <c:pt idx="8">
                  <c:v>1.5533434785851274</c:v>
                </c:pt>
              </c:numCache>
            </c:numRef>
          </c:val>
          <c:extLst>
            <c:ext xmlns:c16="http://schemas.microsoft.com/office/drawing/2014/chart" uri="{C3380CC4-5D6E-409C-BE32-E72D297353CC}">
              <c16:uniqueId val="{00000000-B07E-4829-BCBF-CC2F45A44D33}"/>
            </c:ext>
          </c:extLst>
        </c:ser>
        <c:ser>
          <c:idx val="1"/>
          <c:order val="1"/>
          <c:tx>
            <c:strRef>
              <c:f>gdpreal_yr_pivot_DE_2!$C$3:$C$4</c:f>
              <c:strCache>
                <c:ptCount val="1"/>
                <c:pt idx="0">
                  <c:v>Covid-19</c:v>
                </c:pt>
              </c:strCache>
            </c:strRef>
          </c:tx>
          <c:spPr>
            <a:solidFill>
              <a:schemeClr val="accent2"/>
            </a:solidFill>
            <a:ln>
              <a:noFill/>
            </a:ln>
            <a:effectLst/>
          </c:spPr>
          <c:invertIfNegative val="0"/>
          <c:cat>
            <c:strRef>
              <c:f>gdpreal_yr_pivot_DE_2!$A$5:$A$14</c:f>
              <c:strCache>
                <c:ptCount val="9"/>
                <c:pt idx="0">
                  <c:v>2011</c:v>
                </c:pt>
                <c:pt idx="1">
                  <c:v>2015</c:v>
                </c:pt>
                <c:pt idx="2">
                  <c:v>2020</c:v>
                </c:pt>
                <c:pt idx="3">
                  <c:v>2025</c:v>
                </c:pt>
                <c:pt idx="4">
                  <c:v>2030</c:v>
                </c:pt>
                <c:pt idx="5">
                  <c:v>2035</c:v>
                </c:pt>
                <c:pt idx="6">
                  <c:v>2040</c:v>
                </c:pt>
                <c:pt idx="7">
                  <c:v>2045</c:v>
                </c:pt>
                <c:pt idx="8">
                  <c:v>2050</c:v>
                </c:pt>
              </c:strCache>
            </c:strRef>
          </c:cat>
          <c:val>
            <c:numRef>
              <c:f>gdpreal_yr_pivot_DE_2!$C$5:$C$14</c:f>
              <c:numCache>
                <c:formatCode>0.00%</c:formatCode>
                <c:ptCount val="9"/>
                <c:pt idx="0">
                  <c:v>1</c:v>
                </c:pt>
                <c:pt idx="1">
                  <c:v>1.0022851193430795</c:v>
                </c:pt>
                <c:pt idx="2">
                  <c:v>1.0271039960166906</c:v>
                </c:pt>
                <c:pt idx="3">
                  <c:v>1.1656330553229932</c:v>
                </c:pt>
                <c:pt idx="4">
                  <c:v>1.2274837599041601</c:v>
                </c:pt>
                <c:pt idx="5">
                  <c:v>1.2876349720291158</c:v>
                </c:pt>
                <c:pt idx="6">
                  <c:v>1.3646210842376878</c:v>
                </c:pt>
                <c:pt idx="7">
                  <c:v>1.4539250421460677</c:v>
                </c:pt>
                <c:pt idx="8">
                  <c:v>1.5479799573107864</c:v>
                </c:pt>
              </c:numCache>
            </c:numRef>
          </c:val>
          <c:extLst>
            <c:ext xmlns:c16="http://schemas.microsoft.com/office/drawing/2014/chart" uri="{C3380CC4-5D6E-409C-BE32-E72D297353CC}">
              <c16:uniqueId val="{00000001-B07E-4829-BCBF-CC2F45A44D33}"/>
            </c:ext>
          </c:extLst>
        </c:ser>
        <c:dLbls>
          <c:showLegendKey val="0"/>
          <c:showVal val="0"/>
          <c:showCatName val="0"/>
          <c:showSerName val="0"/>
          <c:showPercent val="0"/>
          <c:showBubbleSize val="0"/>
        </c:dLbls>
        <c:gapWidth val="150"/>
        <c:axId val="596214240"/>
        <c:axId val="596217040"/>
      </c:barChart>
      <c:catAx>
        <c:axId val="59621424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596217040"/>
        <c:crosses val="autoZero"/>
        <c:auto val="1"/>
        <c:lblAlgn val="ctr"/>
        <c:lblOffset val="100"/>
        <c:noMultiLvlLbl val="0"/>
      </c:catAx>
      <c:valAx>
        <c:axId val="5962170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596214240"/>
        <c:crosses val="autoZero"/>
        <c:crossBetween val="between"/>
      </c:valAx>
      <c:spPr>
        <a:noFill/>
        <a:ln>
          <a:noFill/>
        </a:ln>
        <a:effectLst/>
      </c:spPr>
    </c:plotArea>
    <c:legend>
      <c:legendPos val="r"/>
      <c:layout>
        <c:manualLayout>
          <c:xMode val="edge"/>
          <c:yMode val="edge"/>
          <c:x val="0.13847017218370733"/>
          <c:y val="9.9283551936471925E-2"/>
          <c:w val="0.17652415731313095"/>
          <c:h val="0.12401335693315366"/>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sz="1200"/>
      </a:pPr>
      <a:endParaRPr lang="de-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[analysis.xlsx]gdpreal_yr_pivot_DE_1!PivotTable2</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dirty="0" smtClean="0">
                <a:effectLst/>
              </a:rPr>
              <a:t>Difference between Reference and Covid-19</a:t>
            </a:r>
            <a:endParaRPr lang="de-DE" sz="1400" dirty="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manualLayout>
          <c:layoutTarget val="inner"/>
          <c:xMode val="edge"/>
          <c:yMode val="edge"/>
          <c:x val="0.13383108666180621"/>
          <c:y val="9.7757167754860319E-2"/>
          <c:w val="0.8195584407714146"/>
          <c:h val="0.81524655390791267"/>
        </c:manualLayout>
      </c:layout>
      <c:barChart>
        <c:barDir val="col"/>
        <c:grouping val="clustered"/>
        <c:varyColors val="0"/>
        <c:ser>
          <c:idx val="0"/>
          <c:order val="0"/>
          <c:tx>
            <c:strRef>
              <c:f>gdpreal_yr_pivot_DE_1!$B$3:$B$4</c:f>
              <c:strCache>
                <c:ptCount val="1"/>
                <c:pt idx="0">
                  <c:v>Reference</c:v>
                </c:pt>
              </c:strCache>
            </c:strRef>
          </c:tx>
          <c:spPr>
            <a:solidFill>
              <a:schemeClr val="accent1"/>
            </a:solidFill>
            <a:ln>
              <a:noFill/>
            </a:ln>
            <a:effectLst/>
          </c:spPr>
          <c:invertIfNegative val="0"/>
          <c:cat>
            <c:strRef>
              <c:f>gdpreal_yr_pivot_DE_1!$A$5:$A$14</c:f>
              <c:strCache>
                <c:ptCount val="9"/>
                <c:pt idx="0">
                  <c:v>2011</c:v>
                </c:pt>
                <c:pt idx="1">
                  <c:v>2015</c:v>
                </c:pt>
                <c:pt idx="2">
                  <c:v>2020</c:v>
                </c:pt>
                <c:pt idx="3">
                  <c:v>2025</c:v>
                </c:pt>
                <c:pt idx="4">
                  <c:v>2030</c:v>
                </c:pt>
                <c:pt idx="5">
                  <c:v>2035</c:v>
                </c:pt>
                <c:pt idx="6">
                  <c:v>2040</c:v>
                </c:pt>
                <c:pt idx="7">
                  <c:v>2045</c:v>
                </c:pt>
                <c:pt idx="8">
                  <c:v>2050</c:v>
                </c:pt>
              </c:strCache>
            </c:strRef>
          </c:cat>
          <c:val>
            <c:numRef>
              <c:f>gdpreal_yr_pivot_DE_1!$B$5:$B$14</c:f>
              <c:numCache>
                <c:formatCode>0.00%</c:formatCode>
                <c:ptCount val="9"/>
              </c:numCache>
            </c:numRef>
          </c:val>
          <c:extLst>
            <c:ext xmlns:c16="http://schemas.microsoft.com/office/drawing/2014/chart" uri="{C3380CC4-5D6E-409C-BE32-E72D297353CC}">
              <c16:uniqueId val="{00000000-8A16-47F9-BD01-6D2683BAE319}"/>
            </c:ext>
          </c:extLst>
        </c:ser>
        <c:ser>
          <c:idx val="1"/>
          <c:order val="1"/>
          <c:tx>
            <c:strRef>
              <c:f>gdpreal_yr_pivot_DE_1!$C$3:$C$4</c:f>
              <c:strCache>
                <c:ptCount val="1"/>
                <c:pt idx="0">
                  <c:v>Covid-19</c:v>
                </c:pt>
              </c:strCache>
            </c:strRef>
          </c:tx>
          <c:spPr>
            <a:solidFill>
              <a:schemeClr val="accent2"/>
            </a:solidFill>
            <a:ln>
              <a:noFill/>
            </a:ln>
            <a:effectLst/>
          </c:spPr>
          <c:invertIfNegative val="0"/>
          <c:cat>
            <c:strRef>
              <c:f>gdpreal_yr_pivot_DE_1!$A$5:$A$14</c:f>
              <c:strCache>
                <c:ptCount val="9"/>
                <c:pt idx="0">
                  <c:v>2011</c:v>
                </c:pt>
                <c:pt idx="1">
                  <c:v>2015</c:v>
                </c:pt>
                <c:pt idx="2">
                  <c:v>2020</c:v>
                </c:pt>
                <c:pt idx="3">
                  <c:v>2025</c:v>
                </c:pt>
                <c:pt idx="4">
                  <c:v>2030</c:v>
                </c:pt>
                <c:pt idx="5">
                  <c:v>2035</c:v>
                </c:pt>
                <c:pt idx="6">
                  <c:v>2040</c:v>
                </c:pt>
                <c:pt idx="7">
                  <c:v>2045</c:v>
                </c:pt>
                <c:pt idx="8">
                  <c:v>2050</c:v>
                </c:pt>
              </c:strCache>
            </c:strRef>
          </c:cat>
          <c:val>
            <c:numRef>
              <c:f>gdpreal_yr_pivot_DE_1!$C$5:$C$14</c:f>
              <c:numCache>
                <c:formatCode>0.00%</c:formatCode>
                <c:ptCount val="9"/>
                <c:pt idx="0">
                  <c:v>0</c:v>
                </c:pt>
                <c:pt idx="1">
                  <c:v>0</c:v>
                </c:pt>
                <c:pt idx="2">
                  <c:v>-7.1660175366206835E-2</c:v>
                </c:pt>
                <c:pt idx="3">
                  <c:v>-7.3348029178817208E-3</c:v>
                </c:pt>
                <c:pt idx="4">
                  <c:v>-6.3665464882935938E-3</c:v>
                </c:pt>
                <c:pt idx="5">
                  <c:v>-5.4409159523639977E-3</c:v>
                </c:pt>
                <c:pt idx="6">
                  <c:v>-4.6170527126468894E-3</c:v>
                </c:pt>
                <c:pt idx="7">
                  <c:v>-3.9444703266386669E-3</c:v>
                </c:pt>
                <c:pt idx="8">
                  <c:v>-3.4528881398635638E-3</c:v>
                </c:pt>
              </c:numCache>
            </c:numRef>
          </c:val>
          <c:extLst>
            <c:ext xmlns:c16="http://schemas.microsoft.com/office/drawing/2014/chart" uri="{C3380CC4-5D6E-409C-BE32-E72D297353CC}">
              <c16:uniqueId val="{00000001-8A16-47F9-BD01-6D2683BAE319}"/>
            </c:ext>
          </c:extLst>
        </c:ser>
        <c:dLbls>
          <c:showLegendKey val="0"/>
          <c:showVal val="0"/>
          <c:showCatName val="0"/>
          <c:showSerName val="0"/>
          <c:showPercent val="0"/>
          <c:showBubbleSize val="0"/>
        </c:dLbls>
        <c:gapWidth val="219"/>
        <c:overlap val="-27"/>
        <c:axId val="378164240"/>
        <c:axId val="403985232"/>
      </c:barChart>
      <c:catAx>
        <c:axId val="37816424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403985232"/>
        <c:crosses val="autoZero"/>
        <c:auto val="1"/>
        <c:lblAlgn val="ctr"/>
        <c:lblOffset val="100"/>
        <c:noMultiLvlLbl val="0"/>
      </c:catAx>
      <c:valAx>
        <c:axId val="4039852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378164240"/>
        <c:crosses val="autoZero"/>
        <c:crossBetween val="between"/>
      </c:valAx>
      <c:spPr>
        <a:noFill/>
        <a:ln>
          <a:noFill/>
        </a:ln>
        <a:effectLst/>
      </c:spPr>
    </c:plotArea>
    <c:legend>
      <c:legendPos val="r"/>
      <c:layout>
        <c:manualLayout>
          <c:xMode val="edge"/>
          <c:yMode val="edge"/>
          <c:x val="0.77799682112314417"/>
          <c:y val="0.74948511322984557"/>
          <c:w val="0.18011835348937491"/>
          <c:h val="0.12401335693315366"/>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sz="1200"/>
      </a:pPr>
      <a:endParaRPr lang="de-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[analysis.xlsx]Sheet8!PivotTable3</c:name>
    <c:fmtId val="7"/>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s>
    <c:plotArea>
      <c:layout>
        <c:manualLayout>
          <c:layoutTarget val="inner"/>
          <c:xMode val="edge"/>
          <c:yMode val="edge"/>
          <c:x val="4.9875427923792071E-2"/>
          <c:y val="3.3880253533173414E-2"/>
          <c:w val="0.93026673991657538"/>
          <c:h val="0.76475652972711528"/>
        </c:manualLayout>
      </c:layout>
      <c:barChart>
        <c:barDir val="col"/>
        <c:grouping val="clustered"/>
        <c:varyColors val="0"/>
        <c:ser>
          <c:idx val="0"/>
          <c:order val="0"/>
          <c:tx>
            <c:strRef>
              <c:f>Sheet8!$B$3:$B$4</c:f>
              <c:strCache>
                <c:ptCount val="1"/>
                <c:pt idx="0">
                  <c:v>Reference</c:v>
                </c:pt>
              </c:strCache>
            </c:strRef>
          </c:tx>
          <c:spPr>
            <a:solidFill>
              <a:schemeClr val="accent1"/>
            </a:solidFill>
            <a:ln>
              <a:noFill/>
            </a:ln>
            <a:effectLst/>
          </c:spPr>
          <c:invertIfNegative val="0"/>
          <c:cat>
            <c:multiLvlStrRef>
              <c:f>Sheet8!$A$5:$A$53</c:f>
              <c:multiLvlStrCache>
                <c:ptCount val="40"/>
                <c:lvl>
                  <c:pt idx="0">
                    <c:v>2011</c:v>
                  </c:pt>
                  <c:pt idx="1">
                    <c:v>2020</c:v>
                  </c:pt>
                  <c:pt idx="2">
                    <c:v>2030</c:v>
                  </c:pt>
                  <c:pt idx="3">
                    <c:v>2040</c:v>
                  </c:pt>
                  <c:pt idx="4">
                    <c:v>2050</c:v>
                  </c:pt>
                  <c:pt idx="5">
                    <c:v>2011</c:v>
                  </c:pt>
                  <c:pt idx="6">
                    <c:v>2020</c:v>
                  </c:pt>
                  <c:pt idx="7">
                    <c:v>2030</c:v>
                  </c:pt>
                  <c:pt idx="8">
                    <c:v>2040</c:v>
                  </c:pt>
                  <c:pt idx="9">
                    <c:v>2050</c:v>
                  </c:pt>
                  <c:pt idx="10">
                    <c:v>2011</c:v>
                  </c:pt>
                  <c:pt idx="11">
                    <c:v>2020</c:v>
                  </c:pt>
                  <c:pt idx="12">
                    <c:v>2030</c:v>
                  </c:pt>
                  <c:pt idx="13">
                    <c:v>2040</c:v>
                  </c:pt>
                  <c:pt idx="14">
                    <c:v>2050</c:v>
                  </c:pt>
                  <c:pt idx="15">
                    <c:v>2011</c:v>
                  </c:pt>
                  <c:pt idx="16">
                    <c:v>2020</c:v>
                  </c:pt>
                  <c:pt idx="17">
                    <c:v>2030</c:v>
                  </c:pt>
                  <c:pt idx="18">
                    <c:v>2040</c:v>
                  </c:pt>
                  <c:pt idx="19">
                    <c:v>2050</c:v>
                  </c:pt>
                  <c:pt idx="20">
                    <c:v>2011</c:v>
                  </c:pt>
                  <c:pt idx="21">
                    <c:v>2020</c:v>
                  </c:pt>
                  <c:pt idx="22">
                    <c:v>2030</c:v>
                  </c:pt>
                  <c:pt idx="23">
                    <c:v>2040</c:v>
                  </c:pt>
                  <c:pt idx="24">
                    <c:v>2050</c:v>
                  </c:pt>
                  <c:pt idx="25">
                    <c:v>2011</c:v>
                  </c:pt>
                  <c:pt idx="26">
                    <c:v>2020</c:v>
                  </c:pt>
                  <c:pt idx="27">
                    <c:v>2030</c:v>
                  </c:pt>
                  <c:pt idx="28">
                    <c:v>2040</c:v>
                  </c:pt>
                  <c:pt idx="29">
                    <c:v>2050</c:v>
                  </c:pt>
                  <c:pt idx="30">
                    <c:v>2011</c:v>
                  </c:pt>
                  <c:pt idx="31">
                    <c:v>2020</c:v>
                  </c:pt>
                  <c:pt idx="32">
                    <c:v>2030</c:v>
                  </c:pt>
                  <c:pt idx="33">
                    <c:v>2040</c:v>
                  </c:pt>
                  <c:pt idx="34">
                    <c:v>2050</c:v>
                  </c:pt>
                  <c:pt idx="35">
                    <c:v>2011</c:v>
                  </c:pt>
                  <c:pt idx="36">
                    <c:v>2020</c:v>
                  </c:pt>
                  <c:pt idx="37">
                    <c:v>2030</c:v>
                  </c:pt>
                  <c:pt idx="38">
                    <c:v>2040</c:v>
                  </c:pt>
                  <c:pt idx="39">
                    <c:v>2050</c:v>
                  </c:pt>
                </c:lvl>
                <c:lvl>
                  <c:pt idx="0">
                    <c:v>Chemistry</c:v>
                  </c:pt>
                  <c:pt idx="5">
                    <c:v>Iron Steel</c:v>
                  </c:pt>
                  <c:pt idx="10">
                    <c:v>Machinery</c:v>
                  </c:pt>
                  <c:pt idx="15">
                    <c:v>Vehicles</c:v>
                  </c:pt>
                  <c:pt idx="20">
                    <c:v>Non-Ferrous Metals</c:v>
                  </c:pt>
                  <c:pt idx="25">
                    <c:v>Non-Metallic minerals</c:v>
                  </c:pt>
                  <c:pt idx="30">
                    <c:v>Paper pulp print</c:v>
                  </c:pt>
                  <c:pt idx="35">
                    <c:v>Rest of industry</c:v>
                  </c:pt>
                </c:lvl>
              </c:multiLvlStrCache>
            </c:multiLvlStrRef>
          </c:cat>
          <c:val>
            <c:numRef>
              <c:f>Sheet8!$B$5:$B$53</c:f>
              <c:numCache>
                <c:formatCode>0.00%</c:formatCode>
                <c:ptCount val="40"/>
                <c:pt idx="0">
                  <c:v>1</c:v>
                </c:pt>
                <c:pt idx="1">
                  <c:v>1.0597480632153382</c:v>
                </c:pt>
                <c:pt idx="2">
                  <c:v>0.95728840990162156</c:v>
                </c:pt>
                <c:pt idx="3">
                  <c:v>1.1192641545406086</c:v>
                </c:pt>
                <c:pt idx="4">
                  <c:v>1.622373743808371</c:v>
                </c:pt>
                <c:pt idx="5">
                  <c:v>1</c:v>
                </c:pt>
                <c:pt idx="6">
                  <c:v>1.1989723846131151</c:v>
                </c:pt>
                <c:pt idx="7">
                  <c:v>1.311648101654117</c:v>
                </c:pt>
                <c:pt idx="8">
                  <c:v>1.3005282463318151</c:v>
                </c:pt>
                <c:pt idx="9">
                  <c:v>1.4366536941912684</c:v>
                </c:pt>
                <c:pt idx="10">
                  <c:v>1</c:v>
                </c:pt>
                <c:pt idx="11">
                  <c:v>1.2078474516841473</c:v>
                </c:pt>
                <c:pt idx="12">
                  <c:v>1.4197820155303678</c:v>
                </c:pt>
                <c:pt idx="13">
                  <c:v>1.6073853808207961</c:v>
                </c:pt>
                <c:pt idx="14">
                  <c:v>1.8113236944425797</c:v>
                </c:pt>
                <c:pt idx="15">
                  <c:v>1</c:v>
                </c:pt>
                <c:pt idx="16">
                  <c:v>1.2319372783914966</c:v>
                </c:pt>
                <c:pt idx="17">
                  <c:v>1.4817984100709469</c:v>
                </c:pt>
                <c:pt idx="18">
                  <c:v>1.731732748499184</c:v>
                </c:pt>
                <c:pt idx="19">
                  <c:v>2.0604286802517904</c:v>
                </c:pt>
                <c:pt idx="20">
                  <c:v>1</c:v>
                </c:pt>
                <c:pt idx="21">
                  <c:v>1.219262320944875</c:v>
                </c:pt>
                <c:pt idx="22">
                  <c:v>1.3797572907404057</c:v>
                </c:pt>
                <c:pt idx="23">
                  <c:v>1.3583746424136705</c:v>
                </c:pt>
                <c:pt idx="24">
                  <c:v>1.5218240974450739</c:v>
                </c:pt>
                <c:pt idx="25">
                  <c:v>1</c:v>
                </c:pt>
                <c:pt idx="26">
                  <c:v>1.19842213219718</c:v>
                </c:pt>
                <c:pt idx="27">
                  <c:v>1.3390361894645824</c:v>
                </c:pt>
                <c:pt idx="28">
                  <c:v>1.4946219983450915</c:v>
                </c:pt>
                <c:pt idx="29">
                  <c:v>1.729041027579953</c:v>
                </c:pt>
                <c:pt idx="30">
                  <c:v>1</c:v>
                </c:pt>
                <c:pt idx="31">
                  <c:v>1.212399201144081</c:v>
                </c:pt>
                <c:pt idx="32">
                  <c:v>1.4268204041186792</c:v>
                </c:pt>
                <c:pt idx="33">
                  <c:v>1.6215477105641303</c:v>
                </c:pt>
                <c:pt idx="34">
                  <c:v>1.9074027917384289</c:v>
                </c:pt>
                <c:pt idx="35">
                  <c:v>1</c:v>
                </c:pt>
                <c:pt idx="36">
                  <c:v>1.1618295188203314</c:v>
                </c:pt>
                <c:pt idx="37">
                  <c:v>1.279754370463289</c:v>
                </c:pt>
                <c:pt idx="38">
                  <c:v>1.3775123483760094</c:v>
                </c:pt>
                <c:pt idx="39">
                  <c:v>1.5254623202252977</c:v>
                </c:pt>
              </c:numCache>
            </c:numRef>
          </c:val>
          <c:extLst>
            <c:ext xmlns:c16="http://schemas.microsoft.com/office/drawing/2014/chart" uri="{C3380CC4-5D6E-409C-BE32-E72D297353CC}">
              <c16:uniqueId val="{00000000-6954-4FF2-937B-156DB7D4D310}"/>
            </c:ext>
          </c:extLst>
        </c:ser>
        <c:ser>
          <c:idx val="1"/>
          <c:order val="1"/>
          <c:tx>
            <c:strRef>
              <c:f>Sheet8!$C$3:$C$4</c:f>
              <c:strCache>
                <c:ptCount val="1"/>
                <c:pt idx="0">
                  <c:v>Covid-19</c:v>
                </c:pt>
              </c:strCache>
            </c:strRef>
          </c:tx>
          <c:spPr>
            <a:solidFill>
              <a:schemeClr val="accent2"/>
            </a:solidFill>
            <a:ln>
              <a:noFill/>
            </a:ln>
            <a:effectLst/>
          </c:spPr>
          <c:invertIfNegative val="0"/>
          <c:cat>
            <c:multiLvlStrRef>
              <c:f>Sheet8!$A$5:$A$53</c:f>
              <c:multiLvlStrCache>
                <c:ptCount val="40"/>
                <c:lvl>
                  <c:pt idx="0">
                    <c:v>2011</c:v>
                  </c:pt>
                  <c:pt idx="1">
                    <c:v>2020</c:v>
                  </c:pt>
                  <c:pt idx="2">
                    <c:v>2030</c:v>
                  </c:pt>
                  <c:pt idx="3">
                    <c:v>2040</c:v>
                  </c:pt>
                  <c:pt idx="4">
                    <c:v>2050</c:v>
                  </c:pt>
                  <c:pt idx="5">
                    <c:v>2011</c:v>
                  </c:pt>
                  <c:pt idx="6">
                    <c:v>2020</c:v>
                  </c:pt>
                  <c:pt idx="7">
                    <c:v>2030</c:v>
                  </c:pt>
                  <c:pt idx="8">
                    <c:v>2040</c:v>
                  </c:pt>
                  <c:pt idx="9">
                    <c:v>2050</c:v>
                  </c:pt>
                  <c:pt idx="10">
                    <c:v>2011</c:v>
                  </c:pt>
                  <c:pt idx="11">
                    <c:v>2020</c:v>
                  </c:pt>
                  <c:pt idx="12">
                    <c:v>2030</c:v>
                  </c:pt>
                  <c:pt idx="13">
                    <c:v>2040</c:v>
                  </c:pt>
                  <c:pt idx="14">
                    <c:v>2050</c:v>
                  </c:pt>
                  <c:pt idx="15">
                    <c:v>2011</c:v>
                  </c:pt>
                  <c:pt idx="16">
                    <c:v>2020</c:v>
                  </c:pt>
                  <c:pt idx="17">
                    <c:v>2030</c:v>
                  </c:pt>
                  <c:pt idx="18">
                    <c:v>2040</c:v>
                  </c:pt>
                  <c:pt idx="19">
                    <c:v>2050</c:v>
                  </c:pt>
                  <c:pt idx="20">
                    <c:v>2011</c:v>
                  </c:pt>
                  <c:pt idx="21">
                    <c:v>2020</c:v>
                  </c:pt>
                  <c:pt idx="22">
                    <c:v>2030</c:v>
                  </c:pt>
                  <c:pt idx="23">
                    <c:v>2040</c:v>
                  </c:pt>
                  <c:pt idx="24">
                    <c:v>2050</c:v>
                  </c:pt>
                  <c:pt idx="25">
                    <c:v>2011</c:v>
                  </c:pt>
                  <c:pt idx="26">
                    <c:v>2020</c:v>
                  </c:pt>
                  <c:pt idx="27">
                    <c:v>2030</c:v>
                  </c:pt>
                  <c:pt idx="28">
                    <c:v>2040</c:v>
                  </c:pt>
                  <c:pt idx="29">
                    <c:v>2050</c:v>
                  </c:pt>
                  <c:pt idx="30">
                    <c:v>2011</c:v>
                  </c:pt>
                  <c:pt idx="31">
                    <c:v>2020</c:v>
                  </c:pt>
                  <c:pt idx="32">
                    <c:v>2030</c:v>
                  </c:pt>
                  <c:pt idx="33">
                    <c:v>2040</c:v>
                  </c:pt>
                  <c:pt idx="34">
                    <c:v>2050</c:v>
                  </c:pt>
                  <c:pt idx="35">
                    <c:v>2011</c:v>
                  </c:pt>
                  <c:pt idx="36">
                    <c:v>2020</c:v>
                  </c:pt>
                  <c:pt idx="37">
                    <c:v>2030</c:v>
                  </c:pt>
                  <c:pt idx="38">
                    <c:v>2040</c:v>
                  </c:pt>
                  <c:pt idx="39">
                    <c:v>2050</c:v>
                  </c:pt>
                </c:lvl>
                <c:lvl>
                  <c:pt idx="0">
                    <c:v>Chemistry</c:v>
                  </c:pt>
                  <c:pt idx="5">
                    <c:v>Iron Steel</c:v>
                  </c:pt>
                  <c:pt idx="10">
                    <c:v>Machinery</c:v>
                  </c:pt>
                  <c:pt idx="15">
                    <c:v>Vehicles</c:v>
                  </c:pt>
                  <c:pt idx="20">
                    <c:v>Non-Ferrous Metals</c:v>
                  </c:pt>
                  <c:pt idx="25">
                    <c:v>Non-Metallic minerals</c:v>
                  </c:pt>
                  <c:pt idx="30">
                    <c:v>Paper pulp print</c:v>
                  </c:pt>
                  <c:pt idx="35">
                    <c:v>Rest of industry</c:v>
                  </c:pt>
                </c:lvl>
              </c:multiLvlStrCache>
            </c:multiLvlStrRef>
          </c:cat>
          <c:val>
            <c:numRef>
              <c:f>Sheet8!$C$5:$C$53</c:f>
              <c:numCache>
                <c:formatCode>0.00%</c:formatCode>
                <c:ptCount val="40"/>
                <c:pt idx="0">
                  <c:v>1</c:v>
                </c:pt>
                <c:pt idx="1">
                  <c:v>0.91704858828530933</c:v>
                </c:pt>
                <c:pt idx="2">
                  <c:v>0.94843403182294828</c:v>
                </c:pt>
                <c:pt idx="3">
                  <c:v>1.1112463912409059</c:v>
                </c:pt>
                <c:pt idx="4">
                  <c:v>1.6130693033528178</c:v>
                </c:pt>
                <c:pt idx="5">
                  <c:v>1</c:v>
                </c:pt>
                <c:pt idx="6">
                  <c:v>1.0046181593899464</c:v>
                </c:pt>
                <c:pt idx="7">
                  <c:v>1.3040732333814971</c:v>
                </c:pt>
                <c:pt idx="8">
                  <c:v>1.2940974627069703</c:v>
                </c:pt>
                <c:pt idx="9">
                  <c:v>1.4304150937850522</c:v>
                </c:pt>
                <c:pt idx="10">
                  <c:v>1</c:v>
                </c:pt>
                <c:pt idx="11">
                  <c:v>1.0612364047648826</c:v>
                </c:pt>
                <c:pt idx="12">
                  <c:v>1.4029543811276062</c:v>
                </c:pt>
                <c:pt idx="13">
                  <c:v>1.5927822787350419</c:v>
                </c:pt>
                <c:pt idx="14">
                  <c:v>1.798847674932905</c:v>
                </c:pt>
                <c:pt idx="15">
                  <c:v>1</c:v>
                </c:pt>
                <c:pt idx="16">
                  <c:v>1.0816387076896821</c:v>
                </c:pt>
                <c:pt idx="17">
                  <c:v>1.4617287887206236</c:v>
                </c:pt>
                <c:pt idx="18">
                  <c:v>1.7136691108910347</c:v>
                </c:pt>
                <c:pt idx="19">
                  <c:v>2.0443832101290522</c:v>
                </c:pt>
                <c:pt idx="20">
                  <c:v>1</c:v>
                </c:pt>
                <c:pt idx="21">
                  <c:v>1.0177963218955488</c:v>
                </c:pt>
                <c:pt idx="22">
                  <c:v>1.3699154534638278</c:v>
                </c:pt>
                <c:pt idx="23">
                  <c:v>1.3491683870059494</c:v>
                </c:pt>
                <c:pt idx="24">
                  <c:v>1.5128546525320776</c:v>
                </c:pt>
                <c:pt idx="25">
                  <c:v>1</c:v>
                </c:pt>
                <c:pt idx="26">
                  <c:v>1.0408788606489729</c:v>
                </c:pt>
                <c:pt idx="27">
                  <c:v>1.3261364052615037</c:v>
                </c:pt>
                <c:pt idx="28">
                  <c:v>1.4833404084456909</c:v>
                </c:pt>
                <c:pt idx="29">
                  <c:v>1.7190374156522796</c:v>
                </c:pt>
                <c:pt idx="30">
                  <c:v>1</c:v>
                </c:pt>
                <c:pt idx="31">
                  <c:v>1.0631845504690578</c:v>
                </c:pt>
                <c:pt idx="32">
                  <c:v>1.4061899903564059</c:v>
                </c:pt>
                <c:pt idx="33">
                  <c:v>1.6029032069216294</c:v>
                </c:pt>
                <c:pt idx="34">
                  <c:v>1.8905088915712449</c:v>
                </c:pt>
                <c:pt idx="35">
                  <c:v>1</c:v>
                </c:pt>
                <c:pt idx="36">
                  <c:v>1.0234705174306002</c:v>
                </c:pt>
                <c:pt idx="37">
                  <c:v>1.2669785292285427</c:v>
                </c:pt>
                <c:pt idx="38">
                  <c:v>1.3660343005262254</c:v>
                </c:pt>
                <c:pt idx="39">
                  <c:v>1.5153309209185706</c:v>
                </c:pt>
              </c:numCache>
            </c:numRef>
          </c:val>
          <c:extLst>
            <c:ext xmlns:c16="http://schemas.microsoft.com/office/drawing/2014/chart" uri="{C3380CC4-5D6E-409C-BE32-E72D297353CC}">
              <c16:uniqueId val="{00000001-6954-4FF2-937B-156DB7D4D310}"/>
            </c:ext>
          </c:extLst>
        </c:ser>
        <c:dLbls>
          <c:showLegendKey val="0"/>
          <c:showVal val="0"/>
          <c:showCatName val="0"/>
          <c:showSerName val="0"/>
          <c:showPercent val="0"/>
          <c:showBubbleSize val="0"/>
        </c:dLbls>
        <c:gapWidth val="150"/>
        <c:axId val="1187038496"/>
        <c:axId val="1187041856"/>
      </c:barChart>
      <c:catAx>
        <c:axId val="1187038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de-DE"/>
          </a:p>
        </c:txPr>
        <c:crossAx val="1187041856"/>
        <c:crosses val="autoZero"/>
        <c:auto val="1"/>
        <c:lblAlgn val="ctr"/>
        <c:lblOffset val="100"/>
        <c:noMultiLvlLbl val="0"/>
      </c:catAx>
      <c:valAx>
        <c:axId val="11870418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de-DE"/>
          </a:p>
        </c:txPr>
        <c:crossAx val="1187038496"/>
        <c:crosses val="autoZero"/>
        <c:crossBetween val="between"/>
        <c:majorUnit val="0.2"/>
      </c:valAx>
      <c:spPr>
        <a:noFill/>
        <a:ln>
          <a:noFill/>
        </a:ln>
        <a:effectLst/>
      </c:spPr>
    </c:plotArea>
    <c:legend>
      <c:legendPos val="r"/>
      <c:layout>
        <c:manualLayout>
          <c:xMode val="edge"/>
          <c:yMode val="edge"/>
          <c:x val="6.3475414001617964E-2"/>
          <c:y val="3.9312033716979056E-2"/>
          <c:w val="7.4205663414894388E-2"/>
          <c:h val="0.11160733601161184"/>
        </c:manualLayout>
      </c:layout>
      <c:overlay val="0"/>
      <c:spPr>
        <a:solidFill>
          <a:schemeClr val="bg1"/>
        </a:solidFill>
        <a:ln>
          <a:solidFill>
            <a:schemeClr val="tx1"/>
          </a:solid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sz="1100"/>
      </a:pPr>
      <a:endParaRPr lang="de-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[analysis.xlsx]Sheet9!PivotTable4</c:name>
    <c:fmtId val="4"/>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s>
    <c:plotArea>
      <c:layout>
        <c:manualLayout>
          <c:layoutTarget val="inner"/>
          <c:xMode val="edge"/>
          <c:yMode val="edge"/>
          <c:x val="0.1142772187173834"/>
          <c:y val="3.8551405415354831E-2"/>
          <c:w val="0.84910892835341123"/>
          <c:h val="0.88014624697790922"/>
        </c:manualLayout>
      </c:layout>
      <c:barChart>
        <c:barDir val="col"/>
        <c:grouping val="clustered"/>
        <c:varyColors val="0"/>
        <c:ser>
          <c:idx val="0"/>
          <c:order val="0"/>
          <c:tx>
            <c:strRef>
              <c:f>Sheet9!$B$3:$B$4</c:f>
              <c:strCache>
                <c:ptCount val="1"/>
                <c:pt idx="0">
                  <c:v>Reference</c:v>
                </c:pt>
              </c:strCache>
            </c:strRef>
          </c:tx>
          <c:spPr>
            <a:solidFill>
              <a:schemeClr val="accent1"/>
            </a:solidFill>
            <a:ln>
              <a:noFill/>
            </a:ln>
            <a:effectLst/>
          </c:spPr>
          <c:invertIfNegative val="0"/>
          <c:cat>
            <c:strRef>
              <c:f>Sheet9!$A$5:$A$14</c:f>
              <c:strCache>
                <c:ptCount val="9"/>
                <c:pt idx="0">
                  <c:v>2011</c:v>
                </c:pt>
                <c:pt idx="1">
                  <c:v>2015</c:v>
                </c:pt>
                <c:pt idx="2">
                  <c:v>2020</c:v>
                </c:pt>
                <c:pt idx="3">
                  <c:v>2025</c:v>
                </c:pt>
                <c:pt idx="4">
                  <c:v>2030</c:v>
                </c:pt>
                <c:pt idx="5">
                  <c:v>2035</c:v>
                </c:pt>
                <c:pt idx="6">
                  <c:v>2040</c:v>
                </c:pt>
                <c:pt idx="7">
                  <c:v>2045</c:v>
                </c:pt>
                <c:pt idx="8">
                  <c:v>2050</c:v>
                </c:pt>
              </c:strCache>
            </c:strRef>
          </c:cat>
          <c:val>
            <c:numRef>
              <c:f>Sheet9!$B$5:$B$14</c:f>
              <c:numCache>
                <c:formatCode>General</c:formatCode>
                <c:ptCount val="9"/>
                <c:pt idx="0">
                  <c:v>2.7768513802564777E-2</c:v>
                </c:pt>
                <c:pt idx="1">
                  <c:v>16.494376075922965</c:v>
                </c:pt>
                <c:pt idx="2">
                  <c:v>27.771028856000356</c:v>
                </c:pt>
                <c:pt idx="3">
                  <c:v>31.932463500837834</c:v>
                </c:pt>
                <c:pt idx="4">
                  <c:v>22.496194720218998</c:v>
                </c:pt>
                <c:pt idx="5">
                  <c:v>49.154060759895756</c:v>
                </c:pt>
                <c:pt idx="6">
                  <c:v>82.576689732124834</c:v>
                </c:pt>
                <c:pt idx="7">
                  <c:v>86.01287384149785</c:v>
                </c:pt>
                <c:pt idx="8">
                  <c:v>124.64243538886899</c:v>
                </c:pt>
              </c:numCache>
            </c:numRef>
          </c:val>
          <c:extLst>
            <c:ext xmlns:c16="http://schemas.microsoft.com/office/drawing/2014/chart" uri="{C3380CC4-5D6E-409C-BE32-E72D297353CC}">
              <c16:uniqueId val="{00000000-F242-4DBA-BD0B-852F7703E004}"/>
            </c:ext>
          </c:extLst>
        </c:ser>
        <c:ser>
          <c:idx val="1"/>
          <c:order val="1"/>
          <c:tx>
            <c:strRef>
              <c:f>Sheet9!$C$3:$C$4</c:f>
              <c:strCache>
                <c:ptCount val="1"/>
                <c:pt idx="0">
                  <c:v>Covid-19</c:v>
                </c:pt>
              </c:strCache>
            </c:strRef>
          </c:tx>
          <c:spPr>
            <a:solidFill>
              <a:schemeClr val="accent2"/>
            </a:solidFill>
            <a:ln>
              <a:noFill/>
            </a:ln>
            <a:effectLst/>
          </c:spPr>
          <c:invertIfNegative val="0"/>
          <c:cat>
            <c:strRef>
              <c:f>Sheet9!$A$5:$A$14</c:f>
              <c:strCache>
                <c:ptCount val="9"/>
                <c:pt idx="0">
                  <c:v>2011</c:v>
                </c:pt>
                <c:pt idx="1">
                  <c:v>2015</c:v>
                </c:pt>
                <c:pt idx="2">
                  <c:v>2020</c:v>
                </c:pt>
                <c:pt idx="3">
                  <c:v>2025</c:v>
                </c:pt>
                <c:pt idx="4">
                  <c:v>2030</c:v>
                </c:pt>
                <c:pt idx="5">
                  <c:v>2035</c:v>
                </c:pt>
                <c:pt idx="6">
                  <c:v>2040</c:v>
                </c:pt>
                <c:pt idx="7">
                  <c:v>2045</c:v>
                </c:pt>
                <c:pt idx="8">
                  <c:v>2050</c:v>
                </c:pt>
              </c:strCache>
            </c:strRef>
          </c:cat>
          <c:val>
            <c:numRef>
              <c:f>Sheet9!$C$5:$C$14</c:f>
              <c:numCache>
                <c:formatCode>General</c:formatCode>
                <c:ptCount val="9"/>
                <c:pt idx="0">
                  <c:v>2.7768513802564777E-2</c:v>
                </c:pt>
                <c:pt idx="1">
                  <c:v>16.494376075922965</c:v>
                </c:pt>
                <c:pt idx="2">
                  <c:v>10.265855834764995</c:v>
                </c:pt>
                <c:pt idx="3">
                  <c:v>34.613376699784709</c:v>
                </c:pt>
                <c:pt idx="4">
                  <c:v>24.736585756275385</c:v>
                </c:pt>
                <c:pt idx="5">
                  <c:v>52.388182204629338</c:v>
                </c:pt>
                <c:pt idx="6">
                  <c:v>86.200888978379524</c:v>
                </c:pt>
                <c:pt idx="7">
                  <c:v>91.382102984501572</c:v>
                </c:pt>
                <c:pt idx="8">
                  <c:v>130.5336822377192</c:v>
                </c:pt>
              </c:numCache>
            </c:numRef>
          </c:val>
          <c:extLst>
            <c:ext xmlns:c16="http://schemas.microsoft.com/office/drawing/2014/chart" uri="{C3380CC4-5D6E-409C-BE32-E72D297353CC}">
              <c16:uniqueId val="{00000001-F242-4DBA-BD0B-852F7703E004}"/>
            </c:ext>
          </c:extLst>
        </c:ser>
        <c:dLbls>
          <c:showLegendKey val="0"/>
          <c:showVal val="0"/>
          <c:showCatName val="0"/>
          <c:showSerName val="0"/>
          <c:showPercent val="0"/>
          <c:showBubbleSize val="0"/>
        </c:dLbls>
        <c:gapWidth val="219"/>
        <c:overlap val="-27"/>
        <c:axId val="1175984080"/>
        <c:axId val="1175982960"/>
      </c:barChart>
      <c:catAx>
        <c:axId val="117598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1175982960"/>
        <c:crosses val="autoZero"/>
        <c:auto val="1"/>
        <c:lblAlgn val="ctr"/>
        <c:lblOffset val="100"/>
        <c:noMultiLvlLbl val="0"/>
      </c:catAx>
      <c:valAx>
        <c:axId val="1175982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de-DE"/>
                  <a:t>ETS price (€)</a:t>
                </a: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1175984080"/>
        <c:crosses val="autoZero"/>
        <c:crossBetween val="between"/>
      </c:valAx>
      <c:spPr>
        <a:noFill/>
        <a:ln>
          <a:noFill/>
        </a:ln>
        <a:effectLst/>
      </c:spPr>
    </c:plotArea>
    <c:legend>
      <c:legendPos val="r"/>
      <c:layout>
        <c:manualLayout>
          <c:xMode val="edge"/>
          <c:yMode val="edge"/>
          <c:x val="0.12848053099303167"/>
          <c:y val="9.0390765544812485E-2"/>
          <c:w val="0.16195077350262255"/>
          <c:h val="0.13931158835377772"/>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sz="1200"/>
      </a:pPr>
      <a:endParaRPr lang="de-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[analysis.xlsx]Tabelle5!PivotTable1</c:name>
    <c:fmtId val="3"/>
  </c:pivotSource>
  <c:chart>
    <c:title>
      <c:tx>
        <c:rich>
          <a:bodyPr rot="0" spcFirstLastPara="1" vertOverflow="ellipsis" vert="horz" wrap="square" anchor="ctr" anchorCtr="1"/>
          <a:lstStyle/>
          <a:p>
            <a:pPr>
              <a:defRPr lang="en-US" sz="1440" b="0" i="0" u="none" strike="noStrike" kern="1200" spc="0" baseline="0" noProof="0">
                <a:solidFill>
                  <a:schemeClr val="tx1">
                    <a:lumMod val="65000"/>
                    <a:lumOff val="35000"/>
                  </a:schemeClr>
                </a:solidFill>
                <a:latin typeface="+mn-lt"/>
                <a:ea typeface="+mn-ea"/>
                <a:cs typeface="+mn-cs"/>
              </a:defRPr>
            </a:pPr>
            <a:r>
              <a:rPr lang="en-US" noProof="0" dirty="0" smtClean="0"/>
              <a:t>Electricity Production By Coal and Lignite in EU-28</a:t>
            </a:r>
            <a:endParaRPr lang="en-US" noProof="0" dirty="0"/>
          </a:p>
        </c:rich>
      </c:tx>
      <c:layout>
        <c:manualLayout>
          <c:xMode val="edge"/>
          <c:yMode val="edge"/>
          <c:x val="0.14850675784670006"/>
          <c:y val="2.8249699763525545E-3"/>
        </c:manualLayout>
      </c:layout>
      <c:overlay val="0"/>
      <c:spPr>
        <a:noFill/>
        <a:ln>
          <a:noFill/>
        </a:ln>
        <a:effectLst/>
      </c:spPr>
      <c:txPr>
        <a:bodyPr rot="0" spcFirstLastPara="1" vertOverflow="ellipsis" vert="horz" wrap="square" anchor="ctr" anchorCtr="1"/>
        <a:lstStyle/>
        <a:p>
          <a:pPr>
            <a:defRPr lang="en-US" sz="1440" b="0" i="0" u="none" strike="noStrike" kern="1200" spc="0" baseline="0" noProof="0">
              <a:solidFill>
                <a:schemeClr val="tx1">
                  <a:lumMod val="65000"/>
                  <a:lumOff val="35000"/>
                </a:schemeClr>
              </a:solidFill>
              <a:latin typeface="+mn-lt"/>
              <a:ea typeface="+mn-ea"/>
              <a:cs typeface="+mn-cs"/>
            </a:defRPr>
          </a:pPr>
          <a:endParaRPr lang="de-DE"/>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s>
    <c:plotArea>
      <c:layout>
        <c:manualLayout>
          <c:layoutTarget val="inner"/>
          <c:xMode val="edge"/>
          <c:yMode val="edge"/>
          <c:x val="0.11571328942735808"/>
          <c:y val="0.10473476089965729"/>
          <c:w val="0.88428671057264197"/>
          <c:h val="0.6477502673155644"/>
        </c:manualLayout>
      </c:layout>
      <c:barChart>
        <c:barDir val="col"/>
        <c:grouping val="stacked"/>
        <c:varyColors val="0"/>
        <c:ser>
          <c:idx val="0"/>
          <c:order val="0"/>
          <c:tx>
            <c:strRef>
              <c:f>Tabelle5!$B$3:$B$4</c:f>
              <c:strCache>
                <c:ptCount val="1"/>
                <c:pt idx="0">
                  <c:v>Lignite</c:v>
                </c:pt>
              </c:strCache>
            </c:strRef>
          </c:tx>
          <c:spPr>
            <a:solidFill>
              <a:schemeClr val="accent2">
                <a:lumMod val="75000"/>
              </a:schemeClr>
            </a:solidFill>
            <a:ln>
              <a:noFill/>
            </a:ln>
            <a:effectLst/>
          </c:spPr>
          <c:invertIfNegative val="0"/>
          <c:cat>
            <c:multiLvlStrRef>
              <c:f>Tabelle5!$A$5:$A$17</c:f>
              <c:multiLvlStrCache>
                <c:ptCount val="8"/>
                <c:lvl>
                  <c:pt idx="0">
                    <c:v>Covid-19</c:v>
                  </c:pt>
                  <c:pt idx="1">
                    <c:v>Reference</c:v>
                  </c:pt>
                  <c:pt idx="2">
                    <c:v>Covid-19</c:v>
                  </c:pt>
                  <c:pt idx="3">
                    <c:v>Reference</c:v>
                  </c:pt>
                  <c:pt idx="4">
                    <c:v>Covid-19</c:v>
                  </c:pt>
                  <c:pt idx="5">
                    <c:v>Reference</c:v>
                  </c:pt>
                  <c:pt idx="6">
                    <c:v>Covid-19</c:v>
                  </c:pt>
                  <c:pt idx="7">
                    <c:v>Reference</c:v>
                  </c:pt>
                </c:lvl>
                <c:lvl>
                  <c:pt idx="0">
                    <c:v>2020</c:v>
                  </c:pt>
                  <c:pt idx="2">
                    <c:v>2030</c:v>
                  </c:pt>
                  <c:pt idx="4">
                    <c:v>2040</c:v>
                  </c:pt>
                  <c:pt idx="6">
                    <c:v>2050</c:v>
                  </c:pt>
                </c:lvl>
              </c:multiLvlStrCache>
            </c:multiLvlStrRef>
          </c:cat>
          <c:val>
            <c:numRef>
              <c:f>Tabelle5!$B$5:$B$17</c:f>
              <c:numCache>
                <c:formatCode>0.00</c:formatCode>
                <c:ptCount val="8"/>
                <c:pt idx="0">
                  <c:v>322.00319577370499</c:v>
                </c:pt>
                <c:pt idx="1">
                  <c:v>227.07212262407222</c:v>
                </c:pt>
                <c:pt idx="2">
                  <c:v>206.63578821877564</c:v>
                </c:pt>
                <c:pt idx="3">
                  <c:v>210.26007188355749</c:v>
                </c:pt>
                <c:pt idx="4">
                  <c:v>113.60671860295196</c:v>
                </c:pt>
                <c:pt idx="5">
                  <c:v>114.70684363808465</c:v>
                </c:pt>
                <c:pt idx="6">
                  <c:v>55.574788028828841</c:v>
                </c:pt>
                <c:pt idx="7">
                  <c:v>50.240949300425143</c:v>
                </c:pt>
              </c:numCache>
            </c:numRef>
          </c:val>
          <c:extLst>
            <c:ext xmlns:c16="http://schemas.microsoft.com/office/drawing/2014/chart" uri="{C3380CC4-5D6E-409C-BE32-E72D297353CC}">
              <c16:uniqueId val="{00000000-E2B4-4C24-87E3-0B7246AC9F69}"/>
            </c:ext>
          </c:extLst>
        </c:ser>
        <c:ser>
          <c:idx val="1"/>
          <c:order val="1"/>
          <c:tx>
            <c:strRef>
              <c:f>Tabelle5!$C$3:$C$4</c:f>
              <c:strCache>
                <c:ptCount val="1"/>
                <c:pt idx="0">
                  <c:v>Coal</c:v>
                </c:pt>
              </c:strCache>
            </c:strRef>
          </c:tx>
          <c:spPr>
            <a:solidFill>
              <a:schemeClr val="bg2">
                <a:lumMod val="50000"/>
              </a:schemeClr>
            </a:solidFill>
            <a:ln>
              <a:noFill/>
            </a:ln>
            <a:effectLst/>
          </c:spPr>
          <c:invertIfNegative val="0"/>
          <c:cat>
            <c:multiLvlStrRef>
              <c:f>Tabelle5!$A$5:$A$17</c:f>
              <c:multiLvlStrCache>
                <c:ptCount val="8"/>
                <c:lvl>
                  <c:pt idx="0">
                    <c:v>Covid-19</c:v>
                  </c:pt>
                  <c:pt idx="1">
                    <c:v>Reference</c:v>
                  </c:pt>
                  <c:pt idx="2">
                    <c:v>Covid-19</c:v>
                  </c:pt>
                  <c:pt idx="3">
                    <c:v>Reference</c:v>
                  </c:pt>
                  <c:pt idx="4">
                    <c:v>Covid-19</c:v>
                  </c:pt>
                  <c:pt idx="5">
                    <c:v>Reference</c:v>
                  </c:pt>
                  <c:pt idx="6">
                    <c:v>Covid-19</c:v>
                  </c:pt>
                  <c:pt idx="7">
                    <c:v>Reference</c:v>
                  </c:pt>
                </c:lvl>
                <c:lvl>
                  <c:pt idx="0">
                    <c:v>2020</c:v>
                  </c:pt>
                  <c:pt idx="2">
                    <c:v>2030</c:v>
                  </c:pt>
                  <c:pt idx="4">
                    <c:v>2040</c:v>
                  </c:pt>
                  <c:pt idx="6">
                    <c:v>2050</c:v>
                  </c:pt>
                </c:lvl>
              </c:multiLvlStrCache>
            </c:multiLvlStrRef>
          </c:cat>
          <c:val>
            <c:numRef>
              <c:f>Tabelle5!$C$5:$C$17</c:f>
              <c:numCache>
                <c:formatCode>0.00</c:formatCode>
                <c:ptCount val="8"/>
                <c:pt idx="0">
                  <c:v>433.19078166319065</c:v>
                </c:pt>
                <c:pt idx="1">
                  <c:v>426.02882727705992</c:v>
                </c:pt>
                <c:pt idx="2">
                  <c:v>437.64106892113466</c:v>
                </c:pt>
                <c:pt idx="3">
                  <c:v>429.64550168495089</c:v>
                </c:pt>
                <c:pt idx="4">
                  <c:v>270.16222837643693</c:v>
                </c:pt>
                <c:pt idx="5">
                  <c:v>265.01111384053968</c:v>
                </c:pt>
                <c:pt idx="6">
                  <c:v>163.9826502740772</c:v>
                </c:pt>
                <c:pt idx="7">
                  <c:v>162.60538666512139</c:v>
                </c:pt>
              </c:numCache>
            </c:numRef>
          </c:val>
          <c:extLst>
            <c:ext xmlns:c16="http://schemas.microsoft.com/office/drawing/2014/chart" uri="{C3380CC4-5D6E-409C-BE32-E72D297353CC}">
              <c16:uniqueId val="{00000001-E2B4-4C24-87E3-0B7246AC9F69}"/>
            </c:ext>
          </c:extLst>
        </c:ser>
        <c:dLbls>
          <c:showLegendKey val="0"/>
          <c:showVal val="0"/>
          <c:showCatName val="0"/>
          <c:showSerName val="0"/>
          <c:showPercent val="0"/>
          <c:showBubbleSize val="0"/>
        </c:dLbls>
        <c:gapWidth val="219"/>
        <c:overlap val="100"/>
        <c:axId val="398794240"/>
        <c:axId val="849342144"/>
      </c:barChart>
      <c:catAx>
        <c:axId val="398794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849342144"/>
        <c:crosses val="autoZero"/>
        <c:auto val="1"/>
        <c:lblAlgn val="ctr"/>
        <c:lblOffset val="100"/>
        <c:noMultiLvlLbl val="0"/>
      </c:catAx>
      <c:valAx>
        <c:axId val="8493421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de-DE" dirty="0" err="1"/>
                  <a:t>Generated</a:t>
                </a:r>
                <a:r>
                  <a:rPr lang="de-DE" dirty="0"/>
                  <a:t> </a:t>
                </a:r>
                <a:r>
                  <a:rPr lang="de-DE" dirty="0" err="1"/>
                  <a:t>Electricity</a:t>
                </a:r>
                <a:r>
                  <a:rPr lang="de-DE" dirty="0"/>
                  <a:t> (</a:t>
                </a:r>
                <a:r>
                  <a:rPr lang="de-DE" dirty="0" err="1"/>
                  <a:t>TWh</a:t>
                </a:r>
                <a:r>
                  <a:rPr lang="de-DE" dirty="0"/>
                  <a:t>)</a:t>
                </a:r>
              </a:p>
            </c:rich>
          </c:tx>
          <c:layout>
            <c:manualLayout>
              <c:xMode val="edge"/>
              <c:yMode val="edge"/>
              <c:x val="1.2931035109723979E-2"/>
              <c:y val="0.209112957602056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39879424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0" i="0" u="none" strike="noStrike" kern="1200" baseline="0">
                <a:solidFill>
                  <a:schemeClr val="tx1">
                    <a:lumMod val="65000"/>
                    <a:lumOff val="35000"/>
                  </a:schemeClr>
                </a:solidFill>
                <a:latin typeface="+mn-lt"/>
                <a:ea typeface="+mn-ea"/>
                <a:cs typeface="+mn-cs"/>
              </a:defRPr>
            </a:pPr>
            <a:endParaRPr lang="de-DE"/>
          </a:p>
        </c:txPr>
      </c:dTable>
      <c:spPr>
        <a:noFill/>
        <a:ln>
          <a:noFill/>
        </a:ln>
        <a:effectLst/>
      </c:spPr>
    </c:plotArea>
    <c:legend>
      <c:legendPos val="r"/>
      <c:layout>
        <c:manualLayout>
          <c:xMode val="edge"/>
          <c:yMode val="edge"/>
          <c:x val="0.80129659656283403"/>
          <c:y val="0.12209720432518474"/>
          <c:w val="0.14856779467211928"/>
          <c:h val="0.11952033055074501"/>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sz="1200"/>
      </a:pPr>
      <a:endParaRPr lang="de-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[analysis.xlsx]Tabelle5 (2)!PivotTable1</c:name>
    <c:fmtId val="7"/>
  </c:pivotSource>
  <c:chart>
    <c:title>
      <c:tx>
        <c:rich>
          <a:bodyPr rot="0" spcFirstLastPara="1" vertOverflow="ellipsis" vert="horz" wrap="square" anchor="ctr" anchorCtr="1"/>
          <a:lstStyle/>
          <a:p>
            <a:pPr>
              <a:defRPr lang="en-US" sz="1440" b="0" i="0" u="none" strike="noStrike" kern="1200" spc="0" baseline="0" noProof="0">
                <a:solidFill>
                  <a:schemeClr val="tx1">
                    <a:lumMod val="65000"/>
                    <a:lumOff val="35000"/>
                  </a:schemeClr>
                </a:solidFill>
                <a:latin typeface="+mn-lt"/>
                <a:ea typeface="+mn-ea"/>
                <a:cs typeface="+mn-cs"/>
              </a:defRPr>
            </a:pPr>
            <a:r>
              <a:rPr lang="en-US" noProof="0" dirty="0" smtClean="0"/>
              <a:t>Difference in Total Electricity</a:t>
            </a:r>
            <a:r>
              <a:rPr lang="en-US" baseline="0" noProof="0" dirty="0" smtClean="0"/>
              <a:t> </a:t>
            </a:r>
            <a:r>
              <a:rPr lang="en-US" noProof="0" dirty="0" smtClean="0"/>
              <a:t>Production in the EU-28</a:t>
            </a:r>
            <a:endParaRPr lang="en-US" noProof="0" dirty="0"/>
          </a:p>
        </c:rich>
      </c:tx>
      <c:layout>
        <c:manualLayout>
          <c:xMode val="edge"/>
          <c:yMode val="edge"/>
          <c:x val="0.18692385498818689"/>
          <c:y val="0"/>
        </c:manualLayout>
      </c:layout>
      <c:overlay val="0"/>
      <c:spPr>
        <a:noFill/>
        <a:ln>
          <a:noFill/>
        </a:ln>
        <a:effectLst/>
      </c:spPr>
      <c:txPr>
        <a:bodyPr rot="0" spcFirstLastPara="1" vertOverflow="ellipsis" vert="horz" wrap="square" anchor="ctr" anchorCtr="1"/>
        <a:lstStyle/>
        <a:p>
          <a:pPr>
            <a:defRPr lang="en-US" sz="1440" b="0" i="0" u="none" strike="noStrike" kern="1200" spc="0" baseline="0" noProof="0">
              <a:solidFill>
                <a:schemeClr val="tx1">
                  <a:lumMod val="65000"/>
                  <a:lumOff val="35000"/>
                </a:schemeClr>
              </a:solidFill>
              <a:latin typeface="+mn-lt"/>
              <a:ea typeface="+mn-ea"/>
              <a:cs typeface="+mn-cs"/>
            </a:defRPr>
          </a:pPr>
          <a:endParaRPr lang="de-DE"/>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s>
    <c:plotArea>
      <c:layout>
        <c:manualLayout>
          <c:layoutTarget val="inner"/>
          <c:xMode val="edge"/>
          <c:yMode val="edge"/>
          <c:x val="0.2540180076614052"/>
          <c:y val="0.1027307660225219"/>
          <c:w val="0.67961964196180746"/>
          <c:h val="0.73198498540247448"/>
        </c:manualLayout>
      </c:layout>
      <c:barChart>
        <c:barDir val="col"/>
        <c:grouping val="stacked"/>
        <c:varyColors val="0"/>
        <c:ser>
          <c:idx val="0"/>
          <c:order val="0"/>
          <c:tx>
            <c:strRef>
              <c:f>'Tabelle5 (2)'!$B$3:$B$4</c:f>
              <c:strCache>
                <c:ptCount val="1"/>
                <c:pt idx="0">
                  <c:v>Reference</c:v>
                </c:pt>
              </c:strCache>
            </c:strRef>
          </c:tx>
          <c:spPr>
            <a:solidFill>
              <a:schemeClr val="accent1"/>
            </a:solidFill>
            <a:ln>
              <a:noFill/>
            </a:ln>
            <a:effectLst/>
          </c:spPr>
          <c:invertIfNegative val="0"/>
          <c:cat>
            <c:strRef>
              <c:f>'Tabelle5 (2)'!$A$5:$A$9</c:f>
              <c:strCache>
                <c:ptCount val="4"/>
                <c:pt idx="0">
                  <c:v>2020</c:v>
                </c:pt>
                <c:pt idx="1">
                  <c:v>2030</c:v>
                </c:pt>
                <c:pt idx="2">
                  <c:v>2040</c:v>
                </c:pt>
                <c:pt idx="3">
                  <c:v>2050</c:v>
                </c:pt>
              </c:strCache>
            </c:strRef>
          </c:cat>
          <c:val>
            <c:numRef>
              <c:f>'Tabelle5 (2)'!$B$5:$B$9</c:f>
              <c:numCache>
                <c:formatCode>0.00</c:formatCode>
                <c:ptCount val="4"/>
              </c:numCache>
            </c:numRef>
          </c:val>
          <c:extLst>
            <c:ext xmlns:c16="http://schemas.microsoft.com/office/drawing/2014/chart" uri="{C3380CC4-5D6E-409C-BE32-E72D297353CC}">
              <c16:uniqueId val="{00000000-D60E-425E-A4CD-8E6F4F8AB50D}"/>
            </c:ext>
          </c:extLst>
        </c:ser>
        <c:ser>
          <c:idx val="1"/>
          <c:order val="1"/>
          <c:tx>
            <c:strRef>
              <c:f>'Tabelle5 (2)'!$C$3:$C$4</c:f>
              <c:strCache>
                <c:ptCount val="1"/>
                <c:pt idx="0">
                  <c:v>Covid-19</c:v>
                </c:pt>
              </c:strCache>
            </c:strRef>
          </c:tx>
          <c:spPr>
            <a:solidFill>
              <a:schemeClr val="accent2"/>
            </a:solidFill>
            <a:ln>
              <a:noFill/>
            </a:ln>
            <a:effectLst/>
          </c:spPr>
          <c:invertIfNegative val="0"/>
          <c:cat>
            <c:strRef>
              <c:f>'Tabelle5 (2)'!$A$5:$A$9</c:f>
              <c:strCache>
                <c:ptCount val="4"/>
                <c:pt idx="0">
                  <c:v>2020</c:v>
                </c:pt>
                <c:pt idx="1">
                  <c:v>2030</c:v>
                </c:pt>
                <c:pt idx="2">
                  <c:v>2040</c:v>
                </c:pt>
                <c:pt idx="3">
                  <c:v>2050</c:v>
                </c:pt>
              </c:strCache>
            </c:strRef>
          </c:cat>
          <c:val>
            <c:numRef>
              <c:f>'Tabelle5 (2)'!$C$5:$C$9</c:f>
              <c:numCache>
                <c:formatCode>0.00</c:formatCode>
                <c:ptCount val="4"/>
                <c:pt idx="0">
                  <c:v>-153.87382498771967</c:v>
                </c:pt>
                <c:pt idx="1">
                  <c:v>-70.693203571741378</c:v>
                </c:pt>
                <c:pt idx="2">
                  <c:v>-47.226532459954342</c:v>
                </c:pt>
                <c:pt idx="3">
                  <c:v>2.273505738151016</c:v>
                </c:pt>
              </c:numCache>
            </c:numRef>
          </c:val>
          <c:extLst>
            <c:ext xmlns:c16="http://schemas.microsoft.com/office/drawing/2014/chart" uri="{C3380CC4-5D6E-409C-BE32-E72D297353CC}">
              <c16:uniqueId val="{00000001-D60E-425E-A4CD-8E6F4F8AB50D}"/>
            </c:ext>
          </c:extLst>
        </c:ser>
        <c:dLbls>
          <c:showLegendKey val="0"/>
          <c:showVal val="0"/>
          <c:showCatName val="0"/>
          <c:showSerName val="0"/>
          <c:showPercent val="0"/>
          <c:showBubbleSize val="0"/>
        </c:dLbls>
        <c:gapWidth val="219"/>
        <c:overlap val="100"/>
        <c:axId val="398794240"/>
        <c:axId val="849342144"/>
      </c:barChart>
      <c:catAx>
        <c:axId val="398794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849342144"/>
        <c:crosses val="autoZero"/>
        <c:auto val="1"/>
        <c:lblAlgn val="ctr"/>
        <c:lblOffset val="100"/>
        <c:noMultiLvlLbl val="0"/>
      </c:catAx>
      <c:valAx>
        <c:axId val="8493421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de-DE" dirty="0" err="1" smtClean="0"/>
                  <a:t>TWh</a:t>
                </a:r>
                <a:endParaRPr lang="de-DE" dirty="0"/>
              </a:p>
            </c:rich>
          </c:tx>
          <c:layout>
            <c:manualLayout>
              <c:xMode val="edge"/>
              <c:yMode val="edge"/>
              <c:x val="4.8764711347261291E-2"/>
              <c:y val="0.36429975651867524"/>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39879424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0" i="0" u="none" strike="noStrike" kern="1200" baseline="0">
                <a:solidFill>
                  <a:schemeClr val="tx1">
                    <a:lumMod val="65000"/>
                    <a:lumOff val="35000"/>
                  </a:schemeClr>
                </a:solidFill>
                <a:latin typeface="+mn-lt"/>
                <a:ea typeface="+mn-ea"/>
                <a:cs typeface="+mn-cs"/>
              </a:defRPr>
            </a:pPr>
            <a:endParaRPr lang="de-DE"/>
          </a:p>
        </c:txPr>
      </c:dTable>
      <c:spPr>
        <a:noFill/>
        <a:ln>
          <a:noFill/>
        </a:ln>
        <a:effectLst/>
      </c:spPr>
    </c:plotArea>
    <c:legend>
      <c:legendPos val="r"/>
      <c:layout>
        <c:manualLayout>
          <c:xMode val="edge"/>
          <c:yMode val="edge"/>
          <c:x val="0.69092463133064352"/>
          <c:y val="0.6604129570415681"/>
          <c:w val="0.21743212291093586"/>
          <c:h val="0.11584373696649521"/>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sz="1200"/>
      </a:pPr>
      <a:endParaRPr lang="de-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9-09T13:00:22.105" idx="1">
    <p:pos x="7152" y="115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C704A473-2F25-418D-8D7C-68E52420EDC8}" type="datetimeFigureOut">
              <a:rPr lang="de-DE" smtClean="0"/>
              <a:t>09.09.2020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CB5BF87-DCB8-4A02-8DFC-90F9C63C801B}" type="slidenum">
              <a:rPr lang="de-DE" smtClean="0"/>
              <a:t>‹Nr.›</a:t>
            </a:fld>
            <a:endParaRPr lang="de-DE"/>
          </a:p>
        </p:txBody>
      </p:sp>
    </p:spTree>
    <p:extLst>
      <p:ext uri="{BB962C8B-B14F-4D97-AF65-F5344CB8AC3E}">
        <p14:creationId xmlns:p14="http://schemas.microsoft.com/office/powerpoint/2010/main" val="302990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704A473-2F25-418D-8D7C-68E52420EDC8}" type="datetimeFigureOut">
              <a:rPr lang="de-DE" smtClean="0"/>
              <a:t>09.09.2020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CB5BF87-DCB8-4A02-8DFC-90F9C63C801B}" type="slidenum">
              <a:rPr lang="de-DE" smtClean="0"/>
              <a:t>‹Nr.›</a:t>
            </a:fld>
            <a:endParaRPr lang="de-DE"/>
          </a:p>
        </p:txBody>
      </p:sp>
    </p:spTree>
    <p:extLst>
      <p:ext uri="{BB962C8B-B14F-4D97-AF65-F5344CB8AC3E}">
        <p14:creationId xmlns:p14="http://schemas.microsoft.com/office/powerpoint/2010/main" val="3118349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704A473-2F25-418D-8D7C-68E52420EDC8}" type="datetimeFigureOut">
              <a:rPr lang="de-DE" smtClean="0"/>
              <a:t>09.09.2020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CB5BF87-DCB8-4A02-8DFC-90F9C63C801B}" type="slidenum">
              <a:rPr lang="de-DE" smtClean="0"/>
              <a:t>‹Nr.›</a:t>
            </a:fld>
            <a:endParaRPr lang="de-DE"/>
          </a:p>
        </p:txBody>
      </p:sp>
    </p:spTree>
    <p:extLst>
      <p:ext uri="{BB962C8B-B14F-4D97-AF65-F5344CB8AC3E}">
        <p14:creationId xmlns:p14="http://schemas.microsoft.com/office/powerpoint/2010/main" val="309064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704A473-2F25-418D-8D7C-68E52420EDC8}" type="datetimeFigureOut">
              <a:rPr lang="de-DE" smtClean="0"/>
              <a:t>09.09.2020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CB5BF87-DCB8-4A02-8DFC-90F9C63C801B}" type="slidenum">
              <a:rPr lang="de-DE" smtClean="0"/>
              <a:t>‹Nr.›</a:t>
            </a:fld>
            <a:endParaRPr lang="de-DE"/>
          </a:p>
        </p:txBody>
      </p:sp>
    </p:spTree>
    <p:extLst>
      <p:ext uri="{BB962C8B-B14F-4D97-AF65-F5344CB8AC3E}">
        <p14:creationId xmlns:p14="http://schemas.microsoft.com/office/powerpoint/2010/main" val="1688871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C704A473-2F25-418D-8D7C-68E52420EDC8}" type="datetimeFigureOut">
              <a:rPr lang="de-DE" smtClean="0"/>
              <a:t>09.09.2020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CB5BF87-DCB8-4A02-8DFC-90F9C63C801B}" type="slidenum">
              <a:rPr lang="de-DE" smtClean="0"/>
              <a:t>‹Nr.›</a:t>
            </a:fld>
            <a:endParaRPr lang="de-DE"/>
          </a:p>
        </p:txBody>
      </p:sp>
    </p:spTree>
    <p:extLst>
      <p:ext uri="{BB962C8B-B14F-4D97-AF65-F5344CB8AC3E}">
        <p14:creationId xmlns:p14="http://schemas.microsoft.com/office/powerpoint/2010/main" val="1663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C704A473-2F25-418D-8D7C-68E52420EDC8}" type="datetimeFigureOut">
              <a:rPr lang="de-DE" smtClean="0"/>
              <a:t>09.09.2020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CB5BF87-DCB8-4A02-8DFC-90F9C63C801B}" type="slidenum">
              <a:rPr lang="de-DE" smtClean="0"/>
              <a:t>‹Nr.›</a:t>
            </a:fld>
            <a:endParaRPr lang="de-DE"/>
          </a:p>
        </p:txBody>
      </p:sp>
    </p:spTree>
    <p:extLst>
      <p:ext uri="{BB962C8B-B14F-4D97-AF65-F5344CB8AC3E}">
        <p14:creationId xmlns:p14="http://schemas.microsoft.com/office/powerpoint/2010/main" val="282914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C704A473-2F25-418D-8D7C-68E52420EDC8}" type="datetimeFigureOut">
              <a:rPr lang="de-DE" smtClean="0"/>
              <a:t>09.09.2020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1CB5BF87-DCB8-4A02-8DFC-90F9C63C801B}" type="slidenum">
              <a:rPr lang="de-DE" smtClean="0"/>
              <a:t>‹Nr.›</a:t>
            </a:fld>
            <a:endParaRPr lang="de-DE"/>
          </a:p>
        </p:txBody>
      </p:sp>
    </p:spTree>
    <p:extLst>
      <p:ext uri="{BB962C8B-B14F-4D97-AF65-F5344CB8AC3E}">
        <p14:creationId xmlns:p14="http://schemas.microsoft.com/office/powerpoint/2010/main" val="669309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C704A473-2F25-418D-8D7C-68E52420EDC8}" type="datetimeFigureOut">
              <a:rPr lang="de-DE" smtClean="0"/>
              <a:t>09.09.2020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1CB5BF87-DCB8-4A02-8DFC-90F9C63C801B}" type="slidenum">
              <a:rPr lang="de-DE" smtClean="0"/>
              <a:t>‹Nr.›</a:t>
            </a:fld>
            <a:endParaRPr lang="de-DE"/>
          </a:p>
        </p:txBody>
      </p:sp>
    </p:spTree>
    <p:extLst>
      <p:ext uri="{BB962C8B-B14F-4D97-AF65-F5344CB8AC3E}">
        <p14:creationId xmlns:p14="http://schemas.microsoft.com/office/powerpoint/2010/main" val="2252164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704A473-2F25-418D-8D7C-68E52420EDC8}" type="datetimeFigureOut">
              <a:rPr lang="de-DE" smtClean="0"/>
              <a:t>09.09.2020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1CB5BF87-DCB8-4A02-8DFC-90F9C63C801B}" type="slidenum">
              <a:rPr lang="de-DE" smtClean="0"/>
              <a:t>‹Nr.›</a:t>
            </a:fld>
            <a:endParaRPr lang="de-DE"/>
          </a:p>
        </p:txBody>
      </p:sp>
    </p:spTree>
    <p:extLst>
      <p:ext uri="{BB962C8B-B14F-4D97-AF65-F5344CB8AC3E}">
        <p14:creationId xmlns:p14="http://schemas.microsoft.com/office/powerpoint/2010/main" val="3867882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C704A473-2F25-418D-8D7C-68E52420EDC8}" type="datetimeFigureOut">
              <a:rPr lang="de-DE" smtClean="0"/>
              <a:t>09.09.2020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CB5BF87-DCB8-4A02-8DFC-90F9C63C801B}" type="slidenum">
              <a:rPr lang="de-DE" smtClean="0"/>
              <a:t>‹Nr.›</a:t>
            </a:fld>
            <a:endParaRPr lang="de-DE"/>
          </a:p>
        </p:txBody>
      </p:sp>
    </p:spTree>
    <p:extLst>
      <p:ext uri="{BB962C8B-B14F-4D97-AF65-F5344CB8AC3E}">
        <p14:creationId xmlns:p14="http://schemas.microsoft.com/office/powerpoint/2010/main" val="16142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C704A473-2F25-418D-8D7C-68E52420EDC8}" type="datetimeFigureOut">
              <a:rPr lang="de-DE" smtClean="0"/>
              <a:t>09.09.2020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CB5BF87-DCB8-4A02-8DFC-90F9C63C801B}" type="slidenum">
              <a:rPr lang="de-DE" smtClean="0"/>
              <a:t>‹Nr.›</a:t>
            </a:fld>
            <a:endParaRPr lang="de-DE"/>
          </a:p>
        </p:txBody>
      </p:sp>
    </p:spTree>
    <p:extLst>
      <p:ext uri="{BB962C8B-B14F-4D97-AF65-F5344CB8AC3E}">
        <p14:creationId xmlns:p14="http://schemas.microsoft.com/office/powerpoint/2010/main" val="382614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4A473-2F25-418D-8D7C-68E52420EDC8}" type="datetimeFigureOut">
              <a:rPr lang="de-DE" smtClean="0"/>
              <a:t>09.09.2020</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B5BF87-DCB8-4A02-8DFC-90F9C63C801B}" type="slidenum">
              <a:rPr lang="de-DE" smtClean="0"/>
              <a:t>‹Nr.›</a:t>
            </a:fld>
            <a:endParaRPr lang="de-DE"/>
          </a:p>
        </p:txBody>
      </p:sp>
    </p:spTree>
    <p:extLst>
      <p:ext uri="{BB962C8B-B14F-4D97-AF65-F5344CB8AC3E}">
        <p14:creationId xmlns:p14="http://schemas.microsoft.com/office/powerpoint/2010/main" val="3776141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COVID-19 Scenario</a:t>
            </a:r>
            <a:endParaRPr lang="de-DE" dirty="0"/>
          </a:p>
        </p:txBody>
      </p:sp>
      <p:sp>
        <p:nvSpPr>
          <p:cNvPr id="3" name="Untertitel 2"/>
          <p:cNvSpPr>
            <a:spLocks noGrp="1"/>
          </p:cNvSpPr>
          <p:nvPr>
            <p:ph type="subTitle" idx="1"/>
          </p:nvPr>
        </p:nvSpPr>
        <p:spPr/>
        <p:txBody>
          <a:bodyPr/>
          <a:lstStyle/>
          <a:p>
            <a:r>
              <a:rPr lang="de-DE" dirty="0" err="1" smtClean="0"/>
              <a:t>Comparison</a:t>
            </a:r>
            <a:r>
              <a:rPr lang="de-DE" dirty="0" smtClean="0"/>
              <a:t> </a:t>
            </a:r>
            <a:r>
              <a:rPr lang="de-DE" dirty="0" err="1" smtClean="0"/>
              <a:t>with</a:t>
            </a:r>
            <a:r>
              <a:rPr lang="de-DE" dirty="0" smtClean="0"/>
              <a:t> Reference </a:t>
            </a:r>
            <a:r>
              <a:rPr lang="de-DE" dirty="0" err="1" smtClean="0"/>
              <a:t>scenario</a:t>
            </a:r>
            <a:endParaRPr lang="de-DE" dirty="0"/>
          </a:p>
        </p:txBody>
      </p:sp>
    </p:spTree>
    <p:extLst>
      <p:ext uri="{BB962C8B-B14F-4D97-AF65-F5344CB8AC3E}">
        <p14:creationId xmlns:p14="http://schemas.microsoft.com/office/powerpoint/2010/main" val="338232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1"/>
          <p:cNvGraphicFramePr>
            <a:graphicFrameLocks/>
          </p:cNvGraphicFramePr>
          <p:nvPr>
            <p:extLst>
              <p:ext uri="{D42A27DB-BD31-4B8C-83A1-F6EECF244321}">
                <p14:modId xmlns:p14="http://schemas.microsoft.com/office/powerpoint/2010/main" val="3295853966"/>
              </p:ext>
            </p:extLst>
          </p:nvPr>
        </p:nvGraphicFramePr>
        <p:xfrm>
          <a:off x="6558844" y="1690687"/>
          <a:ext cx="4794956" cy="4125913"/>
        </p:xfrm>
        <a:graphic>
          <a:graphicData uri="http://schemas.openxmlformats.org/drawingml/2006/chart">
            <c:chart xmlns:c="http://schemas.openxmlformats.org/drawingml/2006/chart" xmlns:r="http://schemas.openxmlformats.org/officeDocument/2006/relationships" r:id="rId2"/>
          </a:graphicData>
        </a:graphic>
      </p:graphicFrame>
      <p:sp>
        <p:nvSpPr>
          <p:cNvPr id="11" name="Pfeil nach rechts 10"/>
          <p:cNvSpPr/>
          <p:nvPr/>
        </p:nvSpPr>
        <p:spPr>
          <a:xfrm rot="19290688">
            <a:off x="5325421" y="5112754"/>
            <a:ext cx="3176253" cy="198231"/>
          </a:xfrm>
          <a:prstGeom prst="rightArrow">
            <a:avLst/>
          </a:prstGeom>
          <a:solidFill>
            <a:schemeClr val="accent2">
              <a:lumMod val="40000"/>
              <a:lumOff val="60000"/>
            </a:schemeClr>
          </a:solidFill>
          <a:ln>
            <a:solidFill>
              <a:srgbClr val="FF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lstStyle/>
          <a:p>
            <a:r>
              <a:rPr lang="de-DE" dirty="0" smtClean="0"/>
              <a:t>GDP – EU28</a:t>
            </a:r>
            <a:endParaRPr lang="de-DE" dirty="0"/>
          </a:p>
        </p:txBody>
      </p:sp>
      <p:graphicFrame>
        <p:nvGraphicFramePr>
          <p:cNvPr id="5" name="Chart 1"/>
          <p:cNvGraphicFramePr>
            <a:graphicFrameLocks/>
          </p:cNvGraphicFramePr>
          <p:nvPr>
            <p:extLst>
              <p:ext uri="{D42A27DB-BD31-4B8C-83A1-F6EECF244321}">
                <p14:modId xmlns:p14="http://schemas.microsoft.com/office/powerpoint/2010/main" val="3093873476"/>
              </p:ext>
            </p:extLst>
          </p:nvPr>
        </p:nvGraphicFramePr>
        <p:xfrm>
          <a:off x="838200" y="1690687"/>
          <a:ext cx="5009444" cy="4292423"/>
        </p:xfrm>
        <a:graphic>
          <a:graphicData uri="http://schemas.openxmlformats.org/drawingml/2006/chart">
            <c:chart xmlns:c="http://schemas.openxmlformats.org/drawingml/2006/chart" xmlns:r="http://schemas.openxmlformats.org/officeDocument/2006/relationships" r:id="rId3"/>
          </a:graphicData>
        </a:graphic>
      </p:graphicFrame>
      <p:sp>
        <p:nvSpPr>
          <p:cNvPr id="7" name="Ellipse 6"/>
          <p:cNvSpPr/>
          <p:nvPr/>
        </p:nvSpPr>
        <p:spPr>
          <a:xfrm>
            <a:off x="2619022" y="3397956"/>
            <a:ext cx="485422" cy="55315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 name="Pfeil nach rechts 9"/>
          <p:cNvSpPr/>
          <p:nvPr/>
        </p:nvSpPr>
        <p:spPr>
          <a:xfrm rot="17109770">
            <a:off x="1363542" y="5069574"/>
            <a:ext cx="2177019" cy="140619"/>
          </a:xfrm>
          <a:prstGeom prst="rightArrow">
            <a:avLst/>
          </a:prstGeom>
          <a:solidFill>
            <a:schemeClr val="accent2">
              <a:lumMod val="40000"/>
              <a:lumOff val="60000"/>
            </a:schemeClr>
          </a:solidFill>
          <a:ln>
            <a:solidFill>
              <a:srgbClr val="FF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de-DE"/>
          </a:p>
        </p:txBody>
      </p:sp>
      <p:sp>
        <p:nvSpPr>
          <p:cNvPr id="8" name="Textfeld 7"/>
          <p:cNvSpPr txBox="1"/>
          <p:nvPr/>
        </p:nvSpPr>
        <p:spPr>
          <a:xfrm>
            <a:off x="1513252" y="6163734"/>
            <a:ext cx="433439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GDP decreases in 2020 due to the pandemic</a:t>
            </a:r>
            <a:endParaRPr lang="en-US" dirty="0"/>
          </a:p>
        </p:txBody>
      </p:sp>
      <p:sp>
        <p:nvSpPr>
          <p:cNvPr id="13" name="Pfeil nach rechts 12"/>
          <p:cNvSpPr/>
          <p:nvPr/>
        </p:nvSpPr>
        <p:spPr>
          <a:xfrm rot="16546573">
            <a:off x="7626644" y="4358064"/>
            <a:ext cx="3176253" cy="198231"/>
          </a:xfrm>
          <a:prstGeom prst="rightArrow">
            <a:avLst/>
          </a:prstGeom>
          <a:solidFill>
            <a:schemeClr val="accent2">
              <a:lumMod val="40000"/>
              <a:lumOff val="60000"/>
            </a:schemeClr>
          </a:solidFill>
          <a:ln>
            <a:solidFill>
              <a:srgbClr val="FF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de-DE"/>
          </a:p>
        </p:txBody>
      </p:sp>
      <p:sp>
        <p:nvSpPr>
          <p:cNvPr id="12" name="Textfeld 11"/>
          <p:cNvSpPr txBox="1"/>
          <p:nvPr/>
        </p:nvSpPr>
        <p:spPr>
          <a:xfrm>
            <a:off x="7738190" y="5954668"/>
            <a:ext cx="3824445"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After 2020, the GDP of following years </a:t>
            </a:r>
          </a:p>
          <a:p>
            <a:r>
              <a:rPr lang="en-US" dirty="0"/>
              <a:t>a</a:t>
            </a:r>
            <a:r>
              <a:rPr lang="en-US" dirty="0" smtClean="0"/>
              <a:t>lways remain lower than reference</a:t>
            </a:r>
            <a:endParaRPr lang="en-US" dirty="0"/>
          </a:p>
        </p:txBody>
      </p:sp>
      <p:sp>
        <p:nvSpPr>
          <p:cNvPr id="14" name="Abgerundetes Rechteck 13"/>
          <p:cNvSpPr/>
          <p:nvPr/>
        </p:nvSpPr>
        <p:spPr>
          <a:xfrm>
            <a:off x="8590844" y="2020711"/>
            <a:ext cx="2762956" cy="62088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44849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48267" y="365125"/>
            <a:ext cx="10515600" cy="1325563"/>
          </a:xfrm>
        </p:spPr>
        <p:txBody>
          <a:bodyPr/>
          <a:lstStyle/>
          <a:p>
            <a:r>
              <a:rPr lang="de-DE" dirty="0" smtClean="0"/>
              <a:t>GDP – Germany</a:t>
            </a:r>
            <a:endParaRPr lang="de-DE" dirty="0"/>
          </a:p>
        </p:txBody>
      </p:sp>
      <p:graphicFrame>
        <p:nvGraphicFramePr>
          <p:cNvPr id="4" name="Chart 1"/>
          <p:cNvGraphicFramePr>
            <a:graphicFrameLocks/>
          </p:cNvGraphicFramePr>
          <p:nvPr>
            <p:extLst>
              <p:ext uri="{D42A27DB-BD31-4B8C-83A1-F6EECF244321}">
                <p14:modId xmlns:p14="http://schemas.microsoft.com/office/powerpoint/2010/main" val="3473473040"/>
              </p:ext>
            </p:extLst>
          </p:nvPr>
        </p:nvGraphicFramePr>
        <p:xfrm>
          <a:off x="948267" y="1828800"/>
          <a:ext cx="4950178" cy="41994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m 4"/>
          <p:cNvGraphicFramePr>
            <a:graphicFrameLocks/>
          </p:cNvGraphicFramePr>
          <p:nvPr>
            <p:extLst>
              <p:ext uri="{D42A27DB-BD31-4B8C-83A1-F6EECF244321}">
                <p14:modId xmlns:p14="http://schemas.microsoft.com/office/powerpoint/2010/main" val="2212474406"/>
              </p:ext>
            </p:extLst>
          </p:nvPr>
        </p:nvGraphicFramePr>
        <p:xfrm>
          <a:off x="6502400" y="1828799"/>
          <a:ext cx="4851399" cy="419946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feld 5"/>
          <p:cNvSpPr txBox="1"/>
          <p:nvPr/>
        </p:nvSpPr>
        <p:spPr>
          <a:xfrm>
            <a:off x="4657726" y="6287911"/>
            <a:ext cx="309668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Similar behavior as in the EU28</a:t>
            </a:r>
            <a:endParaRPr lang="en-US" dirty="0"/>
          </a:p>
        </p:txBody>
      </p:sp>
    </p:spTree>
    <p:extLst>
      <p:ext uri="{BB962C8B-B14F-4D97-AF65-F5344CB8AC3E}">
        <p14:creationId xmlns:p14="http://schemas.microsoft.com/office/powerpoint/2010/main" val="2327769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GVA – EU28 – </a:t>
            </a:r>
            <a:r>
              <a:rPr lang="de-DE" dirty="0" err="1" smtClean="0"/>
              <a:t>Industry</a:t>
            </a:r>
            <a:endParaRPr lang="de-DE" dirty="0"/>
          </a:p>
        </p:txBody>
      </p:sp>
      <p:graphicFrame>
        <p:nvGraphicFramePr>
          <p:cNvPr id="4" name="Chart 5"/>
          <p:cNvGraphicFramePr>
            <a:graphicFrameLocks/>
          </p:cNvGraphicFramePr>
          <p:nvPr>
            <p:extLst>
              <p:ext uri="{D42A27DB-BD31-4B8C-83A1-F6EECF244321}">
                <p14:modId xmlns:p14="http://schemas.microsoft.com/office/powerpoint/2010/main" val="851706751"/>
              </p:ext>
            </p:extLst>
          </p:nvPr>
        </p:nvGraphicFramePr>
        <p:xfrm>
          <a:off x="838201" y="1464911"/>
          <a:ext cx="10515599" cy="464237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feld 4"/>
          <p:cNvSpPr txBox="1"/>
          <p:nvPr/>
        </p:nvSpPr>
        <p:spPr>
          <a:xfrm>
            <a:off x="4657726" y="6287911"/>
            <a:ext cx="355674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Similar behavior as GDP in the EU28</a:t>
            </a:r>
            <a:endParaRPr lang="en-US" dirty="0"/>
          </a:p>
        </p:txBody>
      </p:sp>
    </p:spTree>
    <p:extLst>
      <p:ext uri="{BB962C8B-B14F-4D97-AF65-F5344CB8AC3E}">
        <p14:creationId xmlns:p14="http://schemas.microsoft.com/office/powerpoint/2010/main" val="4011417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ETS </a:t>
            </a:r>
            <a:r>
              <a:rPr lang="de-DE" dirty="0" err="1" smtClean="0"/>
              <a:t>prices</a:t>
            </a:r>
            <a:endParaRPr lang="de-DE" dirty="0"/>
          </a:p>
        </p:txBody>
      </p:sp>
      <p:graphicFrame>
        <p:nvGraphicFramePr>
          <p:cNvPr id="4" name="Chart 1"/>
          <p:cNvGraphicFramePr>
            <a:graphicFrameLocks/>
          </p:cNvGraphicFramePr>
          <p:nvPr>
            <p:extLst>
              <p:ext uri="{D42A27DB-BD31-4B8C-83A1-F6EECF244321}">
                <p14:modId xmlns:p14="http://schemas.microsoft.com/office/powerpoint/2010/main" val="1949808368"/>
              </p:ext>
            </p:extLst>
          </p:nvPr>
        </p:nvGraphicFramePr>
        <p:xfrm>
          <a:off x="1422400" y="2235200"/>
          <a:ext cx="5554133" cy="362373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feld 4"/>
          <p:cNvSpPr txBox="1"/>
          <p:nvPr/>
        </p:nvSpPr>
        <p:spPr>
          <a:xfrm>
            <a:off x="7563556" y="2235200"/>
            <a:ext cx="3790244"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ETS price is lower for COVID-19 in 2020, reflecting the lower demand caused by the pandemic.</a:t>
            </a:r>
          </a:p>
          <a:p>
            <a:pPr marL="285750" indent="-285750">
              <a:buFont typeface="Arial" panose="020B0604020202020204" pitchFamily="34" charset="0"/>
              <a:buChar char="•"/>
            </a:pPr>
            <a:r>
              <a:rPr lang="en-US" dirty="0" smtClean="0"/>
              <a:t>In the years after 2020, the ETS price as slightly higher for the COVID-19 Scenario. Does it make sense?</a:t>
            </a:r>
          </a:p>
          <a:p>
            <a:pPr marL="285750" indent="-285750">
              <a:buFont typeface="Arial" panose="020B0604020202020204" pitchFamily="34" charset="0"/>
              <a:buChar char="•"/>
            </a:pPr>
            <a:r>
              <a:rPr lang="en-US" dirty="0" smtClean="0"/>
              <a:t>The higher price in the COVID-19 scenario can be explained by the electricity generation, as shown in the next slide.</a:t>
            </a:r>
          </a:p>
        </p:txBody>
      </p:sp>
    </p:spTree>
    <p:extLst>
      <p:ext uri="{BB962C8B-B14F-4D97-AF65-F5344CB8AC3E}">
        <p14:creationId xmlns:p14="http://schemas.microsoft.com/office/powerpoint/2010/main" val="75098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Electricity Generation – EU28</a:t>
            </a:r>
            <a:endParaRPr lang="en-US" dirty="0"/>
          </a:p>
        </p:txBody>
      </p:sp>
      <p:graphicFrame>
        <p:nvGraphicFramePr>
          <p:cNvPr id="5" name="Diagramm 4"/>
          <p:cNvGraphicFramePr>
            <a:graphicFrameLocks/>
          </p:cNvGraphicFramePr>
          <p:nvPr>
            <p:extLst>
              <p:ext uri="{D42A27DB-BD31-4B8C-83A1-F6EECF244321}">
                <p14:modId xmlns:p14="http://schemas.microsoft.com/office/powerpoint/2010/main" val="2383117295"/>
              </p:ext>
            </p:extLst>
          </p:nvPr>
        </p:nvGraphicFramePr>
        <p:xfrm>
          <a:off x="485423" y="1690687"/>
          <a:ext cx="5046134" cy="449562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Diagramm 5"/>
          <p:cNvGraphicFramePr>
            <a:graphicFrameLocks/>
          </p:cNvGraphicFramePr>
          <p:nvPr>
            <p:extLst>
              <p:ext uri="{D42A27DB-BD31-4B8C-83A1-F6EECF244321}">
                <p14:modId xmlns:p14="http://schemas.microsoft.com/office/powerpoint/2010/main" val="836402858"/>
              </p:ext>
            </p:extLst>
          </p:nvPr>
        </p:nvGraphicFramePr>
        <p:xfrm>
          <a:off x="5531557" y="1690687"/>
          <a:ext cx="4018845" cy="449562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feld 6"/>
          <p:cNvSpPr txBox="1"/>
          <p:nvPr/>
        </p:nvSpPr>
        <p:spPr>
          <a:xfrm>
            <a:off x="9437511" y="1363309"/>
            <a:ext cx="2754489" cy="5078313"/>
          </a:xfrm>
          <a:prstGeom prst="rect">
            <a:avLst/>
          </a:prstGeom>
          <a:noFill/>
        </p:spPr>
        <p:txBody>
          <a:bodyPr wrap="square" rtlCol="0">
            <a:spAutoFit/>
          </a:bodyPr>
          <a:lstStyle/>
          <a:p>
            <a:pPr marL="342900" indent="-342900">
              <a:buFont typeface="+mj-lt"/>
              <a:buAutoNum type="arabicPeriod"/>
            </a:pPr>
            <a:r>
              <a:rPr lang="en-US" dirty="0" smtClean="0"/>
              <a:t>Due to low ETS prices in 2020, Coal and Lignite electricity production stays longer in operation in COVID-19 scenario, increasing the demand for ETS certificates compared to Reference</a:t>
            </a:r>
          </a:p>
          <a:p>
            <a:pPr marL="342900" indent="-342900">
              <a:buFont typeface="+mj-lt"/>
              <a:buAutoNum type="arabicPeriod"/>
            </a:pPr>
            <a:endParaRPr lang="en-US" dirty="0" smtClean="0"/>
          </a:p>
          <a:p>
            <a:pPr marL="342900" indent="-342900">
              <a:buFont typeface="+mj-lt"/>
              <a:buAutoNum type="arabicPeriod"/>
            </a:pPr>
            <a:r>
              <a:rPr lang="en-US" dirty="0" smtClean="0"/>
              <a:t>On the other hand, lower electricity production in 2020 delays expansion of European capacity, increasing consumption of fossil fuels in the following years</a:t>
            </a:r>
          </a:p>
        </p:txBody>
      </p:sp>
    </p:spTree>
    <p:extLst>
      <p:ext uri="{BB962C8B-B14F-4D97-AF65-F5344CB8AC3E}">
        <p14:creationId xmlns:p14="http://schemas.microsoft.com/office/powerpoint/2010/main" val="197135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Comments </a:t>
            </a:r>
            <a:r>
              <a:rPr lang="de-DE" dirty="0" err="1" smtClean="0"/>
              <a:t>and</a:t>
            </a:r>
            <a:r>
              <a:rPr lang="de-DE" dirty="0" smtClean="0"/>
              <a:t> </a:t>
            </a:r>
            <a:r>
              <a:rPr lang="de-DE" dirty="0" err="1" smtClean="0"/>
              <a:t>next</a:t>
            </a:r>
            <a:r>
              <a:rPr lang="de-DE" dirty="0" smtClean="0"/>
              <a:t> </a:t>
            </a:r>
            <a:r>
              <a:rPr lang="de-DE" dirty="0" err="1" smtClean="0"/>
              <a:t>steps</a:t>
            </a:r>
            <a:endParaRPr lang="de-DE" dirty="0"/>
          </a:p>
        </p:txBody>
      </p:sp>
      <p:sp>
        <p:nvSpPr>
          <p:cNvPr id="3" name="Inhaltsplatzhalter 2"/>
          <p:cNvSpPr>
            <a:spLocks noGrp="1"/>
          </p:cNvSpPr>
          <p:nvPr>
            <p:ph idx="1"/>
          </p:nvPr>
        </p:nvSpPr>
        <p:spPr>
          <a:xfrm>
            <a:off x="838200" y="1554692"/>
            <a:ext cx="10515600" cy="4351338"/>
          </a:xfrm>
        </p:spPr>
        <p:txBody>
          <a:bodyPr/>
          <a:lstStyle/>
          <a:p>
            <a:r>
              <a:rPr lang="en-US" sz="2400" dirty="0" smtClean="0"/>
              <a:t>Despite the effects of the pandemic in 2020, the results look positive, indicating that GDP in the EU-28 will be between 1.4 and 0.7% lower than reference in the following years.</a:t>
            </a:r>
          </a:p>
          <a:p>
            <a:r>
              <a:rPr lang="en-US" sz="2400" dirty="0" smtClean="0"/>
              <a:t>Similar effects are seem in Germany’s GDP and in the European Industrial GVA.</a:t>
            </a:r>
          </a:p>
          <a:p>
            <a:r>
              <a:rPr lang="en-US" sz="2400" dirty="0" smtClean="0"/>
              <a:t>As for the ETS price, it is also lower than reference in 2020 due to lower demand. After 2020 it is higher than reference due to higher electricity production from coal and lower electricity output.</a:t>
            </a:r>
          </a:p>
          <a:p>
            <a:endParaRPr lang="en-US" sz="2400" dirty="0"/>
          </a:p>
          <a:p>
            <a:r>
              <a:rPr lang="en-US" sz="2400" dirty="0" smtClean="0"/>
              <a:t>What to do next? Is the COVID-19 scenario ready or should we review it? If we don’t accept the results for the ETS prices, is there a good reference for how the ETS prices will develop after </a:t>
            </a:r>
            <a:r>
              <a:rPr lang="en-US" sz="2400" smtClean="0"/>
              <a:t>the pandemic)</a:t>
            </a:r>
            <a:endParaRPr lang="en-US" sz="2400" dirty="0" smtClean="0"/>
          </a:p>
        </p:txBody>
      </p:sp>
    </p:spTree>
    <p:extLst>
      <p:ext uri="{BB962C8B-B14F-4D97-AF65-F5344CB8AC3E}">
        <p14:creationId xmlns:p14="http://schemas.microsoft.com/office/powerpoint/2010/main" val="73993580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Words>
  <Application>Microsoft Office PowerPoint</Application>
  <PresentationFormat>Breitbild</PresentationFormat>
  <Paragraphs>34</Paragraphs>
  <Slides>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Calibri Light</vt:lpstr>
      <vt:lpstr>Office</vt:lpstr>
      <vt:lpstr>COVID-19 Scenario</vt:lpstr>
      <vt:lpstr>GDP – EU28</vt:lpstr>
      <vt:lpstr>GDP – Germany</vt:lpstr>
      <vt:lpstr>GVA – EU28 – Industry</vt:lpstr>
      <vt:lpstr>ETS prices</vt:lpstr>
      <vt:lpstr>Electricity Generation – EU28</vt:lpstr>
      <vt:lpstr>Comments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Scenario</dc:title>
  <dc:creator>Roland Montenegro</dc:creator>
  <cp:lastModifiedBy>Roland Montenegro</cp:lastModifiedBy>
  <cp:revision>13</cp:revision>
  <dcterms:created xsi:type="dcterms:W3CDTF">2020-09-09T08:49:59Z</dcterms:created>
  <dcterms:modified xsi:type="dcterms:W3CDTF">2020-09-09T11:09:23Z</dcterms:modified>
</cp:coreProperties>
</file>