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830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01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4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215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28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7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68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652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116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13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7A0AE67-7F5F-4D56-AD4F-D1A09EEA4639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3C6F51D-EEF1-45EF-8B25-26F5E26D66CC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97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C6FE1-DBA8-3B3D-A551-934775049967}"/>
              </a:ext>
            </a:extLst>
          </p:cNvPr>
          <p:cNvSpPr txBox="1">
            <a:spLocks/>
          </p:cNvSpPr>
          <p:nvPr/>
        </p:nvSpPr>
        <p:spPr>
          <a:xfrm>
            <a:off x="1588654" y="2235200"/>
            <a:ext cx="9144000" cy="2387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400" b="1" kern="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«РАЗРАБОТКА АИС ДЛЯ УЧЁТА И ИНВЕНТАРИЗАЦИИ МАТЕРИАЛЬНЫХ ЦЕННОСТЕЙ (НА ПРИМЕРЕ ГБУЗ КАЛЯЗИНСКАЯ «ЦРБ»)»</a:t>
            </a:r>
            <a:br>
              <a:rPr lang="ru-RU" sz="2400" kern="1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24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8BB79F-DBF2-56ED-A875-41C57BE1C187}"/>
              </a:ext>
            </a:extLst>
          </p:cNvPr>
          <p:cNvSpPr txBox="1">
            <a:spLocks/>
          </p:cNvSpPr>
          <p:nvPr/>
        </p:nvSpPr>
        <p:spPr>
          <a:xfrm>
            <a:off x="1477817" y="3259210"/>
            <a:ext cx="9144000" cy="165576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ru-RU" sz="7200" b="1" kern="0" dirty="0">
                <a:ea typeface="Calibri" panose="020F0502020204030204" pitchFamily="34" charset="0"/>
                <a:cs typeface="Times New Roman" panose="02020603050405020304" pitchFamily="18" charset="0"/>
              </a:rPr>
              <a:t>Ф.И.О. студента </a:t>
            </a:r>
            <a:r>
              <a:rPr lang="ru-RU" sz="7200" u="sng" kern="0" dirty="0">
                <a:ea typeface="Calibri" panose="020F0502020204030204" pitchFamily="34" charset="0"/>
                <a:cs typeface="Times New Roman" panose="02020603050405020304" pitchFamily="18" charset="0"/>
              </a:rPr>
              <a:t>Егоров Антон Владимирович</a:t>
            </a:r>
            <a:r>
              <a:rPr lang="ru-RU" sz="7200" b="1" u="sng" kern="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7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lang="ru-RU" sz="7200" b="1" kern="0" dirty="0">
                <a:ea typeface="Calibri" panose="020F0502020204030204" pitchFamily="34" charset="0"/>
                <a:cs typeface="Times New Roman" panose="02020603050405020304" pitchFamily="18" charset="0"/>
              </a:rPr>
              <a:t>Группа </a:t>
            </a:r>
            <a:r>
              <a:rPr lang="ru-RU" sz="7200" u="sng" kern="0" dirty="0">
                <a:ea typeface="Calibri" panose="020F0502020204030204" pitchFamily="34" charset="0"/>
                <a:cs typeface="Times New Roman" panose="02020603050405020304" pitchFamily="18" charset="0"/>
              </a:rPr>
              <a:t>1521-3(о)</a:t>
            </a:r>
            <a:r>
              <a:rPr lang="ru-RU" sz="7200" b="1" kern="0" dirty="0">
                <a:ea typeface="Calibri" panose="020F0502020204030204" pitchFamily="34" charset="0"/>
                <a:cs typeface="Times New Roman" panose="02020603050405020304" pitchFamily="18" charset="0"/>
              </a:rPr>
              <a:t> Специальность </a:t>
            </a:r>
            <a:r>
              <a:rPr lang="ru-RU" sz="7200" u="sng" kern="0" dirty="0">
                <a:ea typeface="Calibri" panose="020F0502020204030204" pitchFamily="34" charset="0"/>
                <a:cs typeface="Times New Roman" panose="02020603050405020304" pitchFamily="18" charset="0"/>
              </a:rPr>
              <a:t>09.02.07 «Информационные системы и программирование»</a:t>
            </a:r>
            <a:endParaRPr lang="ru-RU" sz="7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None/>
            </a:pPr>
            <a:r>
              <a:rPr lang="ru-RU" sz="7200" b="1" kern="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7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None/>
            </a:pPr>
            <a:r>
              <a:rPr lang="ru-RU" sz="7200" b="1" kern="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7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None/>
            </a:pPr>
            <a:r>
              <a:rPr lang="ru-RU" sz="7200" b="1" kern="0" dirty="0"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7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7200" b="1" kern="0" dirty="0"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 работы </a:t>
            </a:r>
            <a:r>
              <a:rPr lang="ru-RU" sz="7200" kern="0" dirty="0">
                <a:ea typeface="Calibri" panose="020F0502020204030204" pitchFamily="34" charset="0"/>
                <a:cs typeface="Times New Roman" panose="02020603050405020304" pitchFamily="18" charset="0"/>
              </a:rPr>
              <a:t>Д.О. </a:t>
            </a:r>
            <a:r>
              <a:rPr lang="ru-RU" sz="7200" u="sng" kern="0" dirty="0">
                <a:ea typeface="Calibri" panose="020F0502020204030204" pitchFamily="34" charset="0"/>
                <a:cs typeface="Times New Roman" panose="02020603050405020304" pitchFamily="18" charset="0"/>
              </a:rPr>
              <a:t>Мурыгин</a:t>
            </a:r>
            <a:endParaRPr lang="ru-RU" sz="72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15F75-E125-558B-3768-658335D75A71}"/>
              </a:ext>
            </a:extLst>
          </p:cNvPr>
          <p:cNvSpPr txBox="1"/>
          <p:nvPr/>
        </p:nvSpPr>
        <p:spPr>
          <a:xfrm>
            <a:off x="1893454" y="128534"/>
            <a:ext cx="8312727" cy="1484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Федеральное государственное бюджетное профессиональное образовательное учреждение 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«Подмосковный политехнический колледж» 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b="1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___________________________________________________</a:t>
            </a:r>
            <a:endParaRPr lang="ru-RU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586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86F8FD-FA82-8F7C-E112-28D49149DC7C}"/>
              </a:ext>
            </a:extLst>
          </p:cNvPr>
          <p:cNvSpPr txBox="1"/>
          <p:nvPr/>
        </p:nvSpPr>
        <p:spPr>
          <a:xfrm>
            <a:off x="350982" y="29100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Новости и обратная связь: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19A772-A9E4-4B9F-6E18-7439CB2B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176" y="3016971"/>
            <a:ext cx="8065200" cy="3125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4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326F9-8D55-2AF1-0D79-1632FEA1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8B369-E85C-B7E6-3F8B-2FE1BA2EFF49}"/>
              </a:ext>
            </a:extLst>
          </p:cNvPr>
          <p:cNvSpPr txBox="1"/>
          <p:nvPr/>
        </p:nvSpPr>
        <p:spPr>
          <a:xfrm>
            <a:off x="1283855" y="2000148"/>
            <a:ext cx="10058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/>
              <a:t>В результате работы разработан адаптивный и функциональный сайт для МОУ «Средняя школа №11». Все задачи выполнены: спроектирована структура, реализованы основные разделы, обеспечена фильтрация расписания и поиск кабинетов.</a:t>
            </a:r>
          </a:p>
          <a:p>
            <a:r>
              <a:rPr lang="ru-RU" dirty="0"/>
              <a:t>Сайт использует современные технологии (Vue.js, </a:t>
            </a:r>
            <a:r>
              <a:rPr lang="ru-RU" dirty="0" err="1"/>
              <a:t>TypeScript</a:t>
            </a:r>
            <a:r>
              <a:rPr lang="ru-RU" dirty="0"/>
              <a:t>, </a:t>
            </a:r>
            <a:r>
              <a:rPr lang="ru-RU" dirty="0" err="1"/>
              <a:t>Tailwind</a:t>
            </a:r>
            <a:r>
              <a:rPr lang="ru-RU" dirty="0"/>
              <a:t> CSS), соответствует требованиям 2025 года и готов к использованию. Он улучшит доступ к информации и упростит взаимодействие между участниками образовательного процесса.</a:t>
            </a:r>
          </a:p>
        </p:txBody>
      </p:sp>
    </p:spTree>
    <p:extLst>
      <p:ext uri="{BB962C8B-B14F-4D97-AF65-F5344CB8AC3E}">
        <p14:creationId xmlns:p14="http://schemas.microsoft.com/office/powerpoint/2010/main" val="389000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8B58F-5D5B-D2D5-B81B-6C6F502C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Видеоролик</a:t>
            </a:r>
          </a:p>
        </p:txBody>
      </p:sp>
    </p:spTree>
    <p:extLst>
      <p:ext uri="{BB962C8B-B14F-4D97-AF65-F5344CB8AC3E}">
        <p14:creationId xmlns:p14="http://schemas.microsoft.com/office/powerpoint/2010/main" val="406836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6D24EA-75E2-9D83-CF30-5704778C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74203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2B7CE-BAE1-C8B7-04F8-53041038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145E3-8FD7-80DA-2EA7-03E653F9A9E2}"/>
              </a:ext>
            </a:extLst>
          </p:cNvPr>
          <p:cNvSpPr txBox="1"/>
          <p:nvPr/>
        </p:nvSpPr>
        <p:spPr>
          <a:xfrm>
            <a:off x="1097280" y="1935264"/>
            <a:ext cx="99752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Целью дипломной работы является разработка информационного сайта для общеобразовательной школы, обеспечивающего удобный доступ к ключевой информации (расписание, новости, навигация) с использованием современных веб-технологий.</a:t>
            </a:r>
          </a:p>
        </p:txBody>
      </p:sp>
    </p:spTree>
    <p:extLst>
      <p:ext uri="{BB962C8B-B14F-4D97-AF65-F5344CB8AC3E}">
        <p14:creationId xmlns:p14="http://schemas.microsoft.com/office/powerpoint/2010/main" val="337729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E284F-E7F6-6BFE-0E6C-4C2E3ECC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9290B-7190-5E00-C3D0-CDB4A1265ACA}"/>
              </a:ext>
            </a:extLst>
          </p:cNvPr>
          <p:cNvSpPr txBox="1"/>
          <p:nvPr/>
        </p:nvSpPr>
        <p:spPr>
          <a:xfrm>
            <a:off x="1302327" y="1829938"/>
            <a:ext cx="76477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Изучение основ веб-разработки и анализа аналогов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Определение требований к сайту  Выбор технологий и инструментов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Разработка структуры и интерфейса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Программная реализация и 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971696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40E27-287E-A3C6-10CD-42E8D47C4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235CE-04CD-327D-B77B-2D53B03D3473}"/>
              </a:ext>
            </a:extLst>
          </p:cNvPr>
          <p:cNvSpPr txBox="1"/>
          <p:nvPr/>
        </p:nvSpPr>
        <p:spPr>
          <a:xfrm>
            <a:off x="1097280" y="1951672"/>
            <a:ext cx="3733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Актуальность:</a:t>
            </a:r>
            <a:r>
              <a:rPr lang="ru-RU" dirty="0"/>
              <a:t> необходимость цифровизации и удобства доступа к информации в школах</a:t>
            </a:r>
            <a:br>
              <a:rPr lang="ru-RU" dirty="0"/>
            </a:br>
            <a:r>
              <a:rPr lang="ru-RU" b="1" dirty="0"/>
              <a:t>Объект исследования:</a:t>
            </a:r>
            <a:r>
              <a:rPr lang="ru-RU" dirty="0"/>
              <a:t> МОУ «Средняя школа №11» г. Кимры</a:t>
            </a:r>
            <a:br>
              <a:rPr lang="ru-RU" dirty="0"/>
            </a:br>
            <a:r>
              <a:rPr lang="ru-RU" b="1" dirty="0"/>
              <a:t>Предмет исследования:</a:t>
            </a:r>
            <a:r>
              <a:rPr lang="ru-RU" dirty="0"/>
              <a:t> процесс разработки информационного школьного сайта</a:t>
            </a:r>
          </a:p>
        </p:txBody>
      </p:sp>
      <p:pic>
        <p:nvPicPr>
          <p:cNvPr id="5" name="Рисунок 4" descr="Общеобразовательная школа Средняя школа № 11, Кимры, фото">
            <a:extLst>
              <a:ext uri="{FF2B5EF4-FFF2-40B4-BE49-F238E27FC236}">
                <a16:creationId xmlns:a16="http://schemas.microsoft.com/office/drawing/2014/main" id="{CA3C4D90-73AD-712D-BBC7-22007BE96E7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2"/>
          <a:stretch/>
        </p:blipFill>
        <p:spPr bwMode="auto">
          <a:xfrm>
            <a:off x="5425295" y="1951672"/>
            <a:ext cx="5922645" cy="39217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849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60D30-0710-93CE-A5D4-366B382F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988E1D-E184-3B6D-9735-CA7A54FB3825}"/>
              </a:ext>
            </a:extLst>
          </p:cNvPr>
          <p:cNvSpPr txBox="1"/>
          <p:nvPr/>
        </p:nvSpPr>
        <p:spPr>
          <a:xfrm>
            <a:off x="1036320" y="1737360"/>
            <a:ext cx="44500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Прототипирование: </a:t>
            </a:r>
            <a:r>
              <a:rPr lang="ru-RU" dirty="0" err="1"/>
              <a:t>Figma</a:t>
            </a:r>
            <a:r>
              <a:rPr lang="ru-RU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Frontend</a:t>
            </a:r>
            <a:r>
              <a:rPr lang="ru-RU" dirty="0"/>
              <a:t>: Vue.js, </a:t>
            </a:r>
            <a:r>
              <a:rPr lang="ru-RU" dirty="0" err="1"/>
              <a:t>TypeScript</a:t>
            </a:r>
            <a:r>
              <a:rPr lang="ru-RU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Backend</a:t>
            </a:r>
            <a:r>
              <a:rPr lang="ru-RU" dirty="0"/>
              <a:t>: Node.js, Express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Стилизация: </a:t>
            </a:r>
            <a:r>
              <a:rPr lang="ru-RU" dirty="0" err="1"/>
              <a:t>Tailwind</a:t>
            </a:r>
            <a:r>
              <a:rPr lang="ru-RU" dirty="0"/>
              <a:t> CSS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База данных: </a:t>
            </a:r>
            <a:r>
              <a:rPr lang="en-US" dirty="0" err="1"/>
              <a:t>SqlServer</a:t>
            </a:r>
            <a:r>
              <a:rPr lang="ru-RU" dirty="0"/>
              <a:t>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Хостинг: </a:t>
            </a:r>
            <a:r>
              <a:rPr lang="ru-RU" dirty="0" err="1"/>
              <a:t>Beget</a:t>
            </a:r>
            <a:endParaRPr lang="ru-RU" dirty="0"/>
          </a:p>
        </p:txBody>
      </p:sp>
      <p:pic>
        <p:nvPicPr>
          <p:cNvPr id="2055" name="Picture 7" descr="Преимущества продуктов стартапа Figma для дизайнеров.">
            <a:extLst>
              <a:ext uri="{FF2B5EF4-FFF2-40B4-BE49-F238E27FC236}">
                <a16:creationId xmlns:a16="http://schemas.microsoft.com/office/drawing/2014/main" id="{F3BB37E6-950B-FCD5-BA90-698BF250A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023" y="1871758"/>
            <a:ext cx="2225040" cy="11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Vue.js — Википедия">
            <a:extLst>
              <a:ext uri="{FF2B5EF4-FFF2-40B4-BE49-F238E27FC236}">
                <a16:creationId xmlns:a16="http://schemas.microsoft.com/office/drawing/2014/main" id="{3A3A55C1-ED25-F172-E05B-9315823FC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4007" y="1956197"/>
            <a:ext cx="1325954" cy="114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Why Use Express with Node.js?">
            <a:extLst>
              <a:ext uri="{FF2B5EF4-FFF2-40B4-BE49-F238E27FC236}">
                <a16:creationId xmlns:a16="http://schemas.microsoft.com/office/drawing/2014/main" id="{7F888B70-3C4D-1A2D-A1E3-E514CEBA2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603" y="3265622"/>
            <a:ext cx="2225040" cy="148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5" name="Picture 17" descr="Tailwind CSS">
            <a:extLst>
              <a:ext uri="{FF2B5EF4-FFF2-40B4-BE49-F238E27FC236}">
                <a16:creationId xmlns:a16="http://schemas.microsoft.com/office/drawing/2014/main" id="{420E096F-723F-77CC-44E5-E73DDC49A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847" y="3265622"/>
            <a:ext cx="1470274" cy="1450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9" name="Picture 21" descr="Microsoft SQL Server - UNIFY Solutions">
            <a:extLst>
              <a:ext uri="{FF2B5EF4-FFF2-40B4-BE49-F238E27FC236}">
                <a16:creationId xmlns:a16="http://schemas.microsoft.com/office/drawing/2014/main" id="{4F3068E9-8398-C74F-099A-4771F325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301" y="3296775"/>
            <a:ext cx="1450758" cy="145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89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374E5-CF41-05C3-E56F-EFD2C2A6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Обоснование выбора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A25664-79C1-DB67-F0B4-9DB3B4A1B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6790" y="2228671"/>
            <a:ext cx="465903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Vue.js: реактивность, модульность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гибкость дизайна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Beget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соответствие законам РФ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 + </a:t>
            </a:r>
            <a:r>
              <a:rPr lang="en-US" altLang="ru-RU" dirty="0" err="1">
                <a:latin typeface="Arial" panose="020B0604020202020204" pitchFamily="34" charset="0"/>
              </a:rPr>
              <a:t>SqlServer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простота и скорость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6C0EAD7-286D-A4E9-11D9-769DF4CD5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833062"/>
              </p:ext>
            </p:extLst>
          </p:nvPr>
        </p:nvGraphicFramePr>
        <p:xfrm>
          <a:off x="498762" y="1737360"/>
          <a:ext cx="7148028" cy="46036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2676">
                  <a:extLst>
                    <a:ext uri="{9D8B030D-6E8A-4147-A177-3AD203B41FA5}">
                      <a16:colId xmlns:a16="http://schemas.microsoft.com/office/drawing/2014/main" val="4149274770"/>
                    </a:ext>
                  </a:extLst>
                </a:gridCol>
                <a:gridCol w="2382676">
                  <a:extLst>
                    <a:ext uri="{9D8B030D-6E8A-4147-A177-3AD203B41FA5}">
                      <a16:colId xmlns:a16="http://schemas.microsoft.com/office/drawing/2014/main" val="3162276825"/>
                    </a:ext>
                  </a:extLst>
                </a:gridCol>
                <a:gridCol w="2382676">
                  <a:extLst>
                    <a:ext uri="{9D8B030D-6E8A-4147-A177-3AD203B41FA5}">
                      <a16:colId xmlns:a16="http://schemas.microsoft.com/office/drawing/2014/main" val="3793896312"/>
                    </a:ext>
                  </a:extLst>
                </a:gridCol>
              </a:tblGrid>
              <a:tr h="227485"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dirty="0">
                          <a:effectLst/>
                        </a:rPr>
                        <a:t>Технологический стек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dirty="0">
                          <a:effectLst/>
                        </a:rPr>
                        <a:t>Преимущества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Недостатки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1866806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dirty="0">
                          <a:effectLst/>
                        </a:rPr>
                        <a:t>Vue.js + </a:t>
                      </a:r>
                      <a:r>
                        <a:rPr lang="ru-RU" sz="1600" kern="100" dirty="0" err="1">
                          <a:effectLst/>
                        </a:rPr>
                        <a:t>TypeScript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Простота, модульность, реактивность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Не так популярен, как React, меньше вакансий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586093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React + JS/TS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dirty="0">
                          <a:effectLst/>
                        </a:rPr>
                        <a:t>Огромное сообщество, зрелая экосистема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Более сложный в настройке, избыточен для малого проекта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852278"/>
                  </a:ext>
                </a:extLst>
              </a:tr>
              <a:tr h="227485"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Angular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dirty="0">
                          <a:effectLst/>
                        </a:rPr>
                        <a:t>Всё из коробки, строгая архитектура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Высокий порог входа, громоздкость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315887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Tailwind CSS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dirty="0">
                          <a:effectLst/>
                        </a:rPr>
                        <a:t>Скорость верстки, адаптивность, кастомизация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Требует времени на освоение классов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748004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Bootstrap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Простота начального освоения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dirty="0">
                          <a:effectLst/>
                        </a:rPr>
                        <a:t>Ограниченная кастомизация, «шаблонный» вид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8272646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Node.js + Express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Унификация языка, производительность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dirty="0">
                          <a:effectLst/>
                        </a:rPr>
                        <a:t>Необязательная сложность без </a:t>
                      </a:r>
                      <a:r>
                        <a:rPr lang="ru-RU" sz="1600" kern="100" dirty="0" err="1">
                          <a:effectLst/>
                        </a:rPr>
                        <a:t>TypeScript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5241339"/>
                  </a:ext>
                </a:extLst>
              </a:tr>
              <a:tr h="465574"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>
                          <a:effectLst/>
                        </a:rPr>
                        <a:t>Django (Python)</a:t>
                      </a:r>
                      <a:endParaRPr lang="ru-RU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dirty="0">
                          <a:effectLst/>
                        </a:rPr>
                        <a:t>Богатый инструментарий, ORM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4605"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600" kern="100" dirty="0">
                          <a:effectLst/>
                        </a:rPr>
                        <a:t>Другой язык, труднее совмещать с Vue.js</a:t>
                      </a:r>
                      <a:endParaRPr lang="ru-RU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0471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5390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C473A3-42E8-FE63-8DB8-89F6227EC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1CBF5-5928-F59F-9D24-69848C42AD89}"/>
              </a:ext>
            </a:extLst>
          </p:cNvPr>
          <p:cNvSpPr txBox="1"/>
          <p:nvPr/>
        </p:nvSpPr>
        <p:spPr>
          <a:xfrm>
            <a:off x="1097280" y="18796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Главная страница:</a:t>
            </a:r>
          </a:p>
        </p:txBody>
      </p:sp>
    </p:spTree>
    <p:extLst>
      <p:ext uri="{BB962C8B-B14F-4D97-AF65-F5344CB8AC3E}">
        <p14:creationId xmlns:p14="http://schemas.microsoft.com/office/powerpoint/2010/main" val="3934835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FFF615-A839-4970-29CF-DE255F0C593C}"/>
              </a:ext>
            </a:extLst>
          </p:cNvPr>
          <p:cNvSpPr txBox="1"/>
          <p:nvPr/>
        </p:nvSpPr>
        <p:spPr>
          <a:xfrm>
            <a:off x="572654" y="180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Расписание: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909B12-F627-A0BC-708F-884BF2234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0" r="14490" b="25003"/>
          <a:stretch/>
        </p:blipFill>
        <p:spPr bwMode="auto">
          <a:xfrm>
            <a:off x="277091" y="866688"/>
            <a:ext cx="7528906" cy="36192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7935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8E749-6055-F1F1-9D05-FA4F9D662348}"/>
              </a:ext>
            </a:extLst>
          </p:cNvPr>
          <p:cNvSpPr txBox="1"/>
          <p:nvPr/>
        </p:nvSpPr>
        <p:spPr>
          <a:xfrm>
            <a:off x="572655" y="3464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План помещения: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949598-C0E2-9C5E-2CC3-DD6E686F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266" y="752313"/>
            <a:ext cx="7935479" cy="535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6847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184</TotalTime>
  <Words>404</Words>
  <Application>Microsoft Office PowerPoint</Application>
  <PresentationFormat>Широкоэкранный</PresentationFormat>
  <Paragraphs>65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Ретро</vt:lpstr>
      <vt:lpstr>Презентация PowerPoint</vt:lpstr>
      <vt:lpstr>Цель</vt:lpstr>
      <vt:lpstr>Задачи</vt:lpstr>
      <vt:lpstr>Актуальность</vt:lpstr>
      <vt:lpstr>Методология </vt:lpstr>
      <vt:lpstr>Обоснование выбора</vt:lpstr>
      <vt:lpstr>Интерфейс</vt:lpstr>
      <vt:lpstr>Презентация PowerPoint</vt:lpstr>
      <vt:lpstr>Презентация PowerPoint</vt:lpstr>
      <vt:lpstr>Презентация PowerPoint</vt:lpstr>
      <vt:lpstr>Заключение</vt:lpstr>
      <vt:lpstr>Видеоролик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Кольцов Илья</dc:creator>
  <cp:lastModifiedBy>Кольцов Илья</cp:lastModifiedBy>
  <cp:revision>35</cp:revision>
  <dcterms:created xsi:type="dcterms:W3CDTF">2025-05-23T14:33:53Z</dcterms:created>
  <dcterms:modified xsi:type="dcterms:W3CDTF">2025-05-23T17:38:25Z</dcterms:modified>
</cp:coreProperties>
</file>