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6225132d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6225132d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Gill size</a:t>
            </a:r>
            <a:r>
              <a:rPr lang="en"/>
              <a:t> vs. class. Edible mushrooms are more often have broad gills.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6225132d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6225132d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Stalk surface below ring</a:t>
            </a:r>
            <a:r>
              <a:rPr lang="en"/>
              <a:t> vs. class. Edibles are likely to have smooth surfaces, poisonous are likely to be silky.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6225132d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6225132d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Spore print color</a:t>
            </a:r>
            <a:r>
              <a:rPr lang="en"/>
              <a:t> vs. class. If a mushroom has </a:t>
            </a:r>
            <a:r>
              <a:rPr lang="en"/>
              <a:t>chocolate</a:t>
            </a:r>
            <a:r>
              <a:rPr lang="en"/>
              <a:t> colored spore print, it’s likely poisonous, if it has black, it’s likely to be edible.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5f452492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5f452492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5f452492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5f452492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5f452492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5f452492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Of the 2 unboosted models, DT Gini is most accurate. When we further refine using RF, we get 100% accuracy. RF could be overfit, but who knows.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5f452492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5f452492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Had to recode categoricals to work correctly with sklearn (to, for example, run decision tree). Predictive quality high, but not particularly useful from an interpretation standpoint (e.g. what does it even mean to have a categorical value of, for example, 0.5?).</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5f452492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5f452492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434c76ba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434c76ba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434c76ba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434c76ba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434c76ba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434c76ba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6225132d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6225132d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6225132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6225132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bar chart showing edible vs poisonous - dataset is pretty balanced.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6225132d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6225132d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mosaic</a:t>
            </a:r>
            <a:r>
              <a:rPr lang="en"/>
              <a:t> plot showing population vs. class. Edibles grow in numerous and abundant patterns, but poisonous do not.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6225132d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6225132d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for some catplots. Habitat</a:t>
            </a:r>
            <a:r>
              <a:rPr lang="en"/>
              <a:t> vs. class - e.g. more likely to find poisonous mushrooms on a path than edible, more likely to find edible mushrooms in the woods than poisonous. Poisonous mushrooms never grow in “waste.”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6225132d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6225132d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Odor</a:t>
            </a:r>
            <a:r>
              <a:rPr lang="en"/>
              <a:t> vs. class. Edible mushrooms are much more likely to be odorless or smell “pleasant”, while poisonous mushrooms are likely to smell foul.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Mining - Final Project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Paul Kelly  - </a:t>
            </a:r>
            <a:r>
              <a:rPr lang="en"/>
              <a:t>George Washington University - DATS 6103 - 6/22/22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2"/>
          <p:cNvPicPr preferRelativeResize="0"/>
          <p:nvPr/>
        </p:nvPicPr>
        <p:blipFill>
          <a:blip r:embed="rId3">
            <a:alphaModFix/>
          </a:blip>
          <a:stretch>
            <a:fillRect/>
          </a:stretch>
        </p:blipFill>
        <p:spPr>
          <a:xfrm>
            <a:off x="1524000" y="285750"/>
            <a:ext cx="6096000" cy="457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23"/>
          <p:cNvPicPr preferRelativeResize="0"/>
          <p:nvPr/>
        </p:nvPicPr>
        <p:blipFill>
          <a:blip r:embed="rId3">
            <a:alphaModFix/>
          </a:blip>
          <a:stretch>
            <a:fillRect/>
          </a:stretch>
        </p:blipFill>
        <p:spPr>
          <a:xfrm>
            <a:off x="1524000" y="285750"/>
            <a:ext cx="6096000" cy="457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5" name="Google Shape;205;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24"/>
          <p:cNvPicPr preferRelativeResize="0"/>
          <p:nvPr/>
        </p:nvPicPr>
        <p:blipFill>
          <a:blip r:embed="rId3">
            <a:alphaModFix/>
          </a:blip>
          <a:stretch>
            <a:fillRect/>
          </a:stretch>
        </p:blipFill>
        <p:spPr>
          <a:xfrm>
            <a:off x="1524000" y="285750"/>
            <a:ext cx="6096000" cy="457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Algorithms</a:t>
            </a:r>
            <a:endParaRPr/>
          </a:p>
        </p:txBody>
      </p:sp>
      <p:sp>
        <p:nvSpPr>
          <p:cNvPr id="212" name="Google Shape;212;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Selected based on relatively small size of dataset, and categorical values:</a:t>
            </a:r>
            <a:endParaRPr sz="2000"/>
          </a:p>
          <a:p>
            <a:pPr indent="-355600" lvl="1" marL="914400" rtl="0" algn="l">
              <a:spcBef>
                <a:spcPts val="0"/>
              </a:spcBef>
              <a:spcAft>
                <a:spcPts val="0"/>
              </a:spcAft>
              <a:buSzPts val="2000"/>
              <a:buChar char="○"/>
            </a:pPr>
            <a:r>
              <a:rPr lang="en" sz="2000"/>
              <a:t>Decision Tree (as seen in GUI)</a:t>
            </a:r>
            <a:endParaRPr sz="2000"/>
          </a:p>
          <a:p>
            <a:pPr indent="-355600" lvl="1" marL="914400" rtl="0" algn="l">
              <a:spcBef>
                <a:spcPts val="0"/>
              </a:spcBef>
              <a:spcAft>
                <a:spcPts val="0"/>
              </a:spcAft>
              <a:buSzPts val="2000"/>
              <a:buChar char="○"/>
            </a:pPr>
            <a:r>
              <a:rPr lang="en" sz="2000"/>
              <a:t>Random Forest</a:t>
            </a:r>
            <a:r>
              <a:rPr lang="en" sz="2000"/>
              <a:t> (as seen in GUI)</a:t>
            </a:r>
            <a:endParaRPr sz="2000"/>
          </a:p>
          <a:p>
            <a:pPr indent="-355600" lvl="1" marL="914400" rtl="0" algn="l">
              <a:spcBef>
                <a:spcPts val="0"/>
              </a:spcBef>
              <a:spcAft>
                <a:spcPts val="0"/>
              </a:spcAft>
              <a:buSzPts val="2000"/>
              <a:buChar char="○"/>
            </a:pPr>
            <a:r>
              <a:rPr lang="en" sz="2000"/>
              <a:t>Naive Bayes </a:t>
            </a:r>
            <a:endParaRPr sz="200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704550" y="1997400"/>
            <a:ext cx="77349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23" name="Google Shape;223;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346075" lvl="0" marL="457200" rtl="0" algn="l">
              <a:spcBef>
                <a:spcPts val="0"/>
              </a:spcBef>
              <a:spcAft>
                <a:spcPts val="0"/>
              </a:spcAft>
              <a:buSzPct val="100000"/>
              <a:buChar char="●"/>
            </a:pPr>
            <a:r>
              <a:rPr lang="en" sz="2000"/>
              <a:t>Set out with intention to use accuracy as evaluation metric because dataset was quite balanced, but cleaning/preprocessing may have skewed that</a:t>
            </a:r>
            <a:endParaRPr sz="2000"/>
          </a:p>
          <a:p>
            <a:pPr indent="-346075" lvl="0" marL="457200" rtl="0" algn="l">
              <a:spcBef>
                <a:spcPts val="0"/>
              </a:spcBef>
              <a:spcAft>
                <a:spcPts val="0"/>
              </a:spcAft>
              <a:buSzPct val="100000"/>
              <a:buChar char="●"/>
            </a:pPr>
            <a:r>
              <a:rPr lang="en" sz="2000"/>
              <a:t>Naive Bayes: 75%; Decision Tree: 97%; Random Forest: 100%</a:t>
            </a:r>
            <a:endParaRPr sz="2000"/>
          </a:p>
          <a:p>
            <a:pPr indent="-346075" lvl="0" marL="457200" rtl="0" algn="l">
              <a:spcBef>
                <a:spcPts val="0"/>
              </a:spcBef>
              <a:spcAft>
                <a:spcPts val="0"/>
              </a:spcAft>
              <a:buSzPct val="100000"/>
              <a:buChar char="●"/>
            </a:pPr>
            <a:r>
              <a:rPr lang="en" sz="2000"/>
              <a:t>According to correlation matrix and RF feature ranking, factors likely to be </a:t>
            </a:r>
            <a:r>
              <a:rPr lang="en" sz="2000"/>
              <a:t>important</a:t>
            </a:r>
            <a:r>
              <a:rPr lang="en" sz="2000"/>
              <a:t> in predicting mushroom class are odor, spore print color, </a:t>
            </a:r>
            <a:r>
              <a:rPr lang="en" sz="2000"/>
              <a:t>stalk shape, stalk surface below ring, and </a:t>
            </a:r>
            <a:r>
              <a:rPr lang="en" sz="2000"/>
              <a:t>gill size </a:t>
            </a:r>
            <a:endParaRPr sz="2000"/>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Lessons Learned</a:t>
            </a:r>
            <a:endParaRPr/>
          </a:p>
        </p:txBody>
      </p:sp>
      <p:sp>
        <p:nvSpPr>
          <p:cNvPr id="229" name="Google Shape;229;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Too much time was devoted to getting the GUI working properly, but it felt like a </a:t>
            </a:r>
            <a:r>
              <a:rPr lang="en" sz="2000"/>
              <a:t>valuable skill to hone for future projects</a:t>
            </a:r>
            <a:endParaRPr sz="2000"/>
          </a:p>
          <a:p>
            <a:pPr indent="-355600" lvl="0" marL="457200" rtl="0" algn="l">
              <a:spcBef>
                <a:spcPts val="0"/>
              </a:spcBef>
              <a:spcAft>
                <a:spcPts val="0"/>
              </a:spcAft>
              <a:buSzPts val="2000"/>
              <a:buChar char="●"/>
            </a:pPr>
            <a:r>
              <a:rPr lang="en" sz="2000"/>
              <a:t>Potential issues with recoding categorical variables to numeric</a:t>
            </a:r>
            <a:endParaRPr sz="2000"/>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704550" y="1997400"/>
            <a:ext cx="77349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77349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Which</a:t>
            </a:r>
            <a:r>
              <a:rPr lang="en"/>
              <a:t> qualities indicate whether a mushroom is poisonous or edible?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Dataset</a:t>
            </a:r>
            <a:endParaRPr sz="3000"/>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Char char="●"/>
            </a:pPr>
            <a:r>
              <a:rPr lang="en" sz="2000"/>
              <a:t>Source: UC Irvine Machine Learning repository</a:t>
            </a:r>
            <a:endParaRPr sz="2000"/>
          </a:p>
          <a:p>
            <a:pPr indent="-355600" lvl="0" marL="457200" rtl="0" algn="l">
              <a:spcBef>
                <a:spcPts val="0"/>
              </a:spcBef>
              <a:spcAft>
                <a:spcPts val="0"/>
              </a:spcAft>
              <a:buSzPts val="2000"/>
              <a:buChar char="●"/>
            </a:pPr>
            <a:r>
              <a:rPr lang="en" sz="2000"/>
              <a:t>Includes descriptions of hypothetical samples corresponding to 23 species of gilled mushrooms in the Agaricus and Lepiota Family Mushroom drawn from The Audubon Society Field Guide to North American Mushrooms (1981).</a:t>
            </a:r>
            <a:endParaRPr sz="2000"/>
          </a:p>
          <a:p>
            <a:pPr indent="-355600" lvl="0" marL="457200" rtl="0" algn="l">
              <a:spcBef>
                <a:spcPts val="0"/>
              </a:spcBef>
              <a:spcAft>
                <a:spcPts val="0"/>
              </a:spcAft>
              <a:buSzPts val="2000"/>
              <a:buChar char="●"/>
            </a:pPr>
            <a:r>
              <a:rPr lang="en" sz="2000"/>
              <a:t>23 variables;  8,124 observations</a:t>
            </a:r>
            <a:endParaRPr sz="2000"/>
          </a:p>
          <a:p>
            <a:pPr indent="-355600" lvl="0" marL="457200" rtl="0" algn="l">
              <a:spcBef>
                <a:spcPts val="0"/>
              </a:spcBef>
              <a:spcAft>
                <a:spcPts val="0"/>
              </a:spcAft>
              <a:buSzPts val="2000"/>
              <a:buChar char="●"/>
            </a:pPr>
            <a:r>
              <a:rPr lang="en" sz="2000"/>
              <a:t>https://www.kaggle.com/datasets/uciml/mushroom-classification</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Cleaning/Preprocessing</a:t>
            </a:r>
            <a:endParaRPr sz="3000"/>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SzPct val="100000"/>
              <a:buChar char="●"/>
            </a:pPr>
            <a:r>
              <a:rPr lang="en" sz="2000"/>
              <a:t>Replaced column names to eliminate hyphens</a:t>
            </a:r>
            <a:endParaRPr sz="2000"/>
          </a:p>
          <a:p>
            <a:pPr indent="-336550" lvl="0" marL="457200" rtl="0" algn="l">
              <a:spcBef>
                <a:spcPts val="0"/>
              </a:spcBef>
              <a:spcAft>
                <a:spcPts val="0"/>
              </a:spcAft>
              <a:buSzPct val="100000"/>
              <a:buChar char="●"/>
            </a:pPr>
            <a:r>
              <a:rPr lang="en" sz="2000"/>
              <a:t>Replaced ‘?’ values with NaN</a:t>
            </a:r>
            <a:endParaRPr sz="2000"/>
          </a:p>
          <a:p>
            <a:pPr indent="-336550" lvl="1" marL="914400" rtl="0" algn="l">
              <a:spcBef>
                <a:spcPts val="0"/>
              </a:spcBef>
              <a:spcAft>
                <a:spcPts val="0"/>
              </a:spcAft>
              <a:buSzPct val="100000"/>
              <a:buChar char="○"/>
            </a:pPr>
            <a:r>
              <a:rPr lang="en" sz="2000"/>
              <a:t>Located by checking unique column values</a:t>
            </a:r>
            <a:endParaRPr sz="2000"/>
          </a:p>
          <a:p>
            <a:pPr indent="-336550" lvl="0" marL="457200" rtl="0" algn="l">
              <a:spcBef>
                <a:spcPts val="0"/>
              </a:spcBef>
              <a:spcAft>
                <a:spcPts val="0"/>
              </a:spcAft>
              <a:buSzPct val="100000"/>
              <a:buChar char="●"/>
            </a:pPr>
            <a:r>
              <a:rPr lang="en" sz="2000"/>
              <a:t>Dropped NAs</a:t>
            </a:r>
            <a:endParaRPr sz="2000"/>
          </a:p>
          <a:p>
            <a:pPr indent="-336550" lvl="1" marL="914400" rtl="0" algn="l">
              <a:spcBef>
                <a:spcPts val="0"/>
              </a:spcBef>
              <a:spcAft>
                <a:spcPts val="0"/>
              </a:spcAft>
              <a:buSzPct val="100000"/>
              <a:buChar char="○"/>
            </a:pPr>
            <a:r>
              <a:rPr lang="en" sz="2000"/>
              <a:t>Left with 69% of the dataset</a:t>
            </a:r>
            <a:endParaRPr sz="2000"/>
          </a:p>
          <a:p>
            <a:pPr indent="-336550" lvl="0" marL="457200" rtl="0" algn="l">
              <a:spcBef>
                <a:spcPts val="0"/>
              </a:spcBef>
              <a:spcAft>
                <a:spcPts val="0"/>
              </a:spcAft>
              <a:buSzPct val="100000"/>
              <a:buChar char="●"/>
            </a:pPr>
            <a:r>
              <a:rPr lang="en" sz="2000"/>
              <a:t>Changed datatypes from str to category for modelling (resulting in almost entirely categorical dataset)</a:t>
            </a:r>
            <a:endParaRPr sz="2000"/>
          </a:p>
          <a:p>
            <a:pPr indent="-336550" lvl="0" marL="457200" rtl="0" algn="l">
              <a:spcBef>
                <a:spcPts val="0"/>
              </a:spcBef>
              <a:spcAft>
                <a:spcPts val="0"/>
              </a:spcAft>
              <a:buSzPct val="100000"/>
              <a:buChar char="●"/>
            </a:pPr>
            <a:r>
              <a:rPr lang="en" sz="2000"/>
              <a:t>Re-assign values with names (e.g. “e” becomes “edible”)</a:t>
            </a:r>
            <a:endParaRPr sz="2000"/>
          </a:p>
          <a:p>
            <a:pPr indent="-336550" lvl="1" marL="914400" rtl="0" algn="l">
              <a:spcBef>
                <a:spcPts val="0"/>
              </a:spcBef>
              <a:spcAft>
                <a:spcPts val="0"/>
              </a:spcAft>
              <a:buSzPct val="100000"/>
              <a:buChar char="○"/>
            </a:pPr>
            <a:r>
              <a:rPr lang="en" sz="2000"/>
              <a:t>Memory intensive, but good for presenting results</a:t>
            </a:r>
            <a:endParaRPr sz="2000"/>
          </a:p>
          <a:p>
            <a:pPr indent="0" lvl="0" marL="457200" rtl="0" algn="l">
              <a:spcBef>
                <a:spcPts val="120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704550" y="1997400"/>
            <a:ext cx="77349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3" name="Google Shape;163;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18"/>
          <p:cNvPicPr preferRelativeResize="0"/>
          <p:nvPr/>
        </p:nvPicPr>
        <p:blipFill>
          <a:blip r:embed="rId3">
            <a:alphaModFix/>
          </a:blip>
          <a:stretch>
            <a:fillRect/>
          </a:stretch>
        </p:blipFill>
        <p:spPr>
          <a:xfrm>
            <a:off x="1524000" y="285750"/>
            <a:ext cx="6096000" cy="457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19"/>
          <p:cNvPicPr preferRelativeResize="0"/>
          <p:nvPr/>
        </p:nvPicPr>
        <p:blipFill>
          <a:blip r:embed="rId3">
            <a:alphaModFix/>
          </a:blip>
          <a:stretch>
            <a:fillRect/>
          </a:stretch>
        </p:blipFill>
        <p:spPr>
          <a:xfrm>
            <a:off x="1524000" y="285750"/>
            <a:ext cx="6096000" cy="457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20"/>
          <p:cNvPicPr preferRelativeResize="0"/>
          <p:nvPr/>
        </p:nvPicPr>
        <p:blipFill>
          <a:blip r:embed="rId3">
            <a:alphaModFix/>
          </a:blip>
          <a:stretch>
            <a:fillRect/>
          </a:stretch>
        </p:blipFill>
        <p:spPr>
          <a:xfrm>
            <a:off x="1524000" y="285750"/>
            <a:ext cx="6096000" cy="457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1"/>
          <p:cNvPicPr preferRelativeResize="0"/>
          <p:nvPr/>
        </p:nvPicPr>
        <p:blipFill>
          <a:blip r:embed="rId3">
            <a:alphaModFix/>
          </a:blip>
          <a:stretch>
            <a:fillRect/>
          </a:stretch>
        </p:blipFill>
        <p:spPr>
          <a:xfrm>
            <a:off x="1524000" y="285750"/>
            <a:ext cx="6096000" cy="457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