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E7CA37-C604-4F62-8C76-B7AA7B1D173E}">
  <a:tblStyle styleId="{0BE7CA37-C604-4F62-8C76-B7AA7B1D1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0d7871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30d7871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30d7871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30d7871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30d7871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30d7871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30d7871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30d7871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30d7871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30d7871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0f360ddc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0f360ddc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0f360ddc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0f360ddc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36d70f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36d70f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0f360dd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0f360dd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f360ddc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f360ddc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0f360ddc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0f360ddc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46799b2b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46799b2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30d787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30d787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f360ddc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0f360ddc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Introduction to Swift</a:t>
            </a:r>
            <a:endParaRPr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Paul Kelly, Jonathan Schild 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CS 6221 - Summer 2024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Create a simple “To-Do List” mobile app using Swift that helps the user better manage daily tasks. 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Constraints/Limitations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Funds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Neither group member has a paid Apple developer account, so app </a:t>
            </a:r>
            <a:r>
              <a:rPr lang="en" sz="1600"/>
              <a:t>cannot</a:t>
            </a:r>
            <a:r>
              <a:rPr lang="en" sz="1600"/>
              <a:t> be deployed, only emulated locally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 will be developed in short timeframe (around 2 weeks)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Skill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We’re both beginners, so we want to make sure our goals are realistic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will be able to add list items in “Pending” category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will be able to perform the following actions on list items: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Delete 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Edit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list item will be comprised of: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Title (text)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Description (text)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Deadline (date/time)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will be built using: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Intel-based Macintosh computer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Apple Silicon Macintosh computer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Xcode developer software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To-Do List app could be useful in a range of settings </a:t>
            </a:r>
            <a:r>
              <a:rPr lang="en" sz="1600"/>
              <a:t>including</a:t>
            </a:r>
            <a:r>
              <a:rPr lang="en" sz="1600"/>
              <a:t> but not limited to: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Personal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 setting, fitness, daily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Professional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Project management, meeting minutes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Educational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Homework and assignment management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23850" y="866775"/>
            <a:ext cx="7611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Swift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0" y="1567550"/>
            <a:ext cx="67737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primarily object-oriented programming (OOP) language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Released by Apple in 2014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C-family programming language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OOP Features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Encapsulation &amp; access controls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Classes, objects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Supports inheritance &amp; polymorphism</a:t>
            </a:r>
            <a:br>
              <a:rPr lang="en" sz="1600">
                <a:highlight>
                  <a:srgbClr val="CC4125"/>
                </a:highlight>
              </a:rPr>
            </a:br>
            <a:endParaRPr sz="1600">
              <a:highlight>
                <a:srgbClr val="CC4125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Benefits of Swift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Fast, easy, safe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5783" l="2255" r="28130" t="21647"/>
          <a:stretch/>
        </p:blipFill>
        <p:spPr>
          <a:xfrm>
            <a:off x="9461750" y="2868850"/>
            <a:ext cx="3516574" cy="21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Essentials: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&amp; Binding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0" y="1567550"/>
            <a:ext cx="8336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Constants, variables, functions, types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Must begin with letter or underscore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binding (primarily)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 &amp; global scope</a:t>
            </a:r>
            <a:endParaRPr sz="16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25" y="2211703"/>
            <a:ext cx="4461125" cy="276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75" y="1021676"/>
            <a:ext cx="4404650" cy="25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0" y="1567550"/>
            <a:ext cx="6935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Int </a:t>
            </a:r>
            <a:r>
              <a:rPr lang="en" sz="1600"/>
              <a:t>- integers to store whole numbers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Double</a:t>
            </a:r>
            <a:r>
              <a:rPr lang="en" sz="1600"/>
              <a:t>/</a:t>
            </a:r>
            <a:r>
              <a:rPr lang="en" sz="1600">
                <a:solidFill>
                  <a:srgbClr val="6AA84F"/>
                </a:solidFill>
              </a:rPr>
              <a:t>Float</a:t>
            </a:r>
            <a:r>
              <a:rPr lang="en" sz="1600"/>
              <a:t> - numbers (decimals) for </a:t>
            </a:r>
            <a:br>
              <a:rPr lang="en" sz="1600"/>
            </a:br>
            <a:r>
              <a:rPr lang="en" sz="1600"/>
              <a:t>more precise computations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Bool </a:t>
            </a:r>
            <a:r>
              <a:rPr lang="en" sz="1600"/>
              <a:t>- logical values, true and false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String </a:t>
            </a:r>
            <a:r>
              <a:rPr lang="en" sz="1600"/>
              <a:t>- textual data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[DataType]</a:t>
            </a:r>
            <a:r>
              <a:rPr lang="en" sz="1600"/>
              <a:t> - ordered collections of data/values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[Key:Value]</a:t>
            </a:r>
            <a:r>
              <a:rPr lang="en" sz="1600"/>
              <a:t> - dictionary; unordered collections of key-value pairs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Set&lt;DataType&gt;</a:t>
            </a:r>
            <a:r>
              <a:rPr lang="en" sz="1600"/>
              <a:t> - unordered collections of unique values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Special</a:t>
            </a:r>
            <a:endParaRPr sz="1600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0" r="0" t="15045"/>
          <a:stretch/>
        </p:blipFill>
        <p:spPr>
          <a:xfrm>
            <a:off x="9472675" y="2008375"/>
            <a:ext cx="4684975" cy="14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Fundamentals: Syntax, Types, Operations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0" y="1567550"/>
            <a:ext cx="8336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Expressions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Prefix, infix, primary, postfix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Variables, constants, literals, operators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Type-safety enforced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Assignment statements syntax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Constants: </a:t>
            </a:r>
            <a:r>
              <a:rPr lang="en" sz="1600">
                <a:solidFill>
                  <a:srgbClr val="6AA84F"/>
                </a:solidFill>
              </a:rPr>
              <a:t>let constantName = value</a:t>
            </a:r>
            <a:endParaRPr sz="1600">
              <a:solidFill>
                <a:srgbClr val="6AA84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Variables: </a:t>
            </a:r>
            <a:r>
              <a:rPr lang="en" sz="1600">
                <a:solidFill>
                  <a:srgbClr val="6AA84F"/>
                </a:solidFill>
              </a:rPr>
              <a:t>var variableName = value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Operators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Arithmetic:  </a:t>
            </a:r>
            <a:r>
              <a:rPr lang="en" sz="1600">
                <a:solidFill>
                  <a:srgbClr val="6AA84F"/>
                </a:solidFill>
              </a:rPr>
              <a:t>+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-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*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/</a:t>
            </a:r>
            <a:endParaRPr sz="1600">
              <a:solidFill>
                <a:srgbClr val="6AA84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Comparisons: </a:t>
            </a:r>
            <a:r>
              <a:rPr lang="en" sz="1600">
                <a:solidFill>
                  <a:srgbClr val="6AA84F"/>
                </a:solidFill>
              </a:rPr>
              <a:t>==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!=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&gt;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&lt;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&gt;=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&lt;=</a:t>
            </a:r>
            <a:endParaRPr sz="1600">
              <a:solidFill>
                <a:srgbClr val="6AA84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Logical:  </a:t>
            </a:r>
            <a:r>
              <a:rPr lang="en" sz="1600">
                <a:solidFill>
                  <a:srgbClr val="6AA84F"/>
                </a:solidFill>
              </a:rPr>
              <a:t>&amp;&amp;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||</a:t>
            </a:r>
            <a:r>
              <a:rPr lang="en" sz="1600"/>
              <a:t>,  </a:t>
            </a:r>
            <a:r>
              <a:rPr lang="en" sz="1600">
                <a:solidFill>
                  <a:srgbClr val="6AA84F"/>
                </a:solidFill>
              </a:rPr>
              <a:t>!</a:t>
            </a:r>
            <a:endParaRPr sz="1600">
              <a:solidFill>
                <a:srgbClr val="6AA84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175" y="1567550"/>
            <a:ext cx="3956300" cy="33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86300" y="1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97125" y="77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{0BE7CA37-C604-4F62-8C76-B7AA7B1D173E}</a:tableStyleId>
              </a:tblPr>
              <a:tblGrid>
                <a:gridCol w="1563200"/>
                <a:gridCol w="4302675"/>
                <a:gridCol w="308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Feature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Asynchronous Functions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Can be suspended and resumed. Marked with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async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 Suspension points marked with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await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Performing network requests or database operations without blocking main thread.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Awaiting Asynchronous Calls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let photoNames = await listPhotos(inGallery: "Summer Vacation")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Using the result of an asynchronous function call in subsequent operations.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Parallel Calls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Use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async let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for running asynchronous functions in parallel.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Fetching multiple resources simultaneously to improve loading times.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Tasks and Task Groups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Structured concurrency with task groups and child tasks. Use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withTaskGroup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for dynamic task creation.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Coordinating multiple related tasks, such as batch processing a set of images.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Task Cancellation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Cooperative model. Use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Task.checkCancellation()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or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Task.isCancelled</a:t>
                      </a:r>
                      <a:r>
                        <a:rPr lang="en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Gracefully stopping tasks based on user actions or other conditions.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Actors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Safe sharing of information between concurrent code. Allow only one task to access mutable state at a time.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Ensuring data integrity when multiple tasks need to access and modify shared data.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Actor Isolation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Guarantees only one task at a time accesses an actor's state.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Preventing race conditions and data corruption in concurrent environments.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86300" y="1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Exception/event handling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19"/>
          <p:cNvGraphicFramePr/>
          <p:nvPr/>
        </p:nvGraphicFramePr>
        <p:xfrm>
          <a:off x="97125" y="77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{0BE7CA37-C604-4F62-8C76-B7AA7B1D173E}</a:tableStyleId>
              </a:tblPr>
              <a:tblGrid>
                <a:gridCol w="1552000"/>
                <a:gridCol w="4313875"/>
                <a:gridCol w="308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Feature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Optionals vs. Errors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Optionals represent the absence of a value. Errors provide information on failure causes for better response.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Differentiating between absence of a value and actual error condition.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Representing Errors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Errors conform to the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Error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protocol. Enums are suitable for grouping related errors with associated values.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Structuring and categorizing errors in a complex system such as a file handling or network communication module.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Throwing Errors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Use the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throw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statement to indicate an error.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Signaling issues during runtime like file access, data parsing, or network requests.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Handling Errors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Propagate errors, handle with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do-catch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, convert to optionals, or assert no error will occur.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Providing multiple strategies to handle errors depending on the context, such as user input validation or resource loading.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Propagating Errors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Mark functions with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throws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to indicate they can throw errors. Errors propagate to the calling scope unless handled.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Creating functions that perform operations with potential failures, ensuring the caller is aware and can handle such failures.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Using </a:t>
                      </a:r>
                      <a:r>
                        <a:rPr lang="en" sz="12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do-catch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Run a block of code and handle errors in catch clauses.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Managing failures gracefully without crashing the application.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Swift is a “multi-paradigm” language, meaning it can be used in both object-oriented and functional ways, sometimes simultaneously. As mentioned, it features classes, inheritance, polymorphism, and encapsulation for OOO but also the following functional aspects: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C</a:t>
            </a:r>
            <a:r>
              <a:rPr lang="en" sz="1600"/>
              <a:t>onstants (e.g.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Immutable data structures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Variables, arguments and closures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High-order functions (e.g. 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n" sz="1600"/>
              <a:t>, 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beginners, though, we get the impression that it’s primarily OO.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