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17" r:id="rId5"/>
    <p:sldId id="307" r:id="rId6"/>
    <p:sldId id="308" r:id="rId7"/>
    <p:sldId id="309" r:id="rId8"/>
    <p:sldId id="318" r:id="rId9"/>
    <p:sldId id="263" r:id="rId10"/>
    <p:sldId id="319" r:id="rId11"/>
    <p:sldId id="320" r:id="rId12"/>
    <p:sldId id="324" r:id="rId13"/>
    <p:sldId id="321" r:id="rId14"/>
    <p:sldId id="322" r:id="rId15"/>
    <p:sldId id="323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16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15" r:id="rId39"/>
    <p:sldId id="346" r:id="rId40"/>
    <p:sldId id="347" r:id="rId41"/>
    <p:sldId id="348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51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019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92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200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63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1298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3009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418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9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97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115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52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94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68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vaibhav.vaibhavsingh.singh80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CUSTOMER CHURN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04FE3A-8FFB-4505-E2BC-7A999A7F7C55}"/>
              </a:ext>
            </a:extLst>
          </p:cNvPr>
          <p:cNvSpPr txBox="1"/>
          <p:nvPr/>
        </p:nvSpPr>
        <p:spPr>
          <a:xfrm>
            <a:off x="915924" y="3850105"/>
            <a:ext cx="4539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BY: VAIBHAV SINGH</a:t>
            </a:r>
          </a:p>
          <a:p>
            <a:r>
              <a:rPr lang="en-IN" sz="2400" dirty="0"/>
              <a:t>BATCH: MIP-ML-08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Dataset Description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observe the statistical measures like mean, standard deviation, maximum and minimum values along with various quartile ranges of our dataset.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9BFC0-BE1D-BEA3-A6AB-9F1DE19F29C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089589" y="2615446"/>
            <a:ext cx="5845047" cy="275105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8EC00-C620-54DD-05EA-6F84A2B98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7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Null count of attributes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Here we can see the null count of each attribute is zero, as in </a:t>
            </a:r>
            <a:r>
              <a:rPr lang="en-IN" dirty="0" err="1"/>
              <a:t>TotalCharges</a:t>
            </a:r>
            <a:r>
              <a:rPr lang="en-IN" dirty="0"/>
              <a:t> there was 11 null values, which has been removed.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1D7274-8FCA-D15A-58EF-129A65D03BA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153175" y="2038350"/>
            <a:ext cx="5717875" cy="39052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B149C-45DC-AAA8-71B7-7883D7D31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4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Data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Total Customer Churn visualization using pie chart.</a:t>
            </a:r>
          </a:p>
          <a:p>
            <a:pPr marL="0" indent="0">
              <a:buNone/>
            </a:pPr>
            <a:r>
              <a:rPr lang="en-IN" dirty="0"/>
              <a:t>We can observe that 73.42% of customer churns out and only 26.58% of the customer remains loyal and stays with the company/brand.</a:t>
            </a:r>
          </a:p>
          <a:p>
            <a:pPr marL="0" indent="0">
              <a:buNone/>
            </a:pPr>
            <a:r>
              <a:rPr lang="en-IN" dirty="0"/>
              <a:t>Further, we’ll see insights on the basis of few attributes.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0E5550-2D55-3ECE-E934-3C86F10CC3F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875383" y="2038350"/>
            <a:ext cx="4273459" cy="3905250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180690-7F2D-4AD8-197B-C7FF751C9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4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Churn-Gender wise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Churn-Gender wise visualization using bar chart.</a:t>
            </a:r>
          </a:p>
          <a:p>
            <a:pPr marL="0" indent="0">
              <a:buNone/>
            </a:pPr>
            <a:r>
              <a:rPr lang="en-IN" dirty="0"/>
              <a:t>We can observe that females churn out more as compared to males.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C1E74-85BD-B5CE-5C9D-A42FB4F0398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52053" y="2038350"/>
            <a:ext cx="4120119" cy="39052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4EE1C-E05B-29CD-8167-94DA817B6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65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Churn-</a:t>
            </a:r>
            <a:r>
              <a:rPr lang="en-US" dirty="0" err="1"/>
              <a:t>TechSupport</a:t>
            </a:r>
            <a:r>
              <a:rPr lang="en-US" dirty="0"/>
              <a:t> wise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Churn-</a:t>
            </a:r>
            <a:r>
              <a:rPr lang="en-IN" dirty="0" err="1"/>
              <a:t>TechSupport</a:t>
            </a:r>
            <a:r>
              <a:rPr lang="en-IN" dirty="0"/>
              <a:t> wise visualization using bar chart.</a:t>
            </a:r>
          </a:p>
          <a:p>
            <a:pPr marL="0" indent="0">
              <a:buNone/>
            </a:pPr>
            <a:r>
              <a:rPr lang="en-IN" dirty="0"/>
              <a:t>We can observe that the customers who don’t receive technical support churns out more.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EB0BFCB-5C43-CF5A-F19C-1A772CD83F4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62796" y="2038350"/>
            <a:ext cx="4098632" cy="3905250"/>
          </a:xfr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33640FE-3969-D6C8-57A8-A08EAA36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5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Churn-</a:t>
            </a:r>
            <a:r>
              <a:rPr lang="en-US" dirty="0" err="1"/>
              <a:t>InternetService</a:t>
            </a:r>
            <a:r>
              <a:rPr lang="en-US" dirty="0"/>
              <a:t> wise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Churn-</a:t>
            </a:r>
            <a:r>
              <a:rPr lang="en-IN" dirty="0" err="1"/>
              <a:t>InternetService</a:t>
            </a:r>
            <a:r>
              <a:rPr lang="en-IN" dirty="0"/>
              <a:t> wise visualization using bar chart.</a:t>
            </a:r>
          </a:p>
          <a:p>
            <a:pPr marL="0" indent="0">
              <a:buNone/>
            </a:pPr>
            <a:r>
              <a:rPr lang="en-IN" dirty="0"/>
              <a:t>We can observe that the customers who have DSL are more likely to churn out as compared to the ones who don’t’ have neither DSL or Fibre Optic connection</a:t>
            </a:r>
          </a:p>
          <a:p>
            <a:pPr marL="0" indent="0">
              <a:buNone/>
            </a:pPr>
            <a:r>
              <a:rPr lang="en-IN" dirty="0"/>
              <a:t>Whereas customers with Fibre optic has most likely to churn out.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18B0D-5705-C5D6-7CA6-4FCF57B7FF0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43034" y="2038350"/>
            <a:ext cx="4138157" cy="390525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0A1A1-BF33-D19F-D17F-277417BA4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1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Churn-</a:t>
            </a:r>
            <a:r>
              <a:rPr lang="en-US" dirty="0" err="1"/>
              <a:t>PaymentMethod</a:t>
            </a:r>
            <a:r>
              <a:rPr lang="en-US" dirty="0"/>
              <a:t> wise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Churn-</a:t>
            </a:r>
            <a:r>
              <a:rPr lang="en-IN" dirty="0" err="1"/>
              <a:t>PaymentMethod</a:t>
            </a:r>
            <a:r>
              <a:rPr lang="en-IN" dirty="0"/>
              <a:t> wise visualization using bar chart.</a:t>
            </a:r>
          </a:p>
          <a:p>
            <a:pPr marL="0" indent="0">
              <a:buNone/>
            </a:pPr>
            <a:r>
              <a:rPr lang="en-IN" dirty="0"/>
              <a:t>We can observe that the customers with electronic check are most likely to churn out.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A3A762-BA3C-6CBC-6BE8-48F175DBD64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27335" y="2038350"/>
            <a:ext cx="4169555" cy="39052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26233-402C-89D9-8C1F-22E33E1D9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7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Churn-Contract wise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Churn-Contract wise visualization using bar chart.</a:t>
            </a:r>
          </a:p>
          <a:p>
            <a:pPr marL="0" indent="0">
              <a:buNone/>
            </a:pPr>
            <a:r>
              <a:rPr lang="en-IN" dirty="0"/>
              <a:t>We can observe that the customers with month-to-month subscription are most likely to churn out.</a:t>
            </a:r>
          </a:p>
          <a:p>
            <a:pPr marL="0" indent="0">
              <a:buNone/>
            </a:pPr>
            <a:r>
              <a:rPr lang="en-IN" dirty="0"/>
              <a:t>More the subscription period less likely it is to churn out.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10EAA-50FC-D4B5-DFEB-B4708BA08A6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18269" y="2038350"/>
            <a:ext cx="4187687" cy="39052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FD2C8-E080-1482-4C4B-B2E09A27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9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Churn-Tenure wise Visualization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Churn-Tenure wise visualization using bar chart.</a:t>
            </a:r>
          </a:p>
          <a:p>
            <a:pPr marL="0" indent="0">
              <a:buNone/>
            </a:pPr>
            <a:r>
              <a:rPr lang="en-IN" dirty="0"/>
              <a:t>We can observe that the customers with higher tenure with the company is less likely to churn out.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C0F70E-5976-9338-78DD-88FF90BF2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F26307-2B5F-9862-D01D-4BF939738D9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943677" y="2038350"/>
            <a:ext cx="4136871" cy="3905250"/>
          </a:xfrm>
        </p:spPr>
      </p:pic>
    </p:spTree>
    <p:extLst>
      <p:ext uri="{BB962C8B-B14F-4D97-AF65-F5344CB8AC3E}">
        <p14:creationId xmlns:p14="http://schemas.microsoft.com/office/powerpoint/2010/main" val="141262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114" y="914400"/>
            <a:ext cx="9233438" cy="2843784"/>
          </a:xfrm>
        </p:spPr>
        <p:txBody>
          <a:bodyPr anchor="b"/>
          <a:lstStyle/>
          <a:p>
            <a:pPr algn="l"/>
            <a:r>
              <a:rPr lang="en-US" dirty="0"/>
              <a:t>Data Preprocessing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/>
              <a:t>Data preprocessing is performed on the given dataset in various ways like:</a:t>
            </a:r>
          </a:p>
          <a:p>
            <a:pPr marL="0" indent="0" algn="l">
              <a:buNone/>
            </a:pPr>
            <a:r>
              <a:rPr lang="en-IN" dirty="0"/>
              <a:t>Removing null values</a:t>
            </a:r>
          </a:p>
          <a:p>
            <a:pPr marL="0" indent="0" algn="l">
              <a:buNone/>
            </a:pPr>
            <a:r>
              <a:rPr lang="en-IN" dirty="0"/>
              <a:t>One-hot encoding</a:t>
            </a:r>
          </a:p>
          <a:p>
            <a:pPr marL="0" indent="0" algn="l">
              <a:buNone/>
            </a:pPr>
            <a:r>
              <a:rPr lang="en-IN" dirty="0"/>
              <a:t>Feature scaling or normalizing</a:t>
            </a:r>
          </a:p>
        </p:txBody>
      </p:sp>
    </p:spTree>
    <p:extLst>
      <p:ext uri="{BB962C8B-B14F-4D97-AF65-F5344CB8AC3E}">
        <p14:creationId xmlns:p14="http://schemas.microsoft.com/office/powerpoint/2010/main" val="227875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769410"/>
              </p:ext>
            </p:extLst>
          </p:nvPr>
        </p:nvGraphicFramePr>
        <p:xfrm>
          <a:off x="6869113" y="1143000"/>
          <a:ext cx="4190999" cy="5178395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PROJECT OVERVIEW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EDA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DATA PREPROCESSING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MODEL DEVELOPMENT &amp; EVALUATION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25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PREDICTING CHURN &amp; RECOMMENDATIONS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Converting Categorical value into binary form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252CF29-6F4F-9226-78BF-AD1E81904BF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389386"/>
            <a:ext cx="6729413" cy="313967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AA99A6-71A1-2403-EBD3-7E3AB15F4FB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8113713" y="3260733"/>
            <a:ext cx="3163887" cy="9144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Reducing Null values</a:t>
            </a: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1E9C4B5-9688-23DA-DBC5-54E5865F6B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93599" y="3035161"/>
            <a:ext cx="5791702" cy="9144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4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Converting Data Type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AD9CD3-B7AC-44B0-2980-A05D8A66CFA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8113713" y="3429000"/>
            <a:ext cx="3163887" cy="9144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CC98532-9ABE-430A-CDEA-D3C9FC9860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426428" y="2038350"/>
            <a:ext cx="3705357" cy="3841750"/>
          </a:xfrm>
        </p:spPr>
      </p:pic>
    </p:spTree>
    <p:extLst>
      <p:ext uri="{BB962C8B-B14F-4D97-AF65-F5344CB8AC3E}">
        <p14:creationId xmlns:p14="http://schemas.microsoft.com/office/powerpoint/2010/main" val="1389232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3C40EC-39F7-CA47-E3DD-812302A018D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8113713" y="2662989"/>
            <a:ext cx="3163887" cy="236621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0EADC8-1337-8204-6EAE-35C92E6603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439333"/>
            <a:ext cx="6729413" cy="3039783"/>
          </a:xfrm>
        </p:spPr>
      </p:pic>
    </p:spTree>
    <p:extLst>
      <p:ext uri="{BB962C8B-B14F-4D97-AF65-F5344CB8AC3E}">
        <p14:creationId xmlns:p14="http://schemas.microsoft.com/office/powerpoint/2010/main" val="84115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86B672-D158-F333-E92E-24A218A6C86A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8113713" y="2839453"/>
            <a:ext cx="3163887" cy="1941094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E6CED3-7226-E534-6031-F579EE76EB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2778342"/>
            <a:ext cx="6729413" cy="2361765"/>
          </a:xfrm>
        </p:spPr>
      </p:pic>
    </p:spTree>
    <p:extLst>
      <p:ext uri="{BB962C8B-B14F-4D97-AF65-F5344CB8AC3E}">
        <p14:creationId xmlns:p14="http://schemas.microsoft.com/office/powerpoint/2010/main" val="2319484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Development &amp; Evaluation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A993C5-DEB5-5D66-2D5B-2FC7990CFD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Train various machine learning models for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0013" y="5880100"/>
            <a:ext cx="661987" cy="89535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84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8995B-E3BD-6E18-3AB6-3A1DCD6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variables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38D67F-4334-2003-ECA3-A3938852671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70737" y="2916962"/>
            <a:ext cx="7704642" cy="2112239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922358-E951-559F-E469-F35D8A862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2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8995B-E3BD-6E18-3AB6-3A1DCD6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Splitting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E6720F4-2EC4-D030-D3AD-02649CFED4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824" y="3570571"/>
            <a:ext cx="5814564" cy="777307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7D92A3-9A8E-0FBD-1A80-A17A2E0A4E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Data is split into training and testing data in 80:20 ratio respectively.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D63FB2-FF70-50D3-B66C-9CD45A8A2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51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8995B-E3BD-6E18-3AB6-3A1DCD6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7D92A3-9A8E-0FBD-1A80-A17A2E0A4E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Using Logistic Regression, we get the accuracy of 82.30%.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37994C-06E6-CDD1-827F-925F59FE77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9445" y="2709436"/>
            <a:ext cx="5799323" cy="249957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88AE5-F362-4136-8ABA-5C409821C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76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8995B-E3BD-6E18-3AB6-3A1DCD6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7D92A3-9A8E-0FBD-1A80-A17A2E0A4E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Using Random forest, we get the accuracy of 79.31%.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8E9806-0CE7-8397-5EC7-38BB79C227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824" y="2732298"/>
            <a:ext cx="5814564" cy="2453853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842547-5FD3-880E-B451-F352322CE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7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2B3232"/>
                </a:solidFill>
                <a:effectLst/>
                <a:latin typeface="+mn-lt"/>
              </a:rPr>
              <a:t>Customer churn</a:t>
            </a:r>
            <a:r>
              <a:rPr lang="en-US" sz="1800" b="0" i="0" dirty="0">
                <a:solidFill>
                  <a:srgbClr val="2B3232"/>
                </a:solidFill>
                <a:effectLst/>
                <a:latin typeface="+mn-lt"/>
              </a:rPr>
              <a:t> refers to the loss of customers or subscribers for any reason at all.</a:t>
            </a:r>
            <a:br>
              <a:rPr lang="en-US" sz="1800" dirty="0">
                <a:solidFill>
                  <a:srgbClr val="2B3232"/>
                </a:solidFill>
                <a:latin typeface="+mn-lt"/>
              </a:rPr>
            </a:br>
            <a:r>
              <a:rPr lang="en-US" sz="1800" dirty="0">
                <a:solidFill>
                  <a:srgbClr val="2B3232"/>
                </a:solidFill>
                <a:latin typeface="+mn-lt"/>
              </a:rPr>
              <a:t>As a data analyst, the task at hand is to analyze the customer churn dataset to extract valuable insights.</a:t>
            </a:r>
            <a:br>
              <a:rPr lang="en-US" sz="1800" dirty="0">
                <a:solidFill>
                  <a:srgbClr val="2B3232"/>
                </a:solidFill>
                <a:latin typeface="+mn-lt"/>
              </a:rPr>
            </a:br>
            <a:r>
              <a:rPr lang="en-US" sz="1800" dirty="0">
                <a:solidFill>
                  <a:srgbClr val="2B3232"/>
                </a:solidFill>
                <a:latin typeface="+mn-lt"/>
              </a:rPr>
              <a:t>Through data exploration and statistical analysis, our aim is o uncover patterns, trends and correlations within the dataset.</a:t>
            </a:r>
            <a:br>
              <a:rPr lang="en-US" sz="1800" dirty="0">
                <a:solidFill>
                  <a:srgbClr val="2B3232"/>
                </a:solidFill>
                <a:latin typeface="+mn-lt"/>
              </a:rPr>
            </a:br>
            <a:r>
              <a:rPr lang="en-US" sz="1800" dirty="0">
                <a:solidFill>
                  <a:srgbClr val="2B3232"/>
                </a:solidFill>
                <a:latin typeface="+mn-lt"/>
              </a:rPr>
              <a:t>By presenting these findings, the agenda is to contribute in reducing the customer churn.</a:t>
            </a:r>
            <a:endParaRPr lang="en-US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65BA9-8C19-F41A-C684-378EF915DD6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D66EE4D-F957-019A-ADA1-A7664C72136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3333" t="-41500" r="3333" b="-41500"/>
          <a:stretch/>
        </p:blipFill>
        <p:spPr>
          <a:xfrm>
            <a:off x="-1" y="261780"/>
            <a:ext cx="5040000" cy="6588000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8995B-E3BD-6E18-3AB6-3A1DCD6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K-NN Classifier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7D92A3-9A8E-0FBD-1A80-A17A2E0A4E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Using K-NN Classifier, we get the accuracy of 76.40%.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FCC264-8834-6B12-A532-198D3EBF26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90876" y="2728488"/>
            <a:ext cx="5776461" cy="2461473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D68E8A-CEA0-F3A7-0189-7D334300B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55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8995B-E3BD-6E18-3AB6-3A1DCD6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7D92A3-9A8E-0FBD-1A80-A17A2E0A4E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Using SVM, we get the accuracy of 82.02%.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4EE92F-D654-2C1B-516F-647BC79974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5635" y="2431282"/>
            <a:ext cx="5806943" cy="3055885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686D80-3513-1878-E6F9-49F32D474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92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8995B-E3BD-6E18-3AB6-3A1DCD6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7D92A3-9A8E-0FBD-1A80-A17A2E0A4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Assessing the performance of our models and comparing each</a:t>
            </a:r>
          </a:p>
        </p:txBody>
      </p:sp>
    </p:spTree>
    <p:extLst>
      <p:ext uri="{BB962C8B-B14F-4D97-AF65-F5344CB8AC3E}">
        <p14:creationId xmlns:p14="http://schemas.microsoft.com/office/powerpoint/2010/main" val="323555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8995B-E3BD-6E18-3AB6-3A1DCD6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&amp;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6EE314-5B0E-D5B4-7A3B-87B49B5801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68014" y="2549403"/>
            <a:ext cx="5822185" cy="2819644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7D92A3-9A8E-0FBD-1A80-A17A2E0A4E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We can observe that the accuracy score Logistic Regression is highest amongst all.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1B94F-011C-40FA-546F-4BEDA2312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53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8995B-E3BD-6E18-3AB6-3A1DCD61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 of Logistic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B70F76-6716-B589-8C56-A21E5585D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315" y="2887579"/>
            <a:ext cx="5177280" cy="1604209"/>
          </a:xfrm>
        </p:spPr>
      </p:pic>
    </p:spTree>
    <p:extLst>
      <p:ext uri="{BB962C8B-B14F-4D97-AF65-F5344CB8AC3E}">
        <p14:creationId xmlns:p14="http://schemas.microsoft.com/office/powerpoint/2010/main" val="101204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Churn Probability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360E5-E127-5BE6-C180-5F3240CCC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Let us see the churn probability of each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0013" y="5880100"/>
            <a:ext cx="661987" cy="89535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E95016-2EBF-BF43-40A6-66500F7D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Predicting Churn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1FEC0D-C02B-E2D1-F2B9-ABF89438778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4400" y="3429000"/>
            <a:ext cx="9655104" cy="457551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C74E31-387B-1C5B-684F-2AB626AF9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49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383A14-55EA-0AC9-B09D-D2B963D1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Dataframe</a:t>
            </a:r>
            <a:r>
              <a:rPr lang="en-IN" dirty="0"/>
              <a:t> of Customer Churn Probability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8F2AE9-05A7-DCC8-1691-CC270240B5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429001"/>
            <a:ext cx="3365500" cy="69757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F277DD-8642-E493-92B0-9FC367730CC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842341" y="3225098"/>
            <a:ext cx="2339543" cy="15317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56F27-202C-7FC4-1004-6AFA36077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03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98CA92-303C-7C19-3BA7-F8181820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D5D97F-99BD-9EAB-0CF8-041EC809B6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9978189" cy="3904488"/>
          </a:xfrm>
        </p:spPr>
        <p:txBody>
          <a:bodyPr/>
          <a:lstStyle/>
          <a:p>
            <a:r>
              <a:rPr lang="en-US" b="0" i="0" dirty="0">
                <a:effectLst/>
                <a:latin typeface="Fira Sans" panose="020B0503050000020004" pitchFamily="34" charset="0"/>
              </a:rPr>
              <a:t> Give your loyal customers reasons to stick around with your brand. Loyal customers not only buy regularly from you but also suggest their family, friends, and business associates to you. </a:t>
            </a:r>
            <a:r>
              <a:rPr lang="en-US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Fira Sans" panose="020B0503050000020004" pitchFamily="34" charset="0"/>
              </a:rPr>
              <a:t>Offer loyalty or reward points</a:t>
            </a:r>
            <a:r>
              <a:rPr lang="en-US" b="0" i="0" dirty="0">
                <a:effectLst/>
                <a:latin typeface="Fira Sans" panose="020B0503050000020004" pitchFamily="34" charset="0"/>
              </a:rPr>
              <a:t>, birthday/anniversary discounts reward points that can be redeemed, etc.</a:t>
            </a:r>
          </a:p>
          <a:p>
            <a:pPr algn="l"/>
            <a:r>
              <a:rPr lang="en-US" b="0" i="0" dirty="0">
                <a:effectLst/>
                <a:latin typeface="Fira Sans" panose="020B0503050000020004" pitchFamily="34" charset="0"/>
              </a:rPr>
              <a:t>Customer is the king and rightly said. For a business, it is extremely important to know if its customers are satisfied with its products or services. The easiest way to know that takes a quick customer satisfaction feedback. Ask your customers the right questions to get the right feedback, which will ultimately help you make informed decisions/ timely changes (if needed) thereby reducing the number of dissatisfied customers.</a:t>
            </a:r>
          </a:p>
          <a:p>
            <a:pPr algn="l"/>
            <a:r>
              <a:rPr lang="en-US" b="0" i="0" dirty="0">
                <a:effectLst/>
                <a:latin typeface="Fira Sans" panose="020B0503050000020004" pitchFamily="34" charset="0"/>
              </a:rPr>
              <a:t> Offer them long-term discounts. A long-term discount or contract should benefit both, the business and the customer.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EF740-A015-260E-78A7-0A8536FB3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13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VAIBHAV SINGH</a:t>
            </a:r>
          </a:p>
          <a:p>
            <a:pPr lvl="1"/>
            <a:r>
              <a:rPr lang="en-US" sz="1800" dirty="0">
                <a:hlinkClick r:id="rId3"/>
              </a:rPr>
              <a:t>vaibhav.vaibhavsingh.singh80@gmail.com</a:t>
            </a:r>
            <a:endParaRPr lang="en-US" sz="1800" dirty="0"/>
          </a:p>
          <a:p>
            <a:pPr lvl="1"/>
            <a:r>
              <a:rPr lang="en-US" dirty="0"/>
              <a:t>MIP-ML-08</a:t>
            </a:r>
          </a:p>
          <a:p>
            <a:pPr lvl="1"/>
            <a:r>
              <a:rPr lang="en-US" dirty="0"/>
              <a:t>MENTORNESS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90448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customerID</a:t>
            </a:r>
            <a:r>
              <a:rPr lang="en-US" dirty="0"/>
              <a:t> : </a:t>
            </a:r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Gender : Customer’s gender</a:t>
            </a:r>
          </a:p>
          <a:p>
            <a:r>
              <a:rPr lang="en-US" dirty="0" err="1"/>
              <a:t>SeniorCitizen</a:t>
            </a:r>
            <a:r>
              <a:rPr lang="en-US" dirty="0"/>
              <a:t>: Whether the customer is a senior citizen or not</a:t>
            </a:r>
          </a:p>
          <a:p>
            <a:r>
              <a:rPr lang="en-US" dirty="0"/>
              <a:t>Partner : Whether the customer has a partner</a:t>
            </a:r>
          </a:p>
          <a:p>
            <a:r>
              <a:rPr lang="en-US" dirty="0"/>
              <a:t>Dependents : Whether the customer has dependents</a:t>
            </a:r>
          </a:p>
          <a:p>
            <a:r>
              <a:rPr lang="en-US" dirty="0"/>
              <a:t>Tenure : No. of months the customer has stayed with the company</a:t>
            </a:r>
          </a:p>
          <a:p>
            <a:r>
              <a:rPr lang="en-US" dirty="0" err="1"/>
              <a:t>PhoneService</a:t>
            </a:r>
            <a:r>
              <a:rPr lang="en-US" dirty="0"/>
              <a:t> : Whether the customer has multiple phone lines</a:t>
            </a:r>
          </a:p>
          <a:p>
            <a:r>
              <a:rPr lang="en-US" dirty="0" err="1"/>
              <a:t>MultipleLines</a:t>
            </a:r>
            <a:r>
              <a:rPr lang="en-US" dirty="0"/>
              <a:t> : Whether the customer has multiple phone lines</a:t>
            </a:r>
          </a:p>
          <a:p>
            <a:r>
              <a:rPr lang="en-US" dirty="0" err="1"/>
              <a:t>InternetService</a:t>
            </a:r>
            <a:r>
              <a:rPr lang="en-US" dirty="0"/>
              <a:t> : Type of internet service</a:t>
            </a:r>
          </a:p>
          <a:p>
            <a:r>
              <a:rPr lang="en-US" dirty="0" err="1"/>
              <a:t>OnlineSecurity</a:t>
            </a:r>
            <a:r>
              <a:rPr lang="en-US" dirty="0"/>
              <a:t> : Whether the customer has online security</a:t>
            </a:r>
          </a:p>
          <a:p>
            <a:r>
              <a:rPr lang="en-US" dirty="0" err="1"/>
              <a:t>OnlineBackup</a:t>
            </a:r>
            <a:r>
              <a:rPr lang="en-US" dirty="0"/>
              <a:t> : Whether the customer has online 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90448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DeviceProtection</a:t>
            </a:r>
            <a:r>
              <a:rPr lang="en-US" dirty="0"/>
              <a:t> : Whether the customer has device protection</a:t>
            </a:r>
          </a:p>
          <a:p>
            <a:r>
              <a:rPr lang="en-US" dirty="0" err="1"/>
              <a:t>TechSupport</a:t>
            </a:r>
            <a:r>
              <a:rPr lang="en-US" dirty="0"/>
              <a:t> : Whether the customer has tech support </a:t>
            </a:r>
          </a:p>
          <a:p>
            <a:r>
              <a:rPr lang="en-US" dirty="0" err="1"/>
              <a:t>StreamingTV</a:t>
            </a:r>
            <a:r>
              <a:rPr lang="en-US" dirty="0"/>
              <a:t> : Whether the customer has tech support</a:t>
            </a:r>
          </a:p>
          <a:p>
            <a:r>
              <a:rPr lang="en-US" dirty="0" err="1"/>
              <a:t>StreamingMovies</a:t>
            </a:r>
            <a:r>
              <a:rPr lang="en-US" dirty="0"/>
              <a:t> : Whether the customer streams movies</a:t>
            </a:r>
          </a:p>
          <a:p>
            <a:r>
              <a:rPr lang="en-US" dirty="0"/>
              <a:t>Contract : Type of contract</a:t>
            </a:r>
          </a:p>
          <a:p>
            <a:r>
              <a:rPr lang="en-US" dirty="0" err="1"/>
              <a:t>PaperlessBilling</a:t>
            </a:r>
            <a:r>
              <a:rPr lang="en-US" dirty="0"/>
              <a:t> : Whether the customer uses paperless billing</a:t>
            </a:r>
          </a:p>
          <a:p>
            <a:r>
              <a:rPr lang="en-US" dirty="0" err="1"/>
              <a:t>PaymentMethod</a:t>
            </a:r>
            <a:r>
              <a:rPr lang="en-US" dirty="0"/>
              <a:t> : Mode of payment</a:t>
            </a:r>
          </a:p>
          <a:p>
            <a:r>
              <a:rPr lang="en-US" dirty="0" err="1"/>
              <a:t>MonthlyCharges</a:t>
            </a:r>
            <a:r>
              <a:rPr lang="en-US" dirty="0"/>
              <a:t> : Charges per month</a:t>
            </a:r>
          </a:p>
          <a:p>
            <a:r>
              <a:rPr lang="en-US" dirty="0" err="1"/>
              <a:t>TotalCharges</a:t>
            </a:r>
            <a:r>
              <a:rPr lang="en-US" dirty="0"/>
              <a:t> : Total charges</a:t>
            </a:r>
          </a:p>
          <a:p>
            <a:r>
              <a:rPr lang="en-US" dirty="0"/>
              <a:t>Churn : Target variable, indicating whether the customer churned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9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Importing essential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37AA3F-1BD8-01F6-8E30-260B2885AF9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005329" y="2035101"/>
            <a:ext cx="5814564" cy="112785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Essential libraries are imported.</a:t>
            </a:r>
          </a:p>
          <a:p>
            <a:pPr marL="0" indent="0">
              <a:buNone/>
            </a:pPr>
            <a:r>
              <a:rPr lang="en-IN" dirty="0"/>
              <a:t>Dataset is read from the stored location.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96B1096-A558-A1A2-B360-E88D32650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Provided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observe that there are 7043 rows and 21 attributes in the provided dataset.</a:t>
            </a:r>
          </a:p>
          <a:p>
            <a:pPr marL="0" indent="0">
              <a:buNone/>
            </a:pPr>
            <a:r>
              <a:rPr lang="en-IN" dirty="0"/>
              <a:t>Attributes: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customerID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SeniorCitizen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And many more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6053C-7D35-73CA-85C7-101D04FBDC3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743450" y="2407922"/>
            <a:ext cx="6537325" cy="316610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B28FC-C139-430F-D8FE-029EBC18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8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Dataset Information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 can see each attributes with number of data within self, and their data type like object, int and float as well. Null count of each attribute is also given.</a:t>
            </a:r>
          </a:p>
          <a:p>
            <a:pPr marL="0" indent="0">
              <a:buNone/>
            </a:pPr>
            <a:r>
              <a:rPr lang="en-IN" dirty="0"/>
              <a:t>In this case there was 11 null values in </a:t>
            </a:r>
            <a:r>
              <a:rPr lang="en-IN" dirty="0" err="1"/>
              <a:t>TotalCharges</a:t>
            </a:r>
            <a:r>
              <a:rPr lang="en-IN" dirty="0"/>
              <a:t> and was removed in Data Preprocessing, which we’ll observe in later stage of our slide.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D70D98-58A4-0B14-FCC7-69CF6926E7B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743450" y="2158032"/>
            <a:ext cx="6537325" cy="366588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BB3BC-212F-1AA5-5EAE-9BE40091F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8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EDA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C33142-A58F-ED6C-F7AE-5492BCA50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EDA, we’ll observe the hidden patterns and statistical measures using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165908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{13B079C4-2A55-453B-81E1-1AB1968C66BF}tf11964407_win32</Template>
  <TotalTime>177</TotalTime>
  <Words>1087</Words>
  <Application>Microsoft Office PowerPoint</Application>
  <PresentationFormat>Widescreen</PresentationFormat>
  <Paragraphs>175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Fira Sans</vt:lpstr>
      <vt:lpstr>Gill Sans Nova Light</vt:lpstr>
      <vt:lpstr>Sagona Book</vt:lpstr>
      <vt:lpstr>Custom</vt:lpstr>
      <vt:lpstr>CUSTOMER CHURN PREDICTION</vt:lpstr>
      <vt:lpstr>agenda</vt:lpstr>
      <vt:lpstr>Customer churn refers to the loss of customers or subscribers for any reason at all. As a data analyst, the task at hand is to analyze the customer churn dataset to extract valuable insights. Through data exploration and statistical analysis, our aim is o uncover patterns, trends and correlations within the dataset. By presenting these findings, the agenda is to contribute in reducing the customer churn.</vt:lpstr>
      <vt:lpstr>Dataset Overview</vt:lpstr>
      <vt:lpstr>Dataset Overview</vt:lpstr>
      <vt:lpstr>Importing essential libraries</vt:lpstr>
      <vt:lpstr>Provided dataset</vt:lpstr>
      <vt:lpstr>Dataset Information</vt:lpstr>
      <vt:lpstr>EDA</vt:lpstr>
      <vt:lpstr>Dataset Description</vt:lpstr>
      <vt:lpstr>Null count of attributes</vt:lpstr>
      <vt:lpstr>Data Visualization</vt:lpstr>
      <vt:lpstr>Churn-Gender wise Visualization</vt:lpstr>
      <vt:lpstr>Churn-TechSupport wise Visualization</vt:lpstr>
      <vt:lpstr>Churn-InternetService wise Visualization</vt:lpstr>
      <vt:lpstr>Churn-PaymentMethod wise Visualization</vt:lpstr>
      <vt:lpstr>Churn-Contract wise Visualization</vt:lpstr>
      <vt:lpstr>Churn-Tenure wise Visualization</vt:lpstr>
      <vt:lpstr>Data Preprocessing</vt:lpstr>
      <vt:lpstr>Converting Categorical value into binary form</vt:lpstr>
      <vt:lpstr>Reducing Null values</vt:lpstr>
      <vt:lpstr>Converting Data Type</vt:lpstr>
      <vt:lpstr>Feature Scaling</vt:lpstr>
      <vt:lpstr>One-hot Encoding</vt:lpstr>
      <vt:lpstr>Machine Learning Model Development &amp; Evaluation</vt:lpstr>
      <vt:lpstr>Creation of variables</vt:lpstr>
      <vt:lpstr>Data Splitting</vt:lpstr>
      <vt:lpstr>Logistic Regression Model</vt:lpstr>
      <vt:lpstr>Random Forest Model</vt:lpstr>
      <vt:lpstr>K-NN Classifier Model</vt:lpstr>
      <vt:lpstr>SVM Model</vt:lpstr>
      <vt:lpstr>Model Evaluation</vt:lpstr>
      <vt:lpstr>Model Evaluation &amp; Comparison</vt:lpstr>
      <vt:lpstr>Confusion Matrix of Logistic Regression</vt:lpstr>
      <vt:lpstr>Predicting the Churn Probability</vt:lpstr>
      <vt:lpstr>Predicting Churn</vt:lpstr>
      <vt:lpstr>Dataframe of Customer Churn Probability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Vaibhav Singh</dc:creator>
  <cp:lastModifiedBy>Vaibhav Singh</cp:lastModifiedBy>
  <cp:revision>11</cp:revision>
  <dcterms:created xsi:type="dcterms:W3CDTF">2024-03-27T12:16:05Z</dcterms:created>
  <dcterms:modified xsi:type="dcterms:W3CDTF">2024-03-27T16:34:15Z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