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75"/>
  </p:notesMasterIdLst>
  <p:handoutMasterIdLst>
    <p:handoutMasterId r:id="rId76"/>
  </p:handoutMasterIdLst>
  <p:sldIdLst>
    <p:sldId id="256" r:id="rId5"/>
    <p:sldId id="279" r:id="rId6"/>
    <p:sldId id="280" r:id="rId7"/>
    <p:sldId id="259" r:id="rId8"/>
    <p:sldId id="284" r:id="rId9"/>
    <p:sldId id="260" r:id="rId10"/>
    <p:sldId id="283" r:id="rId11"/>
    <p:sldId id="281" r:id="rId12"/>
    <p:sldId id="286" r:id="rId13"/>
    <p:sldId id="287" r:id="rId14"/>
    <p:sldId id="288" r:id="rId15"/>
    <p:sldId id="289" r:id="rId16"/>
    <p:sldId id="291" r:id="rId17"/>
    <p:sldId id="290" r:id="rId18"/>
    <p:sldId id="292" r:id="rId19"/>
    <p:sldId id="294" r:id="rId20"/>
    <p:sldId id="293" r:id="rId21"/>
    <p:sldId id="295" r:id="rId22"/>
    <p:sldId id="296" r:id="rId23"/>
    <p:sldId id="297" r:id="rId24"/>
    <p:sldId id="298" r:id="rId25"/>
    <p:sldId id="299" r:id="rId26"/>
    <p:sldId id="300" r:id="rId27"/>
    <p:sldId id="301" r:id="rId28"/>
    <p:sldId id="302" r:id="rId29"/>
    <p:sldId id="304" r:id="rId30"/>
    <p:sldId id="303" r:id="rId31"/>
    <p:sldId id="306" r:id="rId32"/>
    <p:sldId id="305" r:id="rId33"/>
    <p:sldId id="307" r:id="rId34"/>
    <p:sldId id="309" r:id="rId35"/>
    <p:sldId id="308" r:id="rId36"/>
    <p:sldId id="310" r:id="rId37"/>
    <p:sldId id="311" r:id="rId38"/>
    <p:sldId id="312" r:id="rId39"/>
    <p:sldId id="313" r:id="rId40"/>
    <p:sldId id="314" r:id="rId41"/>
    <p:sldId id="319" r:id="rId42"/>
    <p:sldId id="320" r:id="rId43"/>
    <p:sldId id="315" r:id="rId44"/>
    <p:sldId id="321" r:id="rId45"/>
    <p:sldId id="322" r:id="rId46"/>
    <p:sldId id="316" r:id="rId47"/>
    <p:sldId id="323" r:id="rId48"/>
    <p:sldId id="324" r:id="rId49"/>
    <p:sldId id="317" r:id="rId50"/>
    <p:sldId id="325" r:id="rId51"/>
    <p:sldId id="326" r:id="rId52"/>
    <p:sldId id="318" r:id="rId53"/>
    <p:sldId id="327" r:id="rId54"/>
    <p:sldId id="328" r:id="rId55"/>
    <p:sldId id="329" r:id="rId56"/>
    <p:sldId id="330" r:id="rId57"/>
    <p:sldId id="331" r:id="rId58"/>
    <p:sldId id="332" r:id="rId59"/>
    <p:sldId id="333" r:id="rId60"/>
    <p:sldId id="334" r:id="rId61"/>
    <p:sldId id="335" r:id="rId62"/>
    <p:sldId id="337" r:id="rId63"/>
    <p:sldId id="338" r:id="rId64"/>
    <p:sldId id="339" r:id="rId65"/>
    <p:sldId id="340" r:id="rId66"/>
    <p:sldId id="341" r:id="rId67"/>
    <p:sldId id="342" r:id="rId68"/>
    <p:sldId id="343" r:id="rId69"/>
    <p:sldId id="344" r:id="rId70"/>
    <p:sldId id="345" r:id="rId71"/>
    <p:sldId id="346" r:id="rId72"/>
    <p:sldId id="347" r:id="rId73"/>
    <p:sldId id="277"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34DD8-4F1B-1F5B-D67B-9E0E162E935F}" v="5530" dt="2024-04-06T11:33:59.005"/>
    <p1510:client id="{9AB9707D-D49C-1EC2-D01E-5C58D24EE0B0}" v="109" dt="2024-04-06T11:40:35.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6432" autoAdjust="0"/>
  </p:normalViewPr>
  <p:slideViewPr>
    <p:cSldViewPr snapToGrid="0">
      <p:cViewPr>
        <p:scale>
          <a:sx n="100" d="100"/>
          <a:sy n="100" d="100"/>
        </p:scale>
        <p:origin x="-514" y="-634"/>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4/6/2024</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17"/>
    </inkml:context>
    <inkml:brush xml:id="br0">
      <inkml:brushProperty name="width" value="0.1" units="cm"/>
      <inkml:brushProperty name="height" value="0.1" units="cm"/>
    </inkml:brush>
  </inkml:definitions>
  <inkml:trace contextRef="#ctx0" brushRef="#br0">11261 12639 16383 0 0,'-3'0'0'0'0,"-7"-3"0"0"0,-5-1 0 0 0,-3 0 0 0 0,3-5 0 0 0,-4-1 0 0 0,0 1 0 0 0,-4 2 0 0 0,0 3 0 0 0,-3 1 0 0 0,1 2 0 0 0,1 1 0 0 0,-1 0 0 0 0,1 0 0 0 0,-2 1 0 0 0,1-1 0 0 0,1 0 0 0 0,0 1 0 0 0,6-1 0 0 0,9 0 0 0 0,9 0 0 0 0,11 0 0 0 0,6 0 0 0 0,7 0 0 0 0,1 0 0 0 0,0 0 0 0 0,2 0 0 0 0,-1 0 0 0 0,1-3 0 0 0,4-2 0 0 0,2 2 0 0 0,-1 0 0 0 0,-2 1 0 0 0,-3 1 0 0 0,-1 0 0 0 0,-1 1 0 0 0,1 0 0 0 0,-1 0 0 0 0,1 0 0 0 0,-1 0 0 0 0,-5-3 0 0 0,-14-1 0 0 0,-15 1 0 0 0,-14 0 0 0 0,-12 0 0 0 0,-10 2 0 0 0,-8 0 0 0 0,-4 1 0 0 0,-2 0 0 0 0,4 0 0 0 0,2 0 0 0 0,7 6 0 0 0,8 2 0 0 0,5 0 0 0 0,5-2 0 0 0,2-1 0 0 0,1-3 0 0 0,0 0 0 0 0,1-2 0 0 0,10 0 0 0 0,11 0 0 0 0,15 0 0 0 0,17-1 0 0 0,7-2 0 0 0,5-1 0 0 0,6-3 0 0 0,0 0 0 0 0,1 1 0 0 0,-4 2 0 0 0,-4 1 0 0 0,-7-5 0 0 0,-1 0 0 0 0,-4 0 0 0 0,-5 2 0 0 0,1 2 0 0 0,0 2 0 0 0,0 1 0 0 0,-6 0 0 0 0,-9 1 0 0 0,-12 1 0 0 0,-9-1 0 0 0,-11 3 0 0 0,-7 1 0 0 0,-2 3 0 0 0,1 0 0 0 0,1 5 0 0 0,2 1 0 0 0,0 0 0 0 0,2-1 0 0 0,-1-1 0 0 0,1-1 0 0 0,5 4 0 0 0,4-2 0 0 0,4 1 0 0 0,-1-2 0 0 0,1 3 0 0 0,0-1 0 0 0,2 1 0 0 0,10-3 0 0 0,7-2 0 0 0,5-4 0 0 0,8-2 0 0 0,3-1 0 0 0,3-2 0 0 0,2 0 0 0 0,1-1 0 0 0,-1 0 0 0 0,-2 1 0 0 0,0-1 0 0 0,0 1 0 0 0,-6-6 0 0 0,-10-2 0 0 0,-11-2 0 0 0,-8 0 0 0 0,-8 2 0 0 0,-4 2 0 0 0,-4 2 0 0 0,-1 2 0 0 0,-1-4 0 0 0,3-5 0 0 0,10 0 0 0 0,10 1 0 0 0,12 4 0 0 0,7 1 0 0 0,8 2 0 0 0,3 2 0 0 0,6 1 0 0 0,0-2 0 0 0,2-2 0 0 0,-3 1 0 0 0,4 0 0 0 0,0-5 0 0 0,5-1 0 0 0,4 1 0 0 0,-3 2 0 0 0,-1 2 0 0 0,-11 1 0 0 0,-13 2 0 0 0,-18 0 0 0 0,-14 1 0 0 0,-8 1 0 0 0,-7-1 0 0 0,-9 1 0 0 0,-2-1 0 0 0,-3 3 0 0 0,-3 1 0 0 0,4 0 0 0 0,2-1 0 0 0,1-1 0 0 0,5-1 0 0 0,2 0 0 0 0,6-1 0 0 0,3 0 0 0 0,1 0 0 0 0,1 0 0 0 0,0 0 0 0 0,3 3 0 0 0,8 0 0 0 0,10 1 0 0 0,10-1 0 0 0,8-1 0 0 0,10 0 0 0 0,4-2 0 0 0,6 1 0 0 0,2-1 0 0 0,5 0 0 0 0,3-1 0 0 0,1 1 0 0 0,0 0 0 0 0,3 0 0 0 0,1 0 0 0 0,-5 0 0 0 0,-1 0 0 0 0,-2 0 0 0 0,-6 0 0 0 0,-2 0 0 0 0,-5 0 0 0 0,-3 0 0 0 0,-1 0 0 0 0,-2 0 0 0 0,-10 0 0 0 0,-11 0 0 0 0,-8 0 0 0 0,-13 0 0 0 0,-8 6 0 0 0,-3 2 0 0 0,-5 0 0 0 0,-3-3 0 0 0,2 3 0 0 0,2-2 0 0 0,3 0 0 0 0,5-3 0 0 0,-1 2 0 0 0,3 0 0 0 0,-1-1 0 0 0,0-1 0 0 0,6 5 0 0 0,1 1 0 0 0,-1-1 0 0 0,6-1 0 0 0,7-3 0 0 0,9-2 0 0 0,12-1 0 0 0,15-1 0 0 0,12 0 0 0 0,7 0 0 0 0,-1 0 0 0 0,-3-1 0 0 0,-7-2 0 0 0,-3-1 0 0 0,-8-3 0 0 0,-11-3 0 0 0,-18 0 0 0 0,-11 2 0 0 0,-9 2 0 0 0,-10 2 0 0 0,-3 2 0 0 0,2 2 0 0 0,1-1 0 0 0,3 2 0 0 0,-1-1 0 0 0,3 1 0 0 0,0-1 0 0 0,1 0 0 0 0,3 0 0 0 0,-1 0 0 0 0,0 0 0 0 0,-1 0 0 0 0,0 0 0 0 0,-1 0 0 0 0,10 0 0 0 0,13 0 0 0 0,10 0 0 0 0,13 0 0 0 0,9 0 0 0 0,3 0 0 0 0,1 0 0 0 0,-1 0 0 0 0,-4 0 0 0 0,0 0 0 0 0,-2 0 0 0 0,0 0 0 0 0,-1-5 0 0 0,1-3 0 0 0,-1 0 0 0 0,-4-1 0 0 0,-13-5 0 0 0,-15 0 0 0 0,-17 2 0 0 0,-9 3 0 0 0,-11 3 0 0 0,-11 3 0 0 0,-3 1 0 0 0,-3 2 0 0 0,2 0 0 0 0,-5 1 0 0 0,-3 0 0 0 0,1 0 0 0 0,3-1 0 0 0,3 0 0 0 0,6 0 0 0 0,3 0 0 0 0,7 0 0 0 0,6 0 0 0 0,5 0 0 0 0,7 0 0 0 0,6 3 0 0 0,2 1 0 0 0,6 0 0 0 0,9-1 0 0 0,13-1 0 0 0,14-1 0 0 0,21 0 0 0 0,17-1 0 0 0,14-2 0 0 0,10-3 0 0 0,1-4 0 0 0,3-3 0 0 0,-5 2 0 0 0,-8-3 0 0 0,-8 0 0 0 0,-10 2 0 0 0,-12 1 0 0 0,-8 1 0 0 0,-8 3 0 0 0,-6-1 0 0 0,-1 1 0 0 0,-8 1 0 0 0,-10 2 0 0 0,-9 1 0 0 0,-9 1 0 0 0,-6 1 0 0 0,-9 0 0 0 0,-6 1 0 0 0,1-1 0 0 0,-5 0 0 0 0,-1 0 0 0 0,3 0 0 0 0,-1 1 0 0 0,1-1 0 0 0,-4 5 0 0 0,1 3 0 0 0,-1 0 0 0 0,-4 1 0 0 0,0-1 0 0 0,-1 5 0 0 0,3-1 0 0 0,0 1 0 0 0,1-2 0 0 0,4-2 0 0 0,3-4 0 0 0,3-1 0 0 0,2 3 0 0 0,2 2 0 0 0,2-2 0 0 0,0-1 0 0 0,4 0 0 0 0,2 0 0 0 0,10-1 0 0 0,10-2 0 0 0,10 0 0 0 0,12-2 0 0 0,5-1 0 0 0,6 0 0 0 0,0 0 0 0 0,1-1 0 0 0,3 1 0 0 0,-3 0 0 0 0,-1 0 0 0 0,-4 0 0 0 0,-7-6 0 0 0,-7-5 0 0 0,-13-1 0 0 0,-10 3 0 0 0,-10-2 0 0 0,-11 2 0 0 0,-4 3 0 0 0,-6 1 0 0 0,-5 3 0 0 0,-4 1 0 0 0,-7 1 0 0 0,-3 0 0 0 0,-1 0 0 0 0,7 1 0 0 0,2-1 0 0 0,4 0 0 0 0,6 0 0 0 0,4 1 0 0 0,5-1 0 0 0,1 0 0 0 0,2 0 0 0 0,12 0 0 0 0,17 0 0 0 0,17 0 0 0 0,14 0 0 0 0,13-6 0 0 0,13-2 0 0 0,12 0 0 0 0,5-4 0 0 0,4 0 0 0 0,1-1 0 0 0,-6 1 0 0 0,-11 4 0 0 0,-9-4 0 0 0,-8 1 0 0 0,-3 2 0 0 0,-6 2 0 0 0,-4 0 0 0 0,-5 1 0 0 0,-4 2 0 0 0,-2 1 0 0 0,0-5 0 0 0,-12-1 0 0 0,-10 1 0 0 0,-14 3 0 0 0,-9 0 0 0 0,-9 3 0 0 0,-5 1 0 0 0,0 3 0 0 0,0 3 0 0 0,3-1 0 0 0,1-1 0 0 0,3 3 0 0 0,3-1 0 0 0,0 3 0 0 0,1-1 0 0 0,-1 5 0 0 0,1 0 0 0 0,4 1 0 0 0,5 5 0 0 0,12-2 0 0 0,9-3 0 0 0,13-3 0 0 0,8-4 0 0 0,9-3 0 0 0,2-2 0 0 0,2-1 0 0 0,1 0 0 0 0,3-1 0 0 0,-4-3 0 0 0,0 0 0 0 0,-3-1 0 0 0,1 2 0 0 0,-1-2 0 0 0,-3 0 0 0 0,-2 0 0 0 0,-2 2 0 0 0,-2 1 0 0 0,-8 0 0 0 0,-10 2 0 0 0,-13 0 0 0 0,-8 0 0 0 0,-10 0 0 0 0,-3 0 0 0 0,0 1 0 0 0,-3-1 0 0 0,1 0 0 0 0,-2 0 0 0 0,2 0 0 0 0,-1 0 0 0 0,-6 0 0 0 0,2 6 0 0 0,1 2 0 0 0,-2-1 0 0 0,-2 2 0 0 0,2 0 0 0 0,1 0 0 0 0,2-1 0 0 0,0 5 0 0 0,3-1 0 0 0,2 1 0 0 0,-1-2 0 0 0,1 4 0 0 0,-1-2 0 0 0,4 1 0 0 0,2-2 0 0 0,1 2 0 0 0,-2 2 0 0 0,3 2 0 0 0,6-3 0 0 0,9-4 0 0 0,8-3 0 0 0,8-4 0 0 0,5-2 0 0 0,5-1 0 0 0,2-1 0 0 0,-1-1 0 0 0,1 0 0 0 0,0 0 0 0 0,0 1 0 0 0,6-1 0 0 0,-1 1 0 0 0,2 0 0 0 0,-3 0 0 0 0,-1-6 0 0 0,-1-2 0 0 0,-3-2 0 0 0,-6-3 0 0 0,-9 1 0 0 0,-12 2 0 0 0,-9 4 0 0 0,-8 2 0 0 0,-4 2 0 0 0,-5 1 0 0 0,1 1 0 0 0,1 0 0 0 0,-1 1 0 0 0,2-1 0 0 0,-2 1 0 0 0,8-1 0 0 0,9 0 0 0 0,13 0 0 0 0,8 0 0 0 0,6 0 0 0 0,6 0 0 0 0,1 0 0 0 0,4 0 0 0 0,-1 0 0 0 0,1 0 0 0 0,-1 0 0 0 0,-2 0 0 0 0,0 0 0 0 0,-7 0 0 0 0,-9 0 0 0 0,-9 0 0 0 0,-11 0 0 0 0,-6 0 0 0 0,-7-5 0 0 0,-1-3 0 0 0,-3 0 0 0 0,-6 2 0 0 0,0 2 0 0 0,4 1 0 0 0,-1 1 0 0 0,4 2 0 0 0,-1 0 0 0 0,2 0 0 0 0,0 0 0 0 0,-5 4 0 0 0,-1 0 0 0 0,0 0 0 0 0,3-1 0 0 0,2 0 0 0 0,1-2 0 0 0,1 0 0 0 0,-1-1 0 0 0,1 0 0 0 0,2 0 0 0 0,11 0 0 0 0,10-1 0 0 0,9 1 0 0 0,11 0 0 0 0,16 0 0 0 0,9 0 0 0 0,14 0 0 0 0,5 0 0 0 0,4 0 0 0 0,0-3 0 0 0,-2-1 0 0 0,-7 0 0 0 0,-3 1 0 0 0,-8-2 0 0 0,-4 0 0 0 0,-5 1 0 0 0,-4 0 0 0 0,-3 2 0 0 0,-2 1 0 0 0,-3 0 0 0 0,-10 1 0 0 0,-12 3 0 0 0,-12 1 0 0 0,-14 0 0 0 0,-5 6 0 0 0,-1-1 0 0 0,-5 1 0 0 0,-2-1 0 0 0,-4 0 0 0 0,2-3 0 0 0,1-1 0 0 0,-2 3 0 0 0,3 1 0 0 0,2-1 0 0 0,3-2 0 0 0,1 1 0 0 0,3-1 0 0 0,3-1 0 0 0,0-2 0 0 0,0-1 0 0 0,-1-1 0 0 0,1-1 0 0 0,1 0 0 0 0,-1 0 0 0 0,0 0 0 0 0,-2-1 0 0 0,8 1 0 0 0,8 0 0 0 0,16 0 0 0 0,12 0 0 0 0,7-6 0 0 0,7-2 0 0 0,1 1 0 0 0,2 1 0 0 0,3-1 0 0 0,-2 0 0 0 0,-1 2 0 0 0,-3 1 0 0 0,-2-4 0 0 0,-2-1 0 0 0,-1 1 0 0 0,-4-1 0 0 0,-4 1 0 0 0,-10 2 0 0 0,-10 2 0 0 0,-11 2 0 0 0,-6 0 0 0 0,-6 2 0 0 0,-2 0 0 0 0,0 0 0 0 0,-1 0 0 0 0,1 1 0 0 0,-1-1 0 0 0,1 1 0 0 0,0-1 0 0 0,-6 0 0 0 0,0 0 0 0 0,3 0 0 0 0,-3 0 0 0 0,-2 0 0 0 0,-4 0 0 0 0,1 0 0 0 0,-1 0 0 0 0,0 0 0 0 0,2 0 0 0 0,2 0 0 0 0,-1 0 0 0 0,0 0 0 0 0,6 0 0 0 0,0 0 0 0 0,2 0 0 0 0,0 0 0 0 0,2 0 0 0 0,-1 0 0 0 0,1 0 0 0 0,-11 5 0 0 0,-18 4 0 0 0,-20-2 0 0 0,-11-1 0 0 0,-14 4 0 0 0,-1 1 0 0 0,3-2 0 0 0,0-3 0 0 0,7-1 0 0 0,16-3 0 0 0,13-1 0 0 0,9-1 0 0 0,11 0 0 0 0,11 0 0 0 0,2-1 0 0 0,5 1 0 0 0,-1 0 0 0 0,5 2 0 0 0,8 2 0 0 0,8 0 0 0 0,12 5 0 0 0,6 1 0 0 0,10-1 0 0 0,4-2 0 0 0,3-3 0 0 0,5-1 0 0 0,4-2 0 0 0,-1 0 0 0 0,2-1 0 0 0,4-1 0 0 0,5 1 0 0 0,-4-1 0 0 0,-1 1 0 0 0,-3 0 0 0 0,-5 0 0 0 0,0 0 0 0 0,-1 0 0 0 0,-4 0 0 0 0,-4-4 0 0 0,-1 1 0 0 0,-6-4 0 0 0,-10-3 0 0 0,-9 0 0 0 0,-13 2 0 0 0,-10-4 0 0 0,-7 1 0 0 0,-6 1 0 0 0,-3 3 0 0 0,1 3 0 0 0,2 1 0 0 0,1-1 0 0 0,3 0 0 0 0,4 1 0 0 0,6-6 0 0 0,6-3 0 0 0,8 0 0 0 0,11-5 0 0 0,13 2 0 0 0,7 2 0 0 0,5 5 0 0 0,-1 0 0 0 0,2 1 0 0 0,-2 2 0 0 0,2-4 0 0 0,2-1 0 0 0,-2 2 0 0 0,-6-1 0 0 0,-8-2 0 0 0,-15 1 0 0 0,-15 2 0 0 0,-14 3 0 0 0,-5 2 0 0 0,-4 1 0 0 0,-4 2 0 0 0,0 0 0 0 0,2 0 0 0 0,5 0 0 0 0,3 1 0 0 0,2-1 0 0 0,2 0 0 0 0,12 1 0 0 0,10-1 0 0 0,9 0 0 0 0,10 0 0 0 0,10 0 0 0 0,4 0 0 0 0,6 0 0 0 0,3 0 0 0 0,-2 0 0 0 0,-2 0 0 0 0,-4 0 0 0 0,-4 0 0 0 0,0 0 0 0 0,-3 0 0 0 0,-11 0 0 0 0,-16 0 0 0 0,-11 2 0 0 0,-12 2 0 0 0,-13 6 0 0 0,-9 1 0 0 0,0 5 0 0 0,0-1 0 0 0,2 0 0 0 0,0-2 0 0 0,5 0 0 0 0,6-3 0 0 0,3-3 0 0 0,5 3 0 0 0,0 1 0 0 0,2-2 0 0 0,6-1 0 0 0,-1 0 0 0 0,7-2 0 0 0,8-2 0 0 0,14-1 0 0 0,11-2 0 0 0,6-1 0 0 0,6 0 0 0 0,5-1 0 0 0,-2 1 0 0 0,-3 0 0 0 0,-1-1 0 0 0,-4 1 0 0 0,0 0 0 0 0,-1 0 0 0 0,-6-6 0 0 0,-6-5 0 0 0,-10 0 0 0 0,-11 1 0 0 0,-9 2 0 0 0,2 4 0 0 0,5 1 0 0 0,10 2 0 0 0,9-3 0 0 0,11 1 0 0 0,13-6 0 0 0,5-2 0 0 0,-2 2 0 0 0,-1-4 0 0 0,-7-3 0 0 0,-11 2 0 0 0,-11 3 0 0 0,-11 3 0 0 0,-10 3 0 0 0,-5 3 0 0 0,-6 1 0 0 0,-2 1 0 0 0,-2 1 0 0 0,2-1 0 0 0,1 1 0 0 0,0-1 0 0 0,1 1 0 0 0,11-1 0 0 0,11 0 0 0 0,8 0 0 0 0,10 0 0 0 0,5 0 0 0 0,-1 6 0 0 0,-9 5 0 0 0,-10 6 0 0 0,-13 1 0 0 0,-8 0 0 0 0,-6-4 0 0 0,-2 3 0 0 0,-1-2 0 0 0,1 0 0 0 0,0-4 0 0 0,1 1 0 0 0,3 3 0 0 0,0-1 0 0 0,1 1 0 0 0,-2-3 0 0 0,4 3 0 0 0,4-1 0 0 0,9-3 0 0 0,7-7 0 0 0,6-4 0 0 0,4-4 0 0 0,5-8 0 0 0,1-5 0 0 0,1 1 0 0 0,-2-1 0 0 0,-1-2 0 0 0,4-2 0 0 0,0-3 0 0 0,-1 1 0 0 0,-2-4 0 0 0,2 2 0 0 0,-1 0 0 0 0,-1 0 0 0 0,-1 1 0 0 0,2-2 0 0 0,-1 1 0 0 0,1 2 0 0 0,-4-2 0 0 0,-1 7 0 0 0,-3 10 0 0 0,-10 5 0 0 0,-2 7 0 0 0,-2 9 0 0 0,2 4 0 0 0,-2 6 0 0 0,-5 2 0 0 0,-1 0 0 0 0,0 0 0 0 0,-4 1 0 0 0,0 0 0 0 0,2-3 0 0 0,2-3 0 0 0,2 1 0 0 0,-4 0 0 0 0,1-9 0 0 0,6-7 0 0 0,4-8 0 0 0,7-8 0 0 0,2-6 0 0 0,4 0 0 0 0,1-3 0 0 0,3 2 0 0 0,2 1 0 0 0,0 3 0 0 0,-2 2 0 0 0,3 2 0 0 0,-1-3 0 0 0,0-2 0 0 0,3-5 0 0 0,2 2 0 0 0,1 3 0 0 0,-3 8 0 0 0,-5 7 0 0 0,-3 10 0 0 0,-5 7 0 0 0,-2 2 0 0 0,-2 5 0 0 0,0 1 0 0 0,-1 2 0 0 0,0 0 0 0 0,-2-6 0 0 0,-2 1 0 0 0,1-1 0 0 0,-5-4 0 0 0,-1-2 0 0 0,-2 2 0 0 0,-5-1 0 0 0,1-7 0 0 0,3-7 0 0 0,4-8 0 0 0,5-2 0 0 0,5-6 0 0 0,2-4 0 0 0,2 2 0 0 0,2-3 0 0 0,-1-1 0 0 0,4-3 0 0 0,1 0 0 0 0,2 2 0 0 0,-3 4 0 0 0,-7 4 0 0 0,-9 6 0 0 0,-8 12 0 0 0,-5 7 0 0 0,1 7 0 0 0,-3 2 0 0 0,6-4 0 0 0,7-5 0 0 0,12-4 0 0 0,8-3 0 0 0,8 0 0 0 0,3-1 0 0 0,8 0 0 0 0,0-2 0 0 0,4-1 0 0 0,3-1 0 0 0,3 1 0 0 0,3-1 0 0 0,4-1 0 0 0,-1 1 0 0 0,1 0 0 0 0,1 0 0 0 0,-5 0 0 0 0,-1 0 0 0 0,4 0 0 0 0,-3 0 0 0 0,-5 0 0 0 0,-2 0 0 0 0,0 0 0 0 0,-4 0 0 0 0,-2 0 0 0 0,4 0 0 0 0,4 0 0 0 0,-2 0 0 0 0,-1 0 0 0 0,-3 0 0 0 0,-2 0 0 0 0,-9 0 0 0 0,-17 0 0 0 0,-13 0 0 0 0,-13 0 0 0 0,-10 0 0 0 0,-7 5 0 0 0,-8 3 0 0 0,-4 0 0 0 0,-2-2 0 0 0,-5 2 0 0 0,-7-2 0 0 0,-2-1 0 0 0,5-1 0 0 0,4 4 0 0 0,8 1 0 0 0,7-1 0 0 0,1-2 0 0 0,5-2 0 0 0,3-2 0 0 0,4 2 0 0 0,3 0 0 0 0,1 0 0 0 0,2-1 0 0 0,-2-1 0 0 0,10-1 0 0 0,13-1 0 0 0,10 0 0 0 0,13 0 0 0 0,11 0 0 0 0,12-6 0 0 0,14-2 0 0 0,14-6 0 0 0,11-6 0 0 0,8 1 0 0 0,-2-1 0 0 0,-8 4 0 0 0,-7 5 0 0 0,-6-2 0 0 0,-6 1 0 0 0,-9 3 0 0 0,-5 3 0 0 0,-6-1 0 0 0,-5 1 0 0 0,-5 2 0 0 0,-4 1 0 0 0,-7-5 0 0 0,0 0 0 0 0,-2 0 0 0 0,-4-1 0 0 0,-13 1 0 0 0,-19 2 0 0 0,-10 2 0 0 0,-8 1 0 0 0,-8 2 0 0 0,-9 1 0 0 0,-3 3 0 0 0,-2 1 0 0 0,-1 0 0 0 0,-1 0 0 0 0,0 1 0 0 0,1 1 0 0 0,1-2 0 0 0,0 6 0 0 0,-1-1 0 0 0,7 0 0 0 0,3-2 0 0 0,5 0 0 0 0,-1-1 0 0 0,5 0 0 0 0,4-3 0 0 0,-3 5 0 0 0,4 0 0 0 0,1 0 0 0 0,3-2 0 0 0,1 1 0 0 0,2 0 0 0 0,12-2 0 0 0,11-2 0 0 0,13-1 0 0 0,13-1 0 0 0,12-1 0 0 0,9 0 0 0 0,9 0 0 0 0,11-6 0 0 0,3-2 0 0 0,3-6 0 0 0,4-6 0 0 0,-1 0 0 0 0,4-2 0 0 0,-1 2 0 0 0,-2 2 0 0 0,-10 4 0 0 0,-7 4 0 0 0,-4-2 0 0 0,-5 1 0 0 0,-8 3 0 0 0,-1 2 0 0 0,-1-1 0 0 0,-4 1 0 0 0,-2 2 0 0 0,-3 1 0 0 0,-4 1 0 0 0,1 1 0 0 0,-7 1 0 0 0,-10 0 0 0 0,-9 0 0 0 0,-16 1 0 0 0,-15-1 0 0 0,-4 0 0 0 0,-5 7 0 0 0,-14 1 0 0 0,-5 2 0 0 0,-9 0 0 0 0,-3 4 0 0 0,-6 0 0 0 0,-6 2 0 0 0,2 1 0 0 0,0 1 0 0 0,2 5 0 0 0,6-3 0 0 0,7 0 0 0 0,8-5 0 0 0,6-4 0 0 0,8 2 0 0 0,7-3 0 0 0,6-1 0 0 0,3-2 0 0 0,6-1 0 0 0,5-1 0 0 0,1 0 0 0 0,8-2 0 0 0,10-1 0 0 0,15-2 0 0 0,12 1 0 0 0,6-2 0 0 0,3 1 0 0 0,3 0 0 0 0,-2 0 0 0 0,-1 0 0 0 0,-4-1 0 0 0,1 1 0 0 0,1-5 0 0 0,3-4 0 0 0,4 2 0 0 0,-2 1 0 0 0,2-1 0 0 0,-2 0 0 0 0,2 2 0 0 0,-3 1 0 0 0,-2-4 0 0 0,1-1 0 0 0,-2 1 0 0 0,-3 2 0 0 0,-3 2 0 0 0,-3 2 0 0 0,-1 0 0 0 0,-2 2 0 0 0,1 0 0 0 0,0 1 0 0 0,0-1 0 0 0,-6 1 0 0 0,-9-1 0 0 0,-13 0 0 0 0,-8 0 0 0 0,-9 0 0 0 0,-3 0 0 0 0,-8 0 0 0 0,0 0 0 0 0,-2 3 0 0 0,-4 1 0 0 0,2 0 0 0 0,-3-1 0 0 0,0 2 0 0 0,-3 0 0 0 0,2 0 0 0 0,3-2 0 0 0,4-1 0 0 0,4 2 0 0 0,2 1 0 0 0,1-1 0 0 0,0-1 0 0 0,4 5 0 0 0,2 1 0 0 0,-1-1 0 0 0,-1-2 0 0 0,11-5 0 0 0,7-2 0 0 0,13-2 0 0 0,6-3 0 0 0,10 1 0 0 0,6-4 0 0 0,1 1 0 0 0,3-5 0 0 0,2 1 0 0 0,4-2 0 0 0,-4 3 0 0 0,0-4 0 0 0,0 1 0 0 0,-2 0 0 0 0,-5 3 0 0 0,2-4 0 0 0,0 2 0 0 0,-1 3 0 0 0,-1 2 0 0 0,-3 1 0 0 0,0 1 0 0 0,-1 1 0 0 0,-3 2 0 0 0,-6-5 0 0 0,1 0 0 0 0,-1 0 0 0 0,4 2 0 0 0,0-1 0 0 0,-9 1 0 0 0,-11 1 0 0 0,-10 2 0 0 0,-8 0 0 0 0,-4 2 0 0 0,-7 1 0 0 0,-5 6 0 0 0,0 2 0 0 0,-3 3 0 0 0,-3-1 0 0 0,-2 5 0 0 0,1-2 0 0 0,-1 2 0 0 0,1-3 0 0 0,-2 2 0 0 0,2 0 0 0 0,-3 2 0 0 0,2 0 0 0 0,-1-1 0 0 0,0-2 0 0 0,5 2 0 0 0,-1-2 0 0 0,4 1 0 0 0,0-3 0 0 0,3-3 0 0 0,2-3 0 0 0,4 1 0 0 0,5 0 0 0 0,-2-3 0 0 0,4 6 0 0 0,6 0 0 0 0,10 0 0 0 0,10-3 0 0 0,6-2 0 0 0,8-1 0 0 0,1-2 0 0 0,1-1 0 0 0,5 0 0 0 0,2 0 0 0 0,0-1 0 0 0,0-2 0 0 0,-3-1 0 0 0,0 0 0 0 0,-5-3 0 0 0,-3 1 0 0 0,-3 2 0 0 0,1-3 0 0 0,2 0 0 0 0,2 2 0 0 0,0 2 0 0 0,-1-6 0 0 0,3 0 0 0 0,-1 1 0 0 0,2 2 0 0 0,-2 2 0 0 0,3 2 0 0 0,-1 1 0 0 0,-3 0 0 0 0,2 1 0 0 0,5 1 0 0 0,1-1 0 0 0,0 0 0 0 0,-1 1 0 0 0,2-1 0 0 0,3 0 0 0 0,-3 0 0 0 0,-3 0 0 0 0,2 0 0 0 0,2 0 0 0 0,-2 0 0 0 0,0 0 0 0 0,4 0 0 0 0,-2 0 0 0 0,3 0 0 0 0,4 0 0 0 0,1 0 0 0 0,-3 0 0 0 0,-2 0 0 0 0,-11 0 0 0 0,-12 0 0 0 0,-17 0 0 0 0,-14 0 0 0 0,-13 0 0 0 0,-4 0 0 0 0,-5 0 0 0 0,-1 3 0 0 0,-3 1 0 0 0,2 0 0 0 0,1-1 0 0 0,4-1 0 0 0,2 2 0 0 0,-2 1 0 0 0,3-1 0 0 0,0-1 0 0 0,-2-1 0 0 0,2-1 0 0 0,0 0 0 0 0,4 2 0 0 0,4 1 0 0 0,0-1 0 0 0,1 0 0 0 0,0-1 0 0 0,0 5 0 0 0,0 2 0 0 0,0-1 0 0 0,1-3 0 0 0,-1 0 0 0 0,2-3 0 0 0,9 0 0 0 0,11-2 0 0 0,8 0 0 0 0,11 0 0 0 0,9-1 0 0 0,11 1 0 0 0,8 0 0 0 0,8 0 0 0 0,5-1 0 0 0,0 1 0 0 0,1 0 0 0 0,-5 0 0 0 0,-1 0 0 0 0,-7 0 0 0 0,-9 0 0 0 0,-4 0 0 0 0,-4 0 0 0 0,-2 0 0 0 0,-1 0 0 0 0,-1 0 0 0 0,1 0 0 0 0,-2 0 0 0 0,1 0 0 0 0,-1 0 0 0 0,-10 0 0 0 0,-10 0 0 0 0,-9 0 0 0 0,-9 0 0 0 0,-4 0 0 0 0,-9 0 0 0 0,-6 0 0 0 0,-5 3 0 0 0,1 1 0 0 0,-3 0 0 0 0,1-1 0 0 0,-2-1 0 0 0,-3 0 0 0 0,-3-2 0 0 0,1 0 0 0 0,-1 0 0 0 0,0 7 0 0 0,-1 0 0 0 0,1 1 0 0 0,0-3 0 0 0,5-1 0 0 0,2-1 0 0 0,1-1 0 0 0,5-2 0 0 0,5 0 0 0 0,-1 0 0 0 0,-2 0 0 0 0,3-1 0 0 0,0 1 0 0 0,2 0 0 0 0,0 0 0 0 0,2 0 0 0 0,2 0 0 0 0,-1 0 0 0 0,1 0 0 0 0,11 0 0 0 0,10 0 0 0 0,9 0 0 0 0,9 0 0 0 0,5 0 0 0 0,6 0 0 0 0,0 0 0 0 0,5 0 0 0 0,4 0 0 0 0,-2 0 0 0 0,-3 0 0 0 0,5-6 0 0 0,-1-2 0 0 0,-2 0 0 0 0,-2 2 0 0 0,-2 2 0 0 0,0-2 0 0 0,-2 1 0 0 0,0 1 0 0 0,-1 1 0 0 0,-2-5 0 0 0,2-1 0 0 0,-1 1 0 0 0,1-1 0 0 0,0 1 0 0 0,1-4 0 0 0,-1 0 0 0 0,-4-2 0 0 0,-12 3 0 0 0,-11 3 0 0 0,-10 2 0 0 0,-7 3 0 0 0,-5 2 0 0 0,-2 0 0 0 0,0 1 0 0 0,-1 1 0 0 0,1-1 0 0 0,-1 1 0 0 0,1-1 0 0 0,-1 1 0 0 0,1-1 0 0 0,5 5 0 0 0,4 4 0 0 0,4-5 0 0 0,4-5 0 0 0,7-2 0 0 0,10-5 0 0 0,2-5 0 0 0,4-2 0 0 0,6 0 0 0 0,0-4 0 0 0,-1-2 0 0 0,5 3 0 0 0,-3-2 0 0 0,2 0 0 0 0,0 0 0 0 0,-2-2 0 0 0,3 2 0 0 0,-1 2 0 0 0,2-2 0 0 0,0 3 0 0 0,-5 0 0 0 0,1 4 0 0 0,-6 10 0 0 0,-7 8 0 0 0,-6 4 0 0 0,-5 6 0 0 0,-6 0 0 0 0,-7 1 0 0 0,2 0 0 0 0,-5 4 0 0 0,-1-2 0 0 0,3 0 0 0 0,1-5 0 0 0,4 4 0 0 0,-3-4 0 0 0,2 1 0 0 0,-1-3 0 0 0,3 3 0 0 0,-3-1 0 0 0,1 1 0 0 0,3 0 0 0 0,0-2 0 0 0,-5 3 0 0 0,1 2 0 0 0,3 4 0 0 0,3-5 0 0 0,6-5 0 0 0,6-7 0 0 0,8-10 0 0 0,3-8 0 0 0,1 0 0 0 0,-2-2 0 0 0,3 2 0 0 0,-2-2 0 0 0,0-1 0 0 0,-9 1 0 0 0,-9 5 0 0 0,-9 3 0 0 0,-2 9 0 0 0,-3 4 0 0 0,-4 3 0 0 0,-1 1 0 0 0,0 3 0 0 0,-2-1 0 0 0,3 4 0 0 0,2 2 0 0 0,-2-2 0 0 0,3 3 0 0 0,2 1 0 0 0,9-3 0 0 0,9-3 0 0 0,10-6 0 0 0,5-2 0 0 0,4-2 0 0 0,4-3 0 0 0,0 0 0 0 0,2-1 0 0 0,0 0 0 0 0,1 0 0 0 0,-2 1 0 0 0,-2 0 0 0 0,2-1 0 0 0,-5-5 0 0 0,-3-2 0 0 0,3 1 0 0 0,-7 1 0 0 0,-8 1 0 0 0,-11 3 0 0 0,-7 0 0 0 0,-5 2 0 0 0,-6 0 0 0 0,-2 0 0 0 0,-2 0 0 0 0,1 1 0 0 0,-2-1 0 0 0,1 0 0 0 0,2 0 0 0 0,0 0 0 0 0,0 0 0 0 0,0 0 0 0 0,0 0 0 0 0,2 0 0 0 0,-2 0 0 0 0,1 0 0 0 0,5-3 0 0 0,5-7 0 0 0,11-1 0 0 0,9 1 0 0 0,7-2 0 0 0,9 3 0 0 0,8 1 0 0 0,7 4 0 0 0,0 1 0 0 0,3 2 0 0 0,1 1 0 0 0,2 0 0 0 0,-3 0 0 0 0,0 1 0 0 0,-1-1 0 0 0,-3 0 0 0 0,-6 1 0 0 0,-1-1 0 0 0,-3 0 0 0 0,-1 0 0 0 0,0 0 0 0 0,1 0 0 0 0,-1 0 0 0 0,-2 0 0 0 0,1 0 0 0 0,0 0 0 0 0,1 0 0 0 0,-3-3 0 0 0,-6-2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7"/>
    </inkml:context>
    <inkml:brush xml:id="br0">
      <inkml:brushProperty name="width" value="0.1" units="cm"/>
      <inkml:brushProperty name="height" value="0.1" units="cm"/>
    </inkml:brush>
  </inkml:definitions>
  <inkml:trace contextRef="#ctx0" brushRef="#br0">13891 8308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8"/>
    </inkml:context>
    <inkml:brush xml:id="br0">
      <inkml:brushProperty name="width" value="0.1" units="cm"/>
      <inkml:brushProperty name="height" value="0.1" units="cm"/>
    </inkml:brush>
  </inkml:definitions>
  <inkml:trace contextRef="#ctx0" brushRef="#br0">9319 2932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19"/>
    </inkml:context>
    <inkml:brush xml:id="br0">
      <inkml:brushProperty name="width" value="0.1" units="cm"/>
      <inkml:brushProperty name="height" value="0.1" units="cm"/>
    </inkml:brush>
  </inkml:definitions>
  <inkml:trace contextRef="#ctx0" brushRef="#br0">11717 12826 16383 0 0,'-6'0'0'0'0,"-5"0"0"0"0,-3-6 0 0 0,-6-2 0 0 0,-2 1 0 0 0,-3 0 0 0 0,-1 0 0 0 0,2 0 0 0 0,-2 2 0 0 0,1 2 0 0 0,-1 1 0 0 0,1 1 0 0 0,-2 0 0 0 0,2 1 0 0 0,1 1 0 0 0,0-1 0 0 0,-1 0 0 0 0,0 1 0 0 0,0-1 0 0 0,-1 0 0 0 0,0 0 0 0 0,2 0 0 0 0,0 0 0 0 0,0 0 0 0 0,10 0 0 0 0,11 0 0 0 0,9 0 0 0 0,9 0 0 0 0,5 0 0 0 0,5 0 0 0 0,1 0 0 0 0,3 0 0 0 0,-2 0 0 0 0,5 0 0 0 0,-2 0 0 0 0,2 0 0 0 0,-3 0 0 0 0,3 0 0 0 0,2 0 0 0 0,-2 0 0 0 0,0 0 0 0 0,-3 0 0 0 0,-3 0 0 0 0,0 0 0 0 0,-3 0 0 0 0,3 0 0 0 0,-2 0 0 0 0,2 0 0 0 0,0 0 0 0 0,-3 0 0 0 0,-4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0"/>
    </inkml:context>
    <inkml:brush xml:id="br0">
      <inkml:brushProperty name="width" value="0.1" units="cm"/>
      <inkml:brushProperty name="height" value="0.1" units="cm"/>
    </inkml:brush>
  </inkml:definitions>
  <inkml:trace contextRef="#ctx0" brushRef="#br0">17595 11208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1"/>
    </inkml:context>
    <inkml:brush xml:id="br0">
      <inkml:brushProperty name="width" value="0.1" units="cm"/>
      <inkml:brushProperty name="height" value="0.1" units="cm"/>
    </inkml:brush>
  </inkml:definitions>
  <inkml:trace contextRef="#ctx0" brushRef="#br0">17023 11102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2"/>
    </inkml:context>
    <inkml:brush xml:id="br0">
      <inkml:brushProperty name="width" value="0.1" units="cm"/>
      <inkml:brushProperty name="height" value="0.1" units="cm"/>
    </inkml:brush>
  </inkml:definitions>
  <inkml:trace contextRef="#ctx0" brushRef="#br0">17023 11102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3"/>
    </inkml:context>
    <inkml:brush xml:id="br0">
      <inkml:brushProperty name="width" value="0.1" units="cm"/>
      <inkml:brushProperty name="height" value="0.1" units="cm"/>
    </inkml:brush>
  </inkml:definitions>
  <inkml:trace contextRef="#ctx0" brushRef="#br0">17023 11102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4"/>
    </inkml:context>
    <inkml:brush xml:id="br0">
      <inkml:brushProperty name="width" value="0.1" units="cm"/>
      <inkml:brushProperty name="height" value="0.1" units="cm"/>
    </inkml:brush>
  </inkml:definitions>
  <inkml:trace contextRef="#ctx0" brushRef="#br0">17023 11102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5"/>
    </inkml:context>
    <inkml:brush xml:id="br0">
      <inkml:brushProperty name="width" value="0.1" units="cm"/>
      <inkml:brushProperty name="height" value="0.1" units="cm"/>
    </inkml:brush>
  </inkml:definitions>
  <inkml:trace contextRef="#ctx0" brushRef="#br0">17023 11102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6"/>
    </inkml:context>
    <inkml:brush xml:id="br0">
      <inkml:brushProperty name="width" value="0.1" units="cm"/>
      <inkml:brushProperty name="height" value="0.1" units="cm"/>
    </inkml:brush>
  </inkml:definitions>
  <inkml:trace contextRef="#ctx0" brushRef="#br0">13891 8308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4/6/2024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3</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8</a:t>
            </a:fld>
            <a:endParaRPr lang="en-US" dirty="0"/>
          </a:p>
        </p:txBody>
      </p:sp>
    </p:spTree>
    <p:extLst>
      <p:ext uri="{BB962C8B-B14F-4D97-AF65-F5344CB8AC3E}">
        <p14:creationId xmlns:p14="http://schemas.microsoft.com/office/powerpoint/2010/main" val="134054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13</a:t>
            </a:fld>
            <a:endParaRPr lang="en-US" dirty="0"/>
          </a:p>
        </p:txBody>
      </p:sp>
    </p:spTree>
    <p:extLst>
      <p:ext uri="{BB962C8B-B14F-4D97-AF65-F5344CB8AC3E}">
        <p14:creationId xmlns:p14="http://schemas.microsoft.com/office/powerpoint/2010/main" val="186937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69</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dirty="0"/>
              <a:t>Click to edit Master text styles</a:t>
            </a:r>
          </a:p>
        </p:txBody>
      </p:sp>
    </p:spTree>
    <p:extLst>
      <p:ext uri="{BB962C8B-B14F-4D97-AF65-F5344CB8AC3E}">
        <p14:creationId xmlns:p14="http://schemas.microsoft.com/office/powerpoint/2010/main" val="231405169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dirty="0"/>
              <a:t>Click to edit</a:t>
            </a:r>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dirty="0"/>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VAIBHAV SINGH</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dirty="0"/>
              <a:t>Click to edit</a:t>
            </a:r>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VAIBHAV SINGH</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VAIBHAV SINGH</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VAIBHAV SINGH</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VAIBHAV SINGH</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VAIBHAV SINGH</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VAIBHAV SINGH</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VAIBHAV SINGH</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image" Target="../media/image3.png"/><Relationship Id="rId16"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6.xml"/><Relationship Id="rId5" Type="http://schemas.openxmlformats.org/officeDocument/2006/relationships/customXml" Target="../ink/ink2.xml"/><Relationship Id="rId15" Type="http://schemas.openxmlformats.org/officeDocument/2006/relationships/customXml" Target="../ink/ink10.xml"/><Relationship Id="rId10" Type="http://schemas.openxmlformats.org/officeDocument/2006/relationships/customXml" Target="../ink/ink5.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customXml" Target="../ink/ink9.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640078" y="627016"/>
            <a:ext cx="6389027" cy="5601790"/>
          </a:xfrm>
        </p:spPr>
        <p:txBody>
          <a:bodyPr/>
          <a:lstStyle/>
          <a:p>
            <a:r>
              <a:rPr lang="en-US" dirty="0"/>
              <a:t>Cricket world cup 2023 analysis</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029797" y="627016"/>
            <a:ext cx="3199034" cy="5590903"/>
          </a:xfrm>
        </p:spPr>
        <p:txBody>
          <a:bodyPr/>
          <a:lstStyle/>
          <a:p>
            <a:r>
              <a:rPr lang="en-US"/>
              <a:t>BY: VAIBHAV SINGH</a:t>
            </a:r>
          </a:p>
          <a:p>
            <a:r>
              <a:rPr lang="en-US"/>
              <a:t>BATCH: MIP-ML-08</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0" y="990599"/>
            <a:ext cx="4857751" cy="1563989"/>
          </a:xfrm>
        </p:spPr>
        <p:txBody>
          <a:bodyPr vert="horz" lIns="91440" tIns="45720" rIns="91440" bIns="45720" rtlCol="0" anchor="ctr">
            <a:normAutofit/>
          </a:bodyPr>
          <a:lstStyle/>
          <a:p>
            <a:pPr>
              <a:lnSpc>
                <a:spcPct val="90000"/>
              </a:lnSpc>
              <a:spcBef>
                <a:spcPct val="0"/>
              </a:spcBef>
            </a:pPr>
            <a:r>
              <a:rPr lang="en-US" sz="5100" kern="1200" cap="all" spc="120" baseline="0" dirty="0">
                <a:latin typeface="+mj-lt"/>
                <a:ea typeface="+mj-ea"/>
                <a:cs typeface="+mj-cs"/>
              </a:rPr>
              <a:t>Dataset </a:t>
            </a:r>
            <a:r>
              <a:rPr lang="en-US" sz="5100" dirty="0"/>
              <a:t>information</a:t>
            </a:r>
            <a:endParaRPr lang="en-US" sz="5100" kern="1200" cap="all" spc="120" baseline="0" dirty="0">
              <a:solidFill>
                <a:schemeClr val="bg1"/>
              </a:solidFill>
              <a:latin typeface="+mj-lt"/>
              <a:ea typeface="+mj-ea"/>
              <a:cs typeface="+mj-cs"/>
            </a:endParaRP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3071909"/>
            <a:ext cx="4924426" cy="2795492"/>
          </a:xfrm>
        </p:spPr>
        <p:txBody>
          <a:bodyPr vert="horz" lIns="91440" tIns="45720" rIns="91440" bIns="45720" rtlCol="0" anchor="t">
            <a:normAutofit/>
          </a:bodyPr>
          <a:lstStyle/>
          <a:p>
            <a:r>
              <a:rPr lang="en-US" dirty="0">
                <a:solidFill>
                  <a:schemeClr val="tx1"/>
                </a:solidFill>
              </a:rPr>
              <a:t>We can observe the </a:t>
            </a:r>
            <a:r>
              <a:rPr lang="en-US">
                <a:solidFill>
                  <a:schemeClr val="tx1"/>
                </a:solidFill>
              </a:rPr>
              <a:t>information of the dataset like </a:t>
            </a:r>
            <a:r>
              <a:rPr lang="en-US" err="1">
                <a:solidFill>
                  <a:schemeClr val="tx1"/>
                </a:solidFill>
              </a:rPr>
              <a:t>RangeIndex</a:t>
            </a:r>
            <a:r>
              <a:rPr lang="en-US">
                <a:solidFill>
                  <a:schemeClr val="tx1"/>
                </a:solidFill>
              </a:rPr>
              <a:t>, Number of columns, data types, non-null count and the number of records of each attribute.</a:t>
            </a:r>
          </a:p>
        </p:txBody>
      </p:sp>
      <p:pic>
        <p:nvPicPr>
          <p:cNvPr id="5" name="Picture Placeholder 4">
            <a:extLst>
              <a:ext uri="{FF2B5EF4-FFF2-40B4-BE49-F238E27FC236}">
                <a16:creationId xmlns:a16="http://schemas.microsoft.com/office/drawing/2014/main" id="{9B61D45B-511E-002B-7441-497E40F01B5E}"/>
              </a:ext>
            </a:extLst>
          </p:cNvPr>
          <p:cNvPicPr>
            <a:picLocks noGrp="1" noChangeAspect="1"/>
          </p:cNvPicPr>
          <p:nvPr>
            <p:ph type="pic" sz="quarter" idx="15"/>
          </p:nvPr>
        </p:nvPicPr>
        <p:blipFill rotWithShape="1">
          <a:blip r:embed="rId2"/>
          <a:srcRect l="613" t="192" r="409" b="-192"/>
          <a:stretch/>
        </p:blipFill>
        <p:spPr>
          <a:xfrm>
            <a:off x="6776467" y="664432"/>
            <a:ext cx="4895640" cy="5522198"/>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10</a:t>
            </a:fld>
            <a:endParaRPr lang="en-US"/>
          </a:p>
        </p:txBody>
      </p:sp>
    </p:spTree>
    <p:extLst>
      <p:ext uri="{BB962C8B-B14F-4D97-AF65-F5344CB8AC3E}">
        <p14:creationId xmlns:p14="http://schemas.microsoft.com/office/powerpoint/2010/main" val="334841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438" y="640080"/>
            <a:ext cx="4500737" cy="2194560"/>
          </a:xfrm>
        </p:spPr>
        <p:txBody>
          <a:bodyPr vert="horz" lIns="91440" tIns="45720" rIns="91440" bIns="45720" rtlCol="0" anchor="ctr">
            <a:normAutofit/>
          </a:bodyPr>
          <a:lstStyle/>
          <a:p>
            <a:pPr>
              <a:lnSpc>
                <a:spcPct val="90000"/>
              </a:lnSpc>
              <a:spcBef>
                <a:spcPct val="0"/>
              </a:spcBef>
            </a:pPr>
            <a:r>
              <a:rPr lang="en-US" sz="6100" kern="1200" cap="all" spc="120" baseline="0">
                <a:solidFill>
                  <a:schemeClr val="bg1"/>
                </a:solidFill>
                <a:latin typeface="+mj-lt"/>
                <a:ea typeface="+mj-ea"/>
                <a:cs typeface="+mj-cs"/>
              </a:rPr>
              <a:t>Dataset description</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438" y="2916936"/>
            <a:ext cx="4500737" cy="3264408"/>
          </a:xfrm>
        </p:spPr>
        <p:txBody>
          <a:bodyPr vert="horz" lIns="91440" tIns="45720" rIns="91440" bIns="45720" rtlCol="0" anchor="t">
            <a:normAutofit/>
          </a:bodyPr>
          <a:lstStyle/>
          <a:p>
            <a:r>
              <a:rPr lang="en-US"/>
              <a:t>We can observe the statistical measures like mean, standard deviation, maximum and minimum values along with various quartile ranges for our dataset.</a:t>
            </a:r>
          </a:p>
        </p:txBody>
      </p:sp>
      <p:pic>
        <p:nvPicPr>
          <p:cNvPr id="6" name="Picture Placeholder 5">
            <a:extLst>
              <a:ext uri="{FF2B5EF4-FFF2-40B4-BE49-F238E27FC236}">
                <a16:creationId xmlns:a16="http://schemas.microsoft.com/office/drawing/2014/main" id="{156A453B-9D18-7DAA-DA5F-5E9ABEDC20E0}"/>
              </a:ext>
            </a:extLst>
          </p:cNvPr>
          <p:cNvPicPr>
            <a:picLocks noGrp="1" noChangeAspect="1"/>
          </p:cNvPicPr>
          <p:nvPr>
            <p:ph type="pic" sz="quarter" idx="15"/>
          </p:nvPr>
        </p:nvPicPr>
        <p:blipFill rotWithShape="1">
          <a:blip r:embed="rId2"/>
          <a:srcRect l="1421" t="1130" r="-250" b="-1923"/>
          <a:stretch/>
        </p:blipFill>
        <p:spPr>
          <a:xfrm>
            <a:off x="6741822" y="2144258"/>
            <a:ext cx="4795019" cy="2569484"/>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11</a:t>
            </a:fld>
            <a:endParaRPr lang="en-US"/>
          </a:p>
        </p:txBody>
      </p:sp>
    </p:spTree>
    <p:extLst>
      <p:ext uri="{BB962C8B-B14F-4D97-AF65-F5344CB8AC3E}">
        <p14:creationId xmlns:p14="http://schemas.microsoft.com/office/powerpoint/2010/main" val="106727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438" y="640080"/>
            <a:ext cx="4500737" cy="2194560"/>
          </a:xfrm>
        </p:spPr>
        <p:txBody>
          <a:bodyPr vert="horz" lIns="91440" tIns="45720" rIns="91440" bIns="45720" rtlCol="0" anchor="ctr">
            <a:normAutofit/>
          </a:bodyPr>
          <a:lstStyle/>
          <a:p>
            <a:pPr>
              <a:lnSpc>
                <a:spcPct val="90000"/>
              </a:lnSpc>
              <a:spcBef>
                <a:spcPct val="0"/>
              </a:spcBef>
            </a:pPr>
            <a:r>
              <a:rPr lang="en-US" sz="5100" kern="1200" cap="all" spc="120" baseline="0">
                <a:solidFill>
                  <a:schemeClr val="bg1"/>
                </a:solidFill>
                <a:latin typeface="+mj-lt"/>
                <a:ea typeface="+mj-ea"/>
                <a:cs typeface="+mj-cs"/>
              </a:rPr>
              <a:t>Null count of each attributes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438" y="2916936"/>
            <a:ext cx="4500737" cy="3264408"/>
          </a:xfrm>
        </p:spPr>
        <p:txBody>
          <a:bodyPr vert="horz" lIns="91440" tIns="45720" rIns="91440" bIns="45720" rtlCol="0" anchor="t">
            <a:normAutofit/>
          </a:bodyPr>
          <a:lstStyle/>
          <a:p>
            <a:pPr>
              <a:lnSpc>
                <a:spcPct val="91000"/>
              </a:lnSpc>
            </a:pPr>
            <a:r>
              <a:rPr lang="en-US" sz="900"/>
              <a:t>Here we see the null count of:</a:t>
            </a:r>
          </a:p>
          <a:p>
            <a:pPr marL="342900" indent="-342900">
              <a:lnSpc>
                <a:spcPct val="91000"/>
              </a:lnSpc>
              <a:buChar char="•"/>
            </a:pPr>
            <a:r>
              <a:rPr lang="en-US" sz="900"/>
              <a:t>'wkts': 846</a:t>
            </a:r>
          </a:p>
          <a:p>
            <a:pPr marL="342900" indent="-342900">
              <a:lnSpc>
                <a:spcPct val="91000"/>
              </a:lnSpc>
              <a:buChar char="•"/>
            </a:pPr>
            <a:r>
              <a:rPr lang="en-US" sz="900"/>
              <a:t>'overs': 846</a:t>
            </a:r>
          </a:p>
          <a:p>
            <a:pPr marL="342900" indent="-342900">
              <a:lnSpc>
                <a:spcPct val="91000"/>
              </a:lnSpc>
              <a:buChar char="•"/>
            </a:pPr>
            <a:r>
              <a:rPr lang="en-US" sz="900"/>
              <a:t>'mdns': 846</a:t>
            </a:r>
          </a:p>
          <a:p>
            <a:pPr marL="342900" indent="-342900">
              <a:lnSpc>
                <a:spcPct val="91000"/>
              </a:lnSpc>
              <a:buChar char="•"/>
            </a:pPr>
            <a:r>
              <a:rPr lang="en-US" sz="900"/>
              <a:t>'econ': 846</a:t>
            </a:r>
          </a:p>
          <a:p>
            <a:pPr marL="342900" indent="-342900">
              <a:lnSpc>
                <a:spcPct val="91000"/>
              </a:lnSpc>
              <a:buChar char="•"/>
            </a:pPr>
            <a:r>
              <a:rPr lang="en-US" sz="900"/>
              <a:t>'4s': 562</a:t>
            </a:r>
          </a:p>
          <a:p>
            <a:pPr marL="342900" indent="-342900">
              <a:lnSpc>
                <a:spcPct val="91000"/>
              </a:lnSpc>
              <a:buChar char="•"/>
            </a:pPr>
            <a:r>
              <a:rPr lang="en-US" sz="900"/>
              <a:t>'6s': 562</a:t>
            </a:r>
          </a:p>
          <a:p>
            <a:pPr marL="342900" indent="-342900">
              <a:lnSpc>
                <a:spcPct val="91000"/>
              </a:lnSpc>
              <a:buChar char="•"/>
            </a:pPr>
            <a:r>
              <a:rPr lang="en-US" sz="900"/>
              <a:t>'sr': 562</a:t>
            </a:r>
          </a:p>
          <a:p>
            <a:pPr marL="342900" indent="-342900">
              <a:lnSpc>
                <a:spcPct val="91000"/>
              </a:lnSpc>
              <a:buChar char="•"/>
            </a:pPr>
            <a:r>
              <a:rPr lang="en-US" sz="900"/>
              <a:t>'not_out': 562</a:t>
            </a:r>
          </a:p>
          <a:p>
            <a:pPr marL="342900" indent="-342900">
              <a:lnSpc>
                <a:spcPct val="91000"/>
              </a:lnSpc>
              <a:buChar char="•"/>
            </a:pPr>
            <a:r>
              <a:rPr lang="en-US" sz="900"/>
              <a:t>'mins': 562</a:t>
            </a:r>
          </a:p>
          <a:p>
            <a:pPr>
              <a:lnSpc>
                <a:spcPct val="91000"/>
              </a:lnSpc>
            </a:pPr>
            <a:r>
              <a:rPr lang="en-US" sz="900"/>
              <a:t>All other attributes have zero null values</a:t>
            </a:r>
          </a:p>
        </p:txBody>
      </p:sp>
      <p:pic>
        <p:nvPicPr>
          <p:cNvPr id="5" name="Picture Placeholder 4">
            <a:extLst>
              <a:ext uri="{FF2B5EF4-FFF2-40B4-BE49-F238E27FC236}">
                <a16:creationId xmlns:a16="http://schemas.microsoft.com/office/drawing/2014/main" id="{68C78FBF-7443-FB48-B49F-D1DE3D465DFC}"/>
              </a:ext>
            </a:extLst>
          </p:cNvPr>
          <p:cNvPicPr>
            <a:picLocks noGrp="1" noChangeAspect="1"/>
          </p:cNvPicPr>
          <p:nvPr>
            <p:ph type="pic" sz="quarter" idx="15"/>
          </p:nvPr>
        </p:nvPicPr>
        <p:blipFill rotWithShape="1">
          <a:blip r:embed="rId2"/>
          <a:srcRect l="-288" r="19885" b="1747"/>
          <a:stretch/>
        </p:blipFill>
        <p:spPr>
          <a:xfrm>
            <a:off x="6741822" y="1392807"/>
            <a:ext cx="4795019" cy="4072385"/>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12</a:t>
            </a:fld>
            <a:endParaRPr lang="en-US"/>
          </a:p>
        </p:txBody>
      </p:sp>
    </p:spTree>
    <p:extLst>
      <p:ext uri="{BB962C8B-B14F-4D97-AF65-F5344CB8AC3E}">
        <p14:creationId xmlns:p14="http://schemas.microsoft.com/office/powerpoint/2010/main" val="387061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C69C1A1-78E3-4597-AE36-69056DA332BE}"/>
              </a:ext>
            </a:extLst>
          </p:cNvPr>
          <p:cNvSpPr>
            <a:spLocks noGrp="1"/>
          </p:cNvSpPr>
          <p:nvPr>
            <p:ph type="title"/>
          </p:nvPr>
        </p:nvSpPr>
        <p:spPr/>
        <p:txBody>
          <a:bodyPr/>
          <a:lstStyle/>
          <a:p>
            <a:r>
              <a:rPr lang="en-US" dirty="0"/>
              <a:t>Data preprocessing</a:t>
            </a:r>
          </a:p>
        </p:txBody>
      </p:sp>
      <p:sp>
        <p:nvSpPr>
          <p:cNvPr id="24" name="Content Placeholder 23">
            <a:extLst>
              <a:ext uri="{FF2B5EF4-FFF2-40B4-BE49-F238E27FC236}">
                <a16:creationId xmlns:a16="http://schemas.microsoft.com/office/drawing/2014/main" id="{D593D767-CBED-4343-BF82-E91FA5BF5521}"/>
              </a:ext>
            </a:extLst>
          </p:cNvPr>
          <p:cNvSpPr>
            <a:spLocks noGrp="1"/>
          </p:cNvSpPr>
          <p:nvPr>
            <p:ph type="body" idx="1"/>
          </p:nvPr>
        </p:nvSpPr>
        <p:spPr/>
        <p:txBody>
          <a:bodyPr vert="horz" lIns="91440" tIns="45720" rIns="91440" bIns="45720" rtlCol="0" anchor="t">
            <a:normAutofit/>
          </a:bodyPr>
          <a:lstStyle/>
          <a:p>
            <a:r>
              <a:rPr lang="en-US" dirty="0"/>
              <a:t>We'll transform the raw data into an understandable form for suitable analysis.</a:t>
            </a:r>
          </a:p>
        </p:txBody>
      </p:sp>
      <p:sp>
        <p:nvSpPr>
          <p:cNvPr id="7" name="Slide Number Placeholder 6">
            <a:extLst>
              <a:ext uri="{FF2B5EF4-FFF2-40B4-BE49-F238E27FC236}">
                <a16:creationId xmlns:a16="http://schemas.microsoft.com/office/drawing/2014/main" id="{A352ABE0-11DD-496F-AD25-CB335771B69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dirty="0" smtClean="0"/>
              <a:pPr/>
              <a:t>13</a:t>
            </a:fld>
            <a:endParaRPr lang="en-US" dirty="0"/>
          </a:p>
        </p:txBody>
      </p:sp>
    </p:spTree>
    <p:extLst>
      <p:ext uri="{BB962C8B-B14F-4D97-AF65-F5344CB8AC3E}">
        <p14:creationId xmlns:p14="http://schemas.microsoft.com/office/powerpoint/2010/main" val="322229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438" y="640080"/>
            <a:ext cx="4500737" cy="2194560"/>
          </a:xfrm>
        </p:spPr>
        <p:txBody>
          <a:bodyPr vert="horz" lIns="91440" tIns="45720" rIns="91440" bIns="45720" rtlCol="0" anchor="ctr">
            <a:normAutofit/>
          </a:bodyPr>
          <a:lstStyle/>
          <a:p>
            <a:pPr>
              <a:lnSpc>
                <a:spcPct val="90000"/>
              </a:lnSpc>
              <a:spcBef>
                <a:spcPct val="0"/>
              </a:spcBef>
            </a:pPr>
            <a:r>
              <a:rPr lang="en-US" sz="5100" dirty="0"/>
              <a:t>Data cleaning</a:t>
            </a:r>
            <a:endParaRPr lang="en-US" sz="5100" kern="1200" cap="all" spc="120" baseline="0" dirty="0">
              <a:latin typeface="+mj-lt"/>
            </a:endParaRP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438" y="2916936"/>
            <a:ext cx="4500737" cy="3264408"/>
          </a:xfrm>
        </p:spPr>
        <p:txBody>
          <a:bodyPr vert="horz" lIns="91440" tIns="45720" rIns="91440" bIns="45720" rtlCol="0" anchor="t">
            <a:normAutofit/>
          </a:bodyPr>
          <a:lstStyle/>
          <a:p>
            <a:pPr>
              <a:lnSpc>
                <a:spcPct val="91000"/>
              </a:lnSpc>
            </a:pPr>
            <a:r>
              <a:rPr lang="en-US" dirty="0"/>
              <a:t>We're cleaning the value of the attribute-opposition.</a:t>
            </a:r>
          </a:p>
          <a:p>
            <a:pPr>
              <a:lnSpc>
                <a:spcPct val="91000"/>
              </a:lnSpc>
            </a:pPr>
            <a:r>
              <a:rPr lang="en-US"/>
              <a:t>Here we're replacing the 'v' string from the record with ' ' value for </a:t>
            </a:r>
            <a:r>
              <a:rPr lang="en-US" dirty="0"/>
              <a:t>better visualization and analysis.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14</a:t>
            </a:fld>
            <a:endParaRPr lang="en-US"/>
          </a:p>
        </p:txBody>
      </p:sp>
      <p:pic>
        <p:nvPicPr>
          <p:cNvPr id="6" name="Picture Placeholder 5">
            <a:extLst>
              <a:ext uri="{FF2B5EF4-FFF2-40B4-BE49-F238E27FC236}">
                <a16:creationId xmlns:a16="http://schemas.microsoft.com/office/drawing/2014/main" id="{836AEFA5-17E8-B0C6-DDC4-A60431A947BD}"/>
              </a:ext>
            </a:extLst>
          </p:cNvPr>
          <p:cNvPicPr>
            <a:picLocks noGrp="1" noChangeAspect="1"/>
          </p:cNvPicPr>
          <p:nvPr>
            <p:ph type="pic" sz="quarter" idx="15"/>
          </p:nvPr>
        </p:nvPicPr>
        <p:blipFill rotWithShape="1">
          <a:blip r:embed="rId2"/>
          <a:srcRect r="-129" b="1250"/>
          <a:stretch/>
        </p:blipFill>
        <p:spPr>
          <a:xfrm>
            <a:off x="6223529" y="2959630"/>
            <a:ext cx="5866699" cy="934835"/>
          </a:xfrm>
        </p:spPr>
      </p:pic>
    </p:spTree>
    <p:extLst>
      <p:ext uri="{BB962C8B-B14F-4D97-AF65-F5344CB8AC3E}">
        <p14:creationId xmlns:p14="http://schemas.microsoft.com/office/powerpoint/2010/main" val="264525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lnSpc>
                <a:spcPct val="90000"/>
              </a:lnSpc>
              <a:spcBef>
                <a:spcPct val="0"/>
              </a:spcBef>
            </a:pPr>
            <a:r>
              <a:rPr lang="en-US" sz="7200"/>
              <a:t>Data cleaning</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1644" y="5745015"/>
            <a:ext cx="10268712" cy="517315"/>
          </a:xfrm>
        </p:spPr>
        <p:txBody>
          <a:bodyPr vert="horz" lIns="91440" tIns="45720" rIns="91440" bIns="45720" rtlCol="0" anchor="ctr">
            <a:normAutofit/>
          </a:bodyPr>
          <a:lstStyle/>
          <a:p>
            <a:pPr algn="ctr"/>
            <a:r>
              <a:rPr lang="en-US"/>
              <a:t>Renaming the two attributes '4s' and '6s' with 'Fours' and 'Sixes' respectively.</a:t>
            </a:r>
          </a:p>
        </p:txBody>
      </p:sp>
      <p:pic>
        <p:nvPicPr>
          <p:cNvPr id="5" name="Picture Placeholder 4">
            <a:extLst>
              <a:ext uri="{FF2B5EF4-FFF2-40B4-BE49-F238E27FC236}">
                <a16:creationId xmlns:a16="http://schemas.microsoft.com/office/drawing/2014/main" id="{2480F04D-491A-0544-F8D9-D3A291DD3CEE}"/>
              </a:ext>
            </a:extLst>
          </p:cNvPr>
          <p:cNvPicPr>
            <a:picLocks noGrp="1" noChangeAspect="1"/>
          </p:cNvPicPr>
          <p:nvPr>
            <p:ph type="pic" sz="quarter" idx="15"/>
          </p:nvPr>
        </p:nvPicPr>
        <p:blipFill rotWithShape="1">
          <a:blip r:embed="rId2"/>
          <a:srcRect l="-1402" r="-229" b="2014"/>
          <a:stretch/>
        </p:blipFill>
        <p:spPr>
          <a:xfrm>
            <a:off x="2617830" y="269159"/>
            <a:ext cx="6945755" cy="3685913"/>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15</a:t>
            </a:fld>
            <a:endParaRPr lang="en-US">
              <a:solidFill>
                <a:schemeClr val="bg1"/>
              </a:solidFill>
            </a:endParaRPr>
          </a:p>
        </p:txBody>
      </p:sp>
    </p:spTree>
    <p:extLst>
      <p:ext uri="{BB962C8B-B14F-4D97-AF65-F5344CB8AC3E}">
        <p14:creationId xmlns:p14="http://schemas.microsoft.com/office/powerpoint/2010/main" val="3925497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0A82-4B91-AE77-A0B2-C132918D81DE}"/>
              </a:ext>
            </a:extLst>
          </p:cNvPr>
          <p:cNvSpPr>
            <a:spLocks noGrp="1"/>
          </p:cNvSpPr>
          <p:nvPr>
            <p:ph type="title"/>
          </p:nvPr>
        </p:nvSpPr>
        <p:spPr/>
        <p:txBody>
          <a:bodyPr/>
          <a:lstStyle/>
          <a:p>
            <a:r>
              <a:rPr lang="en-US" dirty="0"/>
              <a:t>Team performance analysis</a:t>
            </a:r>
          </a:p>
        </p:txBody>
      </p:sp>
      <p:sp>
        <p:nvSpPr>
          <p:cNvPr id="3" name="Text Placeholder 2">
            <a:extLst>
              <a:ext uri="{FF2B5EF4-FFF2-40B4-BE49-F238E27FC236}">
                <a16:creationId xmlns:a16="http://schemas.microsoft.com/office/drawing/2014/main" id="{10542CBD-CE0C-4014-FAE1-64FB30EC8B67}"/>
              </a:ext>
            </a:extLst>
          </p:cNvPr>
          <p:cNvSpPr>
            <a:spLocks noGrp="1"/>
          </p:cNvSpPr>
          <p:nvPr>
            <p:ph type="body" idx="1"/>
          </p:nvPr>
        </p:nvSpPr>
        <p:spPr/>
        <p:txBody>
          <a:bodyPr vert="horz" lIns="91440" tIns="45720" rIns="91440" bIns="45720" rtlCol="0" anchor="t">
            <a:normAutofit fontScale="85000" lnSpcReduction="10000"/>
          </a:bodyPr>
          <a:lstStyle/>
          <a:p>
            <a:r>
              <a:rPr lang="en-US" dirty="0"/>
              <a:t>This is our first task to perform, where we'll explore team-wise performance metrices, analyze runs scored, wickets taken and identify the top-performing teams.</a:t>
            </a:r>
          </a:p>
        </p:txBody>
      </p:sp>
      <p:sp>
        <p:nvSpPr>
          <p:cNvPr id="4" name="Footer Placeholder 3">
            <a:extLst>
              <a:ext uri="{FF2B5EF4-FFF2-40B4-BE49-F238E27FC236}">
                <a16:creationId xmlns:a16="http://schemas.microsoft.com/office/drawing/2014/main" id="{D2C5769B-92E5-EC46-E543-1B109ED4DEA2}"/>
              </a:ext>
            </a:extLst>
          </p:cNvPr>
          <p:cNvSpPr>
            <a:spLocks noGrp="1"/>
          </p:cNvSpPr>
          <p:nvPr>
            <p:ph type="ftr" sz="quarter" idx="4294967295"/>
          </p:nvPr>
        </p:nvSpPr>
        <p:spPr>
          <a:xfrm>
            <a:off x="0" y="6356350"/>
            <a:ext cx="5503863" cy="365125"/>
          </a:xfrm>
        </p:spPr>
        <p:txBody>
          <a:bodyPr/>
          <a:lstStyle/>
          <a:p>
            <a:r>
              <a:rPr lang="en-US" dirty="0"/>
              <a:t>VAIBHAV SINGH</a:t>
            </a:r>
          </a:p>
        </p:txBody>
      </p:sp>
      <p:sp>
        <p:nvSpPr>
          <p:cNvPr id="9" name="Slide Number Placeholder 8">
            <a:extLst>
              <a:ext uri="{FF2B5EF4-FFF2-40B4-BE49-F238E27FC236}">
                <a16:creationId xmlns:a16="http://schemas.microsoft.com/office/drawing/2014/main" id="{37A7C39C-560D-BA59-AAC0-2640D53A8A2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smtClean="0"/>
              <a:t>16</a:t>
            </a:fld>
            <a:endParaRPr lang="en-US" dirty="0"/>
          </a:p>
        </p:txBody>
      </p:sp>
    </p:spTree>
    <p:extLst>
      <p:ext uri="{BB962C8B-B14F-4D97-AF65-F5344CB8AC3E}">
        <p14:creationId xmlns:p14="http://schemas.microsoft.com/office/powerpoint/2010/main" val="394981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5943600" cy="2941983"/>
          </a:xfrm>
        </p:spPr>
        <p:txBody>
          <a:bodyPr vert="horz" lIns="91440" tIns="45720" rIns="91440" bIns="45720" rtlCol="0" anchor="ctr">
            <a:normAutofit/>
          </a:bodyPr>
          <a:lstStyle/>
          <a:p>
            <a:pPr>
              <a:lnSpc>
                <a:spcPct val="90000"/>
              </a:lnSpc>
              <a:spcBef>
                <a:spcPct val="0"/>
              </a:spcBef>
            </a:pPr>
            <a:r>
              <a:rPr lang="en-US" sz="6800">
                <a:solidFill>
                  <a:schemeClr val="tx1"/>
                </a:solidFill>
              </a:rPr>
              <a:t>Team which took highest wickets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barplot</a:t>
            </a:r>
            <a:r>
              <a:rPr lang="en-US" sz="3300" dirty="0"/>
              <a:t>, we observe that the highest wicket-</a:t>
            </a:r>
            <a:r>
              <a:rPr lang="en-US" sz="3300"/>
              <a:t>taking team is India with 94 wickets.</a:t>
            </a:r>
          </a:p>
        </p:txBody>
      </p:sp>
      <p:pic>
        <p:nvPicPr>
          <p:cNvPr id="5" name="Picture Placeholder 4">
            <a:extLst>
              <a:ext uri="{FF2B5EF4-FFF2-40B4-BE49-F238E27FC236}">
                <a16:creationId xmlns:a16="http://schemas.microsoft.com/office/drawing/2014/main" id="{97883824-E762-7521-B145-F63722EE6AED}"/>
              </a:ext>
            </a:extLst>
          </p:cNvPr>
          <p:cNvPicPr>
            <a:picLocks noGrp="1" noChangeAspect="1"/>
          </p:cNvPicPr>
          <p:nvPr>
            <p:ph type="pic" sz="quarter" idx="15"/>
          </p:nvPr>
        </p:nvPicPr>
        <p:blipFill rotWithShape="1">
          <a:blip r:embed="rId2"/>
          <a:srcRect l="685" r="4" b="4"/>
          <a:stretch/>
        </p:blipFill>
        <p:spPr>
          <a:xfrm>
            <a:off x="6898136" y="646441"/>
            <a:ext cx="5293863" cy="3952185"/>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17</a:t>
            </a:fld>
            <a:endParaRPr lang="en-US">
              <a:solidFill>
                <a:schemeClr val="bg1"/>
              </a:solidFill>
            </a:endParaRPr>
          </a:p>
        </p:txBody>
      </p:sp>
    </p:spTree>
    <p:extLst>
      <p:ext uri="{BB962C8B-B14F-4D97-AF65-F5344CB8AC3E}">
        <p14:creationId xmlns:p14="http://schemas.microsoft.com/office/powerpoint/2010/main" val="80847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5943600" cy="2941983"/>
          </a:xfrm>
        </p:spPr>
        <p:txBody>
          <a:bodyPr vert="horz" lIns="91440" tIns="45720" rIns="91440" bIns="45720" rtlCol="0" anchor="ctr">
            <a:normAutofit/>
          </a:bodyPr>
          <a:lstStyle/>
          <a:p>
            <a:pPr>
              <a:lnSpc>
                <a:spcPct val="90000"/>
              </a:lnSpc>
              <a:spcBef>
                <a:spcPct val="0"/>
              </a:spcBef>
            </a:pPr>
            <a:r>
              <a:rPr lang="en-US" sz="6800" dirty="0">
                <a:solidFill>
                  <a:schemeClr val="tx1"/>
                </a:solidFill>
              </a:rPr>
              <a:t>Team with highest maidens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barplot</a:t>
            </a:r>
            <a:r>
              <a:rPr lang="en-US" sz="3300"/>
              <a:t>, we observe that the team with highest maiden is India with 23 maiden overs.</a:t>
            </a:r>
          </a:p>
        </p:txBody>
      </p:sp>
      <p:pic>
        <p:nvPicPr>
          <p:cNvPr id="6" name="Picture Placeholder 5">
            <a:extLst>
              <a:ext uri="{FF2B5EF4-FFF2-40B4-BE49-F238E27FC236}">
                <a16:creationId xmlns:a16="http://schemas.microsoft.com/office/drawing/2014/main" id="{EAD03501-38B7-09A4-EF51-7FEE3CD962EC}"/>
              </a:ext>
            </a:extLst>
          </p:cNvPr>
          <p:cNvPicPr>
            <a:picLocks noGrp="1" noChangeAspect="1"/>
          </p:cNvPicPr>
          <p:nvPr>
            <p:ph type="pic" sz="quarter" idx="15"/>
          </p:nvPr>
        </p:nvPicPr>
        <p:blipFill rotWithShape="1">
          <a:blip r:embed="rId2"/>
          <a:srcRect l="96" r="-3" b="-3"/>
          <a:stretch/>
        </p:blipFill>
        <p:spPr>
          <a:xfrm>
            <a:off x="6898136" y="646441"/>
            <a:ext cx="5293863" cy="3952185"/>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18</a:t>
            </a:fld>
            <a:endParaRPr lang="en-US">
              <a:solidFill>
                <a:schemeClr val="bg1"/>
              </a:solidFill>
            </a:endParaRPr>
          </a:p>
        </p:txBody>
      </p:sp>
    </p:spTree>
    <p:extLst>
      <p:ext uri="{BB962C8B-B14F-4D97-AF65-F5344CB8AC3E}">
        <p14:creationId xmlns:p14="http://schemas.microsoft.com/office/powerpoint/2010/main" val="48527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5552017" cy="2963149"/>
          </a:xfrm>
        </p:spPr>
        <p:txBody>
          <a:bodyPr vert="horz" lIns="91440" tIns="45720" rIns="91440" bIns="45720" rtlCol="0" anchor="ctr">
            <a:normAutofit/>
          </a:bodyPr>
          <a:lstStyle/>
          <a:p>
            <a:pPr>
              <a:lnSpc>
                <a:spcPct val="90000"/>
              </a:lnSpc>
              <a:spcBef>
                <a:spcPct val="0"/>
              </a:spcBef>
            </a:pPr>
            <a:r>
              <a:rPr lang="en-US" sz="6800" dirty="0">
                <a:solidFill>
                  <a:schemeClr val="tx1"/>
                </a:solidFill>
              </a:rPr>
              <a:t>Team with best bowling economy</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a:t>Using the barplot, we observe that the team with best bowling economy average with 4.96 is India.</a:t>
            </a:r>
          </a:p>
        </p:txBody>
      </p:sp>
      <p:pic>
        <p:nvPicPr>
          <p:cNvPr id="5" name="Picture Placeholder 4">
            <a:extLst>
              <a:ext uri="{FF2B5EF4-FFF2-40B4-BE49-F238E27FC236}">
                <a16:creationId xmlns:a16="http://schemas.microsoft.com/office/drawing/2014/main" id="{4DB8EAF6-E982-22B4-30D2-3923C760E42C}"/>
              </a:ext>
            </a:extLst>
          </p:cNvPr>
          <p:cNvPicPr>
            <a:picLocks noGrp="1" noChangeAspect="1"/>
          </p:cNvPicPr>
          <p:nvPr>
            <p:ph type="pic" sz="quarter" idx="15"/>
          </p:nvPr>
        </p:nvPicPr>
        <p:blipFill rotWithShape="1">
          <a:blip r:embed="rId2"/>
          <a:srcRect l="-186" r="-52" b="-268"/>
          <a:stretch/>
        </p:blipFill>
        <p:spPr>
          <a:xfrm>
            <a:off x="6495969" y="646441"/>
            <a:ext cx="5699939" cy="3962662"/>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19</a:t>
            </a:fld>
            <a:endParaRPr lang="en-US">
              <a:solidFill>
                <a:schemeClr val="bg1"/>
              </a:solidFill>
            </a:endParaRPr>
          </a:p>
        </p:txBody>
      </p:sp>
    </p:spTree>
    <p:extLst>
      <p:ext uri="{BB962C8B-B14F-4D97-AF65-F5344CB8AC3E}">
        <p14:creationId xmlns:p14="http://schemas.microsoft.com/office/powerpoint/2010/main" val="295857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0120" y="317814"/>
            <a:ext cx="10268712" cy="1700784"/>
          </a:xfrm>
        </p:spPr>
        <p:txBody>
          <a:bodyPr vert="horz" lIns="91440" tIns="45720" rIns="91440" bIns="45720" rtlCol="0" anchor="ctr">
            <a:normAutofit/>
          </a:bodyPr>
          <a:lstStyle/>
          <a:p>
            <a:r>
              <a:rPr lang="en-US" sz="6600" kern="1200" cap="all" spc="120" baseline="0">
                <a:solidFill>
                  <a:schemeClr val="bg1"/>
                </a:solidFill>
                <a:latin typeface="+mj-lt"/>
                <a:ea typeface="+mj-ea"/>
                <a:cs typeface="+mj-cs"/>
              </a:rPr>
              <a:t>AGENDA</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960120" y="2587752"/>
            <a:ext cx="5869303" cy="3593592"/>
          </a:xfrm>
        </p:spPr>
        <p:txBody>
          <a:bodyPr vert="horz" lIns="91440" tIns="45720" rIns="91440" bIns="45720" rtlCol="0">
            <a:normAutofit/>
          </a:bodyPr>
          <a:lstStyle/>
          <a:p>
            <a:r>
              <a:rPr lang="en-US">
                <a:solidFill>
                  <a:schemeClr val="tx1"/>
                </a:solidFill>
              </a:rPr>
              <a:t>Project Overview</a:t>
            </a:r>
          </a:p>
          <a:p>
            <a:r>
              <a:rPr lang="en-US">
                <a:solidFill>
                  <a:schemeClr val="tx1"/>
                </a:solidFill>
              </a:rPr>
              <a:t>Dataset Overview</a:t>
            </a:r>
          </a:p>
          <a:p>
            <a:r>
              <a:rPr lang="en-US">
                <a:solidFill>
                  <a:schemeClr val="tx1"/>
                </a:solidFill>
              </a:rPr>
              <a:t>EDA</a:t>
            </a:r>
          </a:p>
          <a:p>
            <a:r>
              <a:rPr lang="en-US">
                <a:solidFill>
                  <a:schemeClr val="tx1"/>
                </a:solidFill>
              </a:rPr>
              <a:t>Data Preprocessing</a:t>
            </a:r>
          </a:p>
          <a:p>
            <a:r>
              <a:rPr lang="en-US">
                <a:solidFill>
                  <a:schemeClr val="tx1"/>
                </a:solidFill>
              </a:rPr>
              <a:t>Solution to given tasks</a:t>
            </a:r>
          </a:p>
        </p:txBody>
      </p:sp>
      <p:sp>
        <p:nvSpPr>
          <p:cNvPr id="7" name="Footer Placeholder 8">
            <a:extLst>
              <a:ext uri="{FF2B5EF4-FFF2-40B4-BE49-F238E27FC236}">
                <a16:creationId xmlns:a16="http://schemas.microsoft.com/office/drawing/2014/main" id="{EA683B60-B65C-41B7-A2DD-F978D1E9EAC1}"/>
              </a:ext>
            </a:extLst>
          </p:cNvPr>
          <p:cNvSpPr>
            <a:spLocks noGrp="1"/>
          </p:cNvSpPr>
          <p:nvPr>
            <p:ph type="ftr" sz="quarter" idx="4294967295"/>
          </p:nvPr>
        </p:nvSpPr>
        <p:spPr>
          <a:xfrm>
            <a:off x="960120" y="6356350"/>
            <a:ext cx="5504688" cy="365125"/>
          </a:xfrm>
        </p:spPr>
        <p:txBody>
          <a:bodyPr vert="horz" lIns="91440" tIns="45720" rIns="91440" bIns="45720" rtlCol="0" anchor="ctr">
            <a:normAutofit/>
          </a:bodyPr>
          <a:lstStyle/>
          <a:p>
            <a:pPr>
              <a:spcAft>
                <a:spcPts val="600"/>
              </a:spcAft>
            </a:pPr>
            <a:r>
              <a:rPr lang="en-US" kern="1200" cap="all" spc="50" baseline="0">
                <a:latin typeface="+mn-lt"/>
                <a:ea typeface="+mn-ea"/>
                <a:cs typeface="+mn-cs"/>
              </a:rPr>
              <a:t>VAIBHAV SINGH</a:t>
            </a:r>
          </a:p>
        </p:txBody>
      </p:sp>
      <p:pic>
        <p:nvPicPr>
          <p:cNvPr id="9" name="Picture Placeholder 8" descr="Stopwatch with time motion blur">
            <a:extLst>
              <a:ext uri="{FF2B5EF4-FFF2-40B4-BE49-F238E27FC236}">
                <a16:creationId xmlns:a16="http://schemas.microsoft.com/office/drawing/2014/main" id="{7CB9FB0B-9A3F-83E2-0E41-82AB245F43F2}"/>
              </a:ext>
            </a:extLst>
          </p:cNvPr>
          <p:cNvPicPr>
            <a:picLocks noGrp="1" noChangeAspect="1"/>
          </p:cNvPicPr>
          <p:nvPr>
            <p:ph type="pic" sz="quarter" idx="13"/>
          </p:nvPr>
        </p:nvPicPr>
        <p:blipFill rotWithShape="1">
          <a:blip r:embed="rId2"/>
          <a:srcRect r="1" b="34130"/>
          <a:stretch/>
        </p:blipFill>
        <p:spPr>
          <a:xfrm>
            <a:off x="7537704" y="2264989"/>
            <a:ext cx="4654296" cy="4593011"/>
          </a:xfrm>
          <a:prstGeom prst="rect">
            <a:avLst/>
          </a:prstGeom>
        </p:spPr>
      </p:pic>
      <p:sp>
        <p:nvSpPr>
          <p:cNvPr id="8" name="Slide Number Placehold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a:solidFill>
                  <a:srgbClr val="FFFFFF"/>
                </a:solidFill>
              </a:rPr>
              <a:pPr algn="l">
                <a:spcAft>
                  <a:spcPts val="600"/>
                </a:spcAft>
              </a:pPr>
              <a:t>2</a:t>
            </a:fld>
            <a:endParaRPr lang="en-US">
              <a:solidFill>
                <a:srgbClr val="FFFFFF"/>
              </a:solidFill>
            </a:endParaRPr>
          </a:p>
        </p:txBody>
      </p:sp>
    </p:spTree>
    <p:extLst>
      <p:ext uri="{BB962C8B-B14F-4D97-AF65-F5344CB8AC3E}">
        <p14:creationId xmlns:p14="http://schemas.microsoft.com/office/powerpoint/2010/main" val="2593787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ectangle 8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5943600" cy="2941983"/>
          </a:xfrm>
        </p:spPr>
        <p:txBody>
          <a:bodyPr vert="horz" lIns="91440" tIns="45720" rIns="91440" bIns="45720" rtlCol="0" anchor="ctr">
            <a:normAutofit/>
          </a:bodyPr>
          <a:lstStyle/>
          <a:p>
            <a:pPr>
              <a:lnSpc>
                <a:spcPct val="90000"/>
              </a:lnSpc>
              <a:spcBef>
                <a:spcPct val="0"/>
              </a:spcBef>
            </a:pPr>
            <a:r>
              <a:rPr lang="en-US" sz="6800" dirty="0">
                <a:solidFill>
                  <a:schemeClr val="tx1"/>
                </a:solidFill>
              </a:rPr>
              <a:t>Team with most 4s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barplot</a:t>
            </a:r>
            <a:r>
              <a:rPr lang="en-US" sz="3300"/>
              <a:t>, we observe that the team with most 4s is Australia, India and New Zealand with 265 fours.</a:t>
            </a:r>
          </a:p>
        </p:txBody>
      </p:sp>
      <p:pic>
        <p:nvPicPr>
          <p:cNvPr id="6" name="Picture Placeholder 5">
            <a:extLst>
              <a:ext uri="{FF2B5EF4-FFF2-40B4-BE49-F238E27FC236}">
                <a16:creationId xmlns:a16="http://schemas.microsoft.com/office/drawing/2014/main" id="{86B1B390-71BA-2456-1BEC-65482FBD941F}"/>
              </a:ext>
            </a:extLst>
          </p:cNvPr>
          <p:cNvPicPr>
            <a:picLocks noGrp="1" noChangeAspect="1"/>
          </p:cNvPicPr>
          <p:nvPr>
            <p:ph type="pic" sz="quarter" idx="15"/>
          </p:nvPr>
        </p:nvPicPr>
        <p:blipFill rotWithShape="1">
          <a:blip r:embed="rId2"/>
          <a:srcRect l="1570" r="1" b="1"/>
          <a:stretch/>
        </p:blipFill>
        <p:spPr>
          <a:xfrm>
            <a:off x="6898136" y="646441"/>
            <a:ext cx="5293863" cy="3952185"/>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20</a:t>
            </a:fld>
            <a:endParaRPr lang="en-US">
              <a:solidFill>
                <a:schemeClr val="bg1"/>
              </a:solidFill>
            </a:endParaRPr>
          </a:p>
        </p:txBody>
      </p:sp>
    </p:spTree>
    <p:extLst>
      <p:ext uri="{BB962C8B-B14F-4D97-AF65-F5344CB8AC3E}">
        <p14:creationId xmlns:p14="http://schemas.microsoft.com/office/powerpoint/2010/main" val="1717385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5943600" cy="2941983"/>
          </a:xfrm>
        </p:spPr>
        <p:txBody>
          <a:bodyPr vert="horz" lIns="91440" tIns="45720" rIns="91440" bIns="45720" rtlCol="0" anchor="ctr">
            <a:normAutofit/>
          </a:bodyPr>
          <a:lstStyle/>
          <a:p>
            <a:pPr>
              <a:lnSpc>
                <a:spcPct val="90000"/>
              </a:lnSpc>
              <a:spcBef>
                <a:spcPct val="0"/>
              </a:spcBef>
            </a:pPr>
            <a:r>
              <a:rPr lang="en-US" sz="8800" dirty="0">
                <a:solidFill>
                  <a:schemeClr val="tx1"/>
                </a:solidFill>
              </a:rPr>
              <a:t>Team with most 6s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barplot</a:t>
            </a:r>
            <a:r>
              <a:rPr lang="en-US" sz="3300" dirty="0"/>
              <a:t>, we observe that the team with </a:t>
            </a:r>
            <a:r>
              <a:rPr lang="en-US" sz="3300"/>
              <a:t>most 6s is South Africa with 99 sixes.</a:t>
            </a:r>
          </a:p>
        </p:txBody>
      </p:sp>
      <p:pic>
        <p:nvPicPr>
          <p:cNvPr id="5" name="Picture Placeholder 4">
            <a:extLst>
              <a:ext uri="{FF2B5EF4-FFF2-40B4-BE49-F238E27FC236}">
                <a16:creationId xmlns:a16="http://schemas.microsoft.com/office/drawing/2014/main" id="{22D086B6-9227-7EE6-4E6D-0E2401E3F228}"/>
              </a:ext>
            </a:extLst>
          </p:cNvPr>
          <p:cNvPicPr>
            <a:picLocks noGrp="1" noChangeAspect="1"/>
          </p:cNvPicPr>
          <p:nvPr>
            <p:ph type="pic" sz="quarter" idx="15"/>
          </p:nvPr>
        </p:nvPicPr>
        <p:blipFill rotWithShape="1">
          <a:blip r:embed="rId2"/>
          <a:srcRect l="980" r="-4" b="-4"/>
          <a:stretch/>
        </p:blipFill>
        <p:spPr>
          <a:xfrm>
            <a:off x="6898136" y="646441"/>
            <a:ext cx="5293863" cy="3952185"/>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21</a:t>
            </a:fld>
            <a:endParaRPr lang="en-US">
              <a:solidFill>
                <a:schemeClr val="bg1"/>
              </a:solidFill>
            </a:endParaRPr>
          </a:p>
        </p:txBody>
      </p:sp>
    </p:spTree>
    <p:extLst>
      <p:ext uri="{BB962C8B-B14F-4D97-AF65-F5344CB8AC3E}">
        <p14:creationId xmlns:p14="http://schemas.microsoft.com/office/powerpoint/2010/main" val="2329935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186767" cy="2963149"/>
          </a:xfrm>
        </p:spPr>
        <p:txBody>
          <a:bodyPr vert="horz" lIns="91440" tIns="45720" rIns="91440" bIns="45720" rtlCol="0" anchor="ctr">
            <a:noAutofit/>
          </a:bodyPr>
          <a:lstStyle/>
          <a:p>
            <a:pPr>
              <a:lnSpc>
                <a:spcPct val="90000"/>
              </a:lnSpc>
              <a:spcBef>
                <a:spcPct val="0"/>
              </a:spcBef>
            </a:pPr>
            <a:r>
              <a:rPr lang="en-US" sz="4800" dirty="0">
                <a:solidFill>
                  <a:schemeClr val="tx1"/>
                </a:solidFill>
              </a:rPr>
              <a:t>Team with maximum run-given and run-scored</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92500"/>
          </a:bodyPr>
          <a:lstStyle/>
          <a:p>
            <a:pPr>
              <a:lnSpc>
                <a:spcPct val="91000"/>
              </a:lnSpc>
            </a:pPr>
            <a:r>
              <a:rPr lang="en-US" sz="3300" dirty="0"/>
              <a:t>Using the </a:t>
            </a:r>
            <a:r>
              <a:rPr lang="en-US" sz="3300" err="1"/>
              <a:t>barplot</a:t>
            </a:r>
            <a:r>
              <a:rPr lang="en-US" sz="3300"/>
              <a:t>, we observe that the team with best performance in batting and bowling both is team India.</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22</a:t>
            </a:fld>
            <a:endParaRPr lang="en-US">
              <a:solidFill>
                <a:schemeClr val="bg1"/>
              </a:solidFill>
            </a:endParaRPr>
          </a:p>
        </p:txBody>
      </p:sp>
      <p:pic>
        <p:nvPicPr>
          <p:cNvPr id="6" name="Picture Placeholder 5">
            <a:extLst>
              <a:ext uri="{FF2B5EF4-FFF2-40B4-BE49-F238E27FC236}">
                <a16:creationId xmlns:a16="http://schemas.microsoft.com/office/drawing/2014/main" id="{456AC564-6C75-E34C-A821-1A5E71B76A98}"/>
              </a:ext>
            </a:extLst>
          </p:cNvPr>
          <p:cNvPicPr>
            <a:picLocks noGrp="1" noChangeAspect="1"/>
          </p:cNvPicPr>
          <p:nvPr>
            <p:ph type="pic" sz="quarter" idx="15"/>
          </p:nvPr>
        </p:nvPicPr>
        <p:blipFill rotWithShape="1">
          <a:blip r:embed="rId2"/>
          <a:srcRect r="-413" b="321"/>
          <a:stretch/>
        </p:blipFill>
        <p:spPr>
          <a:xfrm>
            <a:off x="5144030" y="790047"/>
            <a:ext cx="6738362" cy="3689087"/>
          </a:xfrm>
        </p:spPr>
      </p:pic>
    </p:spTree>
    <p:extLst>
      <p:ext uri="{BB962C8B-B14F-4D97-AF65-F5344CB8AC3E}">
        <p14:creationId xmlns:p14="http://schemas.microsoft.com/office/powerpoint/2010/main" val="142236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r>
              <a:rPr lang="en-US" sz="4800" dirty="0"/>
              <a:t>Team with top performance</a:t>
            </a:r>
            <a:endParaRPr lang="en-US" sz="4800" dirty="0">
              <a:solidFill>
                <a:schemeClr val="tx1"/>
              </a:solidFill>
            </a:endParaRP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a:bodyPr>
          <a:lstStyle/>
          <a:p>
            <a:r>
              <a:rPr lang="en-US" sz="2800" dirty="0"/>
              <a:t>We can observe that the team with top performance is team India in both batting and bowling.</a:t>
            </a:r>
            <a:endParaRPr lang="en-US" sz="2800" dirty="0">
              <a:solidFill>
                <a:srgbClr val="000000"/>
              </a:solidFill>
            </a:endParaRPr>
          </a:p>
          <a:p>
            <a:pPr>
              <a:lnSpc>
                <a:spcPct val="91000"/>
              </a:lnSpc>
            </a:pPr>
            <a:endParaRPr lang="en-US" sz="3300" dirty="0"/>
          </a:p>
        </p:txBody>
      </p:sp>
      <p:pic>
        <p:nvPicPr>
          <p:cNvPr id="11" name="Picture Placeholder 10">
            <a:extLst>
              <a:ext uri="{FF2B5EF4-FFF2-40B4-BE49-F238E27FC236}">
                <a16:creationId xmlns:a16="http://schemas.microsoft.com/office/drawing/2014/main" id="{4AAF17AF-AE27-B830-9161-39BCEDFAB809}"/>
              </a:ext>
            </a:extLst>
          </p:cNvPr>
          <p:cNvPicPr>
            <a:picLocks noGrp="1" noChangeAspect="1"/>
          </p:cNvPicPr>
          <p:nvPr>
            <p:ph type="pic" sz="quarter" idx="15"/>
          </p:nvPr>
        </p:nvPicPr>
        <p:blipFill rotWithShape="1">
          <a:blip r:embed="rId2"/>
          <a:srcRect l="155" r="27755"/>
          <a:stretch/>
        </p:blipFill>
        <p:spPr>
          <a:xfrm>
            <a:off x="6102350" y="3429000"/>
            <a:ext cx="6079189" cy="3429000"/>
          </a:xfr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23</a:t>
            </a:fld>
            <a:endParaRPr lang="en-US">
              <a:solidFill>
                <a:schemeClr val="bg1"/>
              </a:solidFill>
            </a:endParaRPr>
          </a:p>
        </p:txBody>
      </p:sp>
      <p:pic>
        <p:nvPicPr>
          <p:cNvPr id="10" name="Picture Placeholder 9">
            <a:extLst>
              <a:ext uri="{FF2B5EF4-FFF2-40B4-BE49-F238E27FC236}">
                <a16:creationId xmlns:a16="http://schemas.microsoft.com/office/drawing/2014/main" id="{AEDA2074-29CE-13CA-975B-43C04DC92AF9}"/>
              </a:ext>
            </a:extLst>
          </p:cNvPr>
          <p:cNvPicPr>
            <a:picLocks noGrp="1" noChangeAspect="1"/>
          </p:cNvPicPr>
          <p:nvPr>
            <p:ph type="pic" sz="quarter" idx="13"/>
          </p:nvPr>
        </p:nvPicPr>
        <p:blipFill rotWithShape="1">
          <a:blip r:embed="rId3"/>
          <a:srcRect l="-80" r="26949"/>
          <a:stretch/>
        </p:blipFill>
        <p:spPr>
          <a:xfrm>
            <a:off x="6105525" y="0"/>
            <a:ext cx="6071339" cy="3429000"/>
          </a:xfrm>
        </p:spPr>
      </p:pic>
    </p:spTree>
    <p:extLst>
      <p:ext uri="{BB962C8B-B14F-4D97-AF65-F5344CB8AC3E}">
        <p14:creationId xmlns:p14="http://schemas.microsoft.com/office/powerpoint/2010/main" val="3454701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0A82-4B91-AE77-A0B2-C132918D81DE}"/>
              </a:ext>
            </a:extLst>
          </p:cNvPr>
          <p:cNvSpPr>
            <a:spLocks noGrp="1"/>
          </p:cNvSpPr>
          <p:nvPr>
            <p:ph type="title"/>
          </p:nvPr>
        </p:nvSpPr>
        <p:spPr/>
        <p:txBody>
          <a:bodyPr/>
          <a:lstStyle/>
          <a:p>
            <a:r>
              <a:rPr lang="en-US" dirty="0"/>
              <a:t>Player performance analysis</a:t>
            </a:r>
          </a:p>
        </p:txBody>
      </p:sp>
      <p:sp>
        <p:nvSpPr>
          <p:cNvPr id="3" name="Text Placeholder 2">
            <a:extLst>
              <a:ext uri="{FF2B5EF4-FFF2-40B4-BE49-F238E27FC236}">
                <a16:creationId xmlns:a16="http://schemas.microsoft.com/office/drawing/2014/main" id="{10542CBD-CE0C-4014-FAE1-64FB30EC8B67}"/>
              </a:ext>
            </a:extLst>
          </p:cNvPr>
          <p:cNvSpPr>
            <a:spLocks noGrp="1"/>
          </p:cNvSpPr>
          <p:nvPr>
            <p:ph type="body" idx="1"/>
          </p:nvPr>
        </p:nvSpPr>
        <p:spPr/>
        <p:txBody>
          <a:bodyPr vert="horz" lIns="91440" tIns="45720" rIns="91440" bIns="45720" rtlCol="0" anchor="t">
            <a:normAutofit fontScale="77500" lnSpcReduction="20000"/>
          </a:bodyPr>
          <a:lstStyle/>
          <a:p>
            <a:r>
              <a:rPr lang="en-US" dirty="0"/>
              <a:t>This is our second task to perform, where we'll explore player-wise statistics for both bowling &amp; batting, identify leading run-scorers and wicket-takers, along with their impact on team's performance .</a:t>
            </a:r>
          </a:p>
        </p:txBody>
      </p:sp>
      <p:sp>
        <p:nvSpPr>
          <p:cNvPr id="4" name="Footer Placeholder 3">
            <a:extLst>
              <a:ext uri="{FF2B5EF4-FFF2-40B4-BE49-F238E27FC236}">
                <a16:creationId xmlns:a16="http://schemas.microsoft.com/office/drawing/2014/main" id="{D2C5769B-92E5-EC46-E543-1B109ED4DEA2}"/>
              </a:ext>
            </a:extLst>
          </p:cNvPr>
          <p:cNvSpPr>
            <a:spLocks noGrp="1"/>
          </p:cNvSpPr>
          <p:nvPr>
            <p:ph type="ftr" sz="quarter" idx="4294967295"/>
          </p:nvPr>
        </p:nvSpPr>
        <p:spPr>
          <a:xfrm>
            <a:off x="0" y="6356350"/>
            <a:ext cx="5503863" cy="365125"/>
          </a:xfrm>
        </p:spPr>
        <p:txBody>
          <a:bodyPr/>
          <a:lstStyle/>
          <a:p>
            <a:r>
              <a:rPr lang="en-US" dirty="0"/>
              <a:t>VAIBHAV SINGH</a:t>
            </a:r>
          </a:p>
        </p:txBody>
      </p:sp>
      <p:sp>
        <p:nvSpPr>
          <p:cNvPr id="9" name="Slide Number Placeholder 8">
            <a:extLst>
              <a:ext uri="{FF2B5EF4-FFF2-40B4-BE49-F238E27FC236}">
                <a16:creationId xmlns:a16="http://schemas.microsoft.com/office/drawing/2014/main" id="{37A7C39C-560D-BA59-AAC0-2640D53A8A2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smtClean="0"/>
              <a:t>24</a:t>
            </a:fld>
            <a:endParaRPr lang="en-US" dirty="0"/>
          </a:p>
        </p:txBody>
      </p:sp>
    </p:spTree>
    <p:extLst>
      <p:ext uri="{BB962C8B-B14F-4D97-AF65-F5344CB8AC3E}">
        <p14:creationId xmlns:p14="http://schemas.microsoft.com/office/powerpoint/2010/main" val="4157762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dirty="0"/>
              <a:t>Bowler's run-given wise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fontScale="92500"/>
          </a:bodyPr>
          <a:lstStyle/>
          <a:p>
            <a:pPr>
              <a:lnSpc>
                <a:spcPct val="91000"/>
              </a:lnSpc>
            </a:pPr>
            <a:r>
              <a:rPr lang="en-US" sz="3300" dirty="0"/>
              <a:t>We're using </a:t>
            </a:r>
            <a:r>
              <a:rPr lang="en-US" sz="3300" dirty="0" err="1"/>
              <a:t>groupby</a:t>
            </a:r>
            <a:r>
              <a:rPr lang="en-US" sz="3300" dirty="0"/>
              <a:t> function to group out the  bowlers with the sum of the runs-given by them in ascending order. </a:t>
            </a:r>
            <a:endParaRPr lang="en-US" dirty="0"/>
          </a:p>
        </p:txBody>
      </p:sp>
      <p:pic>
        <p:nvPicPr>
          <p:cNvPr id="10" name="Picture Placeholder 9">
            <a:extLst>
              <a:ext uri="{FF2B5EF4-FFF2-40B4-BE49-F238E27FC236}">
                <a16:creationId xmlns:a16="http://schemas.microsoft.com/office/drawing/2014/main" id="{AE5DE80E-ACC8-73AF-358A-EBEA0A65396E}"/>
              </a:ext>
            </a:extLst>
          </p:cNvPr>
          <p:cNvPicPr>
            <a:picLocks noGrp="1" noChangeAspect="1"/>
          </p:cNvPicPr>
          <p:nvPr>
            <p:ph type="pic" sz="quarter" idx="14"/>
          </p:nvPr>
        </p:nvPicPr>
        <p:blipFill rotWithShape="1">
          <a:blip r:embed="rId2"/>
          <a:srcRect l="-243" r="4865" b="-1154"/>
          <a:stretch/>
        </p:blipFill>
        <p:spPr>
          <a:xfrm>
            <a:off x="5286904" y="2265363"/>
            <a:ext cx="6908647" cy="3981635"/>
          </a:xfr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25</a:t>
            </a:fld>
            <a:endParaRPr lang="en-US">
              <a:solidFill>
                <a:schemeClr val="bg1"/>
              </a:solidFill>
            </a:endParaRPr>
          </a:p>
        </p:txBody>
      </p:sp>
    </p:spTree>
    <p:extLst>
      <p:ext uri="{BB962C8B-B14F-4D97-AF65-F5344CB8AC3E}">
        <p14:creationId xmlns:p14="http://schemas.microsoft.com/office/powerpoint/2010/main" val="724585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Player with least runs-given</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dirty="0"/>
              <a:t>, we observe that top 30 players with </a:t>
            </a:r>
            <a:r>
              <a:rPr lang="en-US" sz="3300"/>
              <a:t>least runs-given throughout the tournament and Najmul H. </a:t>
            </a:r>
            <a:r>
              <a:rPr lang="en-US" sz="3300" err="1"/>
              <a:t>Shanto</a:t>
            </a:r>
            <a:r>
              <a:rPr lang="en-US" sz="3300"/>
              <a:t> (BAN) is the topper.</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26</a:t>
            </a:fld>
            <a:endParaRPr lang="en-US" dirty="0">
              <a:solidFill>
                <a:schemeClr val="bg1"/>
              </a:solidFill>
            </a:endParaRPr>
          </a:p>
        </p:txBody>
      </p:sp>
      <p:pic>
        <p:nvPicPr>
          <p:cNvPr id="5" name="Picture Placeholder 4">
            <a:extLst>
              <a:ext uri="{FF2B5EF4-FFF2-40B4-BE49-F238E27FC236}">
                <a16:creationId xmlns:a16="http://schemas.microsoft.com/office/drawing/2014/main" id="{FE5D446D-662B-08E5-AB3D-FCBD1BAE329A}"/>
              </a:ext>
            </a:extLst>
          </p:cNvPr>
          <p:cNvPicPr>
            <a:picLocks noGrp="1" noChangeAspect="1"/>
          </p:cNvPicPr>
          <p:nvPr>
            <p:ph type="pic" sz="quarter" idx="15"/>
          </p:nvPr>
        </p:nvPicPr>
        <p:blipFill rotWithShape="1">
          <a:blip r:embed="rId2"/>
          <a:srcRect l="-351" r="-351" b="321"/>
          <a:stretch/>
        </p:blipFill>
        <p:spPr>
          <a:xfrm>
            <a:off x="5239281" y="641880"/>
            <a:ext cx="6949201" cy="3964253"/>
          </a:xfrm>
        </p:spPr>
      </p:pic>
    </p:spTree>
    <p:extLst>
      <p:ext uri="{BB962C8B-B14F-4D97-AF65-F5344CB8AC3E}">
        <p14:creationId xmlns:p14="http://schemas.microsoft.com/office/powerpoint/2010/main" val="2335924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Player with most runs-given</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a:t>, we observe that top 30 players with most runs-given throughout the tournament and Hasif Rauf (PAK) is the topper.</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27</a:t>
            </a:fld>
            <a:endParaRPr lang="en-US" dirty="0">
              <a:solidFill>
                <a:schemeClr val="bg1"/>
              </a:solidFill>
            </a:endParaRPr>
          </a:p>
        </p:txBody>
      </p:sp>
      <p:pic>
        <p:nvPicPr>
          <p:cNvPr id="6" name="Picture Placeholder 5">
            <a:extLst>
              <a:ext uri="{FF2B5EF4-FFF2-40B4-BE49-F238E27FC236}">
                <a16:creationId xmlns:a16="http://schemas.microsoft.com/office/drawing/2014/main" id="{0CBF0C22-3FA9-54B4-7C07-4EA566F7EF3A}"/>
              </a:ext>
            </a:extLst>
          </p:cNvPr>
          <p:cNvPicPr>
            <a:picLocks noGrp="1" noChangeAspect="1"/>
          </p:cNvPicPr>
          <p:nvPr>
            <p:ph type="pic" sz="quarter" idx="15"/>
          </p:nvPr>
        </p:nvPicPr>
        <p:blipFill rotWithShape="1">
          <a:blip r:embed="rId2"/>
          <a:srcRect l="-351" r="702" b="321"/>
          <a:stretch/>
        </p:blipFill>
        <p:spPr>
          <a:xfrm>
            <a:off x="5239280" y="641880"/>
            <a:ext cx="6957160" cy="3964254"/>
          </a:xfrm>
        </p:spPr>
      </p:pic>
    </p:spTree>
    <p:extLst>
      <p:ext uri="{BB962C8B-B14F-4D97-AF65-F5344CB8AC3E}">
        <p14:creationId xmlns:p14="http://schemas.microsoft.com/office/powerpoint/2010/main" val="30284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dirty="0"/>
              <a:t>Bowler's maiden-over wise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fontScale="92500" lnSpcReduction="10000"/>
          </a:bodyPr>
          <a:lstStyle/>
          <a:p>
            <a:pPr>
              <a:lnSpc>
                <a:spcPct val="91000"/>
              </a:lnSpc>
            </a:pPr>
            <a:r>
              <a:rPr lang="en-US" sz="3300" dirty="0"/>
              <a:t>We're using </a:t>
            </a:r>
            <a:r>
              <a:rPr lang="en-US" sz="3300" dirty="0" err="1"/>
              <a:t>groupby</a:t>
            </a:r>
            <a:r>
              <a:rPr lang="en-US" sz="3300" dirty="0"/>
              <a:t> function to group out the  bowlers with the sum of the maiden overs given by them in ascending order. </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28</a:t>
            </a:fld>
            <a:endParaRPr lang="en-US">
              <a:solidFill>
                <a:schemeClr val="bg1"/>
              </a:solidFill>
            </a:endParaRPr>
          </a:p>
        </p:txBody>
      </p:sp>
      <p:pic>
        <p:nvPicPr>
          <p:cNvPr id="5" name="Picture Placeholder 4">
            <a:extLst>
              <a:ext uri="{FF2B5EF4-FFF2-40B4-BE49-F238E27FC236}">
                <a16:creationId xmlns:a16="http://schemas.microsoft.com/office/drawing/2014/main" id="{7BD7116E-392B-43E0-3B3C-F1A74CA75488}"/>
              </a:ext>
            </a:extLst>
          </p:cNvPr>
          <p:cNvPicPr>
            <a:picLocks noGrp="1" noChangeAspect="1"/>
          </p:cNvPicPr>
          <p:nvPr>
            <p:ph type="pic" sz="quarter" idx="14"/>
          </p:nvPr>
        </p:nvPicPr>
        <p:blipFill rotWithShape="1">
          <a:blip r:embed="rId2"/>
          <a:srcRect l="-212" r="206"/>
          <a:stretch/>
        </p:blipFill>
        <p:spPr>
          <a:xfrm>
            <a:off x="5301098" y="2233613"/>
            <a:ext cx="6660093" cy="3993620"/>
          </a:xfrm>
        </p:spPr>
      </p:pic>
    </p:spTree>
    <p:extLst>
      <p:ext uri="{BB962C8B-B14F-4D97-AF65-F5344CB8AC3E}">
        <p14:creationId xmlns:p14="http://schemas.microsoft.com/office/powerpoint/2010/main" val="2913527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6000" dirty="0">
                <a:solidFill>
                  <a:schemeClr val="tx1"/>
                </a:solidFill>
              </a:rPr>
              <a:t>Player with least maiden-overs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barplot</a:t>
            </a:r>
            <a:r>
              <a:rPr lang="en-US" sz="3300"/>
              <a:t>, we observe that top 30 players with least maiden-overs throughout the tournament.</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29</a:t>
            </a:fld>
            <a:endParaRPr lang="en-US" dirty="0">
              <a:solidFill>
                <a:schemeClr val="bg1"/>
              </a:solidFill>
            </a:endParaRPr>
          </a:p>
        </p:txBody>
      </p:sp>
      <p:pic>
        <p:nvPicPr>
          <p:cNvPr id="5" name="Picture Placeholder 4">
            <a:extLst>
              <a:ext uri="{FF2B5EF4-FFF2-40B4-BE49-F238E27FC236}">
                <a16:creationId xmlns:a16="http://schemas.microsoft.com/office/drawing/2014/main" id="{119C3109-B4F4-D26C-56CF-76FED10C5ACD}"/>
              </a:ext>
            </a:extLst>
          </p:cNvPr>
          <p:cNvPicPr>
            <a:picLocks noGrp="1" noChangeAspect="1"/>
          </p:cNvPicPr>
          <p:nvPr>
            <p:ph type="pic" sz="quarter" idx="15"/>
          </p:nvPr>
        </p:nvPicPr>
        <p:blipFill rotWithShape="1">
          <a:blip r:embed="rId2"/>
          <a:srcRect l="-351" b="321"/>
          <a:stretch/>
        </p:blipFill>
        <p:spPr>
          <a:xfrm>
            <a:off x="5239280" y="641880"/>
            <a:ext cx="6949772" cy="3964254"/>
          </a:xfrm>
        </p:spPr>
      </p:pic>
    </p:spTree>
    <p:extLst>
      <p:ext uri="{BB962C8B-B14F-4D97-AF65-F5344CB8AC3E}">
        <p14:creationId xmlns:p14="http://schemas.microsoft.com/office/powerpoint/2010/main" val="45329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5300811" y="317500"/>
            <a:ext cx="5927576" cy="1701800"/>
          </a:xfrm>
        </p:spPr>
        <p:txBody>
          <a:bodyPr vert="horz" lIns="91440" tIns="45720" rIns="91440" bIns="45720" rtlCol="0" anchor="ctr">
            <a:normAutofit/>
          </a:bodyPr>
          <a:lstStyle/>
          <a:p>
            <a:r>
              <a:rPr lang="en-US" sz="5600" kern="1200" cap="all" spc="120" baseline="0">
                <a:solidFill>
                  <a:schemeClr val="bg1"/>
                </a:solidFill>
                <a:latin typeface="+mj-lt"/>
                <a:ea typeface="+mj-ea"/>
                <a:cs typeface="+mj-cs"/>
              </a:rPr>
              <a:t>PROJECT OVERVIEW</a:t>
            </a:r>
          </a:p>
        </p:txBody>
      </p:sp>
      <p:pic>
        <p:nvPicPr>
          <p:cNvPr id="5" name="Picture 4" descr="Machine Learning Predictions for the 2023 Cricket World Cup: Leveraging Python and Historical Match Data | by Dotun Alex Omoboye | Medium">
            <a:extLst>
              <a:ext uri="{FF2B5EF4-FFF2-40B4-BE49-F238E27FC236}">
                <a16:creationId xmlns:a16="http://schemas.microsoft.com/office/drawing/2014/main" id="{6DDEA16D-67A2-10F0-AE9B-61417285E7C5}"/>
              </a:ext>
            </a:extLst>
          </p:cNvPr>
          <p:cNvPicPr>
            <a:picLocks noChangeAspect="1"/>
          </p:cNvPicPr>
          <p:nvPr/>
        </p:nvPicPr>
        <p:blipFill rotWithShape="1">
          <a:blip r:embed="rId3"/>
          <a:srcRect l="23108" r="23753" b="2"/>
          <a:stretch/>
        </p:blipFill>
        <p:spPr>
          <a:xfrm>
            <a:off x="20" y="10"/>
            <a:ext cx="4657324" cy="6857990"/>
          </a:xfrm>
          <a:prstGeom prst="rect">
            <a:avLst/>
          </a:prstGeom>
        </p:spPr>
      </p:pic>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5300810" y="2587625"/>
            <a:ext cx="5927577" cy="3594100"/>
          </a:xfrm>
        </p:spPr>
        <p:txBody>
          <a:bodyPr vert="horz" lIns="91440" tIns="45720" rIns="91440" bIns="45720" rtlCol="0" anchor="t">
            <a:normAutofit/>
          </a:bodyPr>
          <a:lstStyle/>
          <a:p>
            <a:r>
              <a:rPr lang="en-US">
                <a:solidFill>
                  <a:schemeClr val="tx1"/>
                </a:solidFill>
              </a:rPr>
              <a:t>The Cricket World Cup 2023 data analysis aims to delve into the cricketing world, specifically focusing on the performance of teams and players during the prestigious tournament. The dataset provided encapsulats a comprehensive array of features, offering an opportunity for us to conduct a thorough exploratory data analysis and extract valuable insights.</a:t>
            </a: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smtClean="0"/>
              <a:pPr algn="l">
                <a:spcAft>
                  <a:spcPts val="600"/>
                </a:spcAft>
              </a:pPr>
              <a:t>3</a:t>
            </a:fld>
            <a:endParaRPr lang="en-US"/>
          </a:p>
        </p:txBody>
      </p:sp>
    </p:spTree>
    <p:extLst>
      <p:ext uri="{BB962C8B-B14F-4D97-AF65-F5344CB8AC3E}">
        <p14:creationId xmlns:p14="http://schemas.microsoft.com/office/powerpoint/2010/main" val="192617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Player with most maiden-overs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dirty="0"/>
              <a:t>, we observe that top 30 players with </a:t>
            </a:r>
            <a:r>
              <a:rPr lang="en-US" sz="3300"/>
              <a:t>most maiden-overs throughout the tournament and JR Hazlewood is the topper with 8 maiden overs.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30</a:t>
            </a:fld>
            <a:endParaRPr lang="en-US" dirty="0">
              <a:solidFill>
                <a:schemeClr val="bg1"/>
              </a:solidFill>
            </a:endParaRPr>
          </a:p>
        </p:txBody>
      </p:sp>
      <p:pic>
        <p:nvPicPr>
          <p:cNvPr id="6" name="Picture Placeholder 5">
            <a:extLst>
              <a:ext uri="{FF2B5EF4-FFF2-40B4-BE49-F238E27FC236}">
                <a16:creationId xmlns:a16="http://schemas.microsoft.com/office/drawing/2014/main" id="{532AF21F-C3CC-EDFA-3BFA-DBBF19F7B53A}"/>
              </a:ext>
            </a:extLst>
          </p:cNvPr>
          <p:cNvPicPr>
            <a:picLocks noGrp="1" noChangeAspect="1"/>
          </p:cNvPicPr>
          <p:nvPr>
            <p:ph type="pic" sz="quarter" idx="15"/>
          </p:nvPr>
        </p:nvPicPr>
        <p:blipFill rotWithShape="1">
          <a:blip r:embed="rId2"/>
          <a:srcRect l="353" r="-353" b="321"/>
          <a:stretch/>
        </p:blipFill>
        <p:spPr>
          <a:xfrm>
            <a:off x="5239280" y="641880"/>
            <a:ext cx="6947812" cy="3964254"/>
          </a:xfrm>
        </p:spPr>
      </p:pic>
    </p:spTree>
    <p:extLst>
      <p:ext uri="{BB962C8B-B14F-4D97-AF65-F5344CB8AC3E}">
        <p14:creationId xmlns:p14="http://schemas.microsoft.com/office/powerpoint/2010/main" val="1691508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dirty="0"/>
              <a:t>Bowler's bowling-count wise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lnSpcReduction="10000"/>
          </a:bodyPr>
          <a:lstStyle/>
          <a:p>
            <a:pPr>
              <a:lnSpc>
                <a:spcPct val="91000"/>
              </a:lnSpc>
            </a:pPr>
            <a:r>
              <a:rPr lang="en-US" sz="3300" dirty="0"/>
              <a:t>We're using </a:t>
            </a:r>
            <a:r>
              <a:rPr lang="en-US" sz="3300" dirty="0" err="1"/>
              <a:t>groupby</a:t>
            </a:r>
            <a:r>
              <a:rPr lang="en-US" sz="3300" dirty="0"/>
              <a:t> function to group out the  bowlers with the sum of the bowling-count in ascending order. </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31</a:t>
            </a:fld>
            <a:endParaRPr lang="en-US">
              <a:solidFill>
                <a:schemeClr val="bg1"/>
              </a:solidFill>
            </a:endParaRPr>
          </a:p>
        </p:txBody>
      </p:sp>
      <p:pic>
        <p:nvPicPr>
          <p:cNvPr id="6" name="Picture Placeholder 5">
            <a:extLst>
              <a:ext uri="{FF2B5EF4-FFF2-40B4-BE49-F238E27FC236}">
                <a16:creationId xmlns:a16="http://schemas.microsoft.com/office/drawing/2014/main" id="{F408CC96-F9D3-4282-D730-83E8E26292B6}"/>
              </a:ext>
            </a:extLst>
          </p:cNvPr>
          <p:cNvPicPr>
            <a:picLocks noGrp="1" noChangeAspect="1"/>
          </p:cNvPicPr>
          <p:nvPr>
            <p:ph type="pic" sz="quarter" idx="14"/>
          </p:nvPr>
        </p:nvPicPr>
        <p:blipFill rotWithShape="1">
          <a:blip r:embed="rId2"/>
          <a:srcRect l="-161" r="449"/>
          <a:stretch/>
        </p:blipFill>
        <p:spPr>
          <a:xfrm>
            <a:off x="5294748" y="2265363"/>
            <a:ext cx="6878034" cy="3951287"/>
          </a:xfrm>
        </p:spPr>
      </p:pic>
    </p:spTree>
    <p:extLst>
      <p:ext uri="{BB962C8B-B14F-4D97-AF65-F5344CB8AC3E}">
        <p14:creationId xmlns:p14="http://schemas.microsoft.com/office/powerpoint/2010/main" val="1183856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6000" dirty="0">
                <a:solidFill>
                  <a:schemeClr val="tx1"/>
                </a:solidFill>
              </a:rPr>
              <a:t>Player with least bowling-count</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a:t>, we observe that top 30 players with least bowling-count throughout the tournament and RG Sharma (IND) is the topper with 5 bowls.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32</a:t>
            </a:fld>
            <a:endParaRPr lang="en-US" dirty="0">
              <a:solidFill>
                <a:schemeClr val="bg1"/>
              </a:solidFill>
            </a:endParaRPr>
          </a:p>
        </p:txBody>
      </p:sp>
      <p:pic>
        <p:nvPicPr>
          <p:cNvPr id="5" name="Picture Placeholder 4">
            <a:extLst>
              <a:ext uri="{FF2B5EF4-FFF2-40B4-BE49-F238E27FC236}">
                <a16:creationId xmlns:a16="http://schemas.microsoft.com/office/drawing/2014/main" id="{A2D91568-43F6-50E5-2AE6-6304E43C8A5B}"/>
              </a:ext>
            </a:extLst>
          </p:cNvPr>
          <p:cNvPicPr>
            <a:picLocks noGrp="1" noChangeAspect="1"/>
          </p:cNvPicPr>
          <p:nvPr>
            <p:ph type="pic" sz="quarter" idx="15"/>
          </p:nvPr>
        </p:nvPicPr>
        <p:blipFill rotWithShape="1">
          <a:blip r:embed="rId2"/>
          <a:srcRect l="353" r="-1060" b="321"/>
          <a:stretch/>
        </p:blipFill>
        <p:spPr>
          <a:xfrm>
            <a:off x="5239280" y="641880"/>
            <a:ext cx="6947915" cy="3964253"/>
          </a:xfrm>
        </p:spPr>
      </p:pic>
    </p:spTree>
    <p:extLst>
      <p:ext uri="{BB962C8B-B14F-4D97-AF65-F5344CB8AC3E}">
        <p14:creationId xmlns:p14="http://schemas.microsoft.com/office/powerpoint/2010/main" val="18036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6000" dirty="0">
                <a:solidFill>
                  <a:schemeClr val="tx1"/>
                </a:solidFill>
              </a:rPr>
              <a:t>Player with most bowling-count</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dirty="0"/>
              <a:t>, we observe that top 30 players with </a:t>
            </a:r>
            <a:r>
              <a:rPr lang="en-US" sz="3300"/>
              <a:t>most bowling-count throughout the tournament and MJ Shatner (NZ) is the topper with 556 bowls.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33</a:t>
            </a:fld>
            <a:endParaRPr lang="en-US" dirty="0">
              <a:solidFill>
                <a:schemeClr val="bg1"/>
              </a:solidFill>
            </a:endParaRPr>
          </a:p>
        </p:txBody>
      </p:sp>
      <p:pic>
        <p:nvPicPr>
          <p:cNvPr id="6" name="Picture Placeholder 5">
            <a:extLst>
              <a:ext uri="{FF2B5EF4-FFF2-40B4-BE49-F238E27FC236}">
                <a16:creationId xmlns:a16="http://schemas.microsoft.com/office/drawing/2014/main" id="{F6059212-8BEE-6CC4-3986-E09DF6C347D0}"/>
              </a:ext>
            </a:extLst>
          </p:cNvPr>
          <p:cNvPicPr>
            <a:picLocks noGrp="1" noChangeAspect="1"/>
          </p:cNvPicPr>
          <p:nvPr>
            <p:ph type="pic" sz="quarter" idx="15"/>
          </p:nvPr>
        </p:nvPicPr>
        <p:blipFill rotWithShape="1">
          <a:blip r:embed="rId2"/>
          <a:srcRect l="687" r="344" b="321"/>
          <a:stretch/>
        </p:blipFill>
        <p:spPr>
          <a:xfrm>
            <a:off x="5239281" y="641880"/>
            <a:ext cx="6957348" cy="3964254"/>
          </a:xfrm>
        </p:spPr>
      </p:pic>
    </p:spTree>
    <p:extLst>
      <p:ext uri="{BB962C8B-B14F-4D97-AF65-F5344CB8AC3E}">
        <p14:creationId xmlns:p14="http://schemas.microsoft.com/office/powerpoint/2010/main" val="2221455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dirty="0"/>
              <a:t>Bowler's wickets-taken wise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lnSpcReduction="10000"/>
          </a:bodyPr>
          <a:lstStyle/>
          <a:p>
            <a:pPr>
              <a:lnSpc>
                <a:spcPct val="91000"/>
              </a:lnSpc>
            </a:pPr>
            <a:r>
              <a:rPr lang="en-US" sz="3300" dirty="0"/>
              <a:t>We're using </a:t>
            </a:r>
            <a:r>
              <a:rPr lang="en-US" sz="3300" dirty="0" err="1"/>
              <a:t>groupby</a:t>
            </a:r>
            <a:r>
              <a:rPr lang="en-US" sz="3300" dirty="0"/>
              <a:t> function to group out the  bowlers with the sum of wickets-taken in ascending order. </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34</a:t>
            </a:fld>
            <a:endParaRPr lang="en-US">
              <a:solidFill>
                <a:schemeClr val="bg1"/>
              </a:solidFill>
            </a:endParaRPr>
          </a:p>
        </p:txBody>
      </p:sp>
      <p:pic>
        <p:nvPicPr>
          <p:cNvPr id="11" name="Picture Placeholder 10">
            <a:extLst>
              <a:ext uri="{FF2B5EF4-FFF2-40B4-BE49-F238E27FC236}">
                <a16:creationId xmlns:a16="http://schemas.microsoft.com/office/drawing/2014/main" id="{7447E146-A74D-5ADF-036B-3ACC510E0C8F}"/>
              </a:ext>
            </a:extLst>
          </p:cNvPr>
          <p:cNvPicPr>
            <a:picLocks noGrp="1" noChangeAspect="1"/>
          </p:cNvPicPr>
          <p:nvPr>
            <p:ph type="pic" sz="quarter" idx="14"/>
          </p:nvPr>
        </p:nvPicPr>
        <p:blipFill rotWithShape="1">
          <a:blip r:embed="rId2"/>
          <a:srcRect l="254" r="-300"/>
          <a:stretch/>
        </p:blipFill>
        <p:spPr>
          <a:xfrm>
            <a:off x="5287180" y="2254780"/>
            <a:ext cx="6901273" cy="3961870"/>
          </a:xfrm>
        </p:spPr>
      </p:pic>
    </p:spTree>
    <p:extLst>
      <p:ext uri="{BB962C8B-B14F-4D97-AF65-F5344CB8AC3E}">
        <p14:creationId xmlns:p14="http://schemas.microsoft.com/office/powerpoint/2010/main" val="2130262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6000" dirty="0">
                <a:solidFill>
                  <a:schemeClr val="tx1"/>
                </a:solidFill>
              </a:rPr>
              <a:t>Player with least wicket-taken</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a:t>, we observe that top 30 players with least wicket-taken throughout the tournament are 8 players with 0 wickets.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35</a:t>
            </a:fld>
            <a:endParaRPr lang="en-US" dirty="0">
              <a:solidFill>
                <a:schemeClr val="bg1"/>
              </a:solidFill>
            </a:endParaRPr>
          </a:p>
        </p:txBody>
      </p:sp>
      <p:pic>
        <p:nvPicPr>
          <p:cNvPr id="6" name="Picture Placeholder 5">
            <a:extLst>
              <a:ext uri="{FF2B5EF4-FFF2-40B4-BE49-F238E27FC236}">
                <a16:creationId xmlns:a16="http://schemas.microsoft.com/office/drawing/2014/main" id="{2CD23CC7-8C28-1FA7-DA07-BF0B92808A35}"/>
              </a:ext>
            </a:extLst>
          </p:cNvPr>
          <p:cNvPicPr>
            <a:picLocks noGrp="1" noChangeAspect="1"/>
          </p:cNvPicPr>
          <p:nvPr>
            <p:ph type="pic" sz="quarter" idx="15"/>
          </p:nvPr>
        </p:nvPicPr>
        <p:blipFill rotWithShape="1">
          <a:blip r:embed="rId2"/>
          <a:srcRect r="-346" b="321"/>
          <a:stretch/>
        </p:blipFill>
        <p:spPr>
          <a:xfrm>
            <a:off x="5239279" y="641880"/>
            <a:ext cx="6956662" cy="3964254"/>
          </a:xfrm>
        </p:spPr>
      </p:pic>
    </p:spTree>
    <p:extLst>
      <p:ext uri="{BB962C8B-B14F-4D97-AF65-F5344CB8AC3E}">
        <p14:creationId xmlns:p14="http://schemas.microsoft.com/office/powerpoint/2010/main" val="1734715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6000" dirty="0">
                <a:solidFill>
                  <a:schemeClr val="tx1"/>
                </a:solidFill>
              </a:rPr>
              <a:t>Player with most wicket-taken</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dirty="0"/>
              <a:t>, we observe that top 30 players with </a:t>
            </a:r>
            <a:r>
              <a:rPr lang="en-US" sz="3300"/>
              <a:t>most wicket-taken throughout the tournament and Mohammed Shami (IND) is the topper with 23 wickets.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36</a:t>
            </a:fld>
            <a:endParaRPr lang="en-US" dirty="0">
              <a:solidFill>
                <a:schemeClr val="bg1"/>
              </a:solidFill>
            </a:endParaRPr>
          </a:p>
        </p:txBody>
      </p:sp>
      <p:pic>
        <p:nvPicPr>
          <p:cNvPr id="5" name="Picture Placeholder 4">
            <a:extLst>
              <a:ext uri="{FF2B5EF4-FFF2-40B4-BE49-F238E27FC236}">
                <a16:creationId xmlns:a16="http://schemas.microsoft.com/office/drawing/2014/main" id="{5BC9119A-B0FB-4C41-156C-C099A81612CD}"/>
              </a:ext>
            </a:extLst>
          </p:cNvPr>
          <p:cNvPicPr>
            <a:picLocks noGrp="1" noChangeAspect="1"/>
          </p:cNvPicPr>
          <p:nvPr>
            <p:ph type="pic" sz="quarter" idx="15"/>
          </p:nvPr>
        </p:nvPicPr>
        <p:blipFill rotWithShape="1">
          <a:blip r:embed="rId2"/>
          <a:srcRect b="321"/>
          <a:stretch/>
        </p:blipFill>
        <p:spPr>
          <a:xfrm>
            <a:off x="5239280" y="641880"/>
            <a:ext cx="6955168" cy="3964253"/>
          </a:xfrm>
        </p:spPr>
      </p:pic>
    </p:spTree>
    <p:extLst>
      <p:ext uri="{BB962C8B-B14F-4D97-AF65-F5344CB8AC3E}">
        <p14:creationId xmlns:p14="http://schemas.microsoft.com/office/powerpoint/2010/main" val="345669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dirty="0"/>
              <a:t>Batsman's batting duration wise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lnSpcReduction="10000"/>
          </a:bodyPr>
          <a:lstStyle/>
          <a:p>
            <a:pPr>
              <a:lnSpc>
                <a:spcPct val="91000"/>
              </a:lnSpc>
            </a:pPr>
            <a:r>
              <a:rPr lang="en-US" sz="3300" dirty="0"/>
              <a:t>We're using </a:t>
            </a:r>
            <a:r>
              <a:rPr lang="en-US" sz="3300" dirty="0" err="1"/>
              <a:t>groupby</a:t>
            </a:r>
            <a:r>
              <a:rPr lang="en-US" sz="3300" dirty="0"/>
              <a:t> function to group out the  batsmen with the sum of their batting duration in ascending order. </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37</a:t>
            </a:fld>
            <a:endParaRPr lang="en-US">
              <a:solidFill>
                <a:schemeClr val="bg1"/>
              </a:solidFill>
            </a:endParaRPr>
          </a:p>
        </p:txBody>
      </p:sp>
      <p:pic>
        <p:nvPicPr>
          <p:cNvPr id="5" name="Picture Placeholder 4">
            <a:extLst>
              <a:ext uri="{FF2B5EF4-FFF2-40B4-BE49-F238E27FC236}">
                <a16:creationId xmlns:a16="http://schemas.microsoft.com/office/drawing/2014/main" id="{DAAF5546-5EF6-47A0-625C-6E6415B92574}"/>
              </a:ext>
            </a:extLst>
          </p:cNvPr>
          <p:cNvPicPr>
            <a:picLocks noGrp="1" noChangeAspect="1"/>
          </p:cNvPicPr>
          <p:nvPr>
            <p:ph type="pic" sz="quarter" idx="14"/>
          </p:nvPr>
        </p:nvPicPr>
        <p:blipFill rotWithShape="1">
          <a:blip r:embed="rId2"/>
          <a:srcRect l="86"/>
          <a:stretch/>
        </p:blipFill>
        <p:spPr>
          <a:xfrm>
            <a:off x="5283444" y="2265363"/>
            <a:ext cx="6910722" cy="3951287"/>
          </a:xfrm>
        </p:spPr>
      </p:pic>
    </p:spTree>
    <p:extLst>
      <p:ext uri="{BB962C8B-B14F-4D97-AF65-F5344CB8AC3E}">
        <p14:creationId xmlns:p14="http://schemas.microsoft.com/office/powerpoint/2010/main" val="1304514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6000" dirty="0">
                <a:solidFill>
                  <a:schemeClr val="tx1"/>
                </a:solidFill>
              </a:rPr>
              <a:t>Player with least batting duration</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dirty="0"/>
              <a:t>, we observe that top 30 players with </a:t>
            </a:r>
            <a:r>
              <a:rPr lang="en-US" sz="3300"/>
              <a:t>least batting duration throughout the tournament and AT Carry (AUS) is the topper with 1 min.</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38</a:t>
            </a:fld>
            <a:endParaRPr lang="en-US" dirty="0">
              <a:solidFill>
                <a:schemeClr val="bg1"/>
              </a:solidFill>
            </a:endParaRPr>
          </a:p>
        </p:txBody>
      </p:sp>
      <p:pic>
        <p:nvPicPr>
          <p:cNvPr id="6" name="Picture Placeholder 5">
            <a:extLst>
              <a:ext uri="{FF2B5EF4-FFF2-40B4-BE49-F238E27FC236}">
                <a16:creationId xmlns:a16="http://schemas.microsoft.com/office/drawing/2014/main" id="{9771171A-DDB3-C9AB-0EE0-0E0ED7F69741}"/>
              </a:ext>
            </a:extLst>
          </p:cNvPr>
          <p:cNvPicPr>
            <a:picLocks noGrp="1" noChangeAspect="1"/>
          </p:cNvPicPr>
          <p:nvPr>
            <p:ph type="pic" sz="quarter" idx="15"/>
          </p:nvPr>
        </p:nvPicPr>
        <p:blipFill rotWithShape="1">
          <a:blip r:embed="rId2"/>
          <a:srcRect b="321"/>
          <a:stretch/>
        </p:blipFill>
        <p:spPr>
          <a:xfrm>
            <a:off x="5239281" y="641880"/>
            <a:ext cx="6952273" cy="3964254"/>
          </a:xfrm>
        </p:spPr>
      </p:pic>
    </p:spTree>
    <p:extLst>
      <p:ext uri="{BB962C8B-B14F-4D97-AF65-F5344CB8AC3E}">
        <p14:creationId xmlns:p14="http://schemas.microsoft.com/office/powerpoint/2010/main" val="1336381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6000" dirty="0">
                <a:solidFill>
                  <a:schemeClr val="tx1"/>
                </a:solidFill>
              </a:rPr>
              <a:t>Player with most batting duration</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dirty="0"/>
              <a:t>, we observe that top 30 players with </a:t>
            </a:r>
            <a:r>
              <a:rPr lang="en-US" sz="3300"/>
              <a:t>most batting duration throughout the tournament and Virat Kohli (IND) is the topper with 1027 mins.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39</a:t>
            </a:fld>
            <a:endParaRPr lang="en-US" dirty="0">
              <a:solidFill>
                <a:schemeClr val="bg1"/>
              </a:solidFill>
            </a:endParaRPr>
          </a:p>
        </p:txBody>
      </p:sp>
      <p:pic>
        <p:nvPicPr>
          <p:cNvPr id="5" name="Picture Placeholder 4">
            <a:extLst>
              <a:ext uri="{FF2B5EF4-FFF2-40B4-BE49-F238E27FC236}">
                <a16:creationId xmlns:a16="http://schemas.microsoft.com/office/drawing/2014/main" id="{D0351343-3B9D-4E03-B19D-76D3E9D92558}"/>
              </a:ext>
            </a:extLst>
          </p:cNvPr>
          <p:cNvPicPr>
            <a:picLocks noGrp="1" noChangeAspect="1"/>
          </p:cNvPicPr>
          <p:nvPr>
            <p:ph type="pic" sz="quarter" idx="15"/>
          </p:nvPr>
        </p:nvPicPr>
        <p:blipFill rotWithShape="1">
          <a:blip r:embed="rId2"/>
          <a:srcRect l="-351" b="321"/>
          <a:stretch/>
        </p:blipFill>
        <p:spPr>
          <a:xfrm>
            <a:off x="5249864" y="641880"/>
            <a:ext cx="6938631" cy="3964254"/>
          </a:xfrm>
        </p:spPr>
      </p:pic>
    </p:spTree>
    <p:extLst>
      <p:ext uri="{BB962C8B-B14F-4D97-AF65-F5344CB8AC3E}">
        <p14:creationId xmlns:p14="http://schemas.microsoft.com/office/powerpoint/2010/main" val="120378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60120" y="643467"/>
            <a:ext cx="3212593" cy="5571066"/>
          </a:xfrm>
        </p:spPr>
        <p:txBody>
          <a:bodyPr>
            <a:normAutofit/>
          </a:bodyPr>
          <a:lstStyle/>
          <a:p>
            <a:r>
              <a:rPr lang="en-US" sz="5600"/>
              <a:t>Dataset overview</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5302336" y="643467"/>
            <a:ext cx="5926496" cy="5571066"/>
          </a:xfrm>
        </p:spPr>
        <p:txBody>
          <a:bodyPr vert="horz" lIns="91440" tIns="45720" rIns="91440" bIns="45720" rtlCol="0" anchor="ctr">
            <a:normAutofit/>
          </a:bodyPr>
          <a:lstStyle/>
          <a:p>
            <a:pPr>
              <a:lnSpc>
                <a:spcPct val="91000"/>
              </a:lnSpc>
            </a:pPr>
            <a:r>
              <a:rPr lang="en-US" sz="2200"/>
              <a:t>The dataset comprises of the following columns:</a:t>
            </a:r>
          </a:p>
          <a:p>
            <a:pPr marL="457200" indent="-457200">
              <a:lnSpc>
                <a:spcPct val="91000"/>
              </a:lnSpc>
              <a:buFont typeface="Wingdings" panose="020B0604020202020204" pitchFamily="34" charset="0"/>
              <a:buChar char="§"/>
            </a:pPr>
            <a:r>
              <a:rPr lang="en-US" sz="2200"/>
              <a:t>team</a:t>
            </a:r>
          </a:p>
          <a:p>
            <a:pPr marL="457200" indent="-457200">
              <a:lnSpc>
                <a:spcPct val="91000"/>
              </a:lnSpc>
              <a:buFont typeface="Wingdings" panose="020B0604020202020204" pitchFamily="34" charset="0"/>
              <a:buChar char="§"/>
            </a:pPr>
            <a:r>
              <a:rPr lang="en-US" sz="2200"/>
              <a:t>player</a:t>
            </a:r>
          </a:p>
          <a:p>
            <a:pPr marL="457200" indent="-457200">
              <a:lnSpc>
                <a:spcPct val="91000"/>
              </a:lnSpc>
              <a:buFont typeface="Wingdings" panose="020B0604020202020204" pitchFamily="34" charset="0"/>
              <a:buChar char="§"/>
            </a:pPr>
            <a:r>
              <a:rPr lang="en-US" sz="2200" err="1"/>
              <a:t>bat_or_bowl</a:t>
            </a:r>
            <a:endParaRPr lang="en-US" sz="2200"/>
          </a:p>
          <a:p>
            <a:pPr marL="457200" indent="-457200">
              <a:lnSpc>
                <a:spcPct val="91000"/>
              </a:lnSpc>
              <a:buFont typeface="Wingdings" panose="020B0604020202020204" pitchFamily="34" charset="0"/>
              <a:buChar char="§"/>
            </a:pPr>
            <a:r>
              <a:rPr lang="en-US" sz="2200" err="1"/>
              <a:t>bb_bf</a:t>
            </a:r>
            <a:r>
              <a:rPr lang="en-US" sz="2200"/>
              <a:t> (balls bowled or balls faced)</a:t>
            </a:r>
          </a:p>
          <a:p>
            <a:pPr marL="457200" indent="-457200">
              <a:lnSpc>
                <a:spcPct val="91000"/>
              </a:lnSpc>
              <a:buFont typeface="Wingdings" panose="020B0604020202020204" pitchFamily="34" charset="0"/>
              <a:buChar char="§"/>
            </a:pPr>
            <a:r>
              <a:rPr lang="en-US" sz="2200"/>
              <a:t>runs</a:t>
            </a:r>
          </a:p>
          <a:p>
            <a:pPr marL="457200" indent="-457200">
              <a:lnSpc>
                <a:spcPct val="91000"/>
              </a:lnSpc>
              <a:buFont typeface="Wingdings" panose="020B0604020202020204" pitchFamily="34" charset="0"/>
              <a:buChar char="§"/>
            </a:pPr>
            <a:r>
              <a:rPr lang="en-US" sz="2200" err="1"/>
              <a:t>wkts</a:t>
            </a:r>
            <a:r>
              <a:rPr lang="en-US" sz="2200"/>
              <a:t> (wickets)</a:t>
            </a:r>
          </a:p>
          <a:p>
            <a:pPr marL="457200" indent="-457200">
              <a:lnSpc>
                <a:spcPct val="91000"/>
              </a:lnSpc>
              <a:buFont typeface="Wingdings" panose="020B0604020202020204" pitchFamily="34" charset="0"/>
              <a:buChar char="§"/>
            </a:pPr>
            <a:r>
              <a:rPr lang="en-US" sz="2200" err="1"/>
              <a:t>wicketball_prob</a:t>
            </a:r>
            <a:endParaRPr lang="en-US" sz="2200"/>
          </a:p>
          <a:p>
            <a:pPr marL="457200" indent="-457200">
              <a:lnSpc>
                <a:spcPct val="91000"/>
              </a:lnSpc>
              <a:buFont typeface="Wingdings" panose="020B0604020202020204" pitchFamily="34" charset="0"/>
              <a:buChar char="§"/>
            </a:pPr>
            <a:r>
              <a:rPr lang="en-US" sz="2200" err="1"/>
              <a:t>runs_per_ball</a:t>
            </a:r>
          </a:p>
          <a:p>
            <a:pPr marL="457200" indent="-457200">
              <a:lnSpc>
                <a:spcPct val="91000"/>
              </a:lnSpc>
              <a:buFont typeface="Wingdings" panose="020B0604020202020204" pitchFamily="34" charset="0"/>
              <a:buChar char="§"/>
            </a:pPr>
            <a:r>
              <a:rPr lang="en-US" sz="2200"/>
              <a:t>opposition</a:t>
            </a:r>
          </a:p>
          <a:p>
            <a:pPr marL="457200" indent="-457200">
              <a:lnSpc>
                <a:spcPct val="91000"/>
              </a:lnSpc>
              <a:buFont typeface="Wingdings" panose="020B0604020202020204" pitchFamily="34" charset="0"/>
              <a:buChar char="§"/>
            </a:pPr>
            <a:r>
              <a:rPr lang="en-US" sz="2200"/>
              <a:t>ground</a:t>
            </a:r>
          </a:p>
        </p:txBody>
      </p:sp>
      <p:sp>
        <p:nvSpPr>
          <p:cNvPr id="3" name="Footer Placeholder 2">
            <a:extLst>
              <a:ext uri="{FF2B5EF4-FFF2-40B4-BE49-F238E27FC236}">
                <a16:creationId xmlns:a16="http://schemas.microsoft.com/office/drawing/2014/main" id="{F4765516-3AF7-0E7D-CDAF-15E5828D47D7}"/>
              </a:ext>
            </a:extLst>
          </p:cNvPr>
          <p:cNvSpPr>
            <a:spLocks noGrp="1"/>
          </p:cNvSpPr>
          <p:nvPr>
            <p:ph type="ftr" sz="quarter" idx="11"/>
          </p:nvPr>
        </p:nvSpPr>
        <p:spPr>
          <a:xfrm>
            <a:off x="960120" y="6356350"/>
            <a:ext cx="3498368" cy="365125"/>
          </a:xfrm>
        </p:spPr>
        <p:txBody>
          <a:bodyPr>
            <a:normAutofit/>
          </a:bodyPr>
          <a:lstStyle/>
          <a:p>
            <a:pPr>
              <a:spcAft>
                <a:spcPts val="600"/>
              </a:spcAft>
            </a:pPr>
            <a:r>
              <a:rPr lang="en-US">
                <a:solidFill>
                  <a:schemeClr val="bg1"/>
                </a:solidFill>
              </a:rPr>
              <a:t>VAIBHAV SINGH</a:t>
            </a:r>
          </a:p>
        </p:txBody>
      </p:sp>
      <p:sp>
        <p:nvSpPr>
          <p:cNvPr id="5" name="Slide Number Placeholder 4">
            <a:extLst>
              <a:ext uri="{FF2B5EF4-FFF2-40B4-BE49-F238E27FC236}">
                <a16:creationId xmlns:a16="http://schemas.microsoft.com/office/drawing/2014/main" id="{4DC56DCD-C3D1-498C-D46A-43C5879C28D2}"/>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27CE633F-9882-4A5C-83A2-1109D0C73261}" type="slidenum">
              <a:rPr lang="en-US" smtClean="0"/>
              <a:pPr algn="l">
                <a:spcAft>
                  <a:spcPts val="600"/>
                </a:spcAft>
              </a:pPr>
              <a:t>4</a:t>
            </a:fld>
            <a:endParaRPr lang="en-US"/>
          </a:p>
        </p:txBody>
      </p:sp>
    </p:spTree>
    <p:extLst>
      <p:ext uri="{BB962C8B-B14F-4D97-AF65-F5344CB8AC3E}">
        <p14:creationId xmlns:p14="http://schemas.microsoft.com/office/powerpoint/2010/main" val="3446797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dirty="0"/>
              <a:t>Batsman's batting not-out wise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fontScale="92500"/>
          </a:bodyPr>
          <a:lstStyle/>
          <a:p>
            <a:pPr>
              <a:lnSpc>
                <a:spcPct val="91000"/>
              </a:lnSpc>
            </a:pPr>
            <a:r>
              <a:rPr lang="en-US" sz="3300" dirty="0"/>
              <a:t>We're using </a:t>
            </a:r>
            <a:r>
              <a:rPr lang="en-US" sz="3300" dirty="0" err="1"/>
              <a:t>groupby</a:t>
            </a:r>
            <a:r>
              <a:rPr lang="en-US" sz="3300" dirty="0"/>
              <a:t> function to group out the  batsmen with the sum of their not-outs in batting in ascending order. </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40</a:t>
            </a:fld>
            <a:endParaRPr lang="en-US">
              <a:solidFill>
                <a:schemeClr val="bg1"/>
              </a:solidFill>
            </a:endParaRPr>
          </a:p>
        </p:txBody>
      </p:sp>
      <p:pic>
        <p:nvPicPr>
          <p:cNvPr id="6" name="Picture Placeholder 5">
            <a:extLst>
              <a:ext uri="{FF2B5EF4-FFF2-40B4-BE49-F238E27FC236}">
                <a16:creationId xmlns:a16="http://schemas.microsoft.com/office/drawing/2014/main" id="{3314141E-AF9D-B30E-1CA5-8F58115A4CDC}"/>
              </a:ext>
            </a:extLst>
          </p:cNvPr>
          <p:cNvPicPr>
            <a:picLocks noGrp="1" noChangeAspect="1"/>
          </p:cNvPicPr>
          <p:nvPr>
            <p:ph type="pic" sz="quarter" idx="14"/>
          </p:nvPr>
        </p:nvPicPr>
        <p:blipFill rotWithShape="1">
          <a:blip r:embed="rId2"/>
          <a:srcRect l="-61" r="326"/>
          <a:stretch/>
        </p:blipFill>
        <p:spPr>
          <a:xfrm>
            <a:off x="5282049" y="2265363"/>
            <a:ext cx="6909231" cy="3951287"/>
          </a:xfrm>
        </p:spPr>
      </p:pic>
    </p:spTree>
    <p:extLst>
      <p:ext uri="{BB962C8B-B14F-4D97-AF65-F5344CB8AC3E}">
        <p14:creationId xmlns:p14="http://schemas.microsoft.com/office/powerpoint/2010/main" val="761630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Player with least not-outs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barplot</a:t>
            </a:r>
            <a:r>
              <a:rPr lang="en-US" sz="3300"/>
              <a:t>, we observe that top 30 players with least not-outs throughout the tournament.</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41</a:t>
            </a:fld>
            <a:endParaRPr lang="en-US" dirty="0">
              <a:solidFill>
                <a:schemeClr val="bg1"/>
              </a:solidFill>
            </a:endParaRPr>
          </a:p>
        </p:txBody>
      </p:sp>
      <p:pic>
        <p:nvPicPr>
          <p:cNvPr id="6" name="Picture Placeholder 5">
            <a:extLst>
              <a:ext uri="{FF2B5EF4-FFF2-40B4-BE49-F238E27FC236}">
                <a16:creationId xmlns:a16="http://schemas.microsoft.com/office/drawing/2014/main" id="{326E1C92-4B4A-53B8-9914-B035E9C1830F}"/>
              </a:ext>
            </a:extLst>
          </p:cNvPr>
          <p:cNvPicPr>
            <a:picLocks noGrp="1" noChangeAspect="1"/>
          </p:cNvPicPr>
          <p:nvPr>
            <p:ph type="pic" sz="quarter" idx="15"/>
          </p:nvPr>
        </p:nvPicPr>
        <p:blipFill rotWithShape="1">
          <a:blip r:embed="rId2"/>
          <a:srcRect l="-347" b="321"/>
          <a:stretch/>
        </p:blipFill>
        <p:spPr>
          <a:xfrm>
            <a:off x="5239280" y="641880"/>
            <a:ext cx="6953650" cy="3964253"/>
          </a:xfrm>
        </p:spPr>
      </p:pic>
    </p:spTree>
    <p:extLst>
      <p:ext uri="{BB962C8B-B14F-4D97-AF65-F5344CB8AC3E}">
        <p14:creationId xmlns:p14="http://schemas.microsoft.com/office/powerpoint/2010/main" val="3098269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Player with most not-outs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dirty="0"/>
              <a:t>, we observe that top 30 players with </a:t>
            </a:r>
            <a:r>
              <a:rPr lang="en-US" sz="3300"/>
              <a:t>most not-outs throughout the tournament and three players are combined topper with 4 not-outs.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42</a:t>
            </a:fld>
            <a:endParaRPr lang="en-US" dirty="0">
              <a:solidFill>
                <a:schemeClr val="bg1"/>
              </a:solidFill>
            </a:endParaRPr>
          </a:p>
        </p:txBody>
      </p:sp>
      <p:pic>
        <p:nvPicPr>
          <p:cNvPr id="5" name="Picture Placeholder 4">
            <a:extLst>
              <a:ext uri="{FF2B5EF4-FFF2-40B4-BE49-F238E27FC236}">
                <a16:creationId xmlns:a16="http://schemas.microsoft.com/office/drawing/2014/main" id="{34DB2FCB-84FD-CEFF-71B9-C6FFF93650A1}"/>
              </a:ext>
            </a:extLst>
          </p:cNvPr>
          <p:cNvPicPr>
            <a:picLocks noGrp="1" noChangeAspect="1"/>
          </p:cNvPicPr>
          <p:nvPr>
            <p:ph type="pic" sz="quarter" idx="15"/>
          </p:nvPr>
        </p:nvPicPr>
        <p:blipFill rotWithShape="1">
          <a:blip r:embed="rId2"/>
          <a:srcRect b="321"/>
          <a:stretch/>
        </p:blipFill>
        <p:spPr>
          <a:xfrm>
            <a:off x="5239281" y="641880"/>
            <a:ext cx="6954791" cy="3964254"/>
          </a:xfrm>
        </p:spPr>
      </p:pic>
    </p:spTree>
    <p:extLst>
      <p:ext uri="{BB962C8B-B14F-4D97-AF65-F5344CB8AC3E}">
        <p14:creationId xmlns:p14="http://schemas.microsoft.com/office/powerpoint/2010/main" val="770569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dirty="0"/>
              <a:t>Batsman's with most 4s wise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lnSpcReduction="10000"/>
          </a:bodyPr>
          <a:lstStyle/>
          <a:p>
            <a:pPr>
              <a:lnSpc>
                <a:spcPct val="91000"/>
              </a:lnSpc>
            </a:pPr>
            <a:r>
              <a:rPr lang="en-US" sz="3300" dirty="0"/>
              <a:t>We're using </a:t>
            </a:r>
            <a:r>
              <a:rPr lang="en-US" sz="3300" dirty="0" err="1"/>
              <a:t>groupby</a:t>
            </a:r>
            <a:r>
              <a:rPr lang="en-US" sz="3300" dirty="0"/>
              <a:t> function to group out the  batsmen with the sum of fours </a:t>
            </a:r>
            <a:r>
              <a:rPr lang="en-US" sz="3300" dirty="0" err="1"/>
              <a:t>striked</a:t>
            </a:r>
            <a:r>
              <a:rPr lang="en-US" sz="3300" dirty="0"/>
              <a:t> in ascending order. </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43</a:t>
            </a:fld>
            <a:endParaRPr lang="en-US">
              <a:solidFill>
                <a:schemeClr val="bg1"/>
              </a:solidFill>
            </a:endParaRPr>
          </a:p>
        </p:txBody>
      </p:sp>
      <p:pic>
        <p:nvPicPr>
          <p:cNvPr id="5" name="Picture Placeholder 4">
            <a:extLst>
              <a:ext uri="{FF2B5EF4-FFF2-40B4-BE49-F238E27FC236}">
                <a16:creationId xmlns:a16="http://schemas.microsoft.com/office/drawing/2014/main" id="{D3080383-C32C-3D45-9361-16787FA8C6BF}"/>
              </a:ext>
            </a:extLst>
          </p:cNvPr>
          <p:cNvPicPr>
            <a:picLocks noGrp="1" noChangeAspect="1"/>
          </p:cNvPicPr>
          <p:nvPr>
            <p:ph type="pic" sz="quarter" idx="14"/>
          </p:nvPr>
        </p:nvPicPr>
        <p:blipFill rotWithShape="1">
          <a:blip r:embed="rId2"/>
          <a:srcRect l="336" r="940"/>
          <a:stretch/>
        </p:blipFill>
        <p:spPr>
          <a:xfrm>
            <a:off x="5305331" y="2265363"/>
            <a:ext cx="6881685" cy="3951287"/>
          </a:xfrm>
        </p:spPr>
      </p:pic>
    </p:spTree>
    <p:extLst>
      <p:ext uri="{BB962C8B-B14F-4D97-AF65-F5344CB8AC3E}">
        <p14:creationId xmlns:p14="http://schemas.microsoft.com/office/powerpoint/2010/main" val="167681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Player with least 4s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a:t>barplot, we observe that top 30 players with least 4s throughout the tournament and there are 14 players with 0 4s.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44</a:t>
            </a:fld>
            <a:endParaRPr lang="en-US" dirty="0">
              <a:solidFill>
                <a:schemeClr val="bg1"/>
              </a:solidFill>
            </a:endParaRPr>
          </a:p>
        </p:txBody>
      </p:sp>
      <p:pic>
        <p:nvPicPr>
          <p:cNvPr id="6" name="Picture Placeholder 5">
            <a:extLst>
              <a:ext uri="{FF2B5EF4-FFF2-40B4-BE49-F238E27FC236}">
                <a16:creationId xmlns:a16="http://schemas.microsoft.com/office/drawing/2014/main" id="{B94C5724-76CE-D391-A8E4-3A7D8F660B57}"/>
              </a:ext>
            </a:extLst>
          </p:cNvPr>
          <p:cNvPicPr>
            <a:picLocks noGrp="1" noChangeAspect="1"/>
          </p:cNvPicPr>
          <p:nvPr>
            <p:ph type="pic" sz="quarter" idx="15"/>
          </p:nvPr>
        </p:nvPicPr>
        <p:blipFill rotWithShape="1">
          <a:blip r:embed="rId2"/>
          <a:srcRect r="346" b="321"/>
          <a:stretch/>
        </p:blipFill>
        <p:spPr>
          <a:xfrm>
            <a:off x="5239279" y="641880"/>
            <a:ext cx="6950191" cy="3964255"/>
          </a:xfrm>
        </p:spPr>
      </p:pic>
    </p:spTree>
    <p:extLst>
      <p:ext uri="{BB962C8B-B14F-4D97-AF65-F5344CB8AC3E}">
        <p14:creationId xmlns:p14="http://schemas.microsoft.com/office/powerpoint/2010/main" val="248802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Player with most 4s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a:t>, we observe that top 30 players with most 4s throughout the tournament and V Kohli (IND) is the topper with 64 fours.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45</a:t>
            </a:fld>
            <a:endParaRPr lang="en-US" dirty="0">
              <a:solidFill>
                <a:schemeClr val="bg1"/>
              </a:solidFill>
            </a:endParaRPr>
          </a:p>
        </p:txBody>
      </p:sp>
      <p:pic>
        <p:nvPicPr>
          <p:cNvPr id="5" name="Picture Placeholder 4">
            <a:extLst>
              <a:ext uri="{FF2B5EF4-FFF2-40B4-BE49-F238E27FC236}">
                <a16:creationId xmlns:a16="http://schemas.microsoft.com/office/drawing/2014/main" id="{734A0386-964C-7495-44FF-9ACBD2E1C348}"/>
              </a:ext>
            </a:extLst>
          </p:cNvPr>
          <p:cNvPicPr>
            <a:picLocks noGrp="1" noChangeAspect="1"/>
          </p:cNvPicPr>
          <p:nvPr>
            <p:ph type="pic" sz="quarter" idx="15"/>
          </p:nvPr>
        </p:nvPicPr>
        <p:blipFill rotWithShape="1">
          <a:blip r:embed="rId2"/>
          <a:srcRect l="-348" b="321"/>
          <a:stretch/>
        </p:blipFill>
        <p:spPr>
          <a:xfrm>
            <a:off x="5239279" y="641880"/>
            <a:ext cx="6950757" cy="3964253"/>
          </a:xfrm>
        </p:spPr>
      </p:pic>
    </p:spTree>
    <p:extLst>
      <p:ext uri="{BB962C8B-B14F-4D97-AF65-F5344CB8AC3E}">
        <p14:creationId xmlns:p14="http://schemas.microsoft.com/office/powerpoint/2010/main" val="3959479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dirty="0"/>
              <a:t>Batsman's with most 6s wise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lnSpcReduction="10000"/>
          </a:bodyPr>
          <a:lstStyle/>
          <a:p>
            <a:pPr>
              <a:lnSpc>
                <a:spcPct val="91000"/>
              </a:lnSpc>
            </a:pPr>
            <a:r>
              <a:rPr lang="en-US" sz="3300" dirty="0"/>
              <a:t>We're using </a:t>
            </a:r>
            <a:r>
              <a:rPr lang="en-US" sz="3300" dirty="0" err="1"/>
              <a:t>groupby</a:t>
            </a:r>
            <a:r>
              <a:rPr lang="en-US" sz="3300" dirty="0"/>
              <a:t> function to group out the  batsmen with the sum of sixes </a:t>
            </a:r>
            <a:r>
              <a:rPr lang="en-US" sz="3300" dirty="0" err="1"/>
              <a:t>striked</a:t>
            </a:r>
            <a:r>
              <a:rPr lang="en-US" sz="3300" dirty="0"/>
              <a:t> in ascending order. </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46</a:t>
            </a:fld>
            <a:endParaRPr lang="en-US">
              <a:solidFill>
                <a:schemeClr val="bg1"/>
              </a:solidFill>
            </a:endParaRPr>
          </a:p>
        </p:txBody>
      </p:sp>
      <p:pic>
        <p:nvPicPr>
          <p:cNvPr id="6" name="Picture Placeholder 5">
            <a:extLst>
              <a:ext uri="{FF2B5EF4-FFF2-40B4-BE49-F238E27FC236}">
                <a16:creationId xmlns:a16="http://schemas.microsoft.com/office/drawing/2014/main" id="{689D175E-A099-36DC-2634-EDB44D4EB26C}"/>
              </a:ext>
            </a:extLst>
          </p:cNvPr>
          <p:cNvPicPr>
            <a:picLocks noGrp="1" noChangeAspect="1"/>
          </p:cNvPicPr>
          <p:nvPr>
            <p:ph type="pic" sz="quarter" idx="14"/>
          </p:nvPr>
        </p:nvPicPr>
        <p:blipFill rotWithShape="1">
          <a:blip r:embed="rId2"/>
          <a:srcRect l="-36" r="574"/>
          <a:stretch/>
        </p:blipFill>
        <p:spPr>
          <a:xfrm>
            <a:off x="5262998" y="2265363"/>
            <a:ext cx="6924125" cy="3951287"/>
          </a:xfrm>
        </p:spPr>
      </p:pic>
    </p:spTree>
    <p:extLst>
      <p:ext uri="{BB962C8B-B14F-4D97-AF65-F5344CB8AC3E}">
        <p14:creationId xmlns:p14="http://schemas.microsoft.com/office/powerpoint/2010/main" val="2290181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Player with least 6s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barplot</a:t>
            </a:r>
            <a:r>
              <a:rPr lang="en-US" sz="3300"/>
              <a:t>, we observe that top 30 players with least 6s throughout the tournament.</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47</a:t>
            </a:fld>
            <a:endParaRPr lang="en-US" dirty="0">
              <a:solidFill>
                <a:schemeClr val="bg1"/>
              </a:solidFill>
            </a:endParaRPr>
          </a:p>
        </p:txBody>
      </p:sp>
      <p:pic>
        <p:nvPicPr>
          <p:cNvPr id="5" name="Picture Placeholder 4">
            <a:extLst>
              <a:ext uri="{FF2B5EF4-FFF2-40B4-BE49-F238E27FC236}">
                <a16:creationId xmlns:a16="http://schemas.microsoft.com/office/drawing/2014/main" id="{EBB5218A-A4EA-01FD-E888-A0AE48EEE36D}"/>
              </a:ext>
            </a:extLst>
          </p:cNvPr>
          <p:cNvPicPr>
            <a:picLocks noGrp="1" noChangeAspect="1"/>
          </p:cNvPicPr>
          <p:nvPr>
            <p:ph type="pic" sz="quarter" idx="15"/>
          </p:nvPr>
        </p:nvPicPr>
        <p:blipFill rotWithShape="1">
          <a:blip r:embed="rId2"/>
          <a:srcRect l="-687" r="-344" b="321"/>
          <a:stretch/>
        </p:blipFill>
        <p:spPr>
          <a:xfrm>
            <a:off x="5239279" y="641880"/>
            <a:ext cx="6957993" cy="3964253"/>
          </a:xfrm>
        </p:spPr>
      </p:pic>
    </p:spTree>
    <p:extLst>
      <p:ext uri="{BB962C8B-B14F-4D97-AF65-F5344CB8AC3E}">
        <p14:creationId xmlns:p14="http://schemas.microsoft.com/office/powerpoint/2010/main" val="3608247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Player with most 6s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a:t>barplot, we observe that top 30 players with most 6s throughout the tournament and RG Sharma (IND) is the topper with 28 sixes.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48</a:t>
            </a:fld>
            <a:endParaRPr lang="en-US" dirty="0">
              <a:solidFill>
                <a:schemeClr val="bg1"/>
              </a:solidFill>
            </a:endParaRPr>
          </a:p>
        </p:txBody>
      </p:sp>
      <p:pic>
        <p:nvPicPr>
          <p:cNvPr id="6" name="Picture Placeholder 5">
            <a:extLst>
              <a:ext uri="{FF2B5EF4-FFF2-40B4-BE49-F238E27FC236}">
                <a16:creationId xmlns:a16="http://schemas.microsoft.com/office/drawing/2014/main" id="{0BC72ED9-06D8-8807-33AA-03E622CEC38F}"/>
              </a:ext>
            </a:extLst>
          </p:cNvPr>
          <p:cNvPicPr>
            <a:picLocks noGrp="1" noChangeAspect="1"/>
          </p:cNvPicPr>
          <p:nvPr>
            <p:ph type="pic" sz="quarter" idx="15"/>
          </p:nvPr>
        </p:nvPicPr>
        <p:blipFill rotWithShape="1">
          <a:blip r:embed="rId2"/>
          <a:srcRect b="321"/>
          <a:stretch/>
        </p:blipFill>
        <p:spPr>
          <a:xfrm>
            <a:off x="5239279" y="641880"/>
            <a:ext cx="6953647" cy="3964254"/>
          </a:xfrm>
        </p:spPr>
      </p:pic>
    </p:spTree>
    <p:extLst>
      <p:ext uri="{BB962C8B-B14F-4D97-AF65-F5344CB8AC3E}">
        <p14:creationId xmlns:p14="http://schemas.microsoft.com/office/powerpoint/2010/main" val="35213302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dirty="0"/>
              <a:t>Batsman's with most runs-scored wise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lnSpcReduction="10000"/>
          </a:bodyPr>
          <a:lstStyle/>
          <a:p>
            <a:pPr>
              <a:lnSpc>
                <a:spcPct val="91000"/>
              </a:lnSpc>
            </a:pPr>
            <a:r>
              <a:rPr lang="en-US" sz="3300" dirty="0"/>
              <a:t>We're using </a:t>
            </a:r>
            <a:r>
              <a:rPr lang="en-US" sz="3300" dirty="0" err="1"/>
              <a:t>groupby</a:t>
            </a:r>
            <a:r>
              <a:rPr lang="en-US" sz="3300" dirty="0"/>
              <a:t> function to group out the  batsmen with the sum of runs-scored in ascending order. </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49</a:t>
            </a:fld>
            <a:endParaRPr lang="en-US">
              <a:solidFill>
                <a:schemeClr val="bg1"/>
              </a:solidFill>
            </a:endParaRPr>
          </a:p>
        </p:txBody>
      </p:sp>
      <p:pic>
        <p:nvPicPr>
          <p:cNvPr id="5" name="Picture Placeholder 4">
            <a:extLst>
              <a:ext uri="{FF2B5EF4-FFF2-40B4-BE49-F238E27FC236}">
                <a16:creationId xmlns:a16="http://schemas.microsoft.com/office/drawing/2014/main" id="{D1F1726E-59EA-54A5-5031-A727D5A274E6}"/>
              </a:ext>
            </a:extLst>
          </p:cNvPr>
          <p:cNvPicPr>
            <a:picLocks noGrp="1" noChangeAspect="1"/>
          </p:cNvPicPr>
          <p:nvPr>
            <p:ph type="pic" sz="quarter" idx="14"/>
          </p:nvPr>
        </p:nvPicPr>
        <p:blipFill rotWithShape="1">
          <a:blip r:embed="rId2"/>
          <a:srcRect l="254" r="-321"/>
          <a:stretch/>
        </p:blipFill>
        <p:spPr>
          <a:xfrm>
            <a:off x="5287180" y="2265363"/>
            <a:ext cx="6900863" cy="3951287"/>
          </a:xfrm>
        </p:spPr>
      </p:pic>
    </p:spTree>
    <p:extLst>
      <p:ext uri="{BB962C8B-B14F-4D97-AF65-F5344CB8AC3E}">
        <p14:creationId xmlns:p14="http://schemas.microsoft.com/office/powerpoint/2010/main" val="85366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60120" y="643467"/>
            <a:ext cx="3212593" cy="5571066"/>
          </a:xfrm>
        </p:spPr>
        <p:txBody>
          <a:bodyPr>
            <a:normAutofit/>
          </a:bodyPr>
          <a:lstStyle/>
          <a:p>
            <a:r>
              <a:rPr lang="en-US" sz="5600"/>
              <a:t>Dataset overview</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5302336" y="643467"/>
            <a:ext cx="5926496" cy="5571066"/>
          </a:xfrm>
        </p:spPr>
        <p:txBody>
          <a:bodyPr vert="horz" lIns="91440" tIns="45720" rIns="91440" bIns="45720" rtlCol="0" anchor="ctr">
            <a:normAutofit lnSpcReduction="10000"/>
          </a:bodyPr>
          <a:lstStyle/>
          <a:p>
            <a:pPr>
              <a:lnSpc>
                <a:spcPct val="91000"/>
              </a:lnSpc>
            </a:pPr>
            <a:r>
              <a:rPr lang="en-US" sz="2200" dirty="0"/>
              <a:t>The dataset comprises of the following columns:</a:t>
            </a:r>
          </a:p>
          <a:p>
            <a:pPr marL="457200" indent="-457200">
              <a:buFont typeface="Wingdings,Sans-Serif" panose="020B0604020202020204" pitchFamily="34" charset="0"/>
              <a:buChar char="§"/>
            </a:pPr>
            <a:r>
              <a:rPr lang="en-US" sz="2200" dirty="0" err="1"/>
              <a:t>start_date</a:t>
            </a:r>
            <a:endParaRPr lang="en-US" sz="2200" dirty="0"/>
          </a:p>
          <a:p>
            <a:pPr marL="457200" indent="-457200">
              <a:buFont typeface="Wingdings,Sans-Serif" panose="020B0604020202020204" pitchFamily="34" charset="0"/>
              <a:buChar char="§"/>
            </a:pPr>
            <a:r>
              <a:rPr lang="en-US" sz="2200" dirty="0"/>
              <a:t>overs</a:t>
            </a:r>
          </a:p>
          <a:p>
            <a:pPr marL="457200" indent="-457200">
              <a:buFont typeface="Wingdings,Sans-Serif" panose="020B0604020202020204" pitchFamily="34" charset="0"/>
              <a:buChar char="§"/>
            </a:pPr>
            <a:r>
              <a:rPr lang="en-US" sz="2200" dirty="0" err="1"/>
              <a:t>mdns</a:t>
            </a:r>
            <a:r>
              <a:rPr lang="en-US" sz="2200" dirty="0"/>
              <a:t> (maidens)</a:t>
            </a:r>
          </a:p>
          <a:p>
            <a:pPr marL="457200" indent="-457200">
              <a:buFont typeface="Wingdings,Sans-Serif" panose="020B0604020202020204" pitchFamily="34" charset="0"/>
              <a:buChar char="§"/>
            </a:pPr>
            <a:r>
              <a:rPr lang="en-US" sz="2200" dirty="0"/>
              <a:t>econ (economy rate)</a:t>
            </a:r>
          </a:p>
          <a:p>
            <a:pPr marL="457200" indent="-457200">
              <a:buFont typeface="Wingdings,Sans-Serif" panose="020B0604020202020204" pitchFamily="34" charset="0"/>
              <a:buChar char="§"/>
            </a:pPr>
            <a:r>
              <a:rPr lang="en-US" sz="2200" dirty="0"/>
              <a:t>inns (innings)</a:t>
            </a:r>
          </a:p>
          <a:p>
            <a:pPr marL="457200" indent="-457200">
              <a:buFont typeface="Wingdings,Sans-Serif" panose="020B0604020202020204" pitchFamily="34" charset="0"/>
              <a:buChar char="§"/>
            </a:pPr>
            <a:r>
              <a:rPr lang="en-US" sz="2200" dirty="0"/>
              <a:t>4s (fours)</a:t>
            </a:r>
          </a:p>
          <a:p>
            <a:pPr marL="457200" indent="-457200">
              <a:buFont typeface="Wingdings,Sans-Serif" panose="020B0604020202020204" pitchFamily="34" charset="0"/>
              <a:buChar char="§"/>
            </a:pPr>
            <a:r>
              <a:rPr lang="en-US" sz="2200" dirty="0"/>
              <a:t>6s (sixes)</a:t>
            </a:r>
          </a:p>
          <a:p>
            <a:pPr marL="457200" indent="-457200">
              <a:buFont typeface="Wingdings,Sans-Serif" panose="020B0604020202020204" pitchFamily="34" charset="0"/>
              <a:buChar char="§"/>
            </a:pPr>
            <a:r>
              <a:rPr lang="en-US" sz="2200" dirty="0" err="1"/>
              <a:t>sr</a:t>
            </a:r>
            <a:r>
              <a:rPr lang="en-US" sz="2200" dirty="0"/>
              <a:t> (strike rate)l</a:t>
            </a:r>
          </a:p>
          <a:p>
            <a:pPr marL="457200" indent="-457200">
              <a:buFont typeface="Wingdings,Sans-Serif" panose="020B0604020202020204" pitchFamily="34" charset="0"/>
              <a:buChar char="§"/>
            </a:pPr>
            <a:r>
              <a:rPr lang="en-US" sz="2200" dirty="0"/>
              <a:t>not out</a:t>
            </a:r>
          </a:p>
          <a:p>
            <a:pPr marL="457200" indent="-457200">
              <a:buFont typeface="Wingdings,Sans-Serif" panose="020B0604020202020204" pitchFamily="34" charset="0"/>
              <a:buChar char="§"/>
            </a:pPr>
            <a:r>
              <a:rPr lang="en-US" sz="2200" dirty="0"/>
              <a:t>mins (minutes)</a:t>
            </a:r>
          </a:p>
        </p:txBody>
      </p:sp>
      <p:sp>
        <p:nvSpPr>
          <p:cNvPr id="3" name="Footer Placeholder 2">
            <a:extLst>
              <a:ext uri="{FF2B5EF4-FFF2-40B4-BE49-F238E27FC236}">
                <a16:creationId xmlns:a16="http://schemas.microsoft.com/office/drawing/2014/main" id="{F4765516-3AF7-0E7D-CDAF-15E5828D47D7}"/>
              </a:ext>
            </a:extLst>
          </p:cNvPr>
          <p:cNvSpPr>
            <a:spLocks noGrp="1"/>
          </p:cNvSpPr>
          <p:nvPr>
            <p:ph type="ftr" sz="quarter" idx="11"/>
          </p:nvPr>
        </p:nvSpPr>
        <p:spPr>
          <a:xfrm>
            <a:off x="960120" y="6356350"/>
            <a:ext cx="3498368" cy="365125"/>
          </a:xfrm>
        </p:spPr>
        <p:txBody>
          <a:bodyPr>
            <a:normAutofit/>
          </a:bodyPr>
          <a:lstStyle/>
          <a:p>
            <a:pPr>
              <a:spcAft>
                <a:spcPts val="600"/>
              </a:spcAft>
            </a:pPr>
            <a:r>
              <a:rPr lang="en-US">
                <a:solidFill>
                  <a:schemeClr val="bg1"/>
                </a:solidFill>
              </a:rPr>
              <a:t>VAIBHAV SINGH</a:t>
            </a:r>
          </a:p>
        </p:txBody>
      </p:sp>
      <p:sp>
        <p:nvSpPr>
          <p:cNvPr id="5" name="Slide Number Placeholder 4">
            <a:extLst>
              <a:ext uri="{FF2B5EF4-FFF2-40B4-BE49-F238E27FC236}">
                <a16:creationId xmlns:a16="http://schemas.microsoft.com/office/drawing/2014/main" id="{4DC56DCD-C3D1-498C-D46A-43C5879C28D2}"/>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27CE633F-9882-4A5C-83A2-1109D0C73261}" type="slidenum">
              <a:rPr lang="en-US" smtClean="0"/>
              <a:pPr algn="l">
                <a:spcAft>
                  <a:spcPts val="600"/>
                </a:spcAft>
              </a:pPr>
              <a:t>5</a:t>
            </a:fld>
            <a:endParaRPr lang="en-US"/>
          </a:p>
        </p:txBody>
      </p:sp>
    </p:spTree>
    <p:extLst>
      <p:ext uri="{BB962C8B-B14F-4D97-AF65-F5344CB8AC3E}">
        <p14:creationId xmlns:p14="http://schemas.microsoft.com/office/powerpoint/2010/main" val="1521132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Player with least runs-scored</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a:t>, we observe that top 30 players with least runs-scored throughout the tournament and there are two players with 0 run.</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50</a:t>
            </a:fld>
            <a:endParaRPr lang="en-US" dirty="0">
              <a:solidFill>
                <a:schemeClr val="bg1"/>
              </a:solidFill>
            </a:endParaRPr>
          </a:p>
        </p:txBody>
      </p:sp>
      <p:pic>
        <p:nvPicPr>
          <p:cNvPr id="11" name="Picture Placeholder 10">
            <a:extLst>
              <a:ext uri="{FF2B5EF4-FFF2-40B4-BE49-F238E27FC236}">
                <a16:creationId xmlns:a16="http://schemas.microsoft.com/office/drawing/2014/main" id="{E1A8A9BE-0A1D-BFE8-5F9C-D52801E760D6}"/>
              </a:ext>
            </a:extLst>
          </p:cNvPr>
          <p:cNvPicPr>
            <a:picLocks noGrp="1" noChangeAspect="1"/>
          </p:cNvPicPr>
          <p:nvPr>
            <p:ph type="pic" sz="quarter" idx="15"/>
          </p:nvPr>
        </p:nvPicPr>
        <p:blipFill rotWithShape="1">
          <a:blip r:embed="rId2"/>
          <a:srcRect b="321"/>
          <a:stretch/>
        </p:blipFill>
        <p:spPr>
          <a:xfrm>
            <a:off x="5239280" y="641880"/>
            <a:ext cx="6950737" cy="3964254"/>
          </a:xfrm>
        </p:spPr>
      </p:pic>
    </p:spTree>
    <p:extLst>
      <p:ext uri="{BB962C8B-B14F-4D97-AF65-F5344CB8AC3E}">
        <p14:creationId xmlns:p14="http://schemas.microsoft.com/office/powerpoint/2010/main" val="715832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Player with </a:t>
            </a:r>
            <a:r>
              <a:rPr lang="en-US" sz="6000">
                <a:solidFill>
                  <a:schemeClr val="tx1"/>
                </a:solidFill>
              </a:rPr>
              <a:t>most runs</a:t>
            </a:r>
            <a:r>
              <a:rPr lang="en-US" sz="6000" dirty="0">
                <a:solidFill>
                  <a:schemeClr val="tx1"/>
                </a:solidFill>
              </a:rPr>
              <a:t>-scored</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dirty="0"/>
              <a:t>, we observe that top 30 players with most </a:t>
            </a:r>
            <a:r>
              <a:rPr lang="en-US" sz="3300"/>
              <a:t>runs-scored throughout the tournament and V Kohli (IND) is the topper with 711 runs.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51</a:t>
            </a:fld>
            <a:endParaRPr lang="en-US" dirty="0">
              <a:solidFill>
                <a:schemeClr val="bg1"/>
              </a:solidFill>
            </a:endParaRPr>
          </a:p>
        </p:txBody>
      </p:sp>
      <p:pic>
        <p:nvPicPr>
          <p:cNvPr id="5" name="Picture Placeholder 4">
            <a:extLst>
              <a:ext uri="{FF2B5EF4-FFF2-40B4-BE49-F238E27FC236}">
                <a16:creationId xmlns:a16="http://schemas.microsoft.com/office/drawing/2014/main" id="{3B820873-7706-F4FA-1234-26F76CEB6AB3}"/>
              </a:ext>
            </a:extLst>
          </p:cNvPr>
          <p:cNvPicPr>
            <a:picLocks noGrp="1" noChangeAspect="1"/>
          </p:cNvPicPr>
          <p:nvPr>
            <p:ph type="pic" sz="quarter" idx="15"/>
          </p:nvPr>
        </p:nvPicPr>
        <p:blipFill rotWithShape="1">
          <a:blip r:embed="rId2"/>
          <a:srcRect l="-346" r="-346" b="321"/>
          <a:stretch/>
        </p:blipFill>
        <p:spPr>
          <a:xfrm>
            <a:off x="5239280" y="641880"/>
            <a:ext cx="6957449" cy="3964253"/>
          </a:xfrm>
        </p:spPr>
      </p:pic>
    </p:spTree>
    <p:extLst>
      <p:ext uri="{BB962C8B-B14F-4D97-AF65-F5344CB8AC3E}">
        <p14:creationId xmlns:p14="http://schemas.microsoft.com/office/powerpoint/2010/main" val="2004663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dirty="0"/>
              <a:t>Impact of players on their team's performance</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fontScale="92500" lnSpcReduction="20000"/>
          </a:bodyPr>
          <a:lstStyle/>
          <a:p>
            <a:pPr>
              <a:lnSpc>
                <a:spcPct val="91000"/>
              </a:lnSpc>
            </a:pPr>
            <a:r>
              <a:rPr lang="en-US" sz="3300" dirty="0"/>
              <a:t>First we need to drop few attributes which don't contribute towards the performance.</a:t>
            </a:r>
          </a:p>
          <a:p>
            <a:pPr>
              <a:lnSpc>
                <a:spcPct val="91000"/>
              </a:lnSpc>
            </a:pPr>
            <a:r>
              <a:rPr lang="en-US" sz="3300" dirty="0"/>
              <a:t>Then using correlation we'll find the impact.</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52</a:t>
            </a:fld>
            <a:endParaRPr lang="en-US">
              <a:solidFill>
                <a:schemeClr val="bg1"/>
              </a:solidFill>
            </a:endParaRPr>
          </a:p>
        </p:txBody>
      </p:sp>
      <p:pic>
        <p:nvPicPr>
          <p:cNvPr id="6" name="Picture Placeholder 5">
            <a:extLst>
              <a:ext uri="{FF2B5EF4-FFF2-40B4-BE49-F238E27FC236}">
                <a16:creationId xmlns:a16="http://schemas.microsoft.com/office/drawing/2014/main" id="{F715596F-663F-87CD-5622-46CB9E8B62BB}"/>
              </a:ext>
            </a:extLst>
          </p:cNvPr>
          <p:cNvPicPr>
            <a:picLocks noGrp="1" noChangeAspect="1"/>
          </p:cNvPicPr>
          <p:nvPr>
            <p:ph type="pic" sz="quarter" idx="14"/>
          </p:nvPr>
        </p:nvPicPr>
        <p:blipFill rotWithShape="1">
          <a:blip r:embed="rId2"/>
          <a:srcRect l="-115" r="-133"/>
          <a:stretch/>
        </p:blipFill>
        <p:spPr>
          <a:xfrm>
            <a:off x="5256902" y="2265363"/>
            <a:ext cx="6932867" cy="3951287"/>
          </a:xfrm>
        </p:spPr>
      </p:pic>
    </p:spTree>
    <p:extLst>
      <p:ext uri="{BB962C8B-B14F-4D97-AF65-F5344CB8AC3E}">
        <p14:creationId xmlns:p14="http://schemas.microsoft.com/office/powerpoint/2010/main" val="830473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dirty="0"/>
              <a:t>Impact of players on their team's performance</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a:bodyPr>
          <a:lstStyle/>
          <a:p>
            <a:pPr>
              <a:lnSpc>
                <a:spcPct val="91000"/>
              </a:lnSpc>
            </a:pPr>
            <a:r>
              <a:rPr lang="en-US" sz="3300" dirty="0"/>
              <a:t>Using heatmap, we'll get the clear picture of the player's impact on the team's performance.</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53</a:t>
            </a:fld>
            <a:endParaRPr lang="en-US">
              <a:solidFill>
                <a:schemeClr val="bg1"/>
              </a:solidFill>
            </a:endParaRPr>
          </a:p>
        </p:txBody>
      </p:sp>
      <p:pic>
        <p:nvPicPr>
          <p:cNvPr id="5" name="Picture Placeholder 4">
            <a:extLst>
              <a:ext uri="{FF2B5EF4-FFF2-40B4-BE49-F238E27FC236}">
                <a16:creationId xmlns:a16="http://schemas.microsoft.com/office/drawing/2014/main" id="{6D3098EA-5BE6-23EF-5718-C89EB8F5ED66}"/>
              </a:ext>
            </a:extLst>
          </p:cNvPr>
          <p:cNvPicPr>
            <a:picLocks noGrp="1" noChangeAspect="1"/>
          </p:cNvPicPr>
          <p:nvPr>
            <p:ph type="pic" sz="quarter" idx="14"/>
          </p:nvPr>
        </p:nvPicPr>
        <p:blipFill rotWithShape="1">
          <a:blip r:embed="rId2"/>
          <a:srcRect l="212" r="-425"/>
          <a:stretch/>
        </p:blipFill>
        <p:spPr>
          <a:xfrm>
            <a:off x="5287181" y="2265363"/>
            <a:ext cx="6913028" cy="3951287"/>
          </a:xfrm>
        </p:spPr>
      </p:pic>
    </p:spTree>
    <p:extLst>
      <p:ext uri="{BB962C8B-B14F-4D97-AF65-F5344CB8AC3E}">
        <p14:creationId xmlns:p14="http://schemas.microsoft.com/office/powerpoint/2010/main" val="3971708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0A82-4B91-AE77-A0B2-C132918D81DE}"/>
              </a:ext>
            </a:extLst>
          </p:cNvPr>
          <p:cNvSpPr>
            <a:spLocks noGrp="1"/>
          </p:cNvSpPr>
          <p:nvPr>
            <p:ph type="title"/>
          </p:nvPr>
        </p:nvSpPr>
        <p:spPr/>
        <p:txBody>
          <a:bodyPr/>
          <a:lstStyle/>
          <a:p>
            <a:r>
              <a:rPr lang="en-US" dirty="0"/>
              <a:t>Opposition and ground analysis</a:t>
            </a:r>
          </a:p>
        </p:txBody>
      </p:sp>
      <p:sp>
        <p:nvSpPr>
          <p:cNvPr id="3" name="Text Placeholder 2">
            <a:extLst>
              <a:ext uri="{FF2B5EF4-FFF2-40B4-BE49-F238E27FC236}">
                <a16:creationId xmlns:a16="http://schemas.microsoft.com/office/drawing/2014/main" id="{10542CBD-CE0C-4014-FAE1-64FB30EC8B67}"/>
              </a:ext>
            </a:extLst>
          </p:cNvPr>
          <p:cNvSpPr>
            <a:spLocks noGrp="1"/>
          </p:cNvSpPr>
          <p:nvPr>
            <p:ph type="body" idx="1"/>
          </p:nvPr>
        </p:nvSpPr>
        <p:spPr/>
        <p:txBody>
          <a:bodyPr vert="horz" lIns="91440" tIns="45720" rIns="91440" bIns="45720" rtlCol="0" anchor="t">
            <a:normAutofit fontScale="77500" lnSpcReduction="20000"/>
          </a:bodyPr>
          <a:lstStyle/>
          <a:p>
            <a:r>
              <a:rPr lang="en-US" dirty="0"/>
              <a:t>This is our third task to perform, where we'll explore how teams perform against opposition, examine their performance variation amongst various grounds, and identify the strength of the team on certain conditions .</a:t>
            </a:r>
          </a:p>
        </p:txBody>
      </p:sp>
      <p:sp>
        <p:nvSpPr>
          <p:cNvPr id="4" name="Footer Placeholder 3">
            <a:extLst>
              <a:ext uri="{FF2B5EF4-FFF2-40B4-BE49-F238E27FC236}">
                <a16:creationId xmlns:a16="http://schemas.microsoft.com/office/drawing/2014/main" id="{D2C5769B-92E5-EC46-E543-1B109ED4DEA2}"/>
              </a:ext>
            </a:extLst>
          </p:cNvPr>
          <p:cNvSpPr>
            <a:spLocks noGrp="1"/>
          </p:cNvSpPr>
          <p:nvPr>
            <p:ph type="ftr" sz="quarter" idx="4294967295"/>
          </p:nvPr>
        </p:nvSpPr>
        <p:spPr>
          <a:xfrm>
            <a:off x="0" y="6356350"/>
            <a:ext cx="5503863" cy="365125"/>
          </a:xfrm>
        </p:spPr>
        <p:txBody>
          <a:bodyPr/>
          <a:lstStyle/>
          <a:p>
            <a:r>
              <a:rPr lang="en-US" dirty="0"/>
              <a:t>VAIBHAV SINGH</a:t>
            </a:r>
          </a:p>
        </p:txBody>
      </p:sp>
      <p:sp>
        <p:nvSpPr>
          <p:cNvPr id="9" name="Slide Number Placeholder 8">
            <a:extLst>
              <a:ext uri="{FF2B5EF4-FFF2-40B4-BE49-F238E27FC236}">
                <a16:creationId xmlns:a16="http://schemas.microsoft.com/office/drawing/2014/main" id="{37A7C39C-560D-BA59-AAC0-2640D53A8A2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smtClean="0"/>
              <a:t>54</a:t>
            </a:fld>
            <a:endParaRPr lang="en-US" dirty="0"/>
          </a:p>
        </p:txBody>
      </p:sp>
    </p:spTree>
    <p:extLst>
      <p:ext uri="{BB962C8B-B14F-4D97-AF65-F5344CB8AC3E}">
        <p14:creationId xmlns:p14="http://schemas.microsoft.com/office/powerpoint/2010/main" val="1777263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sz="5400" dirty="0"/>
              <a:t>Indian team performance against opposition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fontScale="85000" lnSpcReduction="10000"/>
          </a:bodyPr>
          <a:lstStyle/>
          <a:p>
            <a:pPr>
              <a:lnSpc>
                <a:spcPct val="91000"/>
              </a:lnSpc>
            </a:pPr>
            <a:r>
              <a:rPr lang="en-US" sz="3300" dirty="0"/>
              <a:t>We're considering team India for performance analysis.</a:t>
            </a:r>
          </a:p>
          <a:p>
            <a:pPr>
              <a:lnSpc>
                <a:spcPct val="91000"/>
              </a:lnSpc>
            </a:pPr>
            <a:r>
              <a:rPr lang="en-US" sz="3300" dirty="0"/>
              <a:t>We find the runs-given and runs-scored by team India against different opposition.</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55</a:t>
            </a:fld>
            <a:endParaRPr lang="en-US">
              <a:solidFill>
                <a:schemeClr val="bg1"/>
              </a:solidFill>
            </a:endParaRPr>
          </a:p>
        </p:txBody>
      </p:sp>
      <p:pic>
        <p:nvPicPr>
          <p:cNvPr id="5" name="Picture Placeholder 4">
            <a:extLst>
              <a:ext uri="{FF2B5EF4-FFF2-40B4-BE49-F238E27FC236}">
                <a16:creationId xmlns:a16="http://schemas.microsoft.com/office/drawing/2014/main" id="{5ACB20D8-6C22-733E-6DA5-A7448CF45322}"/>
              </a:ext>
            </a:extLst>
          </p:cNvPr>
          <p:cNvPicPr>
            <a:picLocks noGrp="1" noChangeAspect="1"/>
          </p:cNvPicPr>
          <p:nvPr>
            <p:ph type="pic" sz="quarter" idx="14"/>
          </p:nvPr>
        </p:nvPicPr>
        <p:blipFill rotWithShape="1">
          <a:blip r:embed="rId2"/>
          <a:srcRect l="-162" r="104"/>
          <a:stretch/>
        </p:blipFill>
        <p:spPr>
          <a:xfrm>
            <a:off x="5287181" y="2265363"/>
            <a:ext cx="6907282" cy="3951287"/>
          </a:xfrm>
        </p:spPr>
      </p:pic>
    </p:spTree>
    <p:extLst>
      <p:ext uri="{BB962C8B-B14F-4D97-AF65-F5344CB8AC3E}">
        <p14:creationId xmlns:p14="http://schemas.microsoft.com/office/powerpoint/2010/main" val="2245103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6000" dirty="0">
                <a:solidFill>
                  <a:schemeClr val="tx1"/>
                </a:solidFill>
              </a:rPr>
              <a:t>Indian team runs-scored analysis</a:t>
            </a:r>
            <a:endParaRPr lang="en-US" dirty="0">
              <a:solidFill>
                <a:schemeClr val="tx1"/>
              </a:solidFill>
            </a:endParaRP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a:t>, we observe that Indian team has scored maximum against NZ in two matches but in single match they've scored highest against Netherlands.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56</a:t>
            </a:fld>
            <a:endParaRPr lang="en-US" dirty="0">
              <a:solidFill>
                <a:schemeClr val="bg1"/>
              </a:solidFill>
            </a:endParaRPr>
          </a:p>
        </p:txBody>
      </p:sp>
      <p:pic>
        <p:nvPicPr>
          <p:cNvPr id="5" name="Picture Placeholder 4">
            <a:extLst>
              <a:ext uri="{FF2B5EF4-FFF2-40B4-BE49-F238E27FC236}">
                <a16:creationId xmlns:a16="http://schemas.microsoft.com/office/drawing/2014/main" id="{AE0E7ED8-057A-03D0-244D-F21456668238}"/>
              </a:ext>
            </a:extLst>
          </p:cNvPr>
          <p:cNvPicPr>
            <a:picLocks noGrp="1" noChangeAspect="1"/>
          </p:cNvPicPr>
          <p:nvPr>
            <p:ph type="pic" sz="quarter" idx="15"/>
          </p:nvPr>
        </p:nvPicPr>
        <p:blipFill rotWithShape="1">
          <a:blip r:embed="rId2"/>
          <a:srcRect l="-270" b="321"/>
          <a:stretch/>
        </p:blipFill>
        <p:spPr>
          <a:xfrm>
            <a:off x="5239279" y="641880"/>
            <a:ext cx="6950531" cy="3964254"/>
          </a:xfrm>
        </p:spPr>
      </p:pic>
    </p:spTree>
    <p:extLst>
      <p:ext uri="{BB962C8B-B14F-4D97-AF65-F5344CB8AC3E}">
        <p14:creationId xmlns:p14="http://schemas.microsoft.com/office/powerpoint/2010/main" val="3125807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6000" dirty="0">
                <a:solidFill>
                  <a:schemeClr val="tx1"/>
                </a:solidFill>
              </a:rPr>
              <a:t>Indian team runs-given analysis</a:t>
            </a:r>
            <a:endParaRPr lang="en-US" dirty="0">
              <a:solidFill>
                <a:schemeClr val="tx1"/>
              </a:solidFill>
            </a:endParaRP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dirty="0"/>
              <a:t>, we observe that Indian team has </a:t>
            </a:r>
            <a:r>
              <a:rPr lang="en-US" sz="3300"/>
              <a:t>given maximum run against</a:t>
            </a:r>
            <a:r>
              <a:rPr lang="en-US" sz="3300" dirty="0"/>
              <a:t> NZ in two matches but in single match </a:t>
            </a:r>
            <a:r>
              <a:rPr lang="en-US" sz="3300"/>
              <a:t>they've given most against Afghanistan.</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57</a:t>
            </a:fld>
            <a:endParaRPr lang="en-US" dirty="0">
              <a:solidFill>
                <a:schemeClr val="bg1"/>
              </a:solidFill>
            </a:endParaRPr>
          </a:p>
        </p:txBody>
      </p:sp>
      <p:pic>
        <p:nvPicPr>
          <p:cNvPr id="6" name="Picture Placeholder 5">
            <a:extLst>
              <a:ext uri="{FF2B5EF4-FFF2-40B4-BE49-F238E27FC236}">
                <a16:creationId xmlns:a16="http://schemas.microsoft.com/office/drawing/2014/main" id="{26D8D1A5-C69E-6E2E-B8E4-ADAE232C0DBA}"/>
              </a:ext>
            </a:extLst>
          </p:cNvPr>
          <p:cNvPicPr>
            <a:picLocks noGrp="1" noChangeAspect="1"/>
          </p:cNvPicPr>
          <p:nvPr>
            <p:ph type="pic" sz="quarter" idx="15"/>
          </p:nvPr>
        </p:nvPicPr>
        <p:blipFill rotWithShape="1">
          <a:blip r:embed="rId2"/>
          <a:srcRect l="-270" r="-539" b="321"/>
          <a:stretch/>
        </p:blipFill>
        <p:spPr>
          <a:xfrm>
            <a:off x="5239279" y="641880"/>
            <a:ext cx="6950517" cy="3964254"/>
          </a:xfrm>
        </p:spPr>
      </p:pic>
    </p:spTree>
    <p:extLst>
      <p:ext uri="{BB962C8B-B14F-4D97-AF65-F5344CB8AC3E}">
        <p14:creationId xmlns:p14="http://schemas.microsoft.com/office/powerpoint/2010/main" val="46244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4800" dirty="0">
                <a:solidFill>
                  <a:schemeClr val="tx1"/>
                </a:solidFill>
              </a:rPr>
              <a:t>Indian team wicket taken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a:t>Using the barplot, we observe that Indian team has maximum wicket against NZ in two matches but in </a:t>
            </a:r>
            <a:r>
              <a:rPr lang="en-US" sz="3300" dirty="0"/>
              <a:t>single match </a:t>
            </a:r>
            <a:r>
              <a:rPr lang="en-US" sz="3300"/>
              <a:t>they've taken 10 wickets against various team.</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58</a:t>
            </a:fld>
            <a:endParaRPr lang="en-US" dirty="0">
              <a:solidFill>
                <a:schemeClr val="bg1"/>
              </a:solidFill>
            </a:endParaRPr>
          </a:p>
        </p:txBody>
      </p:sp>
      <p:pic>
        <p:nvPicPr>
          <p:cNvPr id="5" name="Picture Placeholder 4">
            <a:extLst>
              <a:ext uri="{FF2B5EF4-FFF2-40B4-BE49-F238E27FC236}">
                <a16:creationId xmlns:a16="http://schemas.microsoft.com/office/drawing/2014/main" id="{5E0C2DF5-788D-76C2-4147-D67082DD709A}"/>
              </a:ext>
            </a:extLst>
          </p:cNvPr>
          <p:cNvPicPr>
            <a:picLocks noGrp="1" noChangeAspect="1"/>
          </p:cNvPicPr>
          <p:nvPr>
            <p:ph type="pic" sz="quarter" idx="15"/>
          </p:nvPr>
        </p:nvPicPr>
        <p:blipFill rotWithShape="1">
          <a:blip r:embed="rId2"/>
          <a:srcRect l="-258" b="321"/>
          <a:stretch/>
        </p:blipFill>
        <p:spPr>
          <a:xfrm>
            <a:off x="5239280" y="641880"/>
            <a:ext cx="6947732" cy="3964253"/>
          </a:xfrm>
        </p:spPr>
      </p:pic>
    </p:spTree>
    <p:extLst>
      <p:ext uri="{BB962C8B-B14F-4D97-AF65-F5344CB8AC3E}">
        <p14:creationId xmlns:p14="http://schemas.microsoft.com/office/powerpoint/2010/main" val="4253912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sz="5400" dirty="0"/>
              <a:t>team performance in various ground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a:bodyPr>
          <a:lstStyle/>
          <a:p>
            <a:pPr>
              <a:lnSpc>
                <a:spcPct val="91000"/>
              </a:lnSpc>
            </a:pPr>
            <a:r>
              <a:rPr lang="en-US" sz="3300" dirty="0"/>
              <a:t>Team wise run-on-ground analysis.</a:t>
            </a:r>
            <a:endParaRPr lang="en-US" dirty="0"/>
          </a:p>
          <a:p>
            <a:pPr>
              <a:lnSpc>
                <a:spcPct val="91000"/>
              </a:lnSpc>
            </a:pPr>
            <a:r>
              <a:rPr lang="en-US" sz="3300" dirty="0"/>
              <a:t>We find the runs-scored on different grounds.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59</a:t>
            </a:fld>
            <a:endParaRPr lang="en-US">
              <a:solidFill>
                <a:schemeClr val="bg1"/>
              </a:solidFill>
            </a:endParaRPr>
          </a:p>
        </p:txBody>
      </p:sp>
      <p:pic>
        <p:nvPicPr>
          <p:cNvPr id="6" name="Picture Placeholder 5">
            <a:extLst>
              <a:ext uri="{FF2B5EF4-FFF2-40B4-BE49-F238E27FC236}">
                <a16:creationId xmlns:a16="http://schemas.microsoft.com/office/drawing/2014/main" id="{657895A9-A285-9127-CBD2-6E15C8816915}"/>
              </a:ext>
            </a:extLst>
          </p:cNvPr>
          <p:cNvPicPr>
            <a:picLocks noGrp="1" noChangeAspect="1"/>
          </p:cNvPicPr>
          <p:nvPr>
            <p:ph type="pic" sz="quarter" idx="14"/>
          </p:nvPr>
        </p:nvPicPr>
        <p:blipFill rotWithShape="1">
          <a:blip r:embed="rId2"/>
          <a:srcRect l="208"/>
          <a:stretch/>
        </p:blipFill>
        <p:spPr>
          <a:xfrm>
            <a:off x="5287180" y="2265363"/>
            <a:ext cx="6908687" cy="3951287"/>
          </a:xfrm>
        </p:spPr>
      </p:pic>
    </p:spTree>
    <p:extLst>
      <p:ext uri="{BB962C8B-B14F-4D97-AF65-F5344CB8AC3E}">
        <p14:creationId xmlns:p14="http://schemas.microsoft.com/office/powerpoint/2010/main" val="402944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vert="horz" lIns="91440" tIns="45720" rIns="91440" bIns="45720" rtlCol="0" anchor="ctr">
            <a:normAutofit/>
          </a:bodyPr>
          <a:lstStyle/>
          <a:p>
            <a:r>
              <a:rPr lang="en-US" sz="5600" kern="1200" cap="all" spc="120" baseline="0">
                <a:solidFill>
                  <a:schemeClr val="bg1"/>
                </a:solidFill>
                <a:latin typeface="+mj-lt"/>
                <a:ea typeface="+mj-ea"/>
                <a:cs typeface="+mj-cs"/>
              </a:rPr>
              <a:t>Importing essential libraries</a:t>
            </a:r>
          </a:p>
        </p:txBody>
      </p:sp>
      <p:sp>
        <p:nvSpPr>
          <p:cNvPr id="32" name="Rectangle 31">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Placeholder 10">
            <a:extLst>
              <a:ext uri="{FF2B5EF4-FFF2-40B4-BE49-F238E27FC236}">
                <a16:creationId xmlns:a16="http://schemas.microsoft.com/office/drawing/2014/main" id="{CE188AAE-B781-5577-FDE6-463A1E36D416}"/>
              </a:ext>
            </a:extLst>
          </p:cNvPr>
          <p:cNvPicPr>
            <a:picLocks noChangeAspect="1"/>
          </p:cNvPicPr>
          <p:nvPr/>
        </p:nvPicPr>
        <p:blipFill rotWithShape="1">
          <a:blip r:embed="rId2"/>
          <a:srcRect l="551" t="-73" r="472"/>
          <a:stretch/>
        </p:blipFill>
        <p:spPr>
          <a:xfrm>
            <a:off x="5888377" y="3429328"/>
            <a:ext cx="5334882" cy="1347382"/>
          </a:xfrm>
          <a:prstGeom prst="rect">
            <a:avLst/>
          </a:prstGeom>
        </p:spPr>
      </p:pic>
      <p:sp>
        <p:nvSpPr>
          <p:cNvPr id="7" name="Slide Number Placeholder 9">
            <a:extLst>
              <a:ext uri="{FF2B5EF4-FFF2-40B4-BE49-F238E27FC236}">
                <a16:creationId xmlns:a16="http://schemas.microsoft.com/office/drawing/2014/main" id="{BE4C97A2-0C46-4D31-8087-9CD6A0458637}"/>
              </a:ext>
            </a:extLst>
          </p:cNvPr>
          <p:cNvSpPr>
            <a:spLocks/>
          </p:cNvSpPr>
          <p:nvPr/>
        </p:nvSpPr>
        <p:spPr>
          <a:xfrm>
            <a:off x="8059677" y="5542857"/>
            <a:ext cx="484544" cy="189688"/>
          </a:xfrm>
          <a:prstGeom prst="rect">
            <a:avLst/>
          </a:prstGeom>
        </p:spPr>
        <p:txBody>
          <a:bodyPr/>
          <a:lstStyle/>
          <a:p>
            <a:pPr defTabSz="466344">
              <a:spcAft>
                <a:spcPts val="600"/>
              </a:spcAft>
            </a:pPr>
            <a:fld id="{F97E8200-1950-409B-82E7-99938E7AE355}" type="slidenum">
              <a:rPr lang="en-US" sz="918" kern="1200">
                <a:solidFill>
                  <a:schemeClr val="tx1"/>
                </a:solidFill>
                <a:latin typeface="+mn-lt"/>
                <a:ea typeface="+mn-ea"/>
                <a:cs typeface="+mn-cs"/>
              </a:rPr>
              <a:pPr defTabSz="466344">
                <a:spcAft>
                  <a:spcPts val="600"/>
                </a:spcAft>
              </a:pPr>
              <a:t>6</a:t>
            </a:fld>
            <a:endParaRPr lang="en-US"/>
          </a:p>
        </p:txBody>
      </p:sp>
      <p:sp>
        <p:nvSpPr>
          <p:cNvPr id="6" name="Footer Placeholder 8">
            <a:extLst>
              <a:ext uri="{FF2B5EF4-FFF2-40B4-BE49-F238E27FC236}">
                <a16:creationId xmlns:a16="http://schemas.microsoft.com/office/drawing/2014/main" id="{FD2E7A2D-F48D-4299-B7DD-B6EDEEE6D9E8}"/>
              </a:ext>
            </a:extLst>
          </p:cNvPr>
          <p:cNvSpPr>
            <a:spLocks/>
          </p:cNvSpPr>
          <p:nvPr/>
        </p:nvSpPr>
        <p:spPr>
          <a:xfrm>
            <a:off x="964345" y="5450136"/>
            <a:ext cx="1681621" cy="189688"/>
          </a:xfrm>
          <a:prstGeom prst="rect">
            <a:avLst/>
          </a:prstGeom>
        </p:spPr>
        <p:txBody>
          <a:bodyPr lIns="91440" tIns="45720" rIns="91440" bIns="45720" anchor="t"/>
          <a:lstStyle/>
          <a:p>
            <a:pPr defTabSz="466344">
              <a:spcAft>
                <a:spcPts val="600"/>
              </a:spcAft>
            </a:pPr>
            <a:r>
              <a:rPr lang="en-US" sz="900" kern="1200" dirty="0">
                <a:solidFill>
                  <a:srgbClr val="555555"/>
                </a:solidFill>
                <a:latin typeface="+mn-lt"/>
                <a:ea typeface="+mn-ea"/>
                <a:cs typeface="+mn-cs"/>
              </a:rPr>
              <a:t>VAIBHAV SINGH</a:t>
            </a:r>
            <a:endParaRPr lang="en-US" sz="900" dirty="0">
              <a:solidFill>
                <a:schemeClr val="bg1"/>
              </a:solidFill>
            </a:endParaRPr>
          </a:p>
        </p:txBody>
      </p:sp>
      <p:sp>
        <p:nvSpPr>
          <p:cNvPr id="10" name="Content Placeholder 9">
            <a:extLst>
              <a:ext uri="{FF2B5EF4-FFF2-40B4-BE49-F238E27FC236}">
                <a16:creationId xmlns:a16="http://schemas.microsoft.com/office/drawing/2014/main" id="{AF3A933B-A34F-E049-C401-F7DC3857CCE4}"/>
              </a:ext>
            </a:extLst>
          </p:cNvPr>
          <p:cNvSpPr>
            <a:spLocks/>
          </p:cNvSpPr>
          <p:nvPr/>
        </p:nvSpPr>
        <p:spPr>
          <a:xfrm>
            <a:off x="965981" y="3584952"/>
            <a:ext cx="4603028" cy="1856602"/>
          </a:xfrm>
          <a:prstGeom prst="rect">
            <a:avLst/>
          </a:prstGeom>
        </p:spPr>
        <p:txBody>
          <a:bodyPr lIns="91440" tIns="45720" rIns="91440" bIns="45720" anchor="t"/>
          <a:lstStyle/>
          <a:p>
            <a:pPr defTabSz="466344">
              <a:spcAft>
                <a:spcPts val="600"/>
              </a:spcAft>
            </a:pPr>
            <a:r>
              <a:rPr lang="en-US" sz="2200" kern="1200" dirty="0">
                <a:latin typeface="+mn-lt"/>
                <a:ea typeface="+mn-ea"/>
                <a:cs typeface="+mn-cs"/>
              </a:rPr>
              <a:t>Essential libraries are imported</a:t>
            </a:r>
            <a:endParaRPr lang="en-US" sz="2200" kern="1200" dirty="0">
              <a:latin typeface="+mn-lt"/>
            </a:endParaRPr>
          </a:p>
          <a:p>
            <a:pPr defTabSz="466344">
              <a:spcAft>
                <a:spcPts val="600"/>
              </a:spcAft>
            </a:pPr>
            <a:r>
              <a:rPr lang="en-US" sz="2200" kern="1200" dirty="0">
                <a:latin typeface="+mn-lt"/>
                <a:ea typeface="+mn-ea"/>
                <a:cs typeface="+mn-cs"/>
              </a:rPr>
              <a:t>Dataset is read from the stored location.</a:t>
            </a:r>
            <a:endParaRPr lang="en-US" sz="2200"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E3DFB390-2BFF-E130-BC53-3C5E9D1EE787}"/>
                  </a:ext>
                </a:extLst>
              </p14:cNvPr>
              <p14:cNvContentPartPr/>
              <p14:nvPr/>
            </p14:nvContentPartPr>
            <p14:xfrm>
              <a:off x="3145733" y="5531345"/>
              <a:ext cx="978832" cy="159729"/>
            </p14:xfrm>
          </p:contentPart>
        </mc:Choice>
        <mc:Fallback xmlns="">
          <p:pic>
            <p:nvPicPr>
              <p:cNvPr id="12" name="Ink 11">
                <a:extLst>
                  <a:ext uri="{FF2B5EF4-FFF2-40B4-BE49-F238E27FC236}">
                    <a16:creationId xmlns:a16="http://schemas.microsoft.com/office/drawing/2014/main" id="{E3DFB390-2BFF-E130-BC53-3C5E9D1EE787}"/>
                  </a:ext>
                </a:extLst>
              </p:cNvPr>
              <p:cNvPicPr/>
              <p:nvPr/>
            </p:nvPicPr>
            <p:blipFill>
              <a:blip r:embed="rId4"/>
              <a:stretch>
                <a:fillRect/>
              </a:stretch>
            </p:blipFill>
            <p:spPr>
              <a:xfrm>
                <a:off x="3127740" y="5513398"/>
                <a:ext cx="1014459" cy="19526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D431ADE9-B1C0-ABC0-F8B9-DD6B3C78377E}"/>
                  </a:ext>
                </a:extLst>
              </p14:cNvPr>
              <p14:cNvContentPartPr/>
              <p14:nvPr/>
            </p14:nvContentPartPr>
            <p14:xfrm>
              <a:off x="3829718" y="5671009"/>
              <a:ext cx="233470" cy="19357"/>
            </p14:xfrm>
          </p:contentPart>
        </mc:Choice>
        <mc:Fallback xmlns="">
          <p:pic>
            <p:nvPicPr>
              <p:cNvPr id="14" name="Ink 13">
                <a:extLst>
                  <a:ext uri="{FF2B5EF4-FFF2-40B4-BE49-F238E27FC236}">
                    <a16:creationId xmlns:a16="http://schemas.microsoft.com/office/drawing/2014/main" id="{D431ADE9-B1C0-ABC0-F8B9-DD6B3C78377E}"/>
                  </a:ext>
                </a:extLst>
              </p:cNvPr>
              <p:cNvPicPr/>
              <p:nvPr/>
            </p:nvPicPr>
            <p:blipFill>
              <a:blip r:embed="rId6"/>
              <a:stretch>
                <a:fillRect/>
              </a:stretch>
            </p:blipFill>
            <p:spPr>
              <a:xfrm>
                <a:off x="3811759" y="5653412"/>
                <a:ext cx="269029" cy="5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2432FF49-3A5A-8505-AF3A-67FF5F9FB57A}"/>
                  </a:ext>
                </a:extLst>
              </p14:cNvPr>
              <p14:cNvContentPartPr/>
              <p14:nvPr/>
            </p14:nvContentPartPr>
            <p14:xfrm>
              <a:off x="5742544" y="5206525"/>
              <a:ext cx="7855" cy="7855"/>
            </p14:xfrm>
          </p:contentPart>
        </mc:Choice>
        <mc:Fallback xmlns="">
          <p:pic>
            <p:nvPicPr>
              <p:cNvPr id="15" name="Ink 14">
                <a:extLst>
                  <a:ext uri="{FF2B5EF4-FFF2-40B4-BE49-F238E27FC236}">
                    <a16:creationId xmlns:a16="http://schemas.microsoft.com/office/drawing/2014/main" id="{2432FF49-3A5A-8505-AF3A-67FF5F9FB57A}"/>
                  </a:ext>
                </a:extLst>
              </p:cNvPr>
              <p:cNvPicPr/>
              <p:nvPr/>
            </p:nvPicPr>
            <p:blipFill>
              <a:blip r:embed="rId8"/>
              <a:stretch>
                <a:fillRect/>
              </a:stretch>
            </p:blipFill>
            <p:spPr>
              <a:xfrm>
                <a:off x="5349794" y="4813775"/>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5A9A216E-6603-2858-9C89-D0376C2FBA30}"/>
                  </a:ext>
                </a:extLst>
              </p14:cNvPr>
              <p14:cNvContentPartPr/>
              <p14:nvPr/>
            </p14:nvContentPartPr>
            <p14:xfrm>
              <a:off x="5572886" y="5175107"/>
              <a:ext cx="7855" cy="7855"/>
            </p14:xfrm>
          </p:contentPart>
        </mc:Choice>
        <mc:Fallback xmlns="">
          <p:pic>
            <p:nvPicPr>
              <p:cNvPr id="16" name="Ink 15">
                <a:extLst>
                  <a:ext uri="{FF2B5EF4-FFF2-40B4-BE49-F238E27FC236}">
                    <a16:creationId xmlns:a16="http://schemas.microsoft.com/office/drawing/2014/main" id="{5A9A216E-6603-2858-9C89-D0376C2FBA30}"/>
                  </a:ext>
                </a:extLst>
              </p:cNvPr>
              <p:cNvPicPr/>
              <p:nvPr/>
            </p:nvPicPr>
            <p:blipFill>
              <a:blip r:embed="rId8"/>
              <a:stretch>
                <a:fillRect/>
              </a:stretch>
            </p:blipFill>
            <p:spPr>
              <a:xfrm>
                <a:off x="5180136" y="4782357"/>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B017C03C-C0ED-1DDB-95F1-ECEC6962EC04}"/>
                  </a:ext>
                </a:extLst>
              </p14:cNvPr>
              <p14:cNvContentPartPr/>
              <p14:nvPr/>
            </p14:nvContentPartPr>
            <p14:xfrm>
              <a:off x="5572886" y="5175107"/>
              <a:ext cx="7855" cy="7855"/>
            </p14:xfrm>
          </p:contentPart>
        </mc:Choice>
        <mc:Fallback xmlns="">
          <p:pic>
            <p:nvPicPr>
              <p:cNvPr id="17" name="Ink 16">
                <a:extLst>
                  <a:ext uri="{FF2B5EF4-FFF2-40B4-BE49-F238E27FC236}">
                    <a16:creationId xmlns:a16="http://schemas.microsoft.com/office/drawing/2014/main" id="{B017C03C-C0ED-1DDB-95F1-ECEC6962EC04}"/>
                  </a:ext>
                </a:extLst>
              </p:cNvPr>
              <p:cNvPicPr/>
              <p:nvPr/>
            </p:nvPicPr>
            <p:blipFill>
              <a:blip r:embed="rId8"/>
              <a:stretch>
                <a:fillRect/>
              </a:stretch>
            </p:blipFill>
            <p:spPr>
              <a:xfrm>
                <a:off x="5180136" y="4782357"/>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999E4040-1EF9-F5A5-DAE5-5C7310D01121}"/>
                  </a:ext>
                </a:extLst>
              </p14:cNvPr>
              <p14:cNvContentPartPr/>
              <p14:nvPr/>
            </p14:nvContentPartPr>
            <p14:xfrm>
              <a:off x="5572886" y="5175107"/>
              <a:ext cx="7855" cy="7855"/>
            </p14:xfrm>
          </p:contentPart>
        </mc:Choice>
        <mc:Fallback xmlns="">
          <p:pic>
            <p:nvPicPr>
              <p:cNvPr id="18" name="Ink 17">
                <a:extLst>
                  <a:ext uri="{FF2B5EF4-FFF2-40B4-BE49-F238E27FC236}">
                    <a16:creationId xmlns:a16="http://schemas.microsoft.com/office/drawing/2014/main" id="{999E4040-1EF9-F5A5-DAE5-5C7310D01121}"/>
                  </a:ext>
                </a:extLst>
              </p:cNvPr>
              <p:cNvPicPr/>
              <p:nvPr/>
            </p:nvPicPr>
            <p:blipFill>
              <a:blip r:embed="rId8"/>
              <a:stretch>
                <a:fillRect/>
              </a:stretch>
            </p:blipFill>
            <p:spPr>
              <a:xfrm>
                <a:off x="5180136" y="4782357"/>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700901A6-6DEE-AFC6-60D3-BF858CF9B973}"/>
                  </a:ext>
                </a:extLst>
              </p14:cNvPr>
              <p14:cNvContentPartPr/>
              <p14:nvPr/>
            </p14:nvContentPartPr>
            <p14:xfrm>
              <a:off x="5572886" y="5175107"/>
              <a:ext cx="7855" cy="7855"/>
            </p14:xfrm>
          </p:contentPart>
        </mc:Choice>
        <mc:Fallback xmlns="">
          <p:pic>
            <p:nvPicPr>
              <p:cNvPr id="19" name="Ink 18">
                <a:extLst>
                  <a:ext uri="{FF2B5EF4-FFF2-40B4-BE49-F238E27FC236}">
                    <a16:creationId xmlns:a16="http://schemas.microsoft.com/office/drawing/2014/main" id="{700901A6-6DEE-AFC6-60D3-BF858CF9B973}"/>
                  </a:ext>
                </a:extLst>
              </p:cNvPr>
              <p:cNvPicPr/>
              <p:nvPr/>
            </p:nvPicPr>
            <p:blipFill>
              <a:blip r:embed="rId8"/>
              <a:stretch>
                <a:fillRect/>
              </a:stretch>
            </p:blipFill>
            <p:spPr>
              <a:xfrm>
                <a:off x="5180136" y="4782357"/>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1E662A66-0334-E377-40FF-ACEEC4D53B14}"/>
                  </a:ext>
                </a:extLst>
              </p14:cNvPr>
              <p14:cNvContentPartPr/>
              <p14:nvPr/>
            </p14:nvContentPartPr>
            <p14:xfrm>
              <a:off x="5572886" y="5175107"/>
              <a:ext cx="7855" cy="7855"/>
            </p14:xfrm>
          </p:contentPart>
        </mc:Choice>
        <mc:Fallback xmlns="">
          <p:pic>
            <p:nvPicPr>
              <p:cNvPr id="20" name="Ink 19">
                <a:extLst>
                  <a:ext uri="{FF2B5EF4-FFF2-40B4-BE49-F238E27FC236}">
                    <a16:creationId xmlns:a16="http://schemas.microsoft.com/office/drawing/2014/main" id="{1E662A66-0334-E377-40FF-ACEEC4D53B14}"/>
                  </a:ext>
                </a:extLst>
              </p:cNvPr>
              <p:cNvPicPr/>
              <p:nvPr/>
            </p:nvPicPr>
            <p:blipFill>
              <a:blip r:embed="rId8"/>
              <a:stretch>
                <a:fillRect/>
              </a:stretch>
            </p:blipFill>
            <p:spPr>
              <a:xfrm>
                <a:off x="5180136" y="4782357"/>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B69C73DD-D71A-78C2-4B9B-F4DCD3BE6D60}"/>
                  </a:ext>
                </a:extLst>
              </p14:cNvPr>
              <p14:cNvContentPartPr/>
              <p14:nvPr/>
            </p14:nvContentPartPr>
            <p14:xfrm>
              <a:off x="4642907" y="4345666"/>
              <a:ext cx="7855" cy="7855"/>
            </p14:xfrm>
          </p:contentPart>
        </mc:Choice>
        <mc:Fallback xmlns="">
          <p:pic>
            <p:nvPicPr>
              <p:cNvPr id="21" name="Ink 20">
                <a:extLst>
                  <a:ext uri="{FF2B5EF4-FFF2-40B4-BE49-F238E27FC236}">
                    <a16:creationId xmlns:a16="http://schemas.microsoft.com/office/drawing/2014/main" id="{B69C73DD-D71A-78C2-4B9B-F4DCD3BE6D60}"/>
                  </a:ext>
                </a:extLst>
              </p:cNvPr>
              <p:cNvPicPr/>
              <p:nvPr/>
            </p:nvPicPr>
            <p:blipFill>
              <a:blip r:embed="rId8"/>
              <a:stretch>
                <a:fillRect/>
              </a:stretch>
            </p:blipFill>
            <p:spPr>
              <a:xfrm>
                <a:off x="4250157" y="3952916"/>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2EC8DCA8-053C-C4D9-F5C4-5C40E4C8AD18}"/>
                  </a:ext>
                </a:extLst>
              </p14:cNvPr>
              <p14:cNvContentPartPr/>
              <p14:nvPr/>
            </p14:nvContentPartPr>
            <p14:xfrm>
              <a:off x="4642907" y="4345666"/>
              <a:ext cx="7855" cy="7855"/>
            </p14:xfrm>
          </p:contentPart>
        </mc:Choice>
        <mc:Fallback xmlns="">
          <p:pic>
            <p:nvPicPr>
              <p:cNvPr id="22" name="Ink 21">
                <a:extLst>
                  <a:ext uri="{FF2B5EF4-FFF2-40B4-BE49-F238E27FC236}">
                    <a16:creationId xmlns:a16="http://schemas.microsoft.com/office/drawing/2014/main" id="{2EC8DCA8-053C-C4D9-F5C4-5C40E4C8AD18}"/>
                  </a:ext>
                </a:extLst>
              </p:cNvPr>
              <p:cNvPicPr/>
              <p:nvPr/>
            </p:nvPicPr>
            <p:blipFill>
              <a:blip r:embed="rId8"/>
              <a:stretch>
                <a:fillRect/>
              </a:stretch>
            </p:blipFill>
            <p:spPr>
              <a:xfrm>
                <a:off x="4250157" y="3952916"/>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DC6F6E1F-EBC0-7A91-AB11-849C2223E1A5}"/>
                  </a:ext>
                </a:extLst>
              </p14:cNvPr>
              <p14:cNvContentPartPr/>
              <p14:nvPr/>
            </p14:nvContentPartPr>
            <p14:xfrm>
              <a:off x="3285639" y="2749620"/>
              <a:ext cx="7855" cy="7855"/>
            </p14:xfrm>
          </p:contentPart>
        </mc:Choice>
        <mc:Fallback xmlns="">
          <p:pic>
            <p:nvPicPr>
              <p:cNvPr id="23" name="Ink 22">
                <a:extLst>
                  <a:ext uri="{FF2B5EF4-FFF2-40B4-BE49-F238E27FC236}">
                    <a16:creationId xmlns:a16="http://schemas.microsoft.com/office/drawing/2014/main" id="{DC6F6E1F-EBC0-7A91-AB11-849C2223E1A5}"/>
                  </a:ext>
                </a:extLst>
              </p:cNvPr>
              <p:cNvPicPr/>
              <p:nvPr/>
            </p:nvPicPr>
            <p:blipFill>
              <a:blip r:embed="rId8"/>
              <a:stretch>
                <a:fillRect/>
              </a:stretch>
            </p:blipFill>
            <p:spPr>
              <a:xfrm>
                <a:off x="2892889" y="2356870"/>
                <a:ext cx="785500" cy="785500"/>
              </a:xfrm>
              <a:prstGeom prst="rect">
                <a:avLst/>
              </a:prstGeom>
            </p:spPr>
          </p:pic>
        </mc:Fallback>
      </mc:AlternateContent>
    </p:spTree>
    <p:extLst>
      <p:ext uri="{BB962C8B-B14F-4D97-AF65-F5344CB8AC3E}">
        <p14:creationId xmlns:p14="http://schemas.microsoft.com/office/powerpoint/2010/main" val="4212917468"/>
      </p:ext>
    </p:extLst>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4800" dirty="0">
                <a:solidFill>
                  <a:schemeClr val="tx1"/>
                </a:solidFill>
              </a:rPr>
              <a:t>team run-scored on-ground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barplot</a:t>
            </a:r>
            <a:r>
              <a:rPr lang="en-US" sz="3300"/>
              <a:t>, we observe that team has scored maximum in Wankhede and minimum in Hyderabad.</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60</a:t>
            </a:fld>
            <a:endParaRPr lang="en-US" dirty="0">
              <a:solidFill>
                <a:schemeClr val="bg1"/>
              </a:solidFill>
            </a:endParaRPr>
          </a:p>
        </p:txBody>
      </p:sp>
      <p:pic>
        <p:nvPicPr>
          <p:cNvPr id="6" name="Picture Placeholder 5">
            <a:extLst>
              <a:ext uri="{FF2B5EF4-FFF2-40B4-BE49-F238E27FC236}">
                <a16:creationId xmlns:a16="http://schemas.microsoft.com/office/drawing/2014/main" id="{75C02CBB-8806-AD4C-1FDE-AFA52860C568}"/>
              </a:ext>
            </a:extLst>
          </p:cNvPr>
          <p:cNvPicPr>
            <a:picLocks noGrp="1" noChangeAspect="1"/>
          </p:cNvPicPr>
          <p:nvPr>
            <p:ph type="pic" sz="quarter" idx="15"/>
          </p:nvPr>
        </p:nvPicPr>
        <p:blipFill rotWithShape="1">
          <a:blip r:embed="rId2"/>
          <a:srcRect l="511" r="256" b="321"/>
          <a:stretch/>
        </p:blipFill>
        <p:spPr>
          <a:xfrm>
            <a:off x="5239280" y="641880"/>
            <a:ext cx="6949868" cy="3964254"/>
          </a:xfrm>
        </p:spPr>
      </p:pic>
    </p:spTree>
    <p:extLst>
      <p:ext uri="{BB962C8B-B14F-4D97-AF65-F5344CB8AC3E}">
        <p14:creationId xmlns:p14="http://schemas.microsoft.com/office/powerpoint/2010/main" val="17159211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4800" dirty="0">
                <a:solidFill>
                  <a:schemeClr val="tx1"/>
                </a:solidFill>
              </a:rPr>
              <a:t>team run-given on-ground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dirty="0" err="1"/>
              <a:t>barplot</a:t>
            </a:r>
            <a:r>
              <a:rPr lang="en-US" sz="3300" dirty="0"/>
              <a:t>, we observe that team has </a:t>
            </a:r>
            <a:r>
              <a:rPr lang="en-US" sz="3300"/>
              <a:t>given maximum</a:t>
            </a:r>
            <a:r>
              <a:rPr lang="en-US" sz="3300" dirty="0"/>
              <a:t> in Wankhede and minimum in Hyderabad.</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61</a:t>
            </a:fld>
            <a:endParaRPr lang="en-US" dirty="0">
              <a:solidFill>
                <a:schemeClr val="bg1"/>
              </a:solidFill>
            </a:endParaRPr>
          </a:p>
        </p:txBody>
      </p:sp>
      <p:pic>
        <p:nvPicPr>
          <p:cNvPr id="5" name="Picture Placeholder 4">
            <a:extLst>
              <a:ext uri="{FF2B5EF4-FFF2-40B4-BE49-F238E27FC236}">
                <a16:creationId xmlns:a16="http://schemas.microsoft.com/office/drawing/2014/main" id="{2DA75E2C-C736-D05A-DC3D-93E33A5EAA0F}"/>
              </a:ext>
            </a:extLst>
          </p:cNvPr>
          <p:cNvPicPr>
            <a:picLocks noGrp="1" noChangeAspect="1"/>
          </p:cNvPicPr>
          <p:nvPr>
            <p:ph type="pic" sz="quarter" idx="15"/>
          </p:nvPr>
        </p:nvPicPr>
        <p:blipFill rotWithShape="1">
          <a:blip r:embed="rId2"/>
          <a:srcRect l="-254" b="321"/>
          <a:stretch/>
        </p:blipFill>
        <p:spPr>
          <a:xfrm>
            <a:off x="5239280" y="641880"/>
            <a:ext cx="6951566" cy="3964254"/>
          </a:xfrm>
        </p:spPr>
      </p:pic>
    </p:spTree>
    <p:extLst>
      <p:ext uri="{BB962C8B-B14F-4D97-AF65-F5344CB8AC3E}">
        <p14:creationId xmlns:p14="http://schemas.microsoft.com/office/powerpoint/2010/main" val="19960898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4800" dirty="0">
                <a:solidFill>
                  <a:schemeClr val="tx1"/>
                </a:solidFill>
              </a:rPr>
              <a:t>team wicket on-ground analysis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85000" lnSpcReduction="20000"/>
          </a:bodyPr>
          <a:lstStyle/>
          <a:p>
            <a:pPr>
              <a:lnSpc>
                <a:spcPct val="91000"/>
              </a:lnSpc>
            </a:pPr>
            <a:r>
              <a:rPr lang="en-US" sz="3300" dirty="0"/>
              <a:t>Using the </a:t>
            </a:r>
            <a:r>
              <a:rPr lang="en-US" sz="3300" err="1"/>
              <a:t>barplot</a:t>
            </a:r>
            <a:r>
              <a:rPr lang="en-US" sz="3300" dirty="0"/>
              <a:t>, we observe that team has </a:t>
            </a:r>
            <a:r>
              <a:rPr lang="en-US" sz="3300"/>
              <a:t>taken maximum wicket in Dharamsala and minimum in Hyderabad.</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62</a:t>
            </a:fld>
            <a:endParaRPr lang="en-US" dirty="0">
              <a:solidFill>
                <a:schemeClr val="bg1"/>
              </a:solidFill>
            </a:endParaRPr>
          </a:p>
        </p:txBody>
      </p:sp>
      <p:pic>
        <p:nvPicPr>
          <p:cNvPr id="6" name="Picture Placeholder 5">
            <a:extLst>
              <a:ext uri="{FF2B5EF4-FFF2-40B4-BE49-F238E27FC236}">
                <a16:creationId xmlns:a16="http://schemas.microsoft.com/office/drawing/2014/main" id="{94F5B2A3-B9BB-8404-D238-F5AF7B5F45A3}"/>
              </a:ext>
            </a:extLst>
          </p:cNvPr>
          <p:cNvPicPr>
            <a:picLocks noGrp="1" noChangeAspect="1"/>
          </p:cNvPicPr>
          <p:nvPr>
            <p:ph type="pic" sz="quarter" idx="15"/>
          </p:nvPr>
        </p:nvPicPr>
        <p:blipFill rotWithShape="1">
          <a:blip r:embed="rId2"/>
          <a:srcRect l="257" b="321"/>
          <a:stretch/>
        </p:blipFill>
        <p:spPr>
          <a:xfrm>
            <a:off x="5239280" y="641880"/>
            <a:ext cx="6951269" cy="3964254"/>
          </a:xfrm>
        </p:spPr>
      </p:pic>
    </p:spTree>
    <p:extLst>
      <p:ext uri="{BB962C8B-B14F-4D97-AF65-F5344CB8AC3E}">
        <p14:creationId xmlns:p14="http://schemas.microsoft.com/office/powerpoint/2010/main" val="22202152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a:bodyPr>
          <a:lstStyle/>
          <a:p>
            <a:pPr>
              <a:lnSpc>
                <a:spcPct val="90000"/>
              </a:lnSpc>
              <a:spcBef>
                <a:spcPct val="0"/>
              </a:spcBef>
            </a:pPr>
            <a:r>
              <a:rPr lang="en-US" sz="4800" dirty="0">
                <a:solidFill>
                  <a:schemeClr val="tx1"/>
                </a:solidFill>
              </a:rPr>
              <a:t>teams strength based on runs in grounds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barplot</a:t>
            </a:r>
            <a:r>
              <a:rPr lang="en-US" sz="3300"/>
              <a:t>, we observe that SA has scored maximum in Wankhede and for others simliarly.</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63</a:t>
            </a:fld>
            <a:endParaRPr lang="en-US" dirty="0">
              <a:solidFill>
                <a:schemeClr val="bg1"/>
              </a:solidFill>
            </a:endParaRPr>
          </a:p>
        </p:txBody>
      </p:sp>
      <p:pic>
        <p:nvPicPr>
          <p:cNvPr id="5" name="Picture Placeholder 4">
            <a:extLst>
              <a:ext uri="{FF2B5EF4-FFF2-40B4-BE49-F238E27FC236}">
                <a16:creationId xmlns:a16="http://schemas.microsoft.com/office/drawing/2014/main" id="{EAC3F0C9-68F5-1A3A-441B-1BAD30D022D6}"/>
              </a:ext>
            </a:extLst>
          </p:cNvPr>
          <p:cNvPicPr>
            <a:picLocks noGrp="1" noChangeAspect="1"/>
          </p:cNvPicPr>
          <p:nvPr>
            <p:ph type="pic" sz="quarter" idx="15"/>
          </p:nvPr>
        </p:nvPicPr>
        <p:blipFill rotWithShape="1">
          <a:blip r:embed="rId2"/>
          <a:srcRect l="280" b="321"/>
          <a:stretch/>
        </p:blipFill>
        <p:spPr>
          <a:xfrm>
            <a:off x="5239279" y="641880"/>
            <a:ext cx="6951314" cy="3964254"/>
          </a:xfrm>
        </p:spPr>
      </p:pic>
    </p:spTree>
    <p:extLst>
      <p:ext uri="{BB962C8B-B14F-4D97-AF65-F5344CB8AC3E}">
        <p14:creationId xmlns:p14="http://schemas.microsoft.com/office/powerpoint/2010/main" val="2415710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0A82-4B91-AE77-A0B2-C132918D81DE}"/>
              </a:ext>
            </a:extLst>
          </p:cNvPr>
          <p:cNvSpPr>
            <a:spLocks noGrp="1"/>
          </p:cNvSpPr>
          <p:nvPr>
            <p:ph type="title"/>
          </p:nvPr>
        </p:nvSpPr>
        <p:spPr/>
        <p:txBody>
          <a:bodyPr/>
          <a:lstStyle/>
          <a:p>
            <a:r>
              <a:rPr lang="en-US" dirty="0"/>
              <a:t>Temporal analysis</a:t>
            </a:r>
          </a:p>
        </p:txBody>
      </p:sp>
      <p:sp>
        <p:nvSpPr>
          <p:cNvPr id="3" name="Text Placeholder 2">
            <a:extLst>
              <a:ext uri="{FF2B5EF4-FFF2-40B4-BE49-F238E27FC236}">
                <a16:creationId xmlns:a16="http://schemas.microsoft.com/office/drawing/2014/main" id="{10542CBD-CE0C-4014-FAE1-64FB30EC8B67}"/>
              </a:ext>
            </a:extLst>
          </p:cNvPr>
          <p:cNvSpPr>
            <a:spLocks noGrp="1"/>
          </p:cNvSpPr>
          <p:nvPr>
            <p:ph type="body" idx="1"/>
          </p:nvPr>
        </p:nvSpPr>
        <p:spPr/>
        <p:txBody>
          <a:bodyPr vert="horz" lIns="91440" tIns="45720" rIns="91440" bIns="45720" rtlCol="0" anchor="t">
            <a:normAutofit fontScale="77500" lnSpcReduction="20000"/>
          </a:bodyPr>
          <a:lstStyle/>
          <a:p>
            <a:r>
              <a:rPr lang="en-US" dirty="0"/>
              <a:t>This is our final task to perform, where we'll explore performance trend over time, considering start date and overs played and at last identify any temporal changes in team.</a:t>
            </a:r>
          </a:p>
        </p:txBody>
      </p:sp>
      <p:sp>
        <p:nvSpPr>
          <p:cNvPr id="4" name="Footer Placeholder 3">
            <a:extLst>
              <a:ext uri="{FF2B5EF4-FFF2-40B4-BE49-F238E27FC236}">
                <a16:creationId xmlns:a16="http://schemas.microsoft.com/office/drawing/2014/main" id="{D2C5769B-92E5-EC46-E543-1B109ED4DEA2}"/>
              </a:ext>
            </a:extLst>
          </p:cNvPr>
          <p:cNvSpPr>
            <a:spLocks noGrp="1"/>
          </p:cNvSpPr>
          <p:nvPr>
            <p:ph type="ftr" sz="quarter" idx="4294967295"/>
          </p:nvPr>
        </p:nvSpPr>
        <p:spPr>
          <a:xfrm>
            <a:off x="0" y="6356350"/>
            <a:ext cx="5503863" cy="365125"/>
          </a:xfrm>
        </p:spPr>
        <p:txBody>
          <a:bodyPr/>
          <a:lstStyle/>
          <a:p>
            <a:r>
              <a:rPr lang="en-US" dirty="0"/>
              <a:t>VAIBHAV SINGH</a:t>
            </a:r>
          </a:p>
        </p:txBody>
      </p:sp>
      <p:sp>
        <p:nvSpPr>
          <p:cNvPr id="9" name="Slide Number Placeholder 8">
            <a:extLst>
              <a:ext uri="{FF2B5EF4-FFF2-40B4-BE49-F238E27FC236}">
                <a16:creationId xmlns:a16="http://schemas.microsoft.com/office/drawing/2014/main" id="{37A7C39C-560D-BA59-AAC0-2640D53A8A2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smtClean="0"/>
              <a:t>64</a:t>
            </a:fld>
            <a:endParaRPr lang="en-US" dirty="0"/>
          </a:p>
        </p:txBody>
      </p:sp>
    </p:spTree>
    <p:extLst>
      <p:ext uri="{BB962C8B-B14F-4D97-AF65-F5344CB8AC3E}">
        <p14:creationId xmlns:p14="http://schemas.microsoft.com/office/powerpoint/2010/main" val="2193304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sz="5400" dirty="0"/>
              <a:t>Parsing the dataset</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a:bodyPr>
          <a:lstStyle/>
          <a:p>
            <a:pPr>
              <a:lnSpc>
                <a:spcPct val="91000"/>
              </a:lnSpc>
            </a:pPr>
            <a:r>
              <a:rPr lang="en-US" sz="3300" dirty="0"/>
              <a:t>We've to parse the '</a:t>
            </a:r>
            <a:r>
              <a:rPr lang="en-US" sz="3300" dirty="0" err="1"/>
              <a:t>start_date</a:t>
            </a:r>
            <a:r>
              <a:rPr lang="en-US" sz="3300" dirty="0"/>
              <a:t>' attribute such that its type changes from object to datetime.</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65</a:t>
            </a:fld>
            <a:endParaRPr lang="en-US">
              <a:solidFill>
                <a:schemeClr val="bg1"/>
              </a:solidFill>
            </a:endParaRPr>
          </a:p>
        </p:txBody>
      </p:sp>
      <p:pic>
        <p:nvPicPr>
          <p:cNvPr id="5" name="Picture Placeholder 4">
            <a:extLst>
              <a:ext uri="{FF2B5EF4-FFF2-40B4-BE49-F238E27FC236}">
                <a16:creationId xmlns:a16="http://schemas.microsoft.com/office/drawing/2014/main" id="{DCD9433D-CB20-5293-BE06-A2F2ED60C2B4}"/>
              </a:ext>
            </a:extLst>
          </p:cNvPr>
          <p:cNvPicPr>
            <a:picLocks noGrp="1" noChangeAspect="1"/>
          </p:cNvPicPr>
          <p:nvPr>
            <p:ph type="pic" sz="quarter" idx="14"/>
          </p:nvPr>
        </p:nvPicPr>
        <p:blipFill rotWithShape="1">
          <a:blip r:embed="rId2"/>
          <a:srcRect l="-193" r="-963"/>
          <a:stretch/>
        </p:blipFill>
        <p:spPr>
          <a:xfrm>
            <a:off x="5308347" y="2233613"/>
            <a:ext cx="5561833" cy="3951287"/>
          </a:xfrm>
        </p:spPr>
      </p:pic>
    </p:spTree>
    <p:extLst>
      <p:ext uri="{BB962C8B-B14F-4D97-AF65-F5344CB8AC3E}">
        <p14:creationId xmlns:p14="http://schemas.microsoft.com/office/powerpoint/2010/main" val="39581949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sz="5400" dirty="0"/>
              <a:t>Cleaning the dataset</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a:bodyPr>
          <a:lstStyle/>
          <a:p>
            <a:pPr>
              <a:lnSpc>
                <a:spcPct val="91000"/>
              </a:lnSpc>
            </a:pPr>
            <a:r>
              <a:rPr lang="en-US" sz="3300" dirty="0"/>
              <a:t>Using </a:t>
            </a:r>
            <a:r>
              <a:rPr lang="en-US" sz="3300" dirty="0" err="1"/>
              <a:t>groupby</a:t>
            </a:r>
            <a:r>
              <a:rPr lang="en-US" sz="3300" dirty="0"/>
              <a:t> function with '</a:t>
            </a:r>
            <a:r>
              <a:rPr lang="en-US" sz="3300" dirty="0" err="1"/>
              <a:t>start_date</a:t>
            </a:r>
            <a:r>
              <a:rPr lang="en-US" sz="3300" dirty="0"/>
              <a:t>' and 'team' with the sum of overs.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66</a:t>
            </a:fld>
            <a:endParaRPr lang="en-US">
              <a:solidFill>
                <a:schemeClr val="bg1"/>
              </a:solidFill>
            </a:endParaRPr>
          </a:p>
        </p:txBody>
      </p:sp>
      <p:pic>
        <p:nvPicPr>
          <p:cNvPr id="6" name="Picture Placeholder 5">
            <a:extLst>
              <a:ext uri="{FF2B5EF4-FFF2-40B4-BE49-F238E27FC236}">
                <a16:creationId xmlns:a16="http://schemas.microsoft.com/office/drawing/2014/main" id="{397FCCE5-0046-884B-8C6F-A934A1EBCA26}"/>
              </a:ext>
            </a:extLst>
          </p:cNvPr>
          <p:cNvPicPr>
            <a:picLocks noGrp="1" noChangeAspect="1"/>
          </p:cNvPicPr>
          <p:nvPr>
            <p:ph type="pic" sz="quarter" idx="14"/>
          </p:nvPr>
        </p:nvPicPr>
        <p:blipFill rotWithShape="1">
          <a:blip r:embed="rId2"/>
          <a:srcRect l="165" r="-499"/>
          <a:stretch/>
        </p:blipFill>
        <p:spPr>
          <a:xfrm>
            <a:off x="5297764" y="2233613"/>
            <a:ext cx="6438888" cy="3951287"/>
          </a:xfrm>
        </p:spPr>
      </p:pic>
    </p:spTree>
    <p:extLst>
      <p:ext uri="{BB962C8B-B14F-4D97-AF65-F5344CB8AC3E}">
        <p14:creationId xmlns:p14="http://schemas.microsoft.com/office/powerpoint/2010/main" val="33017142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1" name="Rectangle 1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lnSpc>
                <a:spcPct val="90000"/>
              </a:lnSpc>
              <a:spcBef>
                <a:spcPct val="0"/>
              </a:spcBef>
            </a:pPr>
            <a:r>
              <a:rPr lang="en-US" sz="5600"/>
              <a:t>Temporal analysis of all team</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1644" y="5745015"/>
            <a:ext cx="10268712" cy="517315"/>
          </a:xfrm>
        </p:spPr>
        <p:txBody>
          <a:bodyPr vert="horz" lIns="91440" tIns="45720" rIns="91440" bIns="45720" rtlCol="0" anchor="ctr">
            <a:normAutofit/>
          </a:bodyPr>
          <a:lstStyle/>
          <a:p>
            <a:pPr algn="ctr">
              <a:lnSpc>
                <a:spcPct val="91000"/>
              </a:lnSpc>
            </a:pPr>
            <a:r>
              <a:rPr lang="en-US" sz="1700"/>
              <a:t>Using the lineplot, we observe that various teams like SA, AUS, IND has high temporal changes.</a:t>
            </a:r>
          </a:p>
        </p:txBody>
      </p:sp>
      <p:pic>
        <p:nvPicPr>
          <p:cNvPr id="5" name="Picture Placeholder 4">
            <a:extLst>
              <a:ext uri="{FF2B5EF4-FFF2-40B4-BE49-F238E27FC236}">
                <a16:creationId xmlns:a16="http://schemas.microsoft.com/office/drawing/2014/main" id="{6E919424-DF72-03A5-55A9-6CF7ED815B92}"/>
              </a:ext>
            </a:extLst>
          </p:cNvPr>
          <p:cNvPicPr>
            <a:picLocks noGrp="1" noChangeAspect="1"/>
          </p:cNvPicPr>
          <p:nvPr>
            <p:ph type="pic" sz="quarter" idx="15"/>
          </p:nvPr>
        </p:nvPicPr>
        <p:blipFill rotWithShape="1">
          <a:blip r:embed="rId2"/>
          <a:srcRect r="247" b="321"/>
          <a:stretch/>
        </p:blipFill>
        <p:spPr>
          <a:xfrm>
            <a:off x="963868" y="163326"/>
            <a:ext cx="10264264" cy="4013997"/>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67</a:t>
            </a:fld>
            <a:endParaRPr lang="en-US" dirty="0">
              <a:solidFill>
                <a:schemeClr val="bg1"/>
              </a:solidFill>
            </a:endParaRPr>
          </a:p>
        </p:txBody>
      </p:sp>
    </p:spTree>
    <p:extLst>
      <p:ext uri="{BB962C8B-B14F-4D97-AF65-F5344CB8AC3E}">
        <p14:creationId xmlns:p14="http://schemas.microsoft.com/office/powerpoint/2010/main" val="1896025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4800" dirty="0">
                <a:solidFill>
                  <a:schemeClr val="tx1"/>
                </a:solidFill>
              </a:rPr>
              <a:t>Temporal analysis of team on the basis of runs-scored</a:t>
            </a:r>
            <a:endParaRPr lang="en-US" dirty="0">
              <a:solidFill>
                <a:schemeClr val="tx1"/>
              </a:solidFill>
            </a:endParaRP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lineplot</a:t>
            </a:r>
            <a:r>
              <a:rPr lang="en-US" sz="3300"/>
              <a:t>, we observe that teams during final overs are scoring good amount of runs.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68</a:t>
            </a:fld>
            <a:endParaRPr lang="en-US" dirty="0">
              <a:solidFill>
                <a:schemeClr val="bg1"/>
              </a:solidFill>
            </a:endParaRPr>
          </a:p>
        </p:txBody>
      </p:sp>
      <p:pic>
        <p:nvPicPr>
          <p:cNvPr id="6" name="Picture Placeholder 5" descr="A graph with lines and dots&#10;&#10;Description automatically generated">
            <a:extLst>
              <a:ext uri="{FF2B5EF4-FFF2-40B4-BE49-F238E27FC236}">
                <a16:creationId xmlns:a16="http://schemas.microsoft.com/office/drawing/2014/main" id="{710890EF-476F-BD63-8361-FFA38D9C3D0D}"/>
              </a:ext>
            </a:extLst>
          </p:cNvPr>
          <p:cNvPicPr>
            <a:picLocks noGrp="1" noChangeAspect="1"/>
          </p:cNvPicPr>
          <p:nvPr>
            <p:ph type="pic" sz="quarter" idx="15"/>
          </p:nvPr>
        </p:nvPicPr>
        <p:blipFill rotWithShape="1">
          <a:blip r:embed="rId2"/>
          <a:srcRect r="-272"/>
          <a:stretch/>
        </p:blipFill>
        <p:spPr>
          <a:xfrm>
            <a:off x="5241559" y="644160"/>
            <a:ext cx="6955763" cy="3949332"/>
          </a:xfrm>
        </p:spPr>
      </p:pic>
    </p:spTree>
    <p:extLst>
      <p:ext uri="{BB962C8B-B14F-4D97-AF65-F5344CB8AC3E}">
        <p14:creationId xmlns:p14="http://schemas.microsoft.com/office/powerpoint/2010/main" val="14177847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4800" dirty="0">
                <a:solidFill>
                  <a:schemeClr val="tx1"/>
                </a:solidFill>
              </a:rPr>
              <a:t>Temporal analysis of team on the basis of wickets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lineplot</a:t>
            </a:r>
            <a:r>
              <a:rPr lang="en-US" sz="3300" dirty="0"/>
              <a:t>, we observe that teams during final </a:t>
            </a:r>
            <a:r>
              <a:rPr lang="en-US" sz="3300"/>
              <a:t>overs taking wickets linearly.</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69</a:t>
            </a:fld>
            <a:endParaRPr lang="en-US" dirty="0">
              <a:solidFill>
                <a:schemeClr val="bg1"/>
              </a:solidFill>
            </a:endParaRPr>
          </a:p>
        </p:txBody>
      </p:sp>
      <p:pic>
        <p:nvPicPr>
          <p:cNvPr id="5" name="Picture Placeholder 4" descr="A graph with lines and dots&#10;&#10;Description automatically generated">
            <a:extLst>
              <a:ext uri="{FF2B5EF4-FFF2-40B4-BE49-F238E27FC236}">
                <a16:creationId xmlns:a16="http://schemas.microsoft.com/office/drawing/2014/main" id="{C2316A51-42A0-06BC-8C92-6E5ACBE0E049}"/>
              </a:ext>
            </a:extLst>
          </p:cNvPr>
          <p:cNvPicPr>
            <a:picLocks noGrp="1" noChangeAspect="1"/>
          </p:cNvPicPr>
          <p:nvPr>
            <p:ph type="pic" sz="quarter" idx="15"/>
          </p:nvPr>
        </p:nvPicPr>
        <p:blipFill rotWithShape="1">
          <a:blip r:embed="rId2"/>
          <a:srcRect l="-274"/>
          <a:stretch/>
        </p:blipFill>
        <p:spPr>
          <a:xfrm>
            <a:off x="5241559" y="632436"/>
            <a:ext cx="6946260" cy="3961055"/>
          </a:xfrm>
        </p:spPr>
      </p:pic>
    </p:spTree>
    <p:extLst>
      <p:ext uri="{BB962C8B-B14F-4D97-AF65-F5344CB8AC3E}">
        <p14:creationId xmlns:p14="http://schemas.microsoft.com/office/powerpoint/2010/main" val="240437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0" y="317814"/>
            <a:ext cx="10268712" cy="1700784"/>
          </a:xfrm>
        </p:spPr>
        <p:txBody>
          <a:bodyPr vert="horz" lIns="91440" tIns="45720" rIns="91440" bIns="45720" rtlCol="0" anchor="ctr">
            <a:normAutofit/>
          </a:bodyPr>
          <a:lstStyle/>
          <a:p>
            <a:pPr>
              <a:lnSpc>
                <a:spcPct val="90000"/>
              </a:lnSpc>
              <a:spcBef>
                <a:spcPct val="0"/>
              </a:spcBef>
            </a:pPr>
            <a:r>
              <a:rPr lang="en-US" kern="1200" cap="all" spc="120" baseline="0">
                <a:solidFill>
                  <a:schemeClr val="bg1"/>
                </a:solidFill>
                <a:latin typeface="+mj-lt"/>
                <a:ea typeface="+mj-ea"/>
                <a:cs typeface="+mj-cs"/>
              </a:rPr>
              <a:t>Provided dataset</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2784143"/>
            <a:ext cx="5782586" cy="3433031"/>
          </a:xfrm>
        </p:spPr>
        <p:txBody>
          <a:bodyPr vert="horz" lIns="91440" tIns="45720" rIns="91440" bIns="45720" rtlCol="0" anchor="t">
            <a:normAutofit/>
          </a:bodyPr>
          <a:lstStyle/>
          <a:p>
            <a:r>
              <a:rPr lang="en-US">
                <a:solidFill>
                  <a:schemeClr val="tx1"/>
                </a:solidFill>
              </a:rPr>
              <a:t>The dataset provided has 1408 rows and 20 attributes.</a:t>
            </a:r>
          </a:p>
          <a:p>
            <a:r>
              <a:rPr lang="en-US">
                <a:solidFill>
                  <a:schemeClr val="tx1"/>
                </a:solidFill>
              </a:rPr>
              <a:t>Few of the Attributes are:</a:t>
            </a:r>
          </a:p>
          <a:p>
            <a:pPr marL="342900" indent="-342900">
              <a:buChar char="•"/>
            </a:pPr>
            <a:r>
              <a:rPr lang="en-US">
                <a:solidFill>
                  <a:schemeClr val="tx1"/>
                </a:solidFill>
              </a:rPr>
              <a:t>team</a:t>
            </a:r>
          </a:p>
          <a:p>
            <a:pPr marL="342900" indent="-342900">
              <a:buChar char="•"/>
            </a:pPr>
            <a:r>
              <a:rPr lang="en-US">
                <a:solidFill>
                  <a:schemeClr val="tx1"/>
                </a:solidFill>
              </a:rPr>
              <a:t>player</a:t>
            </a:r>
          </a:p>
          <a:p>
            <a:pPr marL="342900" indent="-342900">
              <a:buChar char="•"/>
            </a:pPr>
            <a:r>
              <a:rPr lang="en-US">
                <a:solidFill>
                  <a:schemeClr val="tx1"/>
                </a:solidFill>
              </a:rPr>
              <a:t>4s</a:t>
            </a:r>
          </a:p>
          <a:p>
            <a:pPr marL="342900" indent="-342900">
              <a:buChar char="•"/>
            </a:pPr>
            <a:r>
              <a:rPr lang="en-US">
                <a:solidFill>
                  <a:schemeClr val="tx1"/>
                </a:solidFill>
              </a:rPr>
              <a:t>wkts</a:t>
            </a:r>
          </a:p>
        </p:txBody>
      </p:sp>
      <p:pic>
        <p:nvPicPr>
          <p:cNvPr id="9" name="Picture Placeholder 8">
            <a:extLst>
              <a:ext uri="{FF2B5EF4-FFF2-40B4-BE49-F238E27FC236}">
                <a16:creationId xmlns:a16="http://schemas.microsoft.com/office/drawing/2014/main" id="{4C8DD225-452B-EA09-D29C-807B23B969F5}"/>
              </a:ext>
            </a:extLst>
          </p:cNvPr>
          <p:cNvPicPr>
            <a:picLocks noGrp="1" noChangeAspect="1"/>
          </p:cNvPicPr>
          <p:nvPr>
            <p:ph type="pic" sz="quarter" idx="15"/>
          </p:nvPr>
        </p:nvPicPr>
        <p:blipFill rotWithShape="1">
          <a:blip r:embed="rId2"/>
          <a:srcRect l="-98" t="-991" r="-157" b="46"/>
          <a:stretch/>
        </p:blipFill>
        <p:spPr>
          <a:xfrm>
            <a:off x="6294886" y="2578654"/>
            <a:ext cx="5579203" cy="3637081"/>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7</a:t>
            </a:fld>
            <a:endParaRPr lang="en-US"/>
          </a:p>
        </p:txBody>
      </p:sp>
    </p:spTree>
    <p:extLst>
      <p:ext uri="{BB962C8B-B14F-4D97-AF65-F5344CB8AC3E}">
        <p14:creationId xmlns:p14="http://schemas.microsoft.com/office/powerpoint/2010/main" val="7750611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a:lstStyle/>
          <a:p>
            <a:r>
              <a:rPr lang="en-US" dirty="0"/>
              <a:t>THANK YOU</a:t>
            </a:r>
          </a:p>
        </p:txBody>
      </p:sp>
      <p:pic>
        <p:nvPicPr>
          <p:cNvPr id="27" name="Picture Placeholder 26" descr="Image of a typewriter with &quot;The End.&quot; typed on the paper. ">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12804" y="1225484"/>
            <a:ext cx="4059934" cy="3951807"/>
          </a:xfrm>
        </p:spPr>
      </p:pic>
      <p:sp>
        <p:nvSpPr>
          <p:cNvPr id="17" name="Content Placeholder 16">
            <a:extLst>
              <a:ext uri="{FF2B5EF4-FFF2-40B4-BE49-F238E27FC236}">
                <a16:creationId xmlns:a16="http://schemas.microsoft.com/office/drawing/2014/main" id="{19606920-6D8A-4305-AB8A-83B7F93915CE}"/>
              </a:ext>
            </a:extLst>
          </p:cNvPr>
          <p:cNvSpPr>
            <a:spLocks noGrp="1"/>
          </p:cNvSpPr>
          <p:nvPr>
            <p:ph idx="1"/>
          </p:nvPr>
        </p:nvSpPr>
        <p:spPr>
          <a:xfrm>
            <a:off x="4547779" y="5355583"/>
            <a:ext cx="2270162" cy="577153"/>
          </a:xfrm>
        </p:spPr>
        <p:txBody>
          <a:bodyPr vert="horz" lIns="91440" tIns="45720" rIns="91440" bIns="45720" rtlCol="0" anchor="t">
            <a:normAutofit/>
          </a:bodyPr>
          <a:lstStyle/>
          <a:p>
            <a:r>
              <a:rPr lang="en-US" dirty="0"/>
              <a:t>Vaibhav Singh</a:t>
            </a:r>
          </a:p>
        </p:txBody>
      </p:sp>
      <p:sp>
        <p:nvSpPr>
          <p:cNvPr id="13" name="Content Placeholder 12">
            <a:extLst>
              <a:ext uri="{FF2B5EF4-FFF2-40B4-BE49-F238E27FC236}">
                <a16:creationId xmlns:a16="http://schemas.microsoft.com/office/drawing/2014/main" id="{27C60074-2066-4765-88F0-BC4B57CC1F9D}"/>
              </a:ext>
            </a:extLst>
          </p:cNvPr>
          <p:cNvSpPr>
            <a:spLocks noGrp="1"/>
          </p:cNvSpPr>
          <p:nvPr>
            <p:ph idx="16"/>
          </p:nvPr>
        </p:nvSpPr>
        <p:spPr>
          <a:xfrm>
            <a:off x="6984437" y="5355583"/>
            <a:ext cx="2270162" cy="577153"/>
          </a:xfrm>
        </p:spPr>
        <p:txBody>
          <a:bodyPr vert="horz" lIns="91440" tIns="45720" rIns="91440" bIns="45720" rtlCol="0" anchor="t">
            <a:normAutofit/>
          </a:bodyPr>
          <a:lstStyle/>
          <a:p>
            <a:r>
              <a:rPr lang="en-US" dirty="0"/>
              <a:t>Vaibhav.vaibhavsingh.singh80@gmail.com</a:t>
            </a:r>
          </a:p>
        </p:txBody>
      </p:sp>
      <p:sp>
        <p:nvSpPr>
          <p:cNvPr id="15" name="Content Placeholder 14">
            <a:extLst>
              <a:ext uri="{FF2B5EF4-FFF2-40B4-BE49-F238E27FC236}">
                <a16:creationId xmlns:a16="http://schemas.microsoft.com/office/drawing/2014/main" id="{5C765B3E-A7DA-421D-A959-98BFA5AE3BA1}"/>
              </a:ext>
            </a:extLst>
          </p:cNvPr>
          <p:cNvSpPr>
            <a:spLocks noGrp="1"/>
          </p:cNvSpPr>
          <p:nvPr>
            <p:ph idx="17"/>
          </p:nvPr>
        </p:nvSpPr>
        <p:spPr>
          <a:xfrm>
            <a:off x="9421095" y="5355583"/>
            <a:ext cx="2270162" cy="577153"/>
          </a:xfrm>
        </p:spPr>
        <p:txBody>
          <a:bodyPr vert="horz" lIns="91440" tIns="45720" rIns="91440" bIns="45720" rtlCol="0" anchor="t">
            <a:normAutofit/>
          </a:bodyPr>
          <a:lstStyle/>
          <a:p>
            <a:r>
              <a:rPr lang="en-US" dirty="0"/>
              <a:t>MIP-ML-08</a:t>
            </a:r>
          </a:p>
        </p:txBody>
      </p:sp>
      <p:sp>
        <p:nvSpPr>
          <p:cNvPr id="9" name="Footer Placeholder 8">
            <a:extLst>
              <a:ext uri="{FF2B5EF4-FFF2-40B4-BE49-F238E27FC236}">
                <a16:creationId xmlns:a16="http://schemas.microsoft.com/office/drawing/2014/main" id="{E499FA5D-C267-460D-ACB2-5253424F4931}"/>
              </a:ext>
            </a:extLst>
          </p:cNvPr>
          <p:cNvSpPr>
            <a:spLocks noGrp="1"/>
          </p:cNvSpPr>
          <p:nvPr>
            <p:ph type="ftr" sz="quarter" idx="11"/>
          </p:nvPr>
        </p:nvSpPr>
        <p:spPr>
          <a:xfrm>
            <a:off x="960120" y="6356350"/>
            <a:ext cx="3405051" cy="365125"/>
          </a:xfrm>
        </p:spPr>
        <p:txBody>
          <a:bodyPr/>
          <a:lstStyle/>
          <a:p>
            <a:r>
              <a:rPr lang="en-US" dirty="0"/>
              <a:t>VAIBHAV SINGH</a:t>
            </a:r>
          </a:p>
        </p:txBody>
      </p:sp>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70</a:t>
            </a:fld>
            <a:endParaRPr lang="en-US" dirty="0"/>
          </a:p>
        </p:txBody>
      </p:sp>
    </p:spTree>
    <p:extLst>
      <p:ext uri="{BB962C8B-B14F-4D97-AF65-F5344CB8AC3E}">
        <p14:creationId xmlns:p14="http://schemas.microsoft.com/office/powerpoint/2010/main" val="245235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C69C1A1-78E3-4597-AE36-69056DA332BE}"/>
              </a:ext>
            </a:extLst>
          </p:cNvPr>
          <p:cNvSpPr>
            <a:spLocks noGrp="1"/>
          </p:cNvSpPr>
          <p:nvPr>
            <p:ph type="title"/>
          </p:nvPr>
        </p:nvSpPr>
        <p:spPr/>
        <p:txBody>
          <a:bodyPr/>
          <a:lstStyle/>
          <a:p>
            <a:r>
              <a:rPr lang="en-US" dirty="0"/>
              <a:t>EDA</a:t>
            </a:r>
          </a:p>
        </p:txBody>
      </p:sp>
      <p:sp>
        <p:nvSpPr>
          <p:cNvPr id="24" name="Content Placeholder 23">
            <a:extLst>
              <a:ext uri="{FF2B5EF4-FFF2-40B4-BE49-F238E27FC236}">
                <a16:creationId xmlns:a16="http://schemas.microsoft.com/office/drawing/2014/main" id="{D593D767-CBED-4343-BF82-E91FA5BF5521}"/>
              </a:ext>
            </a:extLst>
          </p:cNvPr>
          <p:cNvSpPr>
            <a:spLocks noGrp="1"/>
          </p:cNvSpPr>
          <p:nvPr>
            <p:ph type="body" idx="1"/>
          </p:nvPr>
        </p:nvSpPr>
        <p:spPr/>
        <p:txBody>
          <a:bodyPr vert="horz" lIns="91440" tIns="45720" rIns="91440" bIns="45720" rtlCol="0" anchor="t">
            <a:normAutofit/>
          </a:bodyPr>
          <a:lstStyle/>
          <a:p>
            <a:r>
              <a:rPr lang="en-US" dirty="0"/>
              <a:t>In EDA, we'll observe the information and statistical.</a:t>
            </a:r>
          </a:p>
        </p:txBody>
      </p:sp>
      <p:sp>
        <p:nvSpPr>
          <p:cNvPr id="7" name="Slide Number Placeholder 6">
            <a:extLst>
              <a:ext uri="{FF2B5EF4-FFF2-40B4-BE49-F238E27FC236}">
                <a16:creationId xmlns:a16="http://schemas.microsoft.com/office/drawing/2014/main" id="{A352ABE0-11DD-496F-AD25-CB335771B69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7217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0" y="317814"/>
            <a:ext cx="10268712" cy="1700784"/>
          </a:xfrm>
        </p:spPr>
        <p:txBody>
          <a:bodyPr vert="horz" lIns="91440" tIns="45720" rIns="91440" bIns="45720" rtlCol="0" anchor="ctr">
            <a:normAutofit/>
          </a:bodyPr>
          <a:lstStyle/>
          <a:p>
            <a:pPr>
              <a:lnSpc>
                <a:spcPct val="90000"/>
              </a:lnSpc>
              <a:spcBef>
                <a:spcPct val="0"/>
              </a:spcBef>
            </a:pPr>
            <a:r>
              <a:rPr lang="en-US" dirty="0"/>
              <a:t>Dataset description</a:t>
            </a:r>
            <a:endParaRPr lang="en-US" kern="1200" cap="all" spc="120" baseline="0" dirty="0">
              <a:latin typeface="+mj-lt"/>
              <a:ea typeface="+mj-ea"/>
              <a:cs typeface="+mj-cs"/>
            </a:endParaRP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2784143"/>
            <a:ext cx="5336888" cy="3433031"/>
          </a:xfrm>
        </p:spPr>
        <p:txBody>
          <a:bodyPr vert="horz" lIns="91440" tIns="45720" rIns="91440" bIns="45720" rtlCol="0" anchor="t">
            <a:normAutofit/>
          </a:bodyPr>
          <a:lstStyle/>
          <a:p>
            <a:r>
              <a:rPr lang="en-US">
                <a:solidFill>
                  <a:schemeClr val="tx1"/>
                </a:solidFill>
              </a:rPr>
              <a:t>We can observe the statistical measures like mean, standard deviation, maximum and minimum values along with various quartile ranges for our dataset.</a:t>
            </a:r>
          </a:p>
        </p:txBody>
      </p:sp>
      <p:pic>
        <p:nvPicPr>
          <p:cNvPr id="9" name="Picture Placeholder 8">
            <a:extLst>
              <a:ext uri="{FF2B5EF4-FFF2-40B4-BE49-F238E27FC236}">
                <a16:creationId xmlns:a16="http://schemas.microsoft.com/office/drawing/2014/main" id="{4C8DD225-452B-EA09-D29C-807B23B969F5}"/>
              </a:ext>
            </a:extLst>
          </p:cNvPr>
          <p:cNvPicPr>
            <a:picLocks noGrp="1" noChangeAspect="1"/>
          </p:cNvPicPr>
          <p:nvPr>
            <p:ph type="pic" sz="quarter" idx="15"/>
          </p:nvPr>
        </p:nvPicPr>
        <p:blipFill rotWithShape="1">
          <a:blip r:embed="rId2"/>
          <a:srcRect l="-98" t="-991" r="-157" b="46"/>
          <a:stretch/>
        </p:blipFill>
        <p:spPr>
          <a:xfrm>
            <a:off x="6294886" y="2578654"/>
            <a:ext cx="5579203" cy="3637081"/>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9</a:t>
            </a:fld>
            <a:endParaRPr lang="en-US"/>
          </a:p>
        </p:txBody>
      </p:sp>
    </p:spTree>
    <p:extLst>
      <p:ext uri="{BB962C8B-B14F-4D97-AF65-F5344CB8AC3E}">
        <p14:creationId xmlns:p14="http://schemas.microsoft.com/office/powerpoint/2010/main" val="2811507414"/>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2.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_JuxtaposeVTI</Template>
  <TotalTime>0</TotalTime>
  <Words>550</Words>
  <Application>Microsoft Office PowerPoint</Application>
  <PresentationFormat>Widescreen</PresentationFormat>
  <Paragraphs>106</Paragraphs>
  <Slides>70</Slides>
  <Notes>4</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JuxtaposeVTI</vt:lpstr>
      <vt:lpstr>Cricket world cup 2023 analysis</vt:lpstr>
      <vt:lpstr>AGENDA</vt:lpstr>
      <vt:lpstr>PROJECT OVERVIEW</vt:lpstr>
      <vt:lpstr>Dataset overview</vt:lpstr>
      <vt:lpstr>Dataset overview</vt:lpstr>
      <vt:lpstr>Importing essential libraries</vt:lpstr>
      <vt:lpstr>Provided dataset</vt:lpstr>
      <vt:lpstr>EDA</vt:lpstr>
      <vt:lpstr>Dataset description</vt:lpstr>
      <vt:lpstr>Dataset information</vt:lpstr>
      <vt:lpstr>Dataset description</vt:lpstr>
      <vt:lpstr>Null count of each attributes</vt:lpstr>
      <vt:lpstr>Data preprocessing</vt:lpstr>
      <vt:lpstr>Data cleaning</vt:lpstr>
      <vt:lpstr>Data cleaning</vt:lpstr>
      <vt:lpstr>Team performance analysis</vt:lpstr>
      <vt:lpstr>Team which took highest wickets</vt:lpstr>
      <vt:lpstr>Team with highest maidens</vt:lpstr>
      <vt:lpstr>Team with best bowling economy</vt:lpstr>
      <vt:lpstr>Team with most 4s</vt:lpstr>
      <vt:lpstr>Team with most 6s</vt:lpstr>
      <vt:lpstr>Team with maximum run-given and run-scored</vt:lpstr>
      <vt:lpstr>Team with top performance</vt:lpstr>
      <vt:lpstr>Player performance analysis</vt:lpstr>
      <vt:lpstr>Bowler's run-given wise analysis</vt:lpstr>
      <vt:lpstr>Player with least runs-given</vt:lpstr>
      <vt:lpstr>Player with most runs-given</vt:lpstr>
      <vt:lpstr>Bowler's maiden-over wise analysis</vt:lpstr>
      <vt:lpstr>Player with least maiden-overs</vt:lpstr>
      <vt:lpstr>Player with most maiden-overs</vt:lpstr>
      <vt:lpstr>Bowler's bowling-count wise analysis</vt:lpstr>
      <vt:lpstr>Player with least bowling-count</vt:lpstr>
      <vt:lpstr>Player with most bowling-count</vt:lpstr>
      <vt:lpstr>Bowler's wickets-taken wise analysis</vt:lpstr>
      <vt:lpstr>Player with least wicket-taken</vt:lpstr>
      <vt:lpstr>Player with most wicket-taken</vt:lpstr>
      <vt:lpstr>Batsman's batting duration wise analysis</vt:lpstr>
      <vt:lpstr>Player with least batting duration</vt:lpstr>
      <vt:lpstr>Player with most batting duration</vt:lpstr>
      <vt:lpstr>Batsman's batting not-out wise analysis</vt:lpstr>
      <vt:lpstr>Player with least not-outs</vt:lpstr>
      <vt:lpstr>Player with most not-outs</vt:lpstr>
      <vt:lpstr>Batsman's with most 4s wise analysis</vt:lpstr>
      <vt:lpstr>Player with least 4s</vt:lpstr>
      <vt:lpstr>Player with most 4s</vt:lpstr>
      <vt:lpstr>Batsman's with most 6s wise analysis</vt:lpstr>
      <vt:lpstr>Player with least 6s</vt:lpstr>
      <vt:lpstr>Player with most 6s</vt:lpstr>
      <vt:lpstr>Batsman's with most runs-scored wise analysis</vt:lpstr>
      <vt:lpstr>Player with least runs-scored</vt:lpstr>
      <vt:lpstr>Player with most runs-scored</vt:lpstr>
      <vt:lpstr>Impact of players on their team's performance</vt:lpstr>
      <vt:lpstr>Impact of players on their team's performance</vt:lpstr>
      <vt:lpstr>Opposition and ground analysis</vt:lpstr>
      <vt:lpstr>Indian team performance against opposition analysis</vt:lpstr>
      <vt:lpstr>Indian team runs-scored analysis</vt:lpstr>
      <vt:lpstr>Indian team runs-given analysis</vt:lpstr>
      <vt:lpstr>Indian team wicket taken analysis</vt:lpstr>
      <vt:lpstr>team performance in various ground analysis</vt:lpstr>
      <vt:lpstr>team run-scored on-ground analysis</vt:lpstr>
      <vt:lpstr>team run-given on-ground analysis</vt:lpstr>
      <vt:lpstr>team wicket on-ground analysis</vt:lpstr>
      <vt:lpstr>teams strength based on runs in grounds</vt:lpstr>
      <vt:lpstr>Temporal analysis</vt:lpstr>
      <vt:lpstr>Parsing the dataset</vt:lpstr>
      <vt:lpstr>Cleaning the dataset</vt:lpstr>
      <vt:lpstr>Temporal analysis of all team</vt:lpstr>
      <vt:lpstr>Temporal analysis of team on the basis of runs-scored</vt:lpstr>
      <vt:lpstr>Temporal analysis of team on the basis of wickets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1260</cp:revision>
  <dcterms:created xsi:type="dcterms:W3CDTF">2024-04-05T15:03:37Z</dcterms:created>
  <dcterms:modified xsi:type="dcterms:W3CDTF">2024-04-06T11:40:43Z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