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4/5/2021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Battle of the Neighborhoods</a:t>
            </a:r>
          </a:p>
        </p:txBody>
      </p:sp>
      <p:sp>
        <p:nvSpPr>
          <p:cNvPr id="3" name="Subtitle 2"/>
          <p:cNvSpPr>
            <a:spLocks noGrp="1"/>
          </p:cNvSpPr>
          <p:nvPr>
            <p:ph type="subTitle" idx="1"/>
          </p:nvPr>
        </p:nvSpPr>
        <p:spPr/>
        <p:txBody>
          <a:bodyPr/>
          <a:lstStyle/>
          <a:p>
            <a:r>
              <a:rPr lang="en-US"/>
              <a:t>Week 2</a:t>
            </a:r>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Discussion</a:t>
            </a:r>
          </a:p>
        </p:txBody>
      </p:sp>
      <p:sp>
        <p:nvSpPr>
          <p:cNvPr id="3" name="Content Placeholder 2"/>
          <p:cNvSpPr>
            <a:spLocks noGrp="1"/>
          </p:cNvSpPr>
          <p:nvPr>
            <p:ph idx="1"/>
          </p:nvPr>
        </p:nvSpPr>
        <p:spPr/>
        <p:txBody>
          <a:bodyPr>
            <a:normAutofit fontScale="92500" lnSpcReduction="20000"/>
          </a:bodyPr>
          <a:lstStyle/>
          <a:p>
            <a:pPr marL="0" indent="0" algn="ctr">
              <a:buNone/>
            </a:pPr>
            <a:r>
              <a:rPr lang="en-US" dirty="0"/>
              <a:t>It was found that some types of restaurant and franchise where far more common than others.  </a:t>
            </a:r>
          </a:p>
          <a:p>
            <a:pPr marL="0" indent="0" algn="ctr">
              <a:buNone/>
            </a:pPr>
            <a:endParaRPr lang="en-US" dirty="0"/>
          </a:p>
          <a:p>
            <a:pPr marL="0" indent="0" algn="ctr">
              <a:buNone/>
            </a:pPr>
            <a:r>
              <a:rPr lang="en-US" dirty="0"/>
              <a:t>In particular: </a:t>
            </a:r>
          </a:p>
          <a:p>
            <a:pPr marL="0" indent="0" algn="ctr">
              <a:buNone/>
            </a:pPr>
            <a:r>
              <a:rPr lang="en-IN" dirty="0"/>
              <a:t>Starbucks 2 </a:t>
            </a:r>
            <a:endParaRPr lang="en-IN" dirty="0" smtClean="0"/>
          </a:p>
          <a:p>
            <a:pPr marL="0" indent="0" algn="ctr">
              <a:buNone/>
            </a:pPr>
            <a:r>
              <a:rPr lang="en-IN" dirty="0" err="1" smtClean="0"/>
              <a:t>Moorten</a:t>
            </a:r>
            <a:r>
              <a:rPr lang="en-IN" dirty="0" smtClean="0"/>
              <a:t> </a:t>
            </a:r>
            <a:r>
              <a:rPr lang="en-IN" dirty="0"/>
              <a:t>Botanical Garden 1 </a:t>
            </a:r>
            <a:endParaRPr lang="en-IN" dirty="0" smtClean="0"/>
          </a:p>
          <a:p>
            <a:pPr marL="0" indent="0" algn="ctr">
              <a:buNone/>
            </a:pPr>
            <a:r>
              <a:rPr lang="en-IN" dirty="0" smtClean="0"/>
              <a:t>Swiss </a:t>
            </a:r>
            <a:r>
              <a:rPr lang="en-IN" dirty="0"/>
              <a:t>Donut 1 </a:t>
            </a:r>
            <a:endParaRPr lang="en-IN" dirty="0" smtClean="0"/>
          </a:p>
          <a:p>
            <a:pPr marL="0" indent="0" algn="ctr">
              <a:buNone/>
            </a:pPr>
            <a:r>
              <a:rPr lang="en-IN" dirty="0" smtClean="0"/>
              <a:t>ALDI </a:t>
            </a:r>
            <a:r>
              <a:rPr lang="en-IN" dirty="0"/>
              <a:t>1</a:t>
            </a:r>
            <a:endParaRPr lang="en-US" dirty="0"/>
          </a:p>
          <a:p>
            <a:pPr marL="0" indent="0" algn="ctr">
              <a:buNone/>
            </a:pPr>
            <a:r>
              <a:rPr lang="en-US" dirty="0"/>
              <a:t>Others were less clear, since there are several </a:t>
            </a:r>
            <a:r>
              <a:rPr lang="en-US" dirty="0" smtClean="0"/>
              <a:t>Mexican restaurants </a:t>
            </a:r>
            <a:r>
              <a:rPr lang="en-US" dirty="0"/>
              <a:t>in the area which the data makes harder to count.  In the main however, business showed a good spread of uniqueness, and where mostly one of a kind in that area.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ym typeface="+mn-ea"/>
              </a:rPr>
              <a:t>Conclusion</a:t>
            </a:r>
            <a:endParaRPr lang="en-US"/>
          </a:p>
        </p:txBody>
      </p:sp>
      <p:sp>
        <p:nvSpPr>
          <p:cNvPr id="3" name="Content Placeholder 2"/>
          <p:cNvSpPr>
            <a:spLocks noGrp="1"/>
          </p:cNvSpPr>
          <p:nvPr>
            <p:ph idx="1"/>
          </p:nvPr>
        </p:nvSpPr>
        <p:spPr>
          <a:xfrm>
            <a:off x="838200" y="1825625"/>
            <a:ext cx="5484962" cy="4351338"/>
          </a:xfrm>
        </p:spPr>
        <p:txBody>
          <a:bodyPr>
            <a:normAutofit lnSpcReduction="10000"/>
          </a:bodyPr>
          <a:lstStyle/>
          <a:p>
            <a:endParaRPr lang="en-US" dirty="0"/>
          </a:p>
          <a:p>
            <a:pPr marL="0" indent="0" algn="ctr">
              <a:buNone/>
            </a:pPr>
            <a:r>
              <a:rPr lang="en-US" dirty="0"/>
              <a:t>A lot of useful information about the area was derived from the data.  It was found that by applying Data Science techniques the area was found suitable for opening an up-market restaurant, main competition (in the form of other dining establishments) comes from the Mexican restaurants and Fast Food.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253" y="1690687"/>
            <a:ext cx="5072332" cy="45634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Target Audience</a:t>
            </a:r>
          </a:p>
        </p:txBody>
      </p:sp>
      <p:sp>
        <p:nvSpPr>
          <p:cNvPr id="3" name="Content Placeholder 2"/>
          <p:cNvSpPr>
            <a:spLocks noGrp="1"/>
          </p:cNvSpPr>
          <p:nvPr>
            <p:ph idx="1"/>
          </p:nvPr>
        </p:nvSpPr>
        <p:spPr/>
        <p:txBody>
          <a:bodyPr/>
          <a:lstStyle/>
          <a:p>
            <a:pPr marL="0" indent="0" algn="ctr">
              <a:buNone/>
            </a:pPr>
            <a:r>
              <a:rPr lang="en-US" dirty="0"/>
              <a:t>Our target audience and stakeholders are companies and individuals who wish to open new restaurant premises on the city of </a:t>
            </a:r>
            <a:r>
              <a:rPr lang="en-US" dirty="0" smtClean="0"/>
              <a:t>Santa Monica’s </a:t>
            </a:r>
            <a:r>
              <a:rPr lang="en-US" dirty="0"/>
              <a:t>popular </a:t>
            </a:r>
            <a:r>
              <a:rPr lang="en-US" dirty="0" smtClean="0"/>
              <a:t>City Center.  </a:t>
            </a:r>
            <a:r>
              <a:rPr lang="en-US" dirty="0"/>
              <a:t>However that is not a </a:t>
            </a:r>
            <a:r>
              <a:rPr lang="en-US" dirty="0" smtClean="0"/>
              <a:t>straightforward </a:t>
            </a:r>
            <a:r>
              <a:rPr lang="en-US" dirty="0"/>
              <a:t>process, for reasons I will next explain.  The pitfalls are mainly competition, cost of operating a business, cultural differences that exist in some areas, and the demographic makeup of some localities.  Thus the clients require an analysis of the local neighborhoods to understand the scope of the issues.  Some types of restaurants are better suited to particular areas.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Demographics of the City</a:t>
            </a:r>
          </a:p>
        </p:txBody>
      </p:sp>
      <p:sp>
        <p:nvSpPr>
          <p:cNvPr id="3" name="Content Placeholder 2"/>
          <p:cNvSpPr>
            <a:spLocks noGrp="1"/>
          </p:cNvSpPr>
          <p:nvPr>
            <p:ph idx="1"/>
          </p:nvPr>
        </p:nvSpPr>
        <p:spPr/>
        <p:txBody>
          <a:bodyPr/>
          <a:lstStyle/>
          <a:p>
            <a:pPr marL="0" indent="0" algn="ctr">
              <a:buNone/>
            </a:pPr>
            <a:r>
              <a:rPr lang="en-US" dirty="0"/>
              <a:t>The population of the City of </a:t>
            </a:r>
            <a:r>
              <a:rPr lang="en-US" dirty="0" smtClean="0"/>
              <a:t>Santa Monica, California </a:t>
            </a:r>
            <a:r>
              <a:rPr lang="en-US" dirty="0"/>
              <a:t>is an estimated </a:t>
            </a:r>
            <a:r>
              <a:rPr lang="en-US" dirty="0" smtClean="0"/>
              <a:t>91,577 .  Santa Monica </a:t>
            </a:r>
            <a:r>
              <a:rPr lang="en-US" dirty="0"/>
              <a:t>is a cosmopolitan city with a broad mixture of Americans and immigrants from other countries.  The demographic makeup of the people in the city are of mainly White, African Americans, Hispanic or Latino, and Native Americans.  Naturally there is much choice of restaurants, serving both Domestic and foreign </a:t>
            </a:r>
            <a:r>
              <a:rPr lang="en-US" dirty="0" smtClean="0"/>
              <a:t>foods.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Breakdown of the Customer base</a:t>
            </a:r>
          </a:p>
        </p:txBody>
      </p:sp>
      <p:sp>
        <p:nvSpPr>
          <p:cNvPr id="3" name="Content Placeholder 2"/>
          <p:cNvSpPr>
            <a:spLocks noGrp="1"/>
          </p:cNvSpPr>
          <p:nvPr>
            <p:ph idx="1"/>
          </p:nvPr>
        </p:nvSpPr>
        <p:spPr/>
        <p:txBody>
          <a:bodyPr>
            <a:normAutofit/>
          </a:bodyPr>
          <a:lstStyle/>
          <a:p>
            <a:pPr marL="0" indent="0" algn="ctr">
              <a:buNone/>
            </a:pPr>
            <a:r>
              <a:rPr lang="en-US" dirty="0" smtClean="0"/>
              <a:t>Santa Monica </a:t>
            </a:r>
            <a:r>
              <a:rPr lang="en-US" dirty="0"/>
              <a:t>Demographics</a:t>
            </a:r>
          </a:p>
          <a:p>
            <a:pPr marL="0" indent="0" algn="ctr">
              <a:buNone/>
            </a:pPr>
            <a:r>
              <a:rPr lang="en-IN" dirty="0"/>
              <a:t>• White: 75.9% (64.6% non-Hispanic) </a:t>
            </a:r>
            <a:endParaRPr lang="en-IN" dirty="0" smtClean="0"/>
          </a:p>
          <a:p>
            <a:pPr marL="0" indent="0" algn="ctr">
              <a:buNone/>
            </a:pPr>
            <a:r>
              <a:rPr lang="en-IN" dirty="0" smtClean="0"/>
              <a:t>• </a:t>
            </a:r>
            <a:r>
              <a:rPr lang="en-IN" dirty="0"/>
              <a:t>Black or African American: 4.5% </a:t>
            </a:r>
            <a:endParaRPr lang="en-IN" dirty="0" smtClean="0"/>
          </a:p>
          <a:p>
            <a:pPr marL="0" indent="0" algn="ctr">
              <a:buNone/>
            </a:pPr>
            <a:r>
              <a:rPr lang="en-IN" dirty="0" smtClean="0"/>
              <a:t>• </a:t>
            </a:r>
            <a:r>
              <a:rPr lang="en-IN" dirty="0"/>
              <a:t>American Indian: 0.3% </a:t>
            </a:r>
            <a:endParaRPr lang="en-IN" dirty="0" smtClean="0"/>
          </a:p>
          <a:p>
            <a:pPr marL="0" indent="0" algn="ctr">
              <a:buNone/>
            </a:pPr>
            <a:r>
              <a:rPr lang="en-IN" dirty="0" smtClean="0"/>
              <a:t>• </a:t>
            </a:r>
            <a:r>
              <a:rPr lang="en-IN" dirty="0"/>
              <a:t>Asian: 10.2% </a:t>
            </a:r>
            <a:endParaRPr lang="en-IN" dirty="0" smtClean="0"/>
          </a:p>
          <a:p>
            <a:pPr marL="0" indent="0" algn="ctr">
              <a:buNone/>
            </a:pPr>
            <a:r>
              <a:rPr lang="en-IN" dirty="0" smtClean="0"/>
              <a:t>• </a:t>
            </a:r>
            <a:r>
              <a:rPr lang="en-IN" dirty="0"/>
              <a:t>Pacific Islander: 0.1% </a:t>
            </a:r>
            <a:endParaRPr lang="en-IN" dirty="0" smtClean="0"/>
          </a:p>
          <a:p>
            <a:pPr marL="0" indent="0" algn="ctr">
              <a:buNone/>
            </a:pPr>
            <a:r>
              <a:rPr lang="en-IN" dirty="0" smtClean="0"/>
              <a:t>• </a:t>
            </a:r>
            <a:r>
              <a:rPr lang="en-IN" dirty="0"/>
              <a:t>Two or more races: 5.9% </a:t>
            </a:r>
            <a:endParaRPr lang="en-IN" dirty="0" smtClean="0"/>
          </a:p>
          <a:p>
            <a:pPr marL="0" indent="0" algn="ctr">
              <a:buNone/>
            </a:pPr>
            <a:r>
              <a:rPr lang="en-IN" dirty="0" smtClean="0"/>
              <a:t>• </a:t>
            </a:r>
            <a:r>
              <a:rPr lang="en-IN" dirty="0"/>
              <a:t>Hispanic of any race: 15.4%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Business Opportunities</a:t>
            </a:r>
          </a:p>
        </p:txBody>
      </p:sp>
      <p:sp>
        <p:nvSpPr>
          <p:cNvPr id="3" name="Content Placeholder 2"/>
          <p:cNvSpPr>
            <a:spLocks noGrp="1"/>
          </p:cNvSpPr>
          <p:nvPr>
            <p:ph idx="1"/>
          </p:nvPr>
        </p:nvSpPr>
        <p:spPr>
          <a:xfrm>
            <a:off x="838200" y="1844040"/>
            <a:ext cx="10515600" cy="4351338"/>
          </a:xfrm>
        </p:spPr>
        <p:txBody>
          <a:bodyPr/>
          <a:lstStyle/>
          <a:p>
            <a:pPr marL="0" indent="0" algn="ctr">
              <a:buNone/>
            </a:pPr>
            <a:r>
              <a:rPr lang="en-US" dirty="0"/>
              <a:t>Since </a:t>
            </a:r>
            <a:r>
              <a:rPr lang="en-US" dirty="0" smtClean="0"/>
              <a:t>Santa Monica </a:t>
            </a:r>
            <a:r>
              <a:rPr lang="en-US" dirty="0"/>
              <a:t>is such a multicultural and eclectic hub, with a large workforce available, the city offers many business opportunities which groups of investors can exploit.  The downside is, that since there are many restaurants there already, hence the competition for customers is considerable.  Property in the </a:t>
            </a:r>
            <a:r>
              <a:rPr lang="en-US" dirty="0" smtClean="0"/>
              <a:t>City Center area </a:t>
            </a:r>
            <a:r>
              <a:rPr lang="en-US" dirty="0"/>
              <a:t>is also expensive and suffers from being heavily taxed.  The cost of trading in </a:t>
            </a:r>
            <a:r>
              <a:rPr lang="en-US" dirty="0" smtClean="0"/>
              <a:t>Santa Monica, </a:t>
            </a:r>
            <a:r>
              <a:rPr lang="en-US" dirty="0"/>
              <a:t>therefore requires to be thoroughly analyzed and considered before any new company can be opened.  In this analysis we will attempt to find the best location for the new business, by examining what already exists in the chosen area.  In particular we will be looking at the </a:t>
            </a:r>
            <a:r>
              <a:rPr lang="en-US" dirty="0" smtClean="0"/>
              <a:t>City Center </a:t>
            </a:r>
            <a:r>
              <a:rPr lang="en-US" dirty="0"/>
              <a:t>area of the city.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ym typeface="+mn-ea"/>
              </a:rPr>
              <a:t>The data that will be used to solve the problem:</a:t>
            </a:r>
            <a:endParaRPr lang="en-US"/>
          </a:p>
        </p:txBody>
      </p:sp>
      <p:sp>
        <p:nvSpPr>
          <p:cNvPr id="3" name="Content Placeholder 2"/>
          <p:cNvSpPr>
            <a:spLocks noGrp="1"/>
          </p:cNvSpPr>
          <p:nvPr>
            <p:ph idx="1"/>
          </p:nvPr>
        </p:nvSpPr>
        <p:spPr/>
        <p:txBody>
          <a:bodyPr/>
          <a:lstStyle/>
          <a:p>
            <a:pPr marL="0" indent="0">
              <a:buNone/>
            </a:pPr>
            <a:endParaRPr lang="en-US" dirty="0"/>
          </a:p>
          <a:p>
            <a:pPr marL="0" indent="0" algn="ctr">
              <a:buNone/>
            </a:pPr>
            <a:r>
              <a:rPr lang="en-US" dirty="0"/>
              <a:t>We will be using Foursquare and </a:t>
            </a:r>
            <a:r>
              <a:rPr lang="en-US" dirty="0" err="1"/>
              <a:t>geopy</a:t>
            </a:r>
            <a:r>
              <a:rPr lang="en-US" dirty="0"/>
              <a:t> data to map top the top venues within the location of </a:t>
            </a:r>
            <a:r>
              <a:rPr lang="en-US" dirty="0" smtClean="0"/>
              <a:t>Santa Monica’s City Center to </a:t>
            </a:r>
            <a:r>
              <a:rPr lang="en-US" dirty="0"/>
              <a:t>indicate what venues already exist in this popular area. We will create a map of the area covering about 5000m.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Sample Data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3711" y="1825625"/>
            <a:ext cx="4684578" cy="435133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Map of City </a:t>
            </a:r>
            <a:r>
              <a:rPr lang="en-IN" dirty="0" err="1" smtClean="0"/>
              <a:t>Center</a:t>
            </a:r>
            <a:r>
              <a:rPr lang="en-IN" dirty="0" smtClean="0"/>
              <a:t> </a:t>
            </a:r>
            <a:r>
              <a:rPr lang="en-IN" dirty="0" err="1" smtClean="0"/>
              <a:t>Neighborhood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164" y="1825625"/>
            <a:ext cx="7293672" cy="4351338"/>
          </a:xfrm>
        </p:spPr>
      </p:pic>
    </p:spTree>
    <p:extLst>
      <p:ext uri="{BB962C8B-B14F-4D97-AF65-F5344CB8AC3E}">
        <p14:creationId xmlns:p14="http://schemas.microsoft.com/office/powerpoint/2010/main" val="21611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ym typeface="+mn-ea"/>
              </a:rPr>
              <a:t>Methodology</a:t>
            </a:r>
            <a:endParaRPr lang="en-US"/>
          </a:p>
        </p:txBody>
      </p:sp>
      <p:sp>
        <p:nvSpPr>
          <p:cNvPr id="3" name="Content Placeholder 2"/>
          <p:cNvSpPr>
            <a:spLocks noGrp="1"/>
          </p:cNvSpPr>
          <p:nvPr>
            <p:ph idx="1"/>
          </p:nvPr>
        </p:nvSpPr>
        <p:spPr/>
        <p:txBody>
          <a:bodyPr/>
          <a:lstStyle/>
          <a:p>
            <a:pPr marL="0" indent="0">
              <a:buNone/>
            </a:pPr>
            <a:endParaRPr lang="en-US"/>
          </a:p>
          <a:p>
            <a:pPr marL="0" indent="0" algn="ctr">
              <a:buNone/>
            </a:pPr>
            <a:r>
              <a:rPr lang="en-US"/>
              <a:t>The methodology we have used was to utilize Foursquare to analyse the chosen neighborhood and create a breakdown of businesses types and numbers in the chosen area.  The idea behind this, is that if we know the numbers and types of restaurants and franchises already present there, it will allow us to decide on which type of new restaurant would be the most welcome with the least amount of competition in that type of food.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652</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Battle of the Neighborhoods</vt:lpstr>
      <vt:lpstr>Target Audience</vt:lpstr>
      <vt:lpstr>Demographics of the City</vt:lpstr>
      <vt:lpstr>Breakdown of the Customer base</vt:lpstr>
      <vt:lpstr>Business Opportunities</vt:lpstr>
      <vt:lpstr>The data that will be used to solve the problem:</vt:lpstr>
      <vt:lpstr>Sample Data</vt:lpstr>
      <vt:lpstr>Map of City Center Neighborhood</vt:lpstr>
      <vt:lpstr>Methodology</vt:lpstr>
      <vt:lpstr>Discussion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dc:title>
  <dc:creator>katie</dc:creator>
  <cp:lastModifiedBy>Kush Gupta</cp:lastModifiedBy>
  <cp:revision>3</cp:revision>
  <dcterms:created xsi:type="dcterms:W3CDTF">2019-03-15T12:41:46Z</dcterms:created>
  <dcterms:modified xsi:type="dcterms:W3CDTF">2021-04-04T18:55:02Z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