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sldIdLst>
    <p:sldId id="256" r:id="rId2"/>
    <p:sldId id="257" r:id="rId3"/>
    <p:sldId id="258" r:id="rId4"/>
    <p:sldId id="259" r:id="rId5"/>
    <p:sldId id="260" r:id="rId6"/>
    <p:sldId id="276" r:id="rId7"/>
    <p:sldId id="261" r:id="rId8"/>
    <p:sldId id="262" r:id="rId9"/>
    <p:sldId id="274" r:id="rId10"/>
    <p:sldId id="275" r:id="rId11"/>
    <p:sldId id="263" r:id="rId12"/>
    <p:sldId id="269" r:id="rId13"/>
    <p:sldId id="267" r:id="rId14"/>
    <p:sldId id="277" r:id="rId15"/>
    <p:sldId id="265" r:id="rId16"/>
    <p:sldId id="278" r:id="rId17"/>
    <p:sldId id="272" r:id="rId18"/>
    <p:sldId id="273" r:id="rId19"/>
    <p:sldId id="279" r:id="rId20"/>
    <p:sldId id="270" r:id="rId21"/>
    <p:sldId id="271" r:id="rId2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1" d="100"/>
          <a:sy n="81" d="100"/>
        </p:scale>
        <p:origin x="74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4696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6664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51793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071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42016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4251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5498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74763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070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464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4/18/2023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2033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7372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4908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646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4796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91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02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4/18/2023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66475321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echnofaq.org/posts/2015/06/identity-theft-dont-let-it-happen-to-you-or-your-customers/"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1447800"/>
            <a:ext cx="10192308" cy="1244571"/>
          </a:xfrm>
          <a:prstGeom prst="rect">
            <a:avLst/>
          </a:prstGeom>
        </p:spPr>
        <p:txBody>
          <a:bodyPr vert="horz" wrap="square" lIns="0" tIns="13335" rIns="0" bIns="0" rtlCol="0">
            <a:spAutoFit/>
          </a:bodyPr>
          <a:lstStyle/>
          <a:p>
            <a:pPr marL="12700" marR="5080">
              <a:lnSpc>
                <a:spcPct val="100000"/>
              </a:lnSpc>
              <a:spcBef>
                <a:spcPts val="105"/>
              </a:spcBef>
            </a:pPr>
            <a:r>
              <a:rPr spc="-5" dirty="0">
                <a:solidFill>
                  <a:schemeClr val="tx1">
                    <a:lumMod val="95000"/>
                  </a:schemeClr>
                </a:solidFill>
                <a:latin typeface="Algerian" panose="04020705040A02060702" pitchFamily="82" charset="0"/>
              </a:rPr>
              <a:t>CREDIT</a:t>
            </a:r>
            <a:r>
              <a:rPr spc="-95" dirty="0">
                <a:solidFill>
                  <a:schemeClr val="tx1">
                    <a:lumMod val="95000"/>
                  </a:schemeClr>
                </a:solidFill>
                <a:latin typeface="Algerian" panose="04020705040A02060702" pitchFamily="82" charset="0"/>
              </a:rPr>
              <a:t> </a:t>
            </a:r>
            <a:r>
              <a:rPr spc="-5" dirty="0">
                <a:solidFill>
                  <a:schemeClr val="tx1">
                    <a:lumMod val="95000"/>
                  </a:schemeClr>
                </a:solidFill>
                <a:latin typeface="Algerian" panose="04020705040A02060702" pitchFamily="82" charset="0"/>
              </a:rPr>
              <a:t>CARD </a:t>
            </a:r>
            <a:r>
              <a:rPr dirty="0">
                <a:solidFill>
                  <a:schemeClr val="tx1">
                    <a:lumMod val="95000"/>
                  </a:schemeClr>
                </a:solidFill>
                <a:latin typeface="Algerian" panose="04020705040A02060702" pitchFamily="82" charset="0"/>
              </a:rPr>
              <a:t>FRAUD</a:t>
            </a:r>
            <a:r>
              <a:rPr spc="-15" dirty="0">
                <a:solidFill>
                  <a:schemeClr val="tx1">
                    <a:lumMod val="95000"/>
                  </a:schemeClr>
                </a:solidFill>
                <a:latin typeface="Algerian" panose="04020705040A02060702" pitchFamily="82" charset="0"/>
              </a:rPr>
              <a:t> </a:t>
            </a:r>
            <a:r>
              <a:rPr spc="-5" dirty="0">
                <a:solidFill>
                  <a:schemeClr val="tx1">
                    <a:lumMod val="95000"/>
                  </a:schemeClr>
                </a:solidFill>
                <a:latin typeface="Algerian" panose="04020705040A02060702" pitchFamily="82" charset="0"/>
              </a:rPr>
              <a:t>DETECTION USING</a:t>
            </a:r>
            <a:r>
              <a:rPr spc="-20" dirty="0">
                <a:solidFill>
                  <a:schemeClr val="tx1">
                    <a:lumMod val="95000"/>
                  </a:schemeClr>
                </a:solidFill>
                <a:latin typeface="Algerian" panose="04020705040A02060702" pitchFamily="82" charset="0"/>
              </a:rPr>
              <a:t> </a:t>
            </a:r>
            <a:r>
              <a:rPr lang="en-US" spc="-20" dirty="0">
                <a:solidFill>
                  <a:schemeClr val="tx1">
                    <a:lumMod val="95000"/>
                  </a:schemeClr>
                </a:solidFill>
                <a:latin typeface="Algerian" panose="04020705040A02060702" pitchFamily="82" charset="0"/>
              </a:rPr>
              <a:t> MACHINE LEARNING ALGORITHMS</a:t>
            </a:r>
            <a:endParaRPr spc="-5" dirty="0">
              <a:solidFill>
                <a:schemeClr val="tx1">
                  <a:lumMod val="95000"/>
                </a:schemeClr>
              </a:solidFill>
              <a:latin typeface="Algerian" panose="04020705040A02060702" pitchFamily="82" charset="0"/>
            </a:endParaRPr>
          </a:p>
        </p:txBody>
      </p:sp>
      <p:sp>
        <p:nvSpPr>
          <p:cNvPr id="5" name="object 5"/>
          <p:cNvSpPr txBox="1"/>
          <p:nvPr/>
        </p:nvSpPr>
        <p:spPr>
          <a:xfrm>
            <a:off x="619759" y="3482085"/>
            <a:ext cx="4038600" cy="140551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Guided</a:t>
            </a:r>
            <a:r>
              <a:rPr sz="1800" spc="-60" dirty="0">
                <a:latin typeface="Trebuchet MS"/>
                <a:cs typeface="Trebuchet MS"/>
              </a:rPr>
              <a:t> </a:t>
            </a:r>
            <a:r>
              <a:rPr sz="1800" dirty="0">
                <a:latin typeface="Trebuchet MS"/>
                <a:cs typeface="Trebuchet MS"/>
              </a:rPr>
              <a:t>by</a:t>
            </a:r>
          </a:p>
          <a:p>
            <a:pPr marL="12700" marR="1047750">
              <a:lnSpc>
                <a:spcPct val="100000"/>
              </a:lnSpc>
            </a:pPr>
            <a:r>
              <a:rPr lang="en-US" spc="-5" dirty="0">
                <a:latin typeface="Trebuchet MS"/>
                <a:cs typeface="Trebuchet MS"/>
              </a:rPr>
              <a:t>Anitha Ponraj</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2700">
              <a:lnSpc>
                <a:spcPct val="100000"/>
              </a:lnSpc>
            </a:pPr>
            <a:r>
              <a:rPr sz="1800" spc="-5" dirty="0">
                <a:latin typeface="Trebuchet MS"/>
                <a:cs typeface="Trebuchet MS"/>
              </a:rPr>
              <a:t>Kalasalingam</a:t>
            </a:r>
            <a:r>
              <a:rPr sz="1800" spc="-105" dirty="0">
                <a:latin typeface="Trebuchet MS"/>
                <a:cs typeface="Trebuchet MS"/>
              </a:rPr>
              <a:t> </a:t>
            </a:r>
            <a:r>
              <a:rPr sz="1800" spc="-5" dirty="0">
                <a:latin typeface="Trebuchet MS"/>
                <a:cs typeface="Trebuchet MS"/>
              </a:rPr>
              <a:t>Academy</a:t>
            </a:r>
            <a:r>
              <a:rPr sz="1800" spc="-10" dirty="0">
                <a:latin typeface="Trebuchet MS"/>
                <a:cs typeface="Trebuchet MS"/>
              </a:rPr>
              <a:t> of</a:t>
            </a:r>
            <a:r>
              <a:rPr sz="1800" spc="-20" dirty="0">
                <a:latin typeface="Trebuchet MS"/>
                <a:cs typeface="Trebuchet MS"/>
              </a:rPr>
              <a:t> </a:t>
            </a:r>
            <a:r>
              <a:rPr sz="1800" spc="-15" dirty="0">
                <a:latin typeface="Trebuchet MS"/>
                <a:cs typeface="Trebuchet MS"/>
              </a:rPr>
              <a:t>Research</a:t>
            </a:r>
            <a:r>
              <a:rPr sz="1800" dirty="0">
                <a:latin typeface="Trebuchet MS"/>
                <a:cs typeface="Trebuchet MS"/>
              </a:rPr>
              <a:t> </a:t>
            </a:r>
            <a:r>
              <a:rPr sz="1800" spc="-5" dirty="0">
                <a:latin typeface="Trebuchet MS"/>
                <a:cs typeface="Trebuchet MS"/>
              </a:rPr>
              <a:t>and</a:t>
            </a:r>
            <a:endParaRPr sz="1800" dirty="0">
              <a:latin typeface="Trebuchet MS"/>
              <a:cs typeface="Trebuchet MS"/>
            </a:endParaRPr>
          </a:p>
          <a:p>
            <a:pPr marL="12700">
              <a:lnSpc>
                <a:spcPct val="100000"/>
              </a:lnSpc>
              <a:spcBef>
                <a:spcPts val="5"/>
              </a:spcBef>
            </a:pPr>
            <a:r>
              <a:rPr sz="1800" spc="-5" dirty="0">
                <a:latin typeface="Trebuchet MS"/>
                <a:cs typeface="Trebuchet MS"/>
              </a:rPr>
              <a:t>Education</a:t>
            </a:r>
            <a:endParaRPr sz="1800" dirty="0">
              <a:latin typeface="Trebuchet MS"/>
              <a:cs typeface="Trebuchet MS"/>
            </a:endParaRPr>
          </a:p>
        </p:txBody>
      </p:sp>
      <p:graphicFrame>
        <p:nvGraphicFramePr>
          <p:cNvPr id="6" name="Table 6">
            <a:extLst>
              <a:ext uri="{FF2B5EF4-FFF2-40B4-BE49-F238E27FC236}">
                <a16:creationId xmlns:a16="http://schemas.microsoft.com/office/drawing/2014/main" id="{B3713E40-45CA-0B3B-D30C-C1028090E290}"/>
              </a:ext>
            </a:extLst>
          </p:cNvPr>
          <p:cNvGraphicFramePr>
            <a:graphicFrameLocks noGrp="1"/>
          </p:cNvGraphicFramePr>
          <p:nvPr>
            <p:extLst>
              <p:ext uri="{D42A27DB-BD31-4B8C-83A1-F6EECF244321}">
                <p14:modId xmlns:p14="http://schemas.microsoft.com/office/powerpoint/2010/main" val="3323063824"/>
              </p:ext>
            </p:extLst>
          </p:nvPr>
        </p:nvGraphicFramePr>
        <p:xfrm>
          <a:off x="5029105" y="3224155"/>
          <a:ext cx="6553200" cy="219456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3512529922"/>
                    </a:ext>
                  </a:extLst>
                </a:gridCol>
                <a:gridCol w="3276600">
                  <a:extLst>
                    <a:ext uri="{9D8B030D-6E8A-4147-A177-3AD203B41FA5}">
                      <a16:colId xmlns:a16="http://schemas.microsoft.com/office/drawing/2014/main" val="3360801138"/>
                    </a:ext>
                  </a:extLst>
                </a:gridCol>
              </a:tblGrid>
              <a:tr h="260618">
                <a:tc>
                  <a:txBody>
                    <a:bodyPr/>
                    <a:lstStyle/>
                    <a:p>
                      <a:r>
                        <a:rPr lang="en-US" dirty="0"/>
                        <a:t>NAME </a:t>
                      </a:r>
                      <a:endParaRPr lang="en-IN" dirty="0"/>
                    </a:p>
                  </a:txBody>
                  <a:tcPr/>
                </a:tc>
                <a:tc>
                  <a:txBody>
                    <a:bodyPr/>
                    <a:lstStyle/>
                    <a:p>
                      <a:r>
                        <a:rPr lang="en-US" dirty="0"/>
                        <a:t>REGISTER NUMBER</a:t>
                      </a:r>
                      <a:endParaRPr lang="en-IN" dirty="0"/>
                    </a:p>
                  </a:txBody>
                  <a:tcPr/>
                </a:tc>
                <a:extLst>
                  <a:ext uri="{0D108BD9-81ED-4DB2-BD59-A6C34878D82A}">
                    <a16:rowId xmlns:a16="http://schemas.microsoft.com/office/drawing/2014/main" val="1826930544"/>
                  </a:ext>
                </a:extLst>
              </a:tr>
              <a:tr h="250193">
                <a:tc>
                  <a:txBody>
                    <a:bodyPr/>
                    <a:lstStyle/>
                    <a:p>
                      <a:r>
                        <a:rPr lang="en-US" dirty="0"/>
                        <a:t>B.SAI CHARAN REDDY</a:t>
                      </a:r>
                      <a:endParaRPr lang="en-IN" dirty="0"/>
                    </a:p>
                  </a:txBody>
                  <a:tcPr/>
                </a:tc>
                <a:tc>
                  <a:txBody>
                    <a:bodyPr/>
                    <a:lstStyle/>
                    <a:p>
                      <a:r>
                        <a:rPr lang="en-US" dirty="0"/>
                        <a:t>99210041146</a:t>
                      </a:r>
                      <a:endParaRPr lang="en-IN" dirty="0"/>
                    </a:p>
                  </a:txBody>
                  <a:tcPr/>
                </a:tc>
                <a:extLst>
                  <a:ext uri="{0D108BD9-81ED-4DB2-BD59-A6C34878D82A}">
                    <a16:rowId xmlns:a16="http://schemas.microsoft.com/office/drawing/2014/main" val="2846737971"/>
                  </a:ext>
                </a:extLst>
              </a:tr>
              <a:tr h="250193">
                <a:tc>
                  <a:txBody>
                    <a:bodyPr/>
                    <a:lstStyle/>
                    <a:p>
                      <a:r>
                        <a:rPr lang="en-US" dirty="0"/>
                        <a:t>N.V.SUNEEL KUMAR REDDY</a:t>
                      </a:r>
                      <a:endParaRPr lang="en-IN" dirty="0"/>
                    </a:p>
                  </a:txBody>
                  <a:tcPr/>
                </a:tc>
                <a:tc>
                  <a:txBody>
                    <a:bodyPr/>
                    <a:lstStyle/>
                    <a:p>
                      <a:r>
                        <a:rPr lang="en-US" dirty="0"/>
                        <a:t>99210041597</a:t>
                      </a:r>
                      <a:endParaRPr lang="en-IN" dirty="0"/>
                    </a:p>
                  </a:txBody>
                  <a:tcPr/>
                </a:tc>
                <a:extLst>
                  <a:ext uri="{0D108BD9-81ED-4DB2-BD59-A6C34878D82A}">
                    <a16:rowId xmlns:a16="http://schemas.microsoft.com/office/drawing/2014/main" val="2954225589"/>
                  </a:ext>
                </a:extLst>
              </a:tr>
              <a:tr h="250193">
                <a:tc>
                  <a:txBody>
                    <a:bodyPr/>
                    <a:lstStyle/>
                    <a:p>
                      <a:r>
                        <a:rPr lang="en-US" dirty="0"/>
                        <a:t>B.V.SUDHARSHAN</a:t>
                      </a:r>
                      <a:endParaRPr lang="en-IN" dirty="0"/>
                    </a:p>
                  </a:txBody>
                  <a:tcPr/>
                </a:tc>
                <a:tc>
                  <a:txBody>
                    <a:bodyPr/>
                    <a:lstStyle/>
                    <a:p>
                      <a:r>
                        <a:rPr lang="en-US" dirty="0"/>
                        <a:t>9910041454</a:t>
                      </a:r>
                      <a:endParaRPr lang="en-IN" dirty="0"/>
                    </a:p>
                  </a:txBody>
                  <a:tcPr/>
                </a:tc>
                <a:extLst>
                  <a:ext uri="{0D108BD9-81ED-4DB2-BD59-A6C34878D82A}">
                    <a16:rowId xmlns:a16="http://schemas.microsoft.com/office/drawing/2014/main" val="1731831315"/>
                  </a:ext>
                </a:extLst>
              </a:tr>
              <a:tr h="250193">
                <a:tc>
                  <a:txBody>
                    <a:bodyPr/>
                    <a:lstStyle/>
                    <a:p>
                      <a:r>
                        <a:rPr lang="en-US" dirty="0"/>
                        <a:t>RAJAN KUMAR MISRA</a:t>
                      </a:r>
                      <a:endParaRPr lang="en-IN" dirty="0"/>
                    </a:p>
                  </a:txBody>
                  <a:tcPr/>
                </a:tc>
                <a:tc>
                  <a:txBody>
                    <a:bodyPr/>
                    <a:lstStyle/>
                    <a:p>
                      <a:r>
                        <a:rPr lang="en-US" dirty="0"/>
                        <a:t>99210041706</a:t>
                      </a:r>
                      <a:endParaRPr lang="en-IN" dirty="0"/>
                    </a:p>
                  </a:txBody>
                  <a:tcPr/>
                </a:tc>
                <a:extLst>
                  <a:ext uri="{0D108BD9-81ED-4DB2-BD59-A6C34878D82A}">
                    <a16:rowId xmlns:a16="http://schemas.microsoft.com/office/drawing/2014/main" val="233561602"/>
                  </a:ext>
                </a:extLst>
              </a:tr>
              <a:tr h="250193">
                <a:tc>
                  <a:txBody>
                    <a:bodyPr/>
                    <a:lstStyle/>
                    <a:p>
                      <a:r>
                        <a:rPr lang="en-US" dirty="0"/>
                        <a:t>B.MANIDEEP REDDY</a:t>
                      </a:r>
                      <a:endParaRPr lang="en-IN" dirty="0"/>
                    </a:p>
                  </a:txBody>
                  <a:tcPr/>
                </a:tc>
                <a:tc>
                  <a:txBody>
                    <a:bodyPr/>
                    <a:lstStyle/>
                    <a:p>
                      <a:r>
                        <a:rPr lang="en-US" dirty="0"/>
                        <a:t>99210041018</a:t>
                      </a:r>
                      <a:endParaRPr lang="en-IN" dirty="0"/>
                    </a:p>
                  </a:txBody>
                  <a:tcPr/>
                </a:tc>
                <a:extLst>
                  <a:ext uri="{0D108BD9-81ED-4DB2-BD59-A6C34878D82A}">
                    <a16:rowId xmlns:a16="http://schemas.microsoft.com/office/drawing/2014/main" val="114951746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FA0A6CC2-0796-D506-2FAF-5E913AEEDB7A}"/>
              </a:ext>
            </a:extLst>
          </p:cNvPr>
          <p:cNvSpPr/>
          <p:nvPr/>
        </p:nvSpPr>
        <p:spPr>
          <a:xfrm>
            <a:off x="228600" y="228600"/>
            <a:ext cx="3657600" cy="11430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Literature survey</a:t>
            </a:r>
            <a:endParaRPr lang="en-IN" sz="3200" b="1" dirty="0"/>
          </a:p>
        </p:txBody>
      </p:sp>
      <p:graphicFrame>
        <p:nvGraphicFramePr>
          <p:cNvPr id="6" name="Table 6">
            <a:extLst>
              <a:ext uri="{FF2B5EF4-FFF2-40B4-BE49-F238E27FC236}">
                <a16:creationId xmlns:a16="http://schemas.microsoft.com/office/drawing/2014/main" id="{C4B017C2-016D-E624-B419-A918E85DEB85}"/>
              </a:ext>
            </a:extLst>
          </p:cNvPr>
          <p:cNvGraphicFramePr>
            <a:graphicFrameLocks noGrp="1"/>
          </p:cNvGraphicFramePr>
          <p:nvPr>
            <p:extLst>
              <p:ext uri="{D42A27DB-BD31-4B8C-83A1-F6EECF244321}">
                <p14:modId xmlns:p14="http://schemas.microsoft.com/office/powerpoint/2010/main" val="3334133696"/>
              </p:ext>
            </p:extLst>
          </p:nvPr>
        </p:nvGraphicFramePr>
        <p:xfrm>
          <a:off x="1032510" y="1625600"/>
          <a:ext cx="10126980" cy="48514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952055312"/>
                    </a:ext>
                  </a:extLst>
                </a:gridCol>
                <a:gridCol w="1905000">
                  <a:extLst>
                    <a:ext uri="{9D8B030D-6E8A-4147-A177-3AD203B41FA5}">
                      <a16:colId xmlns:a16="http://schemas.microsoft.com/office/drawing/2014/main" val="3402351283"/>
                    </a:ext>
                  </a:extLst>
                </a:gridCol>
                <a:gridCol w="1295400">
                  <a:extLst>
                    <a:ext uri="{9D8B030D-6E8A-4147-A177-3AD203B41FA5}">
                      <a16:colId xmlns:a16="http://schemas.microsoft.com/office/drawing/2014/main" val="1698615823"/>
                    </a:ext>
                  </a:extLst>
                </a:gridCol>
                <a:gridCol w="5402580">
                  <a:extLst>
                    <a:ext uri="{9D8B030D-6E8A-4147-A177-3AD203B41FA5}">
                      <a16:colId xmlns:a16="http://schemas.microsoft.com/office/drawing/2014/main" val="3497262171"/>
                    </a:ext>
                  </a:extLst>
                </a:gridCol>
              </a:tblGrid>
              <a:tr h="370840">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468572211"/>
                  </a:ext>
                </a:extLst>
              </a:tr>
              <a:tr h="370840">
                <a:tc>
                  <a:txBody>
                    <a:bodyPr/>
                    <a:lstStyle/>
                    <a:p>
                      <a:endParaRPr lang="en-US" dirty="0"/>
                    </a:p>
                    <a:p>
                      <a:endParaRPr lang="en-US" dirty="0"/>
                    </a:p>
                    <a:p>
                      <a:endParaRPr lang="en-US" dirty="0"/>
                    </a:p>
                    <a:p>
                      <a:endParaRPr lang="en-US" dirty="0"/>
                    </a:p>
                    <a:p>
                      <a:endParaRPr lang="en-US" dirty="0"/>
                    </a:p>
                    <a:p>
                      <a:r>
                        <a:rPr lang="en-IN" dirty="0"/>
                        <a:t>Devi Meenakshi</a:t>
                      </a:r>
                      <a:r>
                        <a:rPr lang="en-US" dirty="0"/>
                        <a:t>&amp; et 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CREDIT CARD FRAUD DETECTION USING RANDOM FOREST</a:t>
                      </a:r>
                      <a:endParaRPr lang="en-US" sz="1800" b="0" i="0" kern="1200" dirty="0">
                        <a:solidFill>
                          <a:schemeClr val="tx1"/>
                        </a:solidFill>
                        <a:effectLst/>
                        <a:latin typeface="+mn-lt"/>
                        <a:ea typeface="+mn-ea"/>
                        <a:cs typeface="+mn-cs"/>
                      </a:endParaRPr>
                    </a:p>
                    <a:p>
                      <a:endParaRPr lang="en-IN" dirty="0"/>
                    </a:p>
                  </a:txBody>
                  <a:tcPr/>
                </a:tc>
                <a:tc>
                  <a:txBody>
                    <a:bodyPr/>
                    <a:lstStyle/>
                    <a:p>
                      <a:endParaRPr lang="en-US" dirty="0"/>
                    </a:p>
                    <a:p>
                      <a:endParaRPr lang="en-US" dirty="0"/>
                    </a:p>
                    <a:p>
                      <a:endParaRPr lang="en-US" dirty="0"/>
                    </a:p>
                    <a:p>
                      <a:endParaRPr lang="en-US" dirty="0"/>
                    </a:p>
                    <a:p>
                      <a:endParaRPr lang="en-US" dirty="0"/>
                    </a:p>
                    <a:p>
                      <a:r>
                        <a:rPr lang="en-US" dirty="0"/>
                        <a:t>2019</a:t>
                      </a:r>
                      <a:endParaRPr lang="en-IN" dirty="0"/>
                    </a:p>
                  </a:txBody>
                  <a:tcPr/>
                </a:tc>
                <a:tc>
                  <a:txBody>
                    <a:bodyPr/>
                    <a:lstStyle/>
                    <a:p>
                      <a:pPr algn="just"/>
                      <a:r>
                        <a:rPr lang="en-US" dirty="0"/>
                        <a:t>The project is mainly focused on credit card fraud detection in real world. A phenomenal growth in the number of credit card transactions, has recently led to a considerable rise in fraudulent activities. </a:t>
                      </a:r>
                    </a:p>
                    <a:p>
                      <a:pPr algn="just"/>
                      <a:r>
                        <a:rPr lang="en-US" dirty="0"/>
                        <a:t>The purpose is to obtain goods without paying, or to obtain unauthorized funds from an account. </a:t>
                      </a:r>
                    </a:p>
                    <a:p>
                      <a:pPr algn="just"/>
                      <a:r>
                        <a:rPr lang="en-US" dirty="0"/>
                        <a:t>Implementation of efficient fraud detection systems has become imperative for all credit card issuing banks to minimize their losses. One of the most crucial challenges in making the business is that neither the card nor the cardholder needs to be present when the purchase is being made.  </a:t>
                      </a:r>
                      <a:endParaRPr lang="en-US" sz="1800" b="0" i="0"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396326307"/>
                  </a:ext>
                </a:extLst>
              </a:tr>
            </a:tbl>
          </a:graphicData>
        </a:graphic>
      </p:graphicFrame>
    </p:spTree>
    <p:extLst>
      <p:ext uri="{BB962C8B-B14F-4D97-AF65-F5344CB8AC3E}">
        <p14:creationId xmlns:p14="http://schemas.microsoft.com/office/powerpoint/2010/main" val="289745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98740" y="1752600"/>
            <a:ext cx="7378460" cy="566822"/>
          </a:xfrm>
          <a:prstGeom prst="rect">
            <a:avLst/>
          </a:prstGeom>
        </p:spPr>
        <p:txBody>
          <a:bodyPr vert="horz" wrap="square" lIns="0" tIns="12700" rIns="0" bIns="0" rtlCol="0">
            <a:spAutoFit/>
          </a:bodyPr>
          <a:lstStyle/>
          <a:p>
            <a:pPr marL="12700" algn="l">
              <a:lnSpc>
                <a:spcPct val="100000"/>
              </a:lnSpc>
              <a:spcBef>
                <a:spcPts val="100"/>
              </a:spcBef>
            </a:pPr>
            <a:r>
              <a:rPr sz="3600" b="1" spc="-25" dirty="0"/>
              <a:t>Proposed</a:t>
            </a:r>
            <a:r>
              <a:rPr sz="3600" b="1" spc="-55" dirty="0"/>
              <a:t> </a:t>
            </a:r>
            <a:r>
              <a:rPr sz="3600" b="1" spc="-5" dirty="0"/>
              <a:t>system</a:t>
            </a:r>
            <a:endParaRPr sz="3600" b="1" dirty="0"/>
          </a:p>
        </p:txBody>
      </p:sp>
      <p:sp>
        <p:nvSpPr>
          <p:cNvPr id="4" name="object 4"/>
          <p:cNvSpPr txBox="1"/>
          <p:nvPr/>
        </p:nvSpPr>
        <p:spPr>
          <a:xfrm>
            <a:off x="685800" y="2970973"/>
            <a:ext cx="8318500" cy="2859757"/>
          </a:xfrm>
          <a:prstGeom prst="rect">
            <a:avLst/>
          </a:prstGeom>
        </p:spPr>
        <p:txBody>
          <a:bodyPr vert="horz" wrap="square" lIns="0" tIns="12700" rIns="0" bIns="0" rtlCol="0">
            <a:spAutoFit/>
          </a:bodyPr>
          <a:lstStyle/>
          <a:p>
            <a:pPr marL="355600" indent="-342900" algn="just">
              <a:lnSpc>
                <a:spcPct val="100000"/>
              </a:lnSpc>
              <a:spcBef>
                <a:spcPts val="100"/>
              </a:spcBef>
              <a:buFont typeface="Wingdings" panose="05000000000000000000" pitchFamily="2" charset="2"/>
              <a:buChar char="Ø"/>
              <a:tabLst>
                <a:tab pos="354965" algn="l"/>
              </a:tabLst>
            </a:pPr>
            <a:r>
              <a:rPr sz="2400" spc="-60" dirty="0">
                <a:latin typeface="Trebuchet MS"/>
                <a:cs typeface="Trebuchet MS"/>
              </a:rPr>
              <a:t>We</a:t>
            </a:r>
            <a:r>
              <a:rPr sz="2400" spc="-5" dirty="0">
                <a:latin typeface="Trebuchet MS"/>
                <a:cs typeface="Trebuchet MS"/>
              </a:rPr>
              <a:t> use</a:t>
            </a:r>
            <a:r>
              <a:rPr sz="2400" spc="5" dirty="0">
                <a:latin typeface="Trebuchet MS"/>
                <a:cs typeface="Trebuchet MS"/>
              </a:rPr>
              <a:t> </a:t>
            </a:r>
            <a:r>
              <a:rPr sz="2400" spc="-5" dirty="0">
                <a:latin typeface="Trebuchet MS"/>
                <a:cs typeface="Trebuchet MS"/>
              </a:rPr>
              <a:t>the </a:t>
            </a:r>
            <a:r>
              <a:rPr lang="en-US" sz="2400" spc="-5" dirty="0">
                <a:latin typeface="Trebuchet MS"/>
                <a:cs typeface="Trebuchet MS"/>
              </a:rPr>
              <a:t>Random Forest</a:t>
            </a:r>
            <a:r>
              <a:rPr sz="2400" spc="5" dirty="0">
                <a:latin typeface="Trebuchet MS"/>
                <a:cs typeface="Trebuchet MS"/>
              </a:rPr>
              <a:t> </a:t>
            </a:r>
            <a:r>
              <a:rPr sz="2400" spc="-5" dirty="0">
                <a:latin typeface="Trebuchet MS"/>
                <a:cs typeface="Trebuchet MS"/>
              </a:rPr>
              <a:t>to predict</a:t>
            </a:r>
            <a:r>
              <a:rPr sz="2400" dirty="0">
                <a:latin typeface="Trebuchet MS"/>
                <a:cs typeface="Trebuchet MS"/>
              </a:rPr>
              <a:t> </a:t>
            </a:r>
            <a:r>
              <a:rPr sz="2400" spc="-5" dirty="0">
                <a:latin typeface="Trebuchet MS"/>
                <a:cs typeface="Trebuchet MS"/>
              </a:rPr>
              <a:t>the </a:t>
            </a:r>
            <a:r>
              <a:rPr sz="2400" dirty="0">
                <a:latin typeface="Trebuchet MS"/>
                <a:cs typeface="Trebuchet MS"/>
              </a:rPr>
              <a:t>fraud.</a:t>
            </a:r>
          </a:p>
          <a:p>
            <a:pPr algn="just">
              <a:lnSpc>
                <a:spcPct val="100000"/>
              </a:lnSpc>
              <a:spcBef>
                <a:spcPts val="40"/>
              </a:spcBef>
            </a:pPr>
            <a:endParaRPr sz="4100" dirty="0">
              <a:latin typeface="Trebuchet MS"/>
              <a:cs typeface="Trebuchet MS"/>
            </a:endParaRPr>
          </a:p>
          <a:p>
            <a:pPr marL="355600" marR="5080" indent="-342900" algn="just">
              <a:lnSpc>
                <a:spcPct val="100000"/>
              </a:lnSpc>
              <a:buFont typeface="Wingdings" panose="05000000000000000000" pitchFamily="2" charset="2"/>
              <a:buChar char="Ø"/>
              <a:tabLst>
                <a:tab pos="354965" algn="l"/>
              </a:tabLst>
            </a:pPr>
            <a:r>
              <a:rPr sz="2400" spc="-10" dirty="0">
                <a:latin typeface="Calibri"/>
                <a:cs typeface="Calibri"/>
              </a:rPr>
              <a:t>Credit </a:t>
            </a:r>
            <a:r>
              <a:rPr sz="2400" spc="-15" dirty="0">
                <a:latin typeface="Calibri"/>
                <a:cs typeface="Calibri"/>
              </a:rPr>
              <a:t>card fraud </a:t>
            </a:r>
            <a:r>
              <a:rPr sz="2400" spc="-5" dirty="0">
                <a:latin typeface="Calibri"/>
                <a:cs typeface="Calibri"/>
              </a:rPr>
              <a:t>detection </a:t>
            </a:r>
            <a:r>
              <a:rPr sz="2400" dirty="0">
                <a:latin typeface="Calibri"/>
                <a:cs typeface="Calibri"/>
              </a:rPr>
              <a:t>is the </a:t>
            </a:r>
            <a:r>
              <a:rPr sz="2400" spc="-10" dirty="0">
                <a:latin typeface="Calibri"/>
                <a:cs typeface="Calibri"/>
              </a:rPr>
              <a:t>collective </a:t>
            </a:r>
            <a:r>
              <a:rPr sz="2400" spc="-5" dirty="0">
                <a:latin typeface="Calibri"/>
                <a:cs typeface="Calibri"/>
              </a:rPr>
              <a:t>term </a:t>
            </a:r>
            <a:r>
              <a:rPr sz="2400" spc="-20" dirty="0">
                <a:latin typeface="Calibri"/>
                <a:cs typeface="Calibri"/>
              </a:rPr>
              <a:t>for </a:t>
            </a:r>
            <a:r>
              <a:rPr sz="2400" dirty="0">
                <a:latin typeface="Calibri"/>
                <a:cs typeface="Calibri"/>
              </a:rPr>
              <a:t>the </a:t>
            </a:r>
            <a:r>
              <a:rPr sz="2400" spc="-5" dirty="0">
                <a:latin typeface="Calibri"/>
                <a:cs typeface="Calibri"/>
              </a:rPr>
              <a:t>policies, </a:t>
            </a:r>
            <a:r>
              <a:rPr sz="2400" spc="-530" dirty="0">
                <a:latin typeface="Calibri"/>
                <a:cs typeface="Calibri"/>
              </a:rPr>
              <a:t> </a:t>
            </a:r>
            <a:r>
              <a:rPr sz="2400" spc="-10" dirty="0">
                <a:latin typeface="Calibri"/>
                <a:cs typeface="Calibri"/>
              </a:rPr>
              <a:t>tools,</a:t>
            </a:r>
            <a:r>
              <a:rPr sz="2400" dirty="0">
                <a:latin typeface="Calibri"/>
                <a:cs typeface="Calibri"/>
              </a:rPr>
              <a:t> </a:t>
            </a:r>
            <a:r>
              <a:rPr sz="2400" spc="-5" dirty="0">
                <a:latin typeface="Calibri"/>
                <a:cs typeface="Calibri"/>
              </a:rPr>
              <a:t>methodologies, </a:t>
            </a:r>
            <a:r>
              <a:rPr sz="2400" dirty="0">
                <a:latin typeface="Calibri"/>
                <a:cs typeface="Calibri"/>
              </a:rPr>
              <a:t>and </a:t>
            </a:r>
            <a:r>
              <a:rPr sz="2400" spc="-10" dirty="0">
                <a:latin typeface="Calibri"/>
                <a:cs typeface="Calibri"/>
              </a:rPr>
              <a:t>practices</a:t>
            </a:r>
            <a:r>
              <a:rPr sz="2400" spc="-25" dirty="0">
                <a:latin typeface="Calibri"/>
                <a:cs typeface="Calibri"/>
              </a:rPr>
              <a:t> </a:t>
            </a:r>
            <a:r>
              <a:rPr sz="2400" spc="-10" dirty="0">
                <a:latin typeface="Calibri"/>
                <a:cs typeface="Calibri"/>
              </a:rPr>
              <a:t>that </a:t>
            </a:r>
            <a:r>
              <a:rPr sz="2400" spc="-5" dirty="0">
                <a:latin typeface="Calibri"/>
                <a:cs typeface="Calibri"/>
              </a:rPr>
              <a:t>credit</a:t>
            </a:r>
            <a:r>
              <a:rPr sz="2400" spc="5" dirty="0">
                <a:latin typeface="Calibri"/>
                <a:cs typeface="Calibri"/>
              </a:rPr>
              <a:t> </a:t>
            </a:r>
            <a:r>
              <a:rPr sz="2400" spc="-15" dirty="0">
                <a:latin typeface="Calibri"/>
                <a:cs typeface="Calibri"/>
              </a:rPr>
              <a:t>card </a:t>
            </a:r>
            <a:r>
              <a:rPr sz="2400" spc="-10" dirty="0">
                <a:latin typeface="Calibri"/>
                <a:cs typeface="Calibri"/>
              </a:rPr>
              <a:t>companies </a:t>
            </a:r>
            <a:r>
              <a:rPr sz="2400" spc="-5" dirty="0">
                <a:latin typeface="Calibri"/>
                <a:cs typeface="Calibri"/>
              </a:rPr>
              <a:t> </a:t>
            </a:r>
            <a:r>
              <a:rPr sz="2400" dirty="0">
                <a:latin typeface="Calibri"/>
                <a:cs typeface="Calibri"/>
              </a:rPr>
              <a:t>and </a:t>
            </a:r>
            <a:r>
              <a:rPr sz="2400" spc="-5" dirty="0">
                <a:latin typeface="Calibri"/>
                <a:cs typeface="Calibri"/>
              </a:rPr>
              <a:t>financial institutions </a:t>
            </a:r>
            <a:r>
              <a:rPr sz="2400" spc="-25" dirty="0">
                <a:latin typeface="Calibri"/>
                <a:cs typeface="Calibri"/>
              </a:rPr>
              <a:t>take </a:t>
            </a:r>
            <a:r>
              <a:rPr sz="2400" spc="-15" dirty="0">
                <a:latin typeface="Calibri"/>
                <a:cs typeface="Calibri"/>
              </a:rPr>
              <a:t>to </a:t>
            </a:r>
            <a:r>
              <a:rPr sz="2400" spc="-10" dirty="0">
                <a:latin typeface="Calibri"/>
                <a:cs typeface="Calibri"/>
              </a:rPr>
              <a:t>combat </a:t>
            </a:r>
            <a:r>
              <a:rPr sz="2400" spc="-5" dirty="0">
                <a:latin typeface="Calibri"/>
                <a:cs typeface="Calibri"/>
              </a:rPr>
              <a:t>identity </a:t>
            </a:r>
            <a:r>
              <a:rPr sz="2400" spc="-15" dirty="0">
                <a:latin typeface="Calibri"/>
                <a:cs typeface="Calibri"/>
              </a:rPr>
              <a:t>fraud </a:t>
            </a:r>
            <a:r>
              <a:rPr sz="2400" dirty="0">
                <a:latin typeface="Calibri"/>
                <a:cs typeface="Calibri"/>
              </a:rPr>
              <a:t>and </a:t>
            </a:r>
            <a:r>
              <a:rPr sz="2400" spc="-20" dirty="0">
                <a:latin typeface="Calibri"/>
                <a:cs typeface="Calibri"/>
              </a:rPr>
              <a:t>stop </a:t>
            </a:r>
            <a:r>
              <a:rPr sz="2400" spc="-15" dirty="0">
                <a:latin typeface="Calibri"/>
                <a:cs typeface="Calibri"/>
              </a:rPr>
              <a:t> </a:t>
            </a:r>
            <a:r>
              <a:rPr sz="2400" spc="-10" dirty="0">
                <a:latin typeface="Calibri"/>
                <a:cs typeface="Calibri"/>
              </a:rPr>
              <a:t>fraudulent</a:t>
            </a:r>
            <a:r>
              <a:rPr sz="2400" spc="-5" dirty="0">
                <a:latin typeface="Calibri"/>
                <a:cs typeface="Calibri"/>
              </a:rPr>
              <a:t> transactions.</a:t>
            </a:r>
            <a:endParaRPr lang="en-US" sz="2400" spc="-5" dirty="0">
              <a:latin typeface="Calibri"/>
              <a:cs typeface="Calibri"/>
            </a:endParaRPr>
          </a:p>
          <a:p>
            <a:pPr marL="355600" marR="5080" indent="-342900">
              <a:lnSpc>
                <a:spcPct val="100000"/>
              </a:lnSpc>
              <a:buFont typeface="Wingdings" panose="05000000000000000000" pitchFamily="2" charset="2"/>
              <a:buChar char="Ø"/>
              <a:tabLst>
                <a:tab pos="354965" algn="l"/>
              </a:tabLst>
            </a:pPr>
            <a:endParaRPr lang="en-IN"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b="1"/>
          </a:p>
        </p:txBody>
      </p:sp>
      <p:sp>
        <p:nvSpPr>
          <p:cNvPr id="3" name="object 3"/>
          <p:cNvSpPr txBox="1">
            <a:spLocks noGrp="1"/>
          </p:cNvSpPr>
          <p:nvPr>
            <p:ph type="title"/>
          </p:nvPr>
        </p:nvSpPr>
        <p:spPr>
          <a:xfrm>
            <a:off x="685800" y="1298912"/>
            <a:ext cx="4724400" cy="566822"/>
          </a:xfrm>
          <a:prstGeom prst="rect">
            <a:avLst/>
          </a:prstGeom>
        </p:spPr>
        <p:txBody>
          <a:bodyPr vert="horz" wrap="square" lIns="0" tIns="12700" rIns="0" bIns="0" rtlCol="0">
            <a:spAutoFit/>
          </a:bodyPr>
          <a:lstStyle/>
          <a:p>
            <a:pPr marL="12700">
              <a:lnSpc>
                <a:spcPct val="100000"/>
              </a:lnSpc>
              <a:spcBef>
                <a:spcPts val="100"/>
              </a:spcBef>
            </a:pPr>
            <a:r>
              <a:rPr sz="3600" b="1" spc="-25" dirty="0"/>
              <a:t>Proposed</a:t>
            </a:r>
            <a:r>
              <a:rPr sz="3600" b="1" spc="-55" dirty="0"/>
              <a:t> </a:t>
            </a:r>
            <a:r>
              <a:rPr sz="3600" b="1" spc="-5" dirty="0"/>
              <a:t>system</a:t>
            </a:r>
            <a:endParaRPr sz="3600" b="1" dirty="0"/>
          </a:p>
        </p:txBody>
      </p:sp>
      <p:sp>
        <p:nvSpPr>
          <p:cNvPr id="4" name="object 4"/>
          <p:cNvSpPr txBox="1"/>
          <p:nvPr/>
        </p:nvSpPr>
        <p:spPr>
          <a:xfrm>
            <a:off x="762000" y="2286000"/>
            <a:ext cx="4724400" cy="3336811"/>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354965" algn="l"/>
              </a:tabLst>
            </a:pPr>
            <a:r>
              <a:rPr sz="1800" dirty="0">
                <a:latin typeface="Trebuchet MS"/>
                <a:cs typeface="Trebuchet MS"/>
              </a:rPr>
              <a:t>Card </a:t>
            </a:r>
            <a:r>
              <a:rPr sz="1800" spc="-5" dirty="0">
                <a:latin typeface="Trebuchet MS"/>
                <a:cs typeface="Trebuchet MS"/>
              </a:rPr>
              <a:t>transactions are always unfamiliar when </a:t>
            </a:r>
            <a:r>
              <a:rPr sz="1800" dirty="0">
                <a:latin typeface="Trebuchet MS"/>
                <a:cs typeface="Trebuchet MS"/>
              </a:rPr>
              <a:t> </a:t>
            </a:r>
            <a:r>
              <a:rPr sz="1800" spc="-5" dirty="0">
                <a:latin typeface="Trebuchet MS"/>
                <a:cs typeface="Trebuchet MS"/>
              </a:rPr>
              <a:t>compared to previous transactions </a:t>
            </a:r>
            <a:r>
              <a:rPr sz="1800" dirty="0">
                <a:latin typeface="Trebuchet MS"/>
                <a:cs typeface="Trebuchet MS"/>
              </a:rPr>
              <a:t>made </a:t>
            </a:r>
            <a:r>
              <a:rPr sz="1800" spc="-5" dirty="0">
                <a:latin typeface="Trebuchet MS"/>
                <a:cs typeface="Trebuchet MS"/>
              </a:rPr>
              <a:t>the </a:t>
            </a:r>
            <a:r>
              <a:rPr sz="1800" dirty="0">
                <a:latin typeface="Trebuchet MS"/>
                <a:cs typeface="Trebuchet MS"/>
              </a:rPr>
              <a:t> </a:t>
            </a:r>
            <a:r>
              <a:rPr sz="1800" spc="-35" dirty="0">
                <a:latin typeface="Trebuchet MS"/>
                <a:cs typeface="Trebuchet MS"/>
              </a:rPr>
              <a:t>customer. </a:t>
            </a:r>
            <a:r>
              <a:rPr sz="1800" dirty="0">
                <a:latin typeface="Trebuchet MS"/>
                <a:cs typeface="Trebuchet MS"/>
              </a:rPr>
              <a:t>This </a:t>
            </a:r>
            <a:r>
              <a:rPr sz="1800" spc="-5" dirty="0">
                <a:latin typeface="Trebuchet MS"/>
                <a:cs typeface="Trebuchet MS"/>
              </a:rPr>
              <a:t>unfamiliarity is</a:t>
            </a:r>
            <a:r>
              <a:rPr sz="1800" spc="-15" dirty="0">
                <a:latin typeface="Trebuchet MS"/>
                <a:cs typeface="Trebuchet MS"/>
              </a:rPr>
              <a:t> </a:t>
            </a:r>
            <a:r>
              <a:rPr sz="1800" dirty="0">
                <a:latin typeface="Trebuchet MS"/>
                <a:cs typeface="Trebuchet MS"/>
              </a:rPr>
              <a:t>a</a:t>
            </a:r>
            <a:r>
              <a:rPr sz="1800" spc="-5" dirty="0">
                <a:latin typeface="Trebuchet MS"/>
                <a:cs typeface="Trebuchet MS"/>
              </a:rPr>
              <a:t> very</a:t>
            </a:r>
            <a:r>
              <a:rPr sz="1800" spc="15" dirty="0">
                <a:latin typeface="Trebuchet MS"/>
                <a:cs typeface="Trebuchet MS"/>
              </a:rPr>
              <a:t> </a:t>
            </a:r>
            <a:r>
              <a:rPr sz="1800" spc="-5" dirty="0">
                <a:latin typeface="Trebuchet MS"/>
                <a:cs typeface="Trebuchet MS"/>
              </a:rPr>
              <a:t>difficult </a:t>
            </a:r>
            <a:r>
              <a:rPr sz="1800" dirty="0">
                <a:latin typeface="Trebuchet MS"/>
                <a:cs typeface="Trebuchet MS"/>
              </a:rPr>
              <a:t> </a:t>
            </a:r>
            <a:r>
              <a:rPr sz="1800" spc="-5" dirty="0">
                <a:latin typeface="Trebuchet MS"/>
                <a:cs typeface="Trebuchet MS"/>
              </a:rPr>
              <a:t>problem in real-world when are called concept </a:t>
            </a:r>
            <a:r>
              <a:rPr sz="1800" dirty="0">
                <a:latin typeface="Trebuchet MS"/>
                <a:cs typeface="Trebuchet MS"/>
              </a:rPr>
              <a:t> </a:t>
            </a:r>
            <a:r>
              <a:rPr sz="1800" spc="-5" dirty="0">
                <a:latin typeface="Trebuchet MS"/>
                <a:cs typeface="Trebuchet MS"/>
              </a:rPr>
              <a:t>drift problems </a:t>
            </a:r>
            <a:r>
              <a:rPr sz="1800" dirty="0">
                <a:latin typeface="Trebuchet MS"/>
                <a:cs typeface="Trebuchet MS"/>
              </a:rPr>
              <a:t>. </a:t>
            </a:r>
            <a:r>
              <a:rPr sz="1800" spc="-5" dirty="0">
                <a:latin typeface="Trebuchet MS"/>
                <a:cs typeface="Trebuchet MS"/>
              </a:rPr>
              <a:t>Concept drift can be </a:t>
            </a:r>
            <a:r>
              <a:rPr sz="1800" dirty="0">
                <a:latin typeface="Trebuchet MS"/>
                <a:cs typeface="Trebuchet MS"/>
              </a:rPr>
              <a:t>said </a:t>
            </a:r>
            <a:r>
              <a:rPr sz="1800" spc="-5" dirty="0">
                <a:latin typeface="Trebuchet MS"/>
                <a:cs typeface="Trebuchet MS"/>
              </a:rPr>
              <a:t>as </a:t>
            </a:r>
            <a:r>
              <a:rPr sz="1800" dirty="0">
                <a:latin typeface="Trebuchet MS"/>
                <a:cs typeface="Trebuchet MS"/>
              </a:rPr>
              <a:t>a </a:t>
            </a:r>
            <a:r>
              <a:rPr sz="1800" spc="5" dirty="0">
                <a:latin typeface="Trebuchet MS"/>
                <a:cs typeface="Trebuchet MS"/>
              </a:rPr>
              <a:t> </a:t>
            </a:r>
            <a:r>
              <a:rPr sz="1800" spc="-5" dirty="0">
                <a:latin typeface="Trebuchet MS"/>
                <a:cs typeface="Trebuchet MS"/>
              </a:rPr>
              <a:t>variable</a:t>
            </a:r>
            <a:r>
              <a:rPr sz="1800" spc="-10" dirty="0">
                <a:latin typeface="Trebuchet MS"/>
                <a:cs typeface="Trebuchet MS"/>
              </a:rPr>
              <a:t> </a:t>
            </a:r>
            <a:r>
              <a:rPr lang="en-US" sz="1800" spc="-5" dirty="0">
                <a:latin typeface="Trebuchet MS"/>
                <a:cs typeface="Trebuchet MS"/>
              </a:rPr>
              <a:t>that</a:t>
            </a:r>
            <a:r>
              <a:rPr sz="1800" spc="-10" dirty="0">
                <a:latin typeface="Trebuchet MS"/>
                <a:cs typeface="Trebuchet MS"/>
              </a:rPr>
              <a:t> </a:t>
            </a:r>
            <a:r>
              <a:rPr sz="1800" spc="-5" dirty="0">
                <a:latin typeface="Trebuchet MS"/>
                <a:cs typeface="Trebuchet MS"/>
              </a:rPr>
              <a:t>changes</a:t>
            </a:r>
            <a:r>
              <a:rPr sz="1800" dirty="0">
                <a:latin typeface="Trebuchet MS"/>
                <a:cs typeface="Trebuchet MS"/>
              </a:rPr>
              <a:t> </a:t>
            </a:r>
            <a:r>
              <a:rPr sz="1800" spc="-5" dirty="0">
                <a:latin typeface="Trebuchet MS"/>
                <a:cs typeface="Trebuchet MS"/>
              </a:rPr>
              <a:t>over</a:t>
            </a:r>
            <a:r>
              <a:rPr sz="1800" spc="10" dirty="0">
                <a:latin typeface="Trebuchet MS"/>
                <a:cs typeface="Trebuchet MS"/>
              </a:rPr>
              <a:t> </a:t>
            </a:r>
            <a:r>
              <a:rPr sz="1800" spc="-5" dirty="0">
                <a:latin typeface="Trebuchet MS"/>
                <a:cs typeface="Trebuchet MS"/>
              </a:rPr>
              <a:t>time</a:t>
            </a:r>
            <a:r>
              <a:rPr sz="1800" dirty="0">
                <a:latin typeface="Trebuchet MS"/>
                <a:cs typeface="Trebuchet MS"/>
              </a:rPr>
              <a:t> </a:t>
            </a:r>
            <a:r>
              <a:rPr sz="1800" spc="-5" dirty="0">
                <a:latin typeface="Trebuchet MS"/>
                <a:cs typeface="Trebuchet MS"/>
              </a:rPr>
              <a:t>and in </a:t>
            </a:r>
            <a:r>
              <a:rPr sz="1800" dirty="0">
                <a:latin typeface="Trebuchet MS"/>
                <a:cs typeface="Trebuchet MS"/>
              </a:rPr>
              <a:t> </a:t>
            </a:r>
            <a:r>
              <a:rPr sz="1800" spc="-5" dirty="0">
                <a:latin typeface="Trebuchet MS"/>
                <a:cs typeface="Trebuchet MS"/>
              </a:rPr>
              <a:t>unforeseen ways. </a:t>
            </a:r>
            <a:r>
              <a:rPr sz="1800" dirty="0">
                <a:latin typeface="Trebuchet MS"/>
                <a:cs typeface="Trebuchet MS"/>
              </a:rPr>
              <a:t>These </a:t>
            </a:r>
            <a:r>
              <a:rPr sz="1800" spc="-5" dirty="0">
                <a:latin typeface="Trebuchet MS"/>
                <a:cs typeface="Trebuchet MS"/>
              </a:rPr>
              <a:t>variables cause </a:t>
            </a:r>
            <a:r>
              <a:rPr sz="1800" dirty="0">
                <a:latin typeface="Trebuchet MS"/>
                <a:cs typeface="Trebuchet MS"/>
              </a:rPr>
              <a:t>a </a:t>
            </a:r>
            <a:r>
              <a:rPr sz="1800" spc="-5" dirty="0">
                <a:latin typeface="Trebuchet MS"/>
                <a:cs typeface="Trebuchet MS"/>
              </a:rPr>
              <a:t>high </a:t>
            </a:r>
            <a:r>
              <a:rPr sz="1800" dirty="0">
                <a:latin typeface="Trebuchet MS"/>
                <a:cs typeface="Trebuchet MS"/>
              </a:rPr>
              <a:t> </a:t>
            </a:r>
            <a:r>
              <a:rPr sz="1800" spc="-5" dirty="0">
                <a:latin typeface="Trebuchet MS"/>
                <a:cs typeface="Trebuchet MS"/>
              </a:rPr>
              <a:t>imbalance in data. </a:t>
            </a:r>
            <a:r>
              <a:rPr sz="1800" dirty="0">
                <a:latin typeface="Trebuchet MS"/>
                <a:cs typeface="Trebuchet MS"/>
              </a:rPr>
              <a:t>The main </a:t>
            </a:r>
            <a:r>
              <a:rPr sz="1800" spc="-5" dirty="0">
                <a:latin typeface="Trebuchet MS"/>
                <a:cs typeface="Trebuchet MS"/>
              </a:rPr>
              <a:t>aim of our research </a:t>
            </a:r>
            <a:r>
              <a:rPr sz="1800" spc="-530" dirty="0">
                <a:latin typeface="Trebuchet MS"/>
                <a:cs typeface="Trebuchet MS"/>
              </a:rPr>
              <a:t> </a:t>
            </a:r>
            <a:r>
              <a:rPr sz="1800" spc="-5" dirty="0">
                <a:latin typeface="Trebuchet MS"/>
                <a:cs typeface="Trebuchet MS"/>
              </a:rPr>
              <a:t>is to </a:t>
            </a:r>
            <a:r>
              <a:rPr sz="1800" spc="-10" dirty="0">
                <a:latin typeface="Trebuchet MS"/>
                <a:cs typeface="Trebuchet MS"/>
              </a:rPr>
              <a:t>overcome </a:t>
            </a:r>
            <a:r>
              <a:rPr sz="1800" spc="-5" dirty="0">
                <a:latin typeface="Trebuchet MS"/>
                <a:cs typeface="Trebuchet MS"/>
              </a:rPr>
              <a:t>the problem of Concept drift to </a:t>
            </a:r>
            <a:r>
              <a:rPr sz="1800" dirty="0">
                <a:latin typeface="Trebuchet MS"/>
                <a:cs typeface="Trebuchet MS"/>
              </a:rPr>
              <a:t> </a:t>
            </a:r>
            <a:r>
              <a:rPr sz="1800" spc="-5" dirty="0">
                <a:latin typeface="Trebuchet MS"/>
                <a:cs typeface="Trebuchet MS"/>
              </a:rPr>
              <a:t>implement on real-world scenario.</a:t>
            </a:r>
            <a:endParaRPr sz="1800" dirty="0">
              <a:latin typeface="Trebuchet MS"/>
              <a:cs typeface="Trebuchet MS"/>
            </a:endParaRPr>
          </a:p>
        </p:txBody>
      </p:sp>
      <p:pic>
        <p:nvPicPr>
          <p:cNvPr id="5" name="object 5"/>
          <p:cNvPicPr/>
          <p:nvPr/>
        </p:nvPicPr>
        <p:blipFill>
          <a:blip r:embed="rId2" cstate="print"/>
          <a:stretch>
            <a:fillRect/>
          </a:stretch>
        </p:blipFill>
        <p:spPr>
          <a:xfrm>
            <a:off x="6842759" y="1859279"/>
            <a:ext cx="4861559" cy="33741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47800"/>
            <a:ext cx="3733800" cy="574040"/>
          </a:xfrm>
          <a:prstGeom prst="rect">
            <a:avLst/>
          </a:prstGeom>
        </p:spPr>
        <p:txBody>
          <a:bodyPr vert="horz" wrap="square" lIns="0" tIns="12700" rIns="0" bIns="0" rtlCol="0">
            <a:spAutoFit/>
          </a:bodyPr>
          <a:lstStyle/>
          <a:p>
            <a:pPr marL="12700" algn="l">
              <a:lnSpc>
                <a:spcPct val="100000"/>
              </a:lnSpc>
              <a:spcBef>
                <a:spcPts val="100"/>
              </a:spcBef>
            </a:pPr>
            <a:r>
              <a:rPr lang="en-US" sz="3600" b="1" dirty="0"/>
              <a:t>WORK FLOW  </a:t>
            </a:r>
            <a:endParaRPr sz="3600" b="1" dirty="0"/>
          </a:p>
        </p:txBody>
      </p:sp>
      <p:pic>
        <p:nvPicPr>
          <p:cNvPr id="4" name="Picture 3">
            <a:extLst>
              <a:ext uri="{FF2B5EF4-FFF2-40B4-BE49-F238E27FC236}">
                <a16:creationId xmlns:a16="http://schemas.microsoft.com/office/drawing/2014/main" id="{05C4B282-72AC-B9E5-78A1-C180954D4573}"/>
              </a:ext>
            </a:extLst>
          </p:cNvPr>
          <p:cNvPicPr>
            <a:picLocks noChangeAspect="1"/>
          </p:cNvPicPr>
          <p:nvPr/>
        </p:nvPicPr>
        <p:blipFill>
          <a:blip r:embed="rId2"/>
          <a:stretch>
            <a:fillRect/>
          </a:stretch>
        </p:blipFill>
        <p:spPr>
          <a:xfrm>
            <a:off x="1371600" y="2514600"/>
            <a:ext cx="655320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1FCC-46A6-D1FE-FD98-67F2844D382F}"/>
              </a:ext>
            </a:extLst>
          </p:cNvPr>
          <p:cNvSpPr>
            <a:spLocks noGrp="1"/>
          </p:cNvSpPr>
          <p:nvPr>
            <p:ph type="title"/>
          </p:nvPr>
        </p:nvSpPr>
        <p:spPr>
          <a:xfrm>
            <a:off x="1066800" y="764373"/>
            <a:ext cx="9829800" cy="1293028"/>
          </a:xfrm>
        </p:spPr>
        <p:txBody>
          <a:bodyPr/>
          <a:lstStyle/>
          <a:p>
            <a:pPr algn="l"/>
            <a:r>
              <a:rPr lang="en-US" b="1" dirty="0"/>
              <a:t>METHODOLOGY</a:t>
            </a:r>
            <a:endParaRPr lang="en-IN" b="1" dirty="0"/>
          </a:p>
        </p:txBody>
      </p:sp>
      <p:sp>
        <p:nvSpPr>
          <p:cNvPr id="3" name="Content Placeholder 2">
            <a:extLst>
              <a:ext uri="{FF2B5EF4-FFF2-40B4-BE49-F238E27FC236}">
                <a16:creationId xmlns:a16="http://schemas.microsoft.com/office/drawing/2014/main" id="{417FDCEF-93F4-4DC1-798C-6E9DBEEBDD30}"/>
              </a:ext>
            </a:extLst>
          </p:cNvPr>
          <p:cNvSpPr>
            <a:spLocks noGrp="1"/>
          </p:cNvSpPr>
          <p:nvPr>
            <p:ph idx="1"/>
          </p:nvPr>
        </p:nvSpPr>
        <p:spPr>
          <a:xfrm>
            <a:off x="685800" y="1981200"/>
            <a:ext cx="10820400" cy="4237486"/>
          </a:xfrm>
        </p:spPr>
        <p:txBody>
          <a:bodyPr/>
          <a:lstStyle/>
          <a:p>
            <a:pPr marL="514350" indent="-514350">
              <a:buFont typeface="+mj-lt"/>
              <a:buAutoNum type="arabicPeriod"/>
            </a:pPr>
            <a:r>
              <a:rPr lang="en-US" sz="2800" b="1" spc="-5" dirty="0">
                <a:effectLst/>
                <a:latin typeface="Times New Roman" panose="02020603050405020304" pitchFamily="18" charset="0"/>
                <a:ea typeface="SimSun" panose="02010600030101010101" pitchFamily="2" charset="-122"/>
              </a:rPr>
              <a:t>Dataset Description:</a:t>
            </a:r>
          </a:p>
          <a:p>
            <a:r>
              <a:rPr lang="en-US" sz="2800" spc="-5" dirty="0">
                <a:effectLst/>
                <a:latin typeface="Times New Roman" panose="02020603050405020304" pitchFamily="18" charset="0"/>
                <a:ea typeface="SimSun" panose="02010600030101010101" pitchFamily="2" charset="-122"/>
              </a:rPr>
              <a:t>Kaggle</a:t>
            </a:r>
          </a:p>
          <a:p>
            <a:r>
              <a:rPr lang="en-US" sz="2800" dirty="0">
                <a:effectLst/>
                <a:latin typeface="Times New Roman" panose="02020603050405020304" pitchFamily="18" charset="0"/>
                <a:ea typeface="SimSun" panose="02010600030101010101" pitchFamily="2" charset="-122"/>
              </a:rPr>
              <a:t>time, class, and 28 PCA</a:t>
            </a:r>
          </a:p>
          <a:p>
            <a:pPr marL="514350" indent="-514350">
              <a:buAutoNum type="arabicPeriod" startAt="2"/>
            </a:pPr>
            <a:r>
              <a:rPr lang="en-US" sz="2800" b="1" dirty="0">
                <a:effectLst/>
                <a:latin typeface="Times New Roman" panose="02020603050405020304" pitchFamily="18" charset="0"/>
                <a:ea typeface="SimSun" panose="02010600030101010101" pitchFamily="2" charset="-122"/>
              </a:rPr>
              <a:t>Data Pre-processing :</a:t>
            </a:r>
          </a:p>
          <a:p>
            <a:r>
              <a:rPr lang="en-US" sz="2800" dirty="0">
                <a:latin typeface="Times New Roman" panose="02020603050405020304" pitchFamily="18" charset="0"/>
                <a:ea typeface="SimSun" panose="02010600030101010101" pitchFamily="2" charset="-122"/>
              </a:rPr>
              <a:t> removing null, duplicates</a:t>
            </a:r>
          </a:p>
          <a:p>
            <a:r>
              <a:rPr lang="en-US" sz="2800" dirty="0">
                <a:effectLst/>
                <a:latin typeface="Times New Roman" panose="02020603050405020304" pitchFamily="18" charset="0"/>
                <a:ea typeface="SimSun" panose="02010600030101010101" pitchFamily="2" charset="-122"/>
              </a:rPr>
              <a:t>Standard scalar</a:t>
            </a:r>
          </a:p>
          <a:p>
            <a:r>
              <a:rPr lang="en-US" sz="2800" dirty="0">
                <a:latin typeface="Times New Roman" panose="02020603050405020304" pitchFamily="18" charset="0"/>
                <a:ea typeface="SimSun" panose="02010600030101010101" pitchFamily="2" charset="-122"/>
              </a:rPr>
              <a:t>Sampling</a:t>
            </a:r>
          </a:p>
          <a:p>
            <a:r>
              <a:rPr lang="en-US" sz="2800" dirty="0">
                <a:latin typeface="Times New Roman" panose="02020603050405020304" pitchFamily="18" charset="0"/>
                <a:ea typeface="SimSun" panose="02010600030101010101" pitchFamily="2" charset="-122"/>
              </a:rPr>
              <a:t>Smote()</a:t>
            </a:r>
          </a:p>
          <a:p>
            <a:endParaRPr lang="en-US" sz="2800" dirty="0">
              <a:effectLst/>
              <a:latin typeface="Times New Roman" panose="02020603050405020304" pitchFamily="18" charset="0"/>
              <a:ea typeface="SimSun" panose="02010600030101010101" pitchFamily="2" charset="-122"/>
            </a:endParaRPr>
          </a:p>
          <a:p>
            <a:endParaRPr lang="en-US" sz="2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240126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691323"/>
            <a:ext cx="6248400" cy="3542893"/>
          </a:xfrm>
          <a:prstGeom prst="rect">
            <a:avLst/>
          </a:prstGeom>
        </p:spPr>
        <p:txBody>
          <a:bodyPr vert="horz" wrap="square" lIns="0" tIns="12065" rIns="0" bIns="0" rtlCol="0">
            <a:spAutoFit/>
          </a:bodyPr>
          <a:lstStyle/>
          <a:p>
            <a:pPr marL="12700" marR="289560" indent="51435">
              <a:lnSpc>
                <a:spcPct val="134700"/>
              </a:lnSpc>
              <a:spcBef>
                <a:spcPts val="95"/>
              </a:spcBef>
            </a:pPr>
            <a:r>
              <a:rPr sz="2400" b="1" spc="-5" dirty="0">
                <a:latin typeface="Calibri"/>
                <a:cs typeface="Calibri"/>
              </a:rPr>
              <a:t>Purchase </a:t>
            </a:r>
            <a:r>
              <a:rPr sz="2400" b="1" spc="-10" dirty="0">
                <a:latin typeface="Calibri"/>
                <a:cs typeface="Calibri"/>
              </a:rPr>
              <a:t>history </a:t>
            </a:r>
            <a:r>
              <a:rPr sz="2400" b="1" dirty="0">
                <a:latin typeface="Calibri"/>
                <a:cs typeface="Calibri"/>
              </a:rPr>
              <a:t>and </a:t>
            </a:r>
            <a:r>
              <a:rPr sz="2400" b="1" spc="-5" dirty="0">
                <a:latin typeface="Calibri"/>
                <a:cs typeface="Calibri"/>
              </a:rPr>
              <a:t>other </a:t>
            </a:r>
            <a:r>
              <a:rPr sz="2400" b="1" spc="-15" dirty="0">
                <a:latin typeface="Calibri"/>
                <a:cs typeface="Calibri"/>
              </a:rPr>
              <a:t>historical data </a:t>
            </a:r>
            <a:r>
              <a:rPr lang="en-US" sz="2400" b="1" spc="-15" dirty="0">
                <a:latin typeface="Calibri"/>
                <a:cs typeface="Calibri"/>
              </a:rPr>
              <a:t>:</a:t>
            </a:r>
            <a:r>
              <a:rPr sz="2400" b="1" spc="-530" dirty="0">
                <a:latin typeface="Calibri"/>
                <a:cs typeface="Calibri"/>
              </a:rPr>
              <a:t> </a:t>
            </a:r>
            <a:r>
              <a:rPr sz="2400" spc="-10" dirty="0">
                <a:latin typeface="Calibri"/>
                <a:cs typeface="Calibri"/>
              </a:rPr>
              <a:t>1.Location</a:t>
            </a:r>
            <a:endParaRPr sz="2400" dirty="0">
              <a:latin typeface="Calibri"/>
              <a:cs typeface="Calibri"/>
            </a:endParaRPr>
          </a:p>
          <a:p>
            <a:pPr marL="12700" marR="3984625">
              <a:lnSpc>
                <a:spcPct val="134600"/>
              </a:lnSpc>
              <a:spcBef>
                <a:spcPts val="15"/>
              </a:spcBef>
              <a:buSzPct val="95833"/>
              <a:buAutoNum type="arabicPeriod" startAt="2"/>
              <a:tabLst>
                <a:tab pos="245110" algn="l"/>
              </a:tabLst>
            </a:pPr>
            <a:r>
              <a:rPr sz="2400" spc="-5" dirty="0">
                <a:latin typeface="Calibri"/>
                <a:cs typeface="Calibri"/>
              </a:rPr>
              <a:t>Device </a:t>
            </a:r>
            <a:r>
              <a:rPr sz="2400" dirty="0">
                <a:latin typeface="Calibri"/>
                <a:cs typeface="Calibri"/>
              </a:rPr>
              <a:t>ID </a:t>
            </a:r>
            <a:r>
              <a:rPr sz="2400" spc="5" dirty="0">
                <a:latin typeface="Calibri"/>
                <a:cs typeface="Calibri"/>
              </a:rPr>
              <a:t> </a:t>
            </a:r>
            <a:endParaRPr lang="en-US" sz="2400" spc="5" dirty="0">
              <a:latin typeface="Calibri"/>
              <a:cs typeface="Calibri"/>
            </a:endParaRPr>
          </a:p>
          <a:p>
            <a:pPr marL="12700" marR="3984625">
              <a:lnSpc>
                <a:spcPct val="134600"/>
              </a:lnSpc>
              <a:spcBef>
                <a:spcPts val="15"/>
              </a:spcBef>
              <a:buSzPct val="95833"/>
              <a:buAutoNum type="arabicPeriod" startAt="2"/>
              <a:tabLst>
                <a:tab pos="245110" algn="l"/>
              </a:tabLst>
            </a:pPr>
            <a:r>
              <a:rPr sz="2400" spc="-5" dirty="0">
                <a:latin typeface="Calibri"/>
                <a:cs typeface="Calibri"/>
              </a:rPr>
              <a:t>IP</a:t>
            </a:r>
            <a:r>
              <a:rPr sz="2400" spc="-100" dirty="0">
                <a:latin typeface="Calibri"/>
                <a:cs typeface="Calibri"/>
              </a:rPr>
              <a:t> </a:t>
            </a:r>
            <a:r>
              <a:rPr sz="2400" spc="-5" dirty="0">
                <a:latin typeface="Calibri"/>
                <a:cs typeface="Calibri"/>
              </a:rPr>
              <a:t>address</a:t>
            </a:r>
            <a:endParaRPr sz="2400" dirty="0">
              <a:latin typeface="Calibri"/>
              <a:cs typeface="Calibri"/>
            </a:endParaRPr>
          </a:p>
          <a:p>
            <a:pPr marL="12700" marR="2315845">
              <a:lnSpc>
                <a:spcPts val="3890"/>
              </a:lnSpc>
              <a:spcBef>
                <a:spcPts val="285"/>
              </a:spcBef>
              <a:buSzPct val="95833"/>
              <a:buAutoNum type="arabicPeriod" startAt="2"/>
              <a:tabLst>
                <a:tab pos="245110" algn="l"/>
              </a:tabLst>
            </a:pPr>
            <a:r>
              <a:rPr sz="2400" spc="-20" dirty="0">
                <a:latin typeface="Calibri"/>
                <a:cs typeface="Calibri"/>
              </a:rPr>
              <a:t>Payment </a:t>
            </a:r>
            <a:r>
              <a:rPr sz="2400" spc="-5" dirty="0">
                <a:latin typeface="Calibri"/>
                <a:cs typeface="Calibri"/>
              </a:rPr>
              <a:t>amount </a:t>
            </a:r>
            <a:r>
              <a:rPr sz="2400" dirty="0">
                <a:latin typeface="Calibri"/>
                <a:cs typeface="Calibri"/>
              </a:rPr>
              <a:t> </a:t>
            </a:r>
            <a:endParaRPr lang="en-US" sz="2400" spc="-30" dirty="0">
              <a:latin typeface="Calibri"/>
              <a:cs typeface="Calibri"/>
            </a:endParaRPr>
          </a:p>
          <a:p>
            <a:pPr marL="12700" marR="2315845">
              <a:lnSpc>
                <a:spcPts val="3890"/>
              </a:lnSpc>
              <a:spcBef>
                <a:spcPts val="285"/>
              </a:spcBef>
              <a:buSzPct val="95833"/>
              <a:buAutoNum type="arabicPeriod" startAt="2"/>
              <a:tabLst>
                <a:tab pos="245110" algn="l"/>
              </a:tabLst>
            </a:pPr>
            <a:r>
              <a:rPr sz="2400" spc="-30" dirty="0">
                <a:latin typeface="Calibri"/>
                <a:cs typeface="Calibri"/>
              </a:rPr>
              <a:t>Transaction</a:t>
            </a:r>
            <a:r>
              <a:rPr sz="2400" spc="-105" dirty="0">
                <a:latin typeface="Calibri"/>
                <a:cs typeface="Calibri"/>
              </a:rPr>
              <a:t> </a:t>
            </a:r>
            <a:r>
              <a:rPr sz="2400" spc="-10" dirty="0">
                <a:latin typeface="Calibri"/>
                <a:cs typeface="Calibri"/>
              </a:rPr>
              <a:t>information</a:t>
            </a:r>
            <a:endParaRPr sz="2400" dirty="0">
              <a:latin typeface="Calibri"/>
              <a:cs typeface="Calibri"/>
            </a:endParaRPr>
          </a:p>
          <a:p>
            <a:pPr marL="12700">
              <a:lnSpc>
                <a:spcPct val="100000"/>
              </a:lnSpc>
              <a:spcBef>
                <a:spcPts val="695"/>
              </a:spcBef>
            </a:pPr>
            <a:r>
              <a:rPr sz="2400" spc="-15" dirty="0">
                <a:latin typeface="Calibri"/>
                <a:cs typeface="Calibri"/>
              </a:rPr>
              <a:t>Data</a:t>
            </a:r>
            <a:r>
              <a:rPr sz="2400" spc="-20" dirty="0">
                <a:latin typeface="Calibri"/>
                <a:cs typeface="Calibri"/>
              </a:rPr>
              <a:t> </a:t>
            </a:r>
            <a:r>
              <a:rPr sz="2400" spc="-10" dirty="0">
                <a:latin typeface="Calibri"/>
                <a:cs typeface="Calibri"/>
              </a:rPr>
              <a:t>collection</a:t>
            </a:r>
            <a:r>
              <a:rPr sz="2400" spc="-20" dirty="0">
                <a:latin typeface="Calibri"/>
                <a:cs typeface="Calibri"/>
              </a:rPr>
              <a:t> </a:t>
            </a:r>
            <a:r>
              <a:rPr sz="2400" dirty="0">
                <a:latin typeface="Calibri"/>
                <a:cs typeface="Calibri"/>
              </a:rPr>
              <a:t>is</a:t>
            </a:r>
            <a:r>
              <a:rPr sz="2400" spc="-15" dirty="0">
                <a:latin typeface="Calibri"/>
                <a:cs typeface="Calibri"/>
              </a:rPr>
              <a:t> </a:t>
            </a:r>
            <a:r>
              <a:rPr sz="2400" spc="-5" dirty="0">
                <a:latin typeface="Calibri"/>
                <a:cs typeface="Calibri"/>
              </a:rPr>
              <a:t>based on</a:t>
            </a:r>
            <a:r>
              <a:rPr sz="2400" spc="5" dirty="0">
                <a:latin typeface="Calibri"/>
                <a:cs typeface="Calibri"/>
              </a:rPr>
              <a:t> </a:t>
            </a:r>
            <a:r>
              <a:rPr sz="2400" spc="-10" dirty="0">
                <a:latin typeface="Calibri"/>
                <a:cs typeface="Calibri"/>
              </a:rPr>
              <a:t>above</a:t>
            </a:r>
            <a:r>
              <a:rPr sz="2400" spc="-5" dirty="0">
                <a:latin typeface="Calibri"/>
                <a:cs typeface="Calibri"/>
              </a:rPr>
              <a:t> </a:t>
            </a:r>
            <a:r>
              <a:rPr sz="2400" spc="-10" dirty="0">
                <a:latin typeface="Calibri"/>
                <a:cs typeface="Calibri"/>
              </a:rPr>
              <a:t>attributes.</a:t>
            </a:r>
            <a:endParaRPr sz="2400" dirty="0">
              <a:latin typeface="Calibri"/>
              <a:cs typeface="Calibri"/>
            </a:endParaRPr>
          </a:p>
        </p:txBody>
      </p:sp>
    </p:spTree>
    <p:extLst>
      <p:ext uri="{BB962C8B-B14F-4D97-AF65-F5344CB8AC3E}">
        <p14:creationId xmlns:p14="http://schemas.microsoft.com/office/powerpoint/2010/main" val="141256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1FCC-46A6-D1FE-FD98-67F2844D382F}"/>
              </a:ext>
            </a:extLst>
          </p:cNvPr>
          <p:cNvSpPr>
            <a:spLocks noGrp="1"/>
          </p:cNvSpPr>
          <p:nvPr>
            <p:ph type="title"/>
          </p:nvPr>
        </p:nvSpPr>
        <p:spPr>
          <a:xfrm>
            <a:off x="1066800" y="764373"/>
            <a:ext cx="9829800" cy="1293028"/>
          </a:xfrm>
        </p:spPr>
        <p:txBody>
          <a:bodyPr/>
          <a:lstStyle/>
          <a:p>
            <a:pPr algn="l"/>
            <a:r>
              <a:rPr lang="en-US" b="1" dirty="0"/>
              <a:t>METHODOLOGY</a:t>
            </a:r>
            <a:endParaRPr lang="en-IN" b="1" dirty="0"/>
          </a:p>
        </p:txBody>
      </p:sp>
      <p:sp>
        <p:nvSpPr>
          <p:cNvPr id="3" name="Content Placeholder 2">
            <a:extLst>
              <a:ext uri="{FF2B5EF4-FFF2-40B4-BE49-F238E27FC236}">
                <a16:creationId xmlns:a16="http://schemas.microsoft.com/office/drawing/2014/main" id="{417FDCEF-93F4-4DC1-798C-6E9DBEEBDD30}"/>
              </a:ext>
            </a:extLst>
          </p:cNvPr>
          <p:cNvSpPr>
            <a:spLocks noGrp="1"/>
          </p:cNvSpPr>
          <p:nvPr>
            <p:ph idx="1"/>
          </p:nvPr>
        </p:nvSpPr>
        <p:spPr>
          <a:xfrm>
            <a:off x="685800" y="1981200"/>
            <a:ext cx="10820400" cy="4237486"/>
          </a:xfrm>
        </p:spPr>
        <p:txBody>
          <a:bodyPr/>
          <a:lstStyle/>
          <a:p>
            <a:pPr marL="0" indent="0">
              <a:buNone/>
            </a:pPr>
            <a:r>
              <a:rPr lang="en-US" sz="2800" spc="-5" dirty="0">
                <a:latin typeface="Times New Roman" panose="02020603050405020304" pitchFamily="18" charset="0"/>
                <a:ea typeface="SimSun" panose="02010600030101010101" pitchFamily="2" charset="-122"/>
              </a:rPr>
              <a:t>3. </a:t>
            </a:r>
            <a:r>
              <a:rPr lang="en-US" sz="2800" b="1" spc="-5" dirty="0">
                <a:latin typeface="Times New Roman" panose="02020603050405020304" pitchFamily="18" charset="0"/>
                <a:ea typeface="SimSun" panose="02010600030101010101" pitchFamily="2" charset="-122"/>
              </a:rPr>
              <a:t>models:</a:t>
            </a:r>
          </a:p>
          <a:p>
            <a:r>
              <a:rPr lang="en-US" sz="2800" dirty="0">
                <a:latin typeface="Times New Roman" panose="02020603050405020304" pitchFamily="18" charset="0"/>
                <a:ea typeface="SimSun" panose="02010600030101010101" pitchFamily="2" charset="-122"/>
              </a:rPr>
              <a:t>Logistic Regression</a:t>
            </a:r>
          </a:p>
          <a:p>
            <a:r>
              <a:rPr lang="en-US" sz="2800" dirty="0">
                <a:latin typeface="Times New Roman" panose="02020603050405020304" pitchFamily="18" charset="0"/>
                <a:ea typeface="SimSun" panose="02010600030101010101" pitchFamily="2" charset="-122"/>
              </a:rPr>
              <a:t>Decision Tree Classifier</a:t>
            </a:r>
          </a:p>
          <a:p>
            <a:r>
              <a:rPr lang="en-US" sz="2800" dirty="0">
                <a:latin typeface="Times New Roman" panose="02020603050405020304" pitchFamily="18" charset="0"/>
                <a:ea typeface="SimSun" panose="02010600030101010101" pitchFamily="2" charset="-122"/>
              </a:rPr>
              <a:t>Random Forest</a:t>
            </a:r>
          </a:p>
          <a:p>
            <a:endParaRPr lang="en-US" sz="2800" dirty="0">
              <a:effectLst/>
              <a:latin typeface="Times New Roman" panose="02020603050405020304" pitchFamily="18" charset="0"/>
              <a:ea typeface="SimSun" panose="02010600030101010101" pitchFamily="2" charset="-122"/>
            </a:endParaRPr>
          </a:p>
          <a:p>
            <a:endParaRPr lang="en-US" sz="2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7182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A8A4-14F0-8DB2-0AB8-D5E21EAC7CFE}"/>
              </a:ext>
            </a:extLst>
          </p:cNvPr>
          <p:cNvSpPr>
            <a:spLocks noGrp="1"/>
          </p:cNvSpPr>
          <p:nvPr>
            <p:ph type="title"/>
          </p:nvPr>
        </p:nvSpPr>
        <p:spPr>
          <a:xfrm>
            <a:off x="609600" y="1371600"/>
            <a:ext cx="8153400" cy="838200"/>
          </a:xfrm>
        </p:spPr>
        <p:txBody>
          <a:bodyPr/>
          <a:lstStyle/>
          <a:p>
            <a:pPr algn="l"/>
            <a:r>
              <a:rPr lang="en-US" b="1" dirty="0"/>
              <a:t>RANDOM FOREST:</a:t>
            </a:r>
            <a:endParaRPr lang="en-IN" b="1" dirty="0"/>
          </a:p>
        </p:txBody>
      </p:sp>
      <p:sp>
        <p:nvSpPr>
          <p:cNvPr id="3" name="TextBox 2">
            <a:extLst>
              <a:ext uri="{FF2B5EF4-FFF2-40B4-BE49-F238E27FC236}">
                <a16:creationId xmlns:a16="http://schemas.microsoft.com/office/drawing/2014/main" id="{96D77FB3-CF3D-5822-4DAF-F636E26CB79D}"/>
              </a:ext>
            </a:extLst>
          </p:cNvPr>
          <p:cNvSpPr txBox="1"/>
          <p:nvPr/>
        </p:nvSpPr>
        <p:spPr>
          <a:xfrm>
            <a:off x="685800" y="2133600"/>
            <a:ext cx="10287000" cy="4062651"/>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effectLst/>
                <a:latin typeface="Söhne"/>
              </a:rPr>
              <a:t>Random Forest is a popular machine learning algorithm used for both regression and classification tasks. It belongs to the family of ensemble learning methods, which means that it combines multiple weak learners (decision trees) to form a strong and more accurate predictor.</a:t>
            </a:r>
          </a:p>
          <a:p>
            <a:pPr marL="285750" indent="-285750" algn="l">
              <a:buFont typeface="Wingdings" panose="05000000000000000000" pitchFamily="2" charset="2"/>
              <a:buChar char="Ø"/>
            </a:pPr>
            <a:r>
              <a:rPr lang="en-US" sz="2000" b="0" i="0" dirty="0">
                <a:effectLst/>
                <a:latin typeface="Söhne"/>
              </a:rPr>
              <a:t>In a Random Forest algorithm, several decision trees are constructed on different subsets of the training data, and each tree is trained independently. During training, at each node in the tree, a random subset of the features is selected to determine the best split. The final prediction is made by aggregating the predictions of all the individual trees in the forest, using either the mean (for regression) or the mode (for classification) of the predictions.</a:t>
            </a:r>
          </a:p>
          <a:p>
            <a:pPr marL="285750" indent="-285750" algn="l">
              <a:buFont typeface="Wingdings" panose="05000000000000000000" pitchFamily="2" charset="2"/>
              <a:buChar char="Ø"/>
            </a:pPr>
            <a:r>
              <a:rPr lang="en-US" sz="2000" b="0" i="0" dirty="0">
                <a:effectLst/>
                <a:latin typeface="Söhne"/>
              </a:rPr>
              <a:t>The main advantages of Random Forest are its high accuracy, robustness to noise and overfitting, and ability to handle high-dimensional data. It is widely used in various applications, including finance, biology, and image recognition.</a:t>
            </a:r>
          </a:p>
          <a:p>
            <a:endParaRPr lang="en-IN" dirty="0"/>
          </a:p>
        </p:txBody>
      </p:sp>
    </p:spTree>
    <p:extLst>
      <p:ext uri="{BB962C8B-B14F-4D97-AF65-F5344CB8AC3E}">
        <p14:creationId xmlns:p14="http://schemas.microsoft.com/office/powerpoint/2010/main" val="63491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andom Forests Definition | DeepAI">
            <a:extLst>
              <a:ext uri="{FF2B5EF4-FFF2-40B4-BE49-F238E27FC236}">
                <a16:creationId xmlns:a16="http://schemas.microsoft.com/office/drawing/2014/main" id="{BB916879-E4A5-1ECE-9B1C-E1B1E319E5F2}"/>
              </a:ext>
            </a:extLst>
          </p:cNvPr>
          <p:cNvSpPr>
            <a:spLocks noChangeAspect="1" noChangeArrowheads="1"/>
          </p:cNvSpPr>
          <p:nvPr/>
        </p:nvSpPr>
        <p:spPr bwMode="auto">
          <a:xfrm>
            <a:off x="5638800" y="3118449"/>
            <a:ext cx="2819400" cy="281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F5DEAE8D-7D88-E994-495F-CF28A9D90084}"/>
              </a:ext>
            </a:extLst>
          </p:cNvPr>
          <p:cNvPicPr>
            <a:picLocks noChangeAspect="1"/>
          </p:cNvPicPr>
          <p:nvPr/>
        </p:nvPicPr>
        <p:blipFill>
          <a:blip r:embed="rId2"/>
          <a:stretch>
            <a:fillRect/>
          </a:stretch>
        </p:blipFill>
        <p:spPr>
          <a:xfrm>
            <a:off x="3634788" y="2057400"/>
            <a:ext cx="4922424" cy="4185249"/>
          </a:xfrm>
          <a:prstGeom prst="rect">
            <a:avLst/>
          </a:prstGeom>
        </p:spPr>
      </p:pic>
      <p:sp>
        <p:nvSpPr>
          <p:cNvPr id="5" name="TextBox 4">
            <a:extLst>
              <a:ext uri="{FF2B5EF4-FFF2-40B4-BE49-F238E27FC236}">
                <a16:creationId xmlns:a16="http://schemas.microsoft.com/office/drawing/2014/main" id="{8B259087-8974-D8D4-A375-5BA3F40DD5B1}"/>
              </a:ext>
            </a:extLst>
          </p:cNvPr>
          <p:cNvSpPr txBox="1"/>
          <p:nvPr/>
        </p:nvSpPr>
        <p:spPr>
          <a:xfrm>
            <a:off x="3467100" y="1148090"/>
            <a:ext cx="5257800" cy="523220"/>
          </a:xfrm>
          <a:prstGeom prst="rect">
            <a:avLst/>
          </a:prstGeom>
          <a:noFill/>
        </p:spPr>
        <p:txBody>
          <a:bodyPr wrap="square" rtlCol="0">
            <a:spAutoFit/>
          </a:bodyPr>
          <a:lstStyle/>
          <a:p>
            <a:r>
              <a:rPr lang="en-US" sz="2800" b="1" dirty="0"/>
              <a:t>RANDOM FOREST GRAPH</a:t>
            </a:r>
            <a:endParaRPr lang="en-IN" sz="2800" b="1" dirty="0"/>
          </a:p>
        </p:txBody>
      </p:sp>
    </p:spTree>
    <p:extLst>
      <p:ext uri="{BB962C8B-B14F-4D97-AF65-F5344CB8AC3E}">
        <p14:creationId xmlns:p14="http://schemas.microsoft.com/office/powerpoint/2010/main" val="10683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C990-BE49-CC41-DC98-41B84C500F91}"/>
              </a:ext>
            </a:extLst>
          </p:cNvPr>
          <p:cNvSpPr>
            <a:spLocks noGrp="1"/>
          </p:cNvSpPr>
          <p:nvPr>
            <p:ph type="title"/>
          </p:nvPr>
        </p:nvSpPr>
        <p:spPr>
          <a:xfrm>
            <a:off x="1295400" y="764373"/>
            <a:ext cx="2209800" cy="1293028"/>
          </a:xfrm>
        </p:spPr>
        <p:txBody>
          <a:bodyPr/>
          <a:lstStyle/>
          <a:p>
            <a:pPr algn="l"/>
            <a:r>
              <a:rPr lang="en-US" b="1" dirty="0"/>
              <a:t>RESULT</a:t>
            </a:r>
            <a:endParaRPr lang="en-IN" b="1" dirty="0"/>
          </a:p>
        </p:txBody>
      </p:sp>
      <p:pic>
        <p:nvPicPr>
          <p:cNvPr id="4" name="Content Placeholder 3">
            <a:extLst>
              <a:ext uri="{FF2B5EF4-FFF2-40B4-BE49-F238E27FC236}">
                <a16:creationId xmlns:a16="http://schemas.microsoft.com/office/drawing/2014/main" id="{2241F57C-2B38-F6C4-57A4-4404C5C6D038}"/>
              </a:ext>
            </a:extLst>
          </p:cNvPr>
          <p:cNvPicPr>
            <a:picLocks noGrp="1" noChangeAspect="1"/>
          </p:cNvPicPr>
          <p:nvPr>
            <p:ph idx="1"/>
          </p:nvPr>
        </p:nvPicPr>
        <p:blipFill>
          <a:blip r:embed="rId2"/>
          <a:stretch>
            <a:fillRect/>
          </a:stretch>
        </p:blipFill>
        <p:spPr>
          <a:xfrm>
            <a:off x="457200" y="2362200"/>
            <a:ext cx="6485182" cy="1592718"/>
          </a:xfrm>
          <a:prstGeom prst="rect">
            <a:avLst/>
          </a:prstGeom>
        </p:spPr>
      </p:pic>
      <p:pic>
        <p:nvPicPr>
          <p:cNvPr id="7" name="Picture 6">
            <a:extLst>
              <a:ext uri="{FF2B5EF4-FFF2-40B4-BE49-F238E27FC236}">
                <a16:creationId xmlns:a16="http://schemas.microsoft.com/office/drawing/2014/main" id="{1AF13B3C-6345-E8D8-0AB4-903B8B4E9723}"/>
              </a:ext>
            </a:extLst>
          </p:cNvPr>
          <p:cNvPicPr>
            <a:picLocks noChangeAspect="1"/>
          </p:cNvPicPr>
          <p:nvPr/>
        </p:nvPicPr>
        <p:blipFill>
          <a:blip r:embed="rId3"/>
          <a:stretch>
            <a:fillRect/>
          </a:stretch>
        </p:blipFill>
        <p:spPr>
          <a:xfrm>
            <a:off x="7391400" y="1790558"/>
            <a:ext cx="4480948" cy="3276884"/>
          </a:xfrm>
          <a:prstGeom prst="rect">
            <a:avLst/>
          </a:prstGeom>
        </p:spPr>
      </p:pic>
    </p:spTree>
    <p:extLst>
      <p:ext uri="{BB962C8B-B14F-4D97-AF65-F5344CB8AC3E}">
        <p14:creationId xmlns:p14="http://schemas.microsoft.com/office/powerpoint/2010/main" val="252384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00" y="1143000"/>
            <a:ext cx="6248400" cy="5675913"/>
          </a:xfrm>
          <a:prstGeom prst="rect">
            <a:avLst/>
          </a:prstGeom>
        </p:spPr>
        <p:txBody>
          <a:bodyPr vert="horz" wrap="square" lIns="0" tIns="12700" rIns="0" bIns="0" rtlCol="0">
            <a:spAutoFit/>
          </a:bodyPr>
          <a:lstStyle/>
          <a:p>
            <a:pPr marL="12700">
              <a:lnSpc>
                <a:spcPct val="100000"/>
              </a:lnSpc>
              <a:spcBef>
                <a:spcPts val="100"/>
              </a:spcBef>
            </a:pPr>
            <a:r>
              <a:rPr sz="2800" b="1" u="sng" dirty="0">
                <a:solidFill>
                  <a:schemeClr val="accent3">
                    <a:lumMod val="60000"/>
                    <a:lumOff val="40000"/>
                  </a:schemeClr>
                </a:solidFill>
                <a:latin typeface="Trebuchet MS"/>
                <a:cs typeface="Trebuchet MS"/>
              </a:rPr>
              <a:t>Contents</a:t>
            </a:r>
            <a:endParaRPr sz="2800" u="sng" dirty="0">
              <a:solidFill>
                <a:schemeClr val="accent3">
                  <a:lumMod val="60000"/>
                  <a:lumOff val="40000"/>
                </a:schemeClr>
              </a:solidFill>
              <a:latin typeface="Trebuchet MS"/>
              <a:cs typeface="Trebuchet MS"/>
            </a:endParaRPr>
          </a:p>
          <a:p>
            <a:pPr>
              <a:lnSpc>
                <a:spcPct val="100000"/>
              </a:lnSpc>
              <a:spcBef>
                <a:spcPts val="35"/>
              </a:spcBef>
            </a:pPr>
            <a:endParaRPr sz="2000" dirty="0">
              <a:latin typeface="Trebuchet MS"/>
              <a:cs typeface="Trebuchet MS"/>
            </a:endParaRPr>
          </a:p>
          <a:p>
            <a:pPr marL="299085" indent="-287020">
              <a:lnSpc>
                <a:spcPct val="100000"/>
              </a:lnSpc>
              <a:buFont typeface="Wingdings"/>
              <a:buChar char=""/>
              <a:tabLst>
                <a:tab pos="299720" algn="l"/>
              </a:tabLst>
            </a:pPr>
            <a:r>
              <a:rPr sz="2000" spc="-5" dirty="0">
                <a:latin typeface="Trebuchet MS"/>
                <a:cs typeface="Trebuchet MS"/>
              </a:rPr>
              <a:t>Abstract</a:t>
            </a:r>
            <a:r>
              <a:rPr lang="en-US" sz="2000" spc="-5" dirty="0">
                <a:latin typeface="Trebuchet MS"/>
                <a:cs typeface="Trebuchet MS"/>
              </a:rPr>
              <a:t>                                       </a:t>
            </a:r>
            <a:endParaRPr sz="2000" dirty="0">
              <a:latin typeface="Trebuchet MS"/>
              <a:cs typeface="Trebuchet MS"/>
            </a:endParaRPr>
          </a:p>
          <a:p>
            <a:pPr marL="299085" indent="-287020">
              <a:lnSpc>
                <a:spcPct val="100000"/>
              </a:lnSpc>
              <a:buFont typeface="Wingdings"/>
              <a:buChar char=""/>
              <a:tabLst>
                <a:tab pos="299720" algn="l"/>
              </a:tabLst>
            </a:pPr>
            <a:r>
              <a:rPr sz="2000" spc="-10" dirty="0">
                <a:latin typeface="Trebuchet MS"/>
                <a:cs typeface="Trebuchet MS"/>
              </a:rPr>
              <a:t>Introduction</a:t>
            </a:r>
            <a:endParaRPr sz="2000" dirty="0">
              <a:latin typeface="Trebuchet MS"/>
              <a:cs typeface="Trebuchet MS"/>
            </a:endParaRPr>
          </a:p>
          <a:p>
            <a:pPr>
              <a:lnSpc>
                <a:spcPct val="100000"/>
              </a:lnSpc>
              <a:spcBef>
                <a:spcPts val="35"/>
              </a:spcBef>
              <a:buFont typeface="Wingdings"/>
              <a:buChar char=""/>
            </a:pPr>
            <a:endParaRPr sz="2000" dirty="0">
              <a:latin typeface="Trebuchet MS"/>
              <a:cs typeface="Trebuchet MS"/>
            </a:endParaRPr>
          </a:p>
          <a:p>
            <a:pPr marL="299085" indent="-287020">
              <a:lnSpc>
                <a:spcPct val="100000"/>
              </a:lnSpc>
              <a:buFont typeface="Wingdings"/>
              <a:buChar char=""/>
              <a:tabLst>
                <a:tab pos="299720" algn="l"/>
              </a:tabLst>
            </a:pPr>
            <a:r>
              <a:rPr sz="2000" spc="-5" dirty="0">
                <a:latin typeface="Trebuchet MS"/>
                <a:cs typeface="Trebuchet MS"/>
              </a:rPr>
              <a:t>Objective</a:t>
            </a:r>
            <a:endParaRPr sz="2000" dirty="0">
              <a:latin typeface="Trebuchet MS"/>
              <a:cs typeface="Trebuchet MS"/>
            </a:endParaRPr>
          </a:p>
          <a:p>
            <a:pPr marL="299085" indent="-287020">
              <a:lnSpc>
                <a:spcPct val="100000"/>
              </a:lnSpc>
              <a:buFont typeface="Wingdings"/>
              <a:buChar char=""/>
              <a:tabLst>
                <a:tab pos="299720" algn="l"/>
              </a:tabLst>
            </a:pPr>
            <a:r>
              <a:rPr sz="2000" spc="-10" dirty="0">
                <a:latin typeface="Trebuchet MS"/>
                <a:cs typeface="Trebuchet MS"/>
              </a:rPr>
              <a:t>motivation</a:t>
            </a:r>
            <a:r>
              <a:rPr sz="2000" spc="-15" dirty="0">
                <a:latin typeface="Trebuchet MS"/>
                <a:cs typeface="Trebuchet MS"/>
              </a:rPr>
              <a:t> </a:t>
            </a:r>
            <a:r>
              <a:rPr sz="2000" spc="-5" dirty="0">
                <a:latin typeface="Trebuchet MS"/>
                <a:cs typeface="Trebuchet MS"/>
              </a:rPr>
              <a:t>towards</a:t>
            </a:r>
            <a:r>
              <a:rPr sz="2000" spc="-10" dirty="0">
                <a:latin typeface="Trebuchet MS"/>
                <a:cs typeface="Trebuchet MS"/>
              </a:rPr>
              <a:t> </a:t>
            </a:r>
            <a:r>
              <a:rPr sz="2000" spc="-5" dirty="0">
                <a:latin typeface="Trebuchet MS"/>
                <a:cs typeface="Trebuchet MS"/>
              </a:rPr>
              <a:t>work</a:t>
            </a:r>
            <a:endParaRPr lang="en-US" sz="2000" spc="-5" dirty="0">
              <a:latin typeface="Trebuchet MS"/>
              <a:cs typeface="Trebuchet MS"/>
            </a:endParaRPr>
          </a:p>
          <a:p>
            <a:pPr marL="12065">
              <a:lnSpc>
                <a:spcPct val="100000"/>
              </a:lnSpc>
              <a:tabLst>
                <a:tab pos="299720" algn="l"/>
              </a:tabLst>
            </a:pPr>
            <a:endParaRPr lang="en-US" sz="2000" spc="-5" dirty="0">
              <a:latin typeface="Trebuchet MS"/>
              <a:cs typeface="Trebuchet MS"/>
            </a:endParaRPr>
          </a:p>
          <a:p>
            <a:pPr marL="299085" indent="-287020">
              <a:lnSpc>
                <a:spcPct val="100000"/>
              </a:lnSpc>
              <a:buFont typeface="Wingdings"/>
              <a:buChar char=""/>
              <a:tabLst>
                <a:tab pos="299720" algn="l"/>
              </a:tabLst>
            </a:pPr>
            <a:r>
              <a:rPr lang="en-US" sz="2000" dirty="0">
                <a:latin typeface="Trebuchet MS"/>
                <a:cs typeface="Trebuchet MS"/>
              </a:rPr>
              <a:t>Literature survey</a:t>
            </a:r>
            <a:endParaRPr sz="2000" dirty="0">
              <a:latin typeface="Trebuchet MS"/>
              <a:cs typeface="Trebuchet MS"/>
            </a:endParaRPr>
          </a:p>
          <a:p>
            <a:pPr marL="299085" indent="-287020">
              <a:lnSpc>
                <a:spcPct val="100000"/>
              </a:lnSpc>
              <a:buFont typeface="Wingdings"/>
              <a:buChar char=""/>
              <a:tabLst>
                <a:tab pos="299720" algn="l"/>
              </a:tabLst>
            </a:pPr>
            <a:r>
              <a:rPr sz="2000" spc="-15" dirty="0">
                <a:latin typeface="Trebuchet MS"/>
                <a:cs typeface="Trebuchet MS"/>
              </a:rPr>
              <a:t>Proposed</a:t>
            </a:r>
            <a:r>
              <a:rPr sz="2000" spc="-45" dirty="0">
                <a:latin typeface="Trebuchet MS"/>
                <a:cs typeface="Trebuchet MS"/>
              </a:rPr>
              <a:t> </a:t>
            </a:r>
            <a:r>
              <a:rPr sz="2000" dirty="0">
                <a:latin typeface="Trebuchet MS"/>
                <a:cs typeface="Trebuchet MS"/>
              </a:rPr>
              <a:t>system</a:t>
            </a:r>
            <a:endParaRPr lang="en-US" sz="2000" dirty="0">
              <a:latin typeface="Trebuchet MS"/>
              <a:cs typeface="Trebuchet MS"/>
            </a:endParaRPr>
          </a:p>
          <a:p>
            <a:pPr marL="12065">
              <a:lnSpc>
                <a:spcPct val="100000"/>
              </a:lnSpc>
              <a:tabLst>
                <a:tab pos="299720" algn="l"/>
              </a:tabLst>
            </a:pPr>
            <a:endParaRPr lang="en-US" sz="2000" dirty="0">
              <a:latin typeface="Trebuchet MS"/>
              <a:cs typeface="Trebuchet MS"/>
            </a:endParaRPr>
          </a:p>
          <a:p>
            <a:pPr marL="299085" indent="-287020">
              <a:lnSpc>
                <a:spcPct val="100000"/>
              </a:lnSpc>
              <a:buFont typeface="Wingdings"/>
              <a:buChar char=""/>
              <a:tabLst>
                <a:tab pos="299720" algn="l"/>
              </a:tabLst>
            </a:pPr>
            <a:r>
              <a:rPr lang="en-IN" sz="2000" dirty="0">
                <a:latin typeface="Trebuchet MS"/>
                <a:cs typeface="Trebuchet MS"/>
              </a:rPr>
              <a:t>Work flow</a:t>
            </a:r>
          </a:p>
          <a:p>
            <a:pPr marL="299085" indent="-287020">
              <a:lnSpc>
                <a:spcPct val="100000"/>
              </a:lnSpc>
              <a:buFont typeface="Wingdings"/>
              <a:buChar char=""/>
              <a:tabLst>
                <a:tab pos="299720" algn="l"/>
              </a:tabLst>
            </a:pPr>
            <a:r>
              <a:rPr lang="en-IN" sz="2000" dirty="0">
                <a:latin typeface="Trebuchet MS"/>
                <a:cs typeface="Trebuchet MS"/>
              </a:rPr>
              <a:t>Methodology</a:t>
            </a:r>
            <a:endParaRPr sz="2000" dirty="0">
              <a:latin typeface="Trebuchet MS"/>
              <a:cs typeface="Trebuchet MS"/>
            </a:endParaRPr>
          </a:p>
          <a:p>
            <a:pPr>
              <a:lnSpc>
                <a:spcPct val="100000"/>
              </a:lnSpc>
              <a:spcBef>
                <a:spcPts val="35"/>
              </a:spcBef>
            </a:pPr>
            <a:endParaRPr sz="2000" dirty="0">
              <a:latin typeface="Trebuchet MS"/>
              <a:cs typeface="Trebuchet MS"/>
            </a:endParaRPr>
          </a:p>
          <a:p>
            <a:pPr marL="299085" indent="-287020">
              <a:lnSpc>
                <a:spcPct val="100000"/>
              </a:lnSpc>
              <a:buFont typeface="Wingdings"/>
              <a:buChar char=""/>
              <a:tabLst>
                <a:tab pos="299720" algn="l"/>
              </a:tabLst>
            </a:pPr>
            <a:r>
              <a:rPr lang="en-US" sz="2000" spc="-5" dirty="0">
                <a:latin typeface="Trebuchet MS"/>
                <a:cs typeface="Trebuchet MS"/>
              </a:rPr>
              <a:t>Result</a:t>
            </a:r>
          </a:p>
          <a:p>
            <a:pPr marL="299085" indent="-287020">
              <a:lnSpc>
                <a:spcPct val="100000"/>
              </a:lnSpc>
              <a:buFont typeface="Wingdings"/>
              <a:buChar char=""/>
              <a:tabLst>
                <a:tab pos="299720" algn="l"/>
              </a:tabLst>
            </a:pPr>
            <a:r>
              <a:rPr lang="en-US" sz="2000" spc="-5" dirty="0">
                <a:latin typeface="Trebuchet MS"/>
                <a:cs typeface="Trebuchet MS"/>
              </a:rPr>
              <a:t>Conclusion</a:t>
            </a:r>
          </a:p>
          <a:p>
            <a:pPr marL="299085" indent="-287020">
              <a:lnSpc>
                <a:spcPct val="100000"/>
              </a:lnSpc>
              <a:buFont typeface="Wingdings"/>
              <a:buChar char=""/>
              <a:tabLst>
                <a:tab pos="299720" algn="l"/>
              </a:tabLst>
            </a:pPr>
            <a:endParaRPr sz="2000" dirty="0">
              <a:latin typeface="Trebuchet MS"/>
              <a:cs typeface="Trebuchet MS"/>
            </a:endParaRPr>
          </a:p>
          <a:p>
            <a:pPr marL="299085" indent="-287020">
              <a:lnSpc>
                <a:spcPct val="100000"/>
              </a:lnSpc>
              <a:buFont typeface="Wingdings"/>
              <a:buChar char=""/>
              <a:tabLst>
                <a:tab pos="299720" algn="l"/>
              </a:tabLst>
            </a:pPr>
            <a:r>
              <a:rPr sz="2000" spc="-15" dirty="0">
                <a:latin typeface="Trebuchet MS"/>
                <a:cs typeface="Trebuchet MS"/>
              </a:rPr>
              <a:t>References</a:t>
            </a:r>
            <a:endParaRPr sz="20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685800" y="1371600"/>
            <a:ext cx="3968090" cy="574040"/>
          </a:xfrm>
          <a:prstGeom prst="rect">
            <a:avLst/>
          </a:prstGeom>
        </p:spPr>
        <p:txBody>
          <a:bodyPr vert="horz" wrap="square" lIns="0" tIns="12700" rIns="0" bIns="0" rtlCol="0">
            <a:spAutoFit/>
          </a:bodyPr>
          <a:lstStyle/>
          <a:p>
            <a:pPr marL="12700">
              <a:lnSpc>
                <a:spcPct val="100000"/>
              </a:lnSpc>
              <a:spcBef>
                <a:spcPts val="100"/>
              </a:spcBef>
            </a:pPr>
            <a:r>
              <a:rPr sz="3600" b="1" spc="-10" dirty="0"/>
              <a:t>CONCLUSION</a:t>
            </a:r>
            <a:endParaRPr sz="3600" b="1" dirty="0"/>
          </a:p>
        </p:txBody>
      </p:sp>
      <p:sp>
        <p:nvSpPr>
          <p:cNvPr id="4" name="object 4"/>
          <p:cNvSpPr txBox="1"/>
          <p:nvPr/>
        </p:nvSpPr>
        <p:spPr>
          <a:xfrm>
            <a:off x="1143000" y="2286000"/>
            <a:ext cx="9829800" cy="4444807"/>
          </a:xfrm>
          <a:prstGeom prst="rect">
            <a:avLst/>
          </a:prstGeom>
        </p:spPr>
        <p:txBody>
          <a:bodyPr vert="horz" wrap="square" lIns="0" tIns="12700" rIns="0" bIns="0" rtlCol="0">
            <a:spAutoFit/>
          </a:bodyPr>
          <a:lstStyle/>
          <a:p>
            <a:pPr algn="just"/>
            <a:r>
              <a:rPr sz="1450" spc="-150" dirty="0">
                <a:latin typeface="Lucida Sans Unicode"/>
                <a:cs typeface="Lucida Sans Unicode"/>
              </a:rPr>
              <a:t>▶	</a:t>
            </a:r>
            <a:r>
              <a:rPr lang="en-US" sz="2400" dirty="0">
                <a:effectLst/>
                <a:latin typeface="Times New Roman" panose="02020603050405020304" pitchFamily="18" charset="0"/>
                <a:ea typeface="SimSun" panose="02010600030101010101" pitchFamily="2" charset="-122"/>
              </a:rPr>
              <a:t>In this study, we examined a range of machine learning classification methods, including Logistic Regression, Random Forest, Decision Tree Classifier, which express accuracy in identifying fraudulent transactions and reducing the number of false alarms.  The likelihood of fraudulent transactions can be predicted shortly after credit card transactions if these algorithms are integrated into bank credit card fraud detection systems. Additionally, a number of anti-fraud methods can be implemented to lower risks and protect banks from significant losses.  Recall, accuracy, f1-score, and precision are used to assess the performance of the classification models. We found that the random forest classifier methodology is superior to the other classification methods with 99.99% of accuracy after comparing all of them. The accuracies of other models are 94.47% and 99.82%.</a:t>
            </a:r>
            <a:endParaRPr lang="en-IN" sz="24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914400" y="1524000"/>
            <a:ext cx="3352800" cy="574040"/>
          </a:xfrm>
          <a:prstGeom prst="rect">
            <a:avLst/>
          </a:prstGeom>
        </p:spPr>
        <p:txBody>
          <a:bodyPr vert="horz" wrap="square" lIns="0" tIns="12700" rIns="0" bIns="0" rtlCol="0">
            <a:spAutoFit/>
          </a:bodyPr>
          <a:lstStyle/>
          <a:p>
            <a:pPr marL="12700">
              <a:lnSpc>
                <a:spcPct val="100000"/>
              </a:lnSpc>
              <a:spcBef>
                <a:spcPts val="100"/>
              </a:spcBef>
            </a:pPr>
            <a:r>
              <a:rPr sz="3600" b="1" spc="-5" dirty="0"/>
              <a:t>REFERENCES</a:t>
            </a:r>
            <a:endParaRPr sz="3600" b="1" dirty="0"/>
          </a:p>
        </p:txBody>
      </p:sp>
      <p:sp>
        <p:nvSpPr>
          <p:cNvPr id="4" name="object 4"/>
          <p:cNvSpPr txBox="1"/>
          <p:nvPr/>
        </p:nvSpPr>
        <p:spPr>
          <a:xfrm>
            <a:off x="914400" y="2667000"/>
            <a:ext cx="8374380" cy="3424554"/>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latin typeface="Lucida Sans Unicode"/>
                <a:cs typeface="Lucida Sans Unicode"/>
              </a:rPr>
              <a:t>▶	</a:t>
            </a:r>
            <a:r>
              <a:rPr sz="1800" spc="-5" dirty="0">
                <a:latin typeface="Trebuchet MS"/>
                <a:cs typeface="Trebuchet MS"/>
              </a:rPr>
              <a:t>[1] </a:t>
            </a:r>
            <a:r>
              <a:rPr sz="1800" dirty="0">
                <a:latin typeface="Trebuchet MS"/>
                <a:cs typeface="Trebuchet MS"/>
              </a:rPr>
              <a:t>Jiang, </a:t>
            </a:r>
            <a:r>
              <a:rPr sz="1800" spc="-5" dirty="0">
                <a:latin typeface="Trebuchet MS"/>
                <a:cs typeface="Trebuchet MS"/>
              </a:rPr>
              <a:t>Changjun et al. </a:t>
            </a:r>
            <a:r>
              <a:rPr sz="1800" dirty="0">
                <a:latin typeface="Trebuchet MS"/>
                <a:cs typeface="Trebuchet MS"/>
              </a:rPr>
              <a:t>“Credit Card Fraud </a:t>
            </a:r>
            <a:r>
              <a:rPr sz="1800" spc="-5" dirty="0">
                <a:latin typeface="Trebuchet MS"/>
                <a:cs typeface="Trebuchet MS"/>
              </a:rPr>
              <a:t>Detection: </a:t>
            </a:r>
            <a:r>
              <a:rPr sz="1800" dirty="0">
                <a:latin typeface="Trebuchet MS"/>
                <a:cs typeface="Trebuchet MS"/>
              </a:rPr>
              <a:t>A </a:t>
            </a:r>
            <a:r>
              <a:rPr sz="1800" spc="-5" dirty="0">
                <a:latin typeface="Trebuchet MS"/>
                <a:cs typeface="Trebuchet MS"/>
              </a:rPr>
              <a:t>Novel Approach </a:t>
            </a:r>
            <a:r>
              <a:rPr sz="1800" dirty="0">
                <a:latin typeface="Trebuchet MS"/>
                <a:cs typeface="Trebuchet MS"/>
              </a:rPr>
              <a:t> </a:t>
            </a:r>
            <a:r>
              <a:rPr sz="1800" spc="-5" dirty="0">
                <a:latin typeface="Trebuchet MS"/>
                <a:cs typeface="Trebuchet MS"/>
              </a:rPr>
              <a:t>Using Aggregation Strategy and Feedback Mechanism.” IEEE Internet of </a:t>
            </a:r>
            <a:r>
              <a:rPr sz="1800" dirty="0">
                <a:latin typeface="Trebuchet MS"/>
                <a:cs typeface="Trebuchet MS"/>
              </a:rPr>
              <a:t>Things </a:t>
            </a:r>
            <a:r>
              <a:rPr sz="1800" spc="-530" dirty="0">
                <a:latin typeface="Trebuchet MS"/>
                <a:cs typeface="Trebuchet MS"/>
              </a:rPr>
              <a:t> </a:t>
            </a:r>
            <a:r>
              <a:rPr sz="1800" spc="-10" dirty="0">
                <a:latin typeface="Trebuchet MS"/>
                <a:cs typeface="Trebuchet MS"/>
              </a:rPr>
              <a:t>Journal</a:t>
            </a:r>
            <a:r>
              <a:rPr sz="1800" spc="10" dirty="0">
                <a:latin typeface="Trebuchet MS"/>
                <a:cs typeface="Trebuchet MS"/>
              </a:rPr>
              <a:t> </a:t>
            </a:r>
            <a:r>
              <a:rPr sz="1800" dirty="0">
                <a:latin typeface="Trebuchet MS"/>
                <a:cs typeface="Trebuchet MS"/>
              </a:rPr>
              <a:t>5</a:t>
            </a:r>
            <a:r>
              <a:rPr sz="1800" spc="-5" dirty="0">
                <a:latin typeface="Trebuchet MS"/>
                <a:cs typeface="Trebuchet MS"/>
              </a:rPr>
              <a:t> (2018):</a:t>
            </a:r>
            <a:r>
              <a:rPr sz="1800" spc="10" dirty="0">
                <a:latin typeface="Trebuchet MS"/>
                <a:cs typeface="Trebuchet MS"/>
              </a:rPr>
              <a:t> </a:t>
            </a:r>
            <a:r>
              <a:rPr sz="1800" dirty="0">
                <a:latin typeface="Trebuchet MS"/>
                <a:cs typeface="Trebuchet MS"/>
              </a:rPr>
              <a:t>3637-3647.</a:t>
            </a:r>
          </a:p>
          <a:p>
            <a:pPr marL="355600" marR="311785" indent="-342900">
              <a:lnSpc>
                <a:spcPct val="100000"/>
              </a:lnSpc>
              <a:spcBef>
                <a:spcPts val="994"/>
              </a:spcBef>
              <a:tabLst>
                <a:tab pos="354965" algn="l"/>
              </a:tabLst>
            </a:pPr>
            <a:r>
              <a:rPr sz="1450" spc="-145" dirty="0">
                <a:latin typeface="Lucida Sans Unicode"/>
                <a:cs typeface="Lucida Sans Unicode"/>
              </a:rPr>
              <a:t>▶	</a:t>
            </a:r>
            <a:r>
              <a:rPr sz="1800" spc="-5" dirty="0">
                <a:latin typeface="Trebuchet MS"/>
                <a:cs typeface="Trebuchet MS"/>
              </a:rPr>
              <a:t>[2]Randhawa, </a:t>
            </a:r>
            <a:r>
              <a:rPr sz="1800" spc="-15" dirty="0">
                <a:latin typeface="Trebuchet MS"/>
                <a:cs typeface="Trebuchet MS"/>
              </a:rPr>
              <a:t>Kuldeep, </a:t>
            </a:r>
            <a:r>
              <a:rPr sz="1800" spc="-5" dirty="0">
                <a:latin typeface="Trebuchet MS"/>
                <a:cs typeface="Trebuchet MS"/>
              </a:rPr>
              <a:t>et al. “Credit Card </a:t>
            </a:r>
            <a:r>
              <a:rPr sz="1800" dirty="0">
                <a:latin typeface="Trebuchet MS"/>
                <a:cs typeface="Trebuchet MS"/>
              </a:rPr>
              <a:t>Fraud </a:t>
            </a:r>
            <a:r>
              <a:rPr sz="1800" spc="-5" dirty="0">
                <a:latin typeface="Trebuchet MS"/>
                <a:cs typeface="Trebuchet MS"/>
              </a:rPr>
              <a:t>Detection Using AdaBoost </a:t>
            </a:r>
            <a:r>
              <a:rPr sz="1800" spc="-530" dirty="0">
                <a:latin typeface="Trebuchet MS"/>
                <a:cs typeface="Trebuchet MS"/>
              </a:rPr>
              <a:t> </a:t>
            </a:r>
            <a:r>
              <a:rPr sz="1800" spc="-5" dirty="0">
                <a:latin typeface="Trebuchet MS"/>
                <a:cs typeface="Trebuchet MS"/>
              </a:rPr>
              <a:t>and </a:t>
            </a:r>
            <a:r>
              <a:rPr sz="1800" spc="-10" dirty="0">
                <a:latin typeface="Trebuchet MS"/>
                <a:cs typeface="Trebuchet MS"/>
              </a:rPr>
              <a:t>Majority </a:t>
            </a:r>
            <a:r>
              <a:rPr sz="1800" spc="-20" dirty="0">
                <a:latin typeface="Trebuchet MS"/>
                <a:cs typeface="Trebuchet MS"/>
              </a:rPr>
              <a:t>Voting.” </a:t>
            </a:r>
            <a:r>
              <a:rPr sz="1800" spc="-5" dirty="0">
                <a:latin typeface="Trebuchet MS"/>
                <a:cs typeface="Trebuchet MS"/>
              </a:rPr>
              <a:t>IEEE Access, vol. 6, 2018, </a:t>
            </a:r>
            <a:r>
              <a:rPr sz="1800" dirty="0">
                <a:latin typeface="Trebuchet MS"/>
                <a:cs typeface="Trebuchet MS"/>
              </a:rPr>
              <a:t>pp. 14277–14284., </a:t>
            </a:r>
            <a:r>
              <a:rPr sz="1800" spc="5" dirty="0">
                <a:latin typeface="Trebuchet MS"/>
                <a:cs typeface="Trebuchet MS"/>
              </a:rPr>
              <a:t> </a:t>
            </a:r>
            <a:r>
              <a:rPr sz="1800" spc="-5" dirty="0">
                <a:latin typeface="Trebuchet MS"/>
                <a:cs typeface="Trebuchet MS"/>
              </a:rPr>
              <a:t>doi:10.1109/access.2018.2806420.</a:t>
            </a:r>
            <a:endParaRPr sz="1800" dirty="0">
              <a:latin typeface="Trebuchet MS"/>
              <a:cs typeface="Trebuchet MS"/>
            </a:endParaRPr>
          </a:p>
          <a:p>
            <a:pPr marL="355600" marR="151130" indent="-342900">
              <a:lnSpc>
                <a:spcPct val="100000"/>
              </a:lnSpc>
              <a:spcBef>
                <a:spcPts val="994"/>
              </a:spcBef>
              <a:tabLst>
                <a:tab pos="354965" algn="l"/>
              </a:tabLst>
            </a:pPr>
            <a:r>
              <a:rPr sz="1450" spc="-150" dirty="0">
                <a:latin typeface="Lucida Sans Unicode"/>
                <a:cs typeface="Lucida Sans Unicode"/>
              </a:rPr>
              <a:t>▶	</a:t>
            </a:r>
            <a:r>
              <a:rPr sz="1800" spc="-5" dirty="0">
                <a:latin typeface="Trebuchet MS"/>
                <a:cs typeface="Trebuchet MS"/>
              </a:rPr>
              <a:t>[3]Xuan,</a:t>
            </a:r>
            <a:r>
              <a:rPr sz="1800" spc="20" dirty="0">
                <a:latin typeface="Trebuchet MS"/>
                <a:cs typeface="Trebuchet MS"/>
              </a:rPr>
              <a:t> </a:t>
            </a:r>
            <a:r>
              <a:rPr sz="1800" spc="-5" dirty="0">
                <a:latin typeface="Trebuchet MS"/>
                <a:cs typeface="Trebuchet MS"/>
              </a:rPr>
              <a:t>Shiyang, et </a:t>
            </a:r>
            <a:r>
              <a:rPr sz="1800" dirty="0">
                <a:latin typeface="Trebuchet MS"/>
                <a:cs typeface="Trebuchet MS"/>
              </a:rPr>
              <a:t>al.</a:t>
            </a:r>
            <a:r>
              <a:rPr sz="1800" spc="-5" dirty="0">
                <a:latin typeface="Trebuchet MS"/>
                <a:cs typeface="Trebuchet MS"/>
              </a:rPr>
              <a:t> “Random</a:t>
            </a:r>
            <a:r>
              <a:rPr sz="1800" spc="10" dirty="0">
                <a:latin typeface="Trebuchet MS"/>
                <a:cs typeface="Trebuchet MS"/>
              </a:rPr>
              <a:t> </a:t>
            </a:r>
            <a:r>
              <a:rPr sz="1800" spc="-5" dirty="0">
                <a:latin typeface="Trebuchet MS"/>
                <a:cs typeface="Trebuchet MS"/>
              </a:rPr>
              <a:t>Forest for</a:t>
            </a:r>
            <a:r>
              <a:rPr sz="1800" dirty="0">
                <a:latin typeface="Trebuchet MS"/>
                <a:cs typeface="Trebuchet MS"/>
              </a:rPr>
              <a:t> Credit</a:t>
            </a:r>
            <a:r>
              <a:rPr sz="1800" spc="-15" dirty="0">
                <a:latin typeface="Trebuchet MS"/>
                <a:cs typeface="Trebuchet MS"/>
              </a:rPr>
              <a:t> </a:t>
            </a:r>
            <a:r>
              <a:rPr sz="1800" dirty="0">
                <a:latin typeface="Trebuchet MS"/>
                <a:cs typeface="Trebuchet MS"/>
              </a:rPr>
              <a:t>Card Fraud</a:t>
            </a:r>
            <a:r>
              <a:rPr sz="1800" spc="5" dirty="0">
                <a:latin typeface="Trebuchet MS"/>
                <a:cs typeface="Trebuchet MS"/>
              </a:rPr>
              <a:t> </a:t>
            </a:r>
            <a:r>
              <a:rPr sz="1800" spc="-5" dirty="0">
                <a:latin typeface="Trebuchet MS"/>
                <a:cs typeface="Trebuchet MS"/>
              </a:rPr>
              <a:t>Detection.” </a:t>
            </a:r>
            <a:r>
              <a:rPr sz="1800" dirty="0">
                <a:latin typeface="Trebuchet MS"/>
                <a:cs typeface="Trebuchet MS"/>
              </a:rPr>
              <a:t> </a:t>
            </a:r>
            <a:r>
              <a:rPr sz="1800" spc="-5" dirty="0">
                <a:latin typeface="Trebuchet MS"/>
                <a:cs typeface="Trebuchet MS"/>
              </a:rPr>
              <a:t>2018</a:t>
            </a:r>
            <a:r>
              <a:rPr sz="1800" dirty="0">
                <a:latin typeface="Trebuchet MS"/>
                <a:cs typeface="Trebuchet MS"/>
              </a:rPr>
              <a:t> </a:t>
            </a:r>
            <a:r>
              <a:rPr sz="1800" spc="-5" dirty="0">
                <a:latin typeface="Trebuchet MS"/>
                <a:cs typeface="Trebuchet MS"/>
              </a:rPr>
              <a:t>IEEE 15th</a:t>
            </a:r>
            <a:r>
              <a:rPr sz="1800" spc="-10" dirty="0">
                <a:latin typeface="Trebuchet MS"/>
                <a:cs typeface="Trebuchet MS"/>
              </a:rPr>
              <a:t> </a:t>
            </a:r>
            <a:r>
              <a:rPr sz="1800" spc="-5" dirty="0">
                <a:latin typeface="Trebuchet MS"/>
                <a:cs typeface="Trebuchet MS"/>
              </a:rPr>
              <a:t>International</a:t>
            </a:r>
            <a:r>
              <a:rPr sz="1800" spc="5" dirty="0">
                <a:latin typeface="Trebuchet MS"/>
                <a:cs typeface="Trebuchet MS"/>
              </a:rPr>
              <a:t> </a:t>
            </a:r>
            <a:r>
              <a:rPr sz="1800" spc="-5" dirty="0">
                <a:latin typeface="Trebuchet MS"/>
                <a:cs typeface="Trebuchet MS"/>
              </a:rPr>
              <a:t>Conference</a:t>
            </a:r>
            <a:r>
              <a:rPr sz="1800" spc="15" dirty="0">
                <a:latin typeface="Trebuchet MS"/>
                <a:cs typeface="Trebuchet MS"/>
              </a:rPr>
              <a:t> </a:t>
            </a:r>
            <a:r>
              <a:rPr sz="1800" spc="-5" dirty="0">
                <a:latin typeface="Trebuchet MS"/>
                <a:cs typeface="Trebuchet MS"/>
              </a:rPr>
              <a:t>on Networking, </a:t>
            </a:r>
            <a:r>
              <a:rPr sz="1800" dirty="0">
                <a:latin typeface="Trebuchet MS"/>
                <a:cs typeface="Trebuchet MS"/>
              </a:rPr>
              <a:t>Sensing</a:t>
            </a:r>
            <a:r>
              <a:rPr sz="1800" spc="-10" dirty="0">
                <a:latin typeface="Trebuchet MS"/>
                <a:cs typeface="Trebuchet MS"/>
              </a:rPr>
              <a:t> </a:t>
            </a:r>
            <a:r>
              <a:rPr sz="1800" spc="-5" dirty="0">
                <a:latin typeface="Trebuchet MS"/>
                <a:cs typeface="Trebuchet MS"/>
              </a:rPr>
              <a:t>and Control </a:t>
            </a:r>
            <a:r>
              <a:rPr sz="1800" spc="-530" dirty="0">
                <a:latin typeface="Trebuchet MS"/>
                <a:cs typeface="Trebuchet MS"/>
              </a:rPr>
              <a:t> </a:t>
            </a:r>
            <a:r>
              <a:rPr sz="1800" spc="-5" dirty="0">
                <a:latin typeface="Trebuchet MS"/>
                <a:cs typeface="Trebuchet MS"/>
              </a:rPr>
              <a:t>(ICNSC),</a:t>
            </a:r>
            <a:r>
              <a:rPr sz="1800" spc="-15" dirty="0">
                <a:latin typeface="Trebuchet MS"/>
                <a:cs typeface="Trebuchet MS"/>
              </a:rPr>
              <a:t> </a:t>
            </a:r>
            <a:r>
              <a:rPr sz="1800" dirty="0">
                <a:latin typeface="Trebuchet MS"/>
                <a:cs typeface="Trebuchet MS"/>
              </a:rPr>
              <a:t>2018,</a:t>
            </a:r>
            <a:r>
              <a:rPr sz="1800" spc="5" dirty="0">
                <a:latin typeface="Trebuchet MS"/>
                <a:cs typeface="Trebuchet MS"/>
              </a:rPr>
              <a:t> </a:t>
            </a:r>
            <a:r>
              <a:rPr sz="1800" spc="-5" dirty="0">
                <a:latin typeface="Trebuchet MS"/>
                <a:cs typeface="Trebuchet MS"/>
              </a:rPr>
              <a:t>doi:10.1109/icnsc.2018.8361343.</a:t>
            </a:r>
            <a:endParaRPr sz="1800" dirty="0">
              <a:latin typeface="Trebuchet MS"/>
              <a:cs typeface="Trebuchet MS"/>
            </a:endParaRPr>
          </a:p>
          <a:p>
            <a:pPr marL="12700">
              <a:lnSpc>
                <a:spcPct val="100000"/>
              </a:lnSpc>
              <a:spcBef>
                <a:spcPts val="1015"/>
              </a:spcBef>
              <a:tabLst>
                <a:tab pos="354965" algn="l"/>
              </a:tabLst>
            </a:pPr>
            <a:r>
              <a:rPr sz="1450" spc="-150" dirty="0">
                <a:latin typeface="Lucida Sans Unicode"/>
                <a:cs typeface="Lucida Sans Unicode"/>
              </a:rPr>
              <a:t>▶	</a:t>
            </a:r>
            <a:r>
              <a:rPr sz="1800" spc="-5" dirty="0">
                <a:latin typeface="Trebuchet MS"/>
                <a:cs typeface="Trebuchet MS"/>
              </a:rPr>
              <a:t>[4] </a:t>
            </a:r>
            <a:r>
              <a:rPr sz="1800" spc="-30" dirty="0">
                <a:latin typeface="Trebuchet MS"/>
                <a:cs typeface="Trebuchet MS"/>
              </a:rPr>
              <a:t>Wang</a:t>
            </a:r>
            <a:r>
              <a:rPr sz="1800" dirty="0">
                <a:latin typeface="Trebuchet MS"/>
                <a:cs typeface="Trebuchet MS"/>
              </a:rPr>
              <a:t> </a:t>
            </a:r>
            <a:r>
              <a:rPr sz="1800" spc="-5" dirty="0">
                <a:latin typeface="Trebuchet MS"/>
                <a:cs typeface="Trebuchet MS"/>
              </a:rPr>
              <a:t>Xi.</a:t>
            </a:r>
            <a:r>
              <a:rPr sz="1800" dirty="0">
                <a:latin typeface="Trebuchet MS"/>
                <a:cs typeface="Trebuchet MS"/>
              </a:rPr>
              <a:t> </a:t>
            </a:r>
            <a:r>
              <a:rPr sz="1800" spc="-5" dirty="0">
                <a:latin typeface="Trebuchet MS"/>
                <a:cs typeface="Trebuchet MS"/>
              </a:rPr>
              <a:t>Some</a:t>
            </a:r>
            <a:r>
              <a:rPr sz="1800" spc="10" dirty="0">
                <a:latin typeface="Trebuchet MS"/>
                <a:cs typeface="Trebuchet MS"/>
              </a:rPr>
              <a:t> </a:t>
            </a:r>
            <a:r>
              <a:rPr sz="1800" spc="-5" dirty="0">
                <a:latin typeface="Trebuchet MS"/>
                <a:cs typeface="Trebuchet MS"/>
              </a:rPr>
              <a:t>Ideas</a:t>
            </a:r>
            <a:r>
              <a:rPr sz="1800" spc="-20" dirty="0">
                <a:latin typeface="Trebuchet MS"/>
                <a:cs typeface="Trebuchet MS"/>
              </a:rPr>
              <a:t> </a:t>
            </a:r>
            <a:r>
              <a:rPr sz="1800" spc="-5" dirty="0">
                <a:latin typeface="Trebuchet MS"/>
                <a:cs typeface="Trebuchet MS"/>
              </a:rPr>
              <a:t>about Credit</a:t>
            </a:r>
            <a:r>
              <a:rPr sz="1800" dirty="0">
                <a:latin typeface="Trebuchet MS"/>
                <a:cs typeface="Trebuchet MS"/>
              </a:rPr>
              <a:t> </a:t>
            </a:r>
            <a:r>
              <a:rPr sz="1800" spc="-5" dirty="0">
                <a:latin typeface="Trebuchet MS"/>
                <a:cs typeface="Trebuchet MS"/>
              </a:rPr>
              <a:t>Card </a:t>
            </a:r>
            <a:r>
              <a:rPr sz="1800" dirty="0">
                <a:latin typeface="Trebuchet MS"/>
                <a:cs typeface="Trebuchet MS"/>
              </a:rPr>
              <a:t>Fraud</a:t>
            </a:r>
            <a:r>
              <a:rPr sz="1800" spc="10" dirty="0">
                <a:latin typeface="Trebuchet MS"/>
                <a:cs typeface="Trebuchet MS"/>
              </a:rPr>
              <a:t> </a:t>
            </a:r>
            <a:r>
              <a:rPr sz="1800" spc="-15" dirty="0">
                <a:latin typeface="Trebuchet MS"/>
                <a:cs typeface="Trebuchet MS"/>
              </a:rPr>
              <a:t>Prediction </a:t>
            </a:r>
            <a:r>
              <a:rPr sz="1800" spc="-5" dirty="0">
                <a:latin typeface="Trebuchet MS"/>
                <a:cs typeface="Trebuchet MS"/>
              </a:rPr>
              <a:t>China</a:t>
            </a:r>
            <a:r>
              <a:rPr sz="1800" spc="-20" dirty="0">
                <a:latin typeface="Trebuchet MS"/>
                <a:cs typeface="Trebuchet MS"/>
              </a:rPr>
              <a:t> </a:t>
            </a:r>
            <a:r>
              <a:rPr sz="1800" spc="-35" dirty="0">
                <a:latin typeface="Trebuchet MS"/>
                <a:cs typeface="Trebuchet MS"/>
              </a:rPr>
              <a:t>Trial.</a:t>
            </a:r>
            <a:r>
              <a:rPr sz="1800" spc="-110" dirty="0">
                <a:latin typeface="Trebuchet MS"/>
                <a:cs typeface="Trebuchet MS"/>
              </a:rPr>
              <a:t> </a:t>
            </a:r>
            <a:r>
              <a:rPr sz="1800" spc="-65" dirty="0">
                <a:latin typeface="Trebuchet MS"/>
                <a:cs typeface="Trebuchet MS"/>
              </a:rPr>
              <a:t>Apr.</a:t>
            </a:r>
            <a:endParaRPr sz="1800" dirty="0">
              <a:latin typeface="Trebuchet MS"/>
              <a:cs typeface="Trebuchet MS"/>
            </a:endParaRPr>
          </a:p>
          <a:p>
            <a:pPr marL="355600">
              <a:lnSpc>
                <a:spcPct val="100000"/>
              </a:lnSpc>
            </a:pPr>
            <a:r>
              <a:rPr sz="1800" dirty="0">
                <a:latin typeface="Trebuchet MS"/>
                <a:cs typeface="Trebuchet MS"/>
              </a:rPr>
              <a:t>2008,</a:t>
            </a:r>
            <a:r>
              <a:rPr sz="1800" spc="-25" dirty="0">
                <a:latin typeface="Trebuchet MS"/>
                <a:cs typeface="Trebuchet MS"/>
              </a:rPr>
              <a:t> </a:t>
            </a:r>
            <a:r>
              <a:rPr sz="1800" dirty="0">
                <a:latin typeface="Trebuchet MS"/>
                <a:cs typeface="Trebuchet MS"/>
              </a:rPr>
              <a:t>pp.</a:t>
            </a:r>
            <a:r>
              <a:rPr sz="1800" spc="-60" dirty="0">
                <a:latin typeface="Trebuchet MS"/>
                <a:cs typeface="Trebuchet MS"/>
              </a:rPr>
              <a:t> </a:t>
            </a:r>
            <a:r>
              <a:rPr sz="1800" dirty="0">
                <a:latin typeface="Trebuchet MS"/>
                <a:cs typeface="Trebuchet MS"/>
              </a:rPr>
              <a:t>74-75.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1371600"/>
            <a:ext cx="267269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chemeClr val="bg2">
                    <a:lumMod val="20000"/>
                    <a:lumOff val="80000"/>
                  </a:schemeClr>
                </a:solidFill>
              </a:rPr>
              <a:t>ABSTRACT</a:t>
            </a:r>
          </a:p>
        </p:txBody>
      </p:sp>
      <p:sp>
        <p:nvSpPr>
          <p:cNvPr id="4" name="object 4"/>
          <p:cNvSpPr txBox="1"/>
          <p:nvPr/>
        </p:nvSpPr>
        <p:spPr>
          <a:xfrm>
            <a:off x="172695" y="2209800"/>
            <a:ext cx="7438390" cy="4140835"/>
          </a:xfrm>
          <a:prstGeom prst="rect">
            <a:avLst/>
          </a:prstGeom>
        </p:spPr>
        <p:txBody>
          <a:bodyPr vert="horz" wrap="square" lIns="0" tIns="43815" rIns="0" bIns="0" rtlCol="0">
            <a:spAutoFit/>
          </a:bodyPr>
          <a:lstStyle/>
          <a:p>
            <a:pPr marL="355600" marR="5080" indent="-342900">
              <a:lnSpc>
                <a:spcPts val="1939"/>
              </a:lnSpc>
              <a:spcBef>
                <a:spcPts val="345"/>
              </a:spcBef>
              <a:tabLst>
                <a:tab pos="354965" algn="l"/>
              </a:tabLst>
            </a:pPr>
            <a:r>
              <a:rPr lang="en-IN" sz="1450" spc="-150" dirty="0">
                <a:solidFill>
                  <a:srgbClr val="90C225"/>
                </a:solidFill>
                <a:latin typeface="Lucida Sans Unicode"/>
                <a:cs typeface="Lucida Sans Unicode"/>
              </a:rPr>
              <a:t>▶</a:t>
            </a:r>
            <a:r>
              <a:rPr sz="1450" spc="-150" dirty="0">
                <a:solidFill>
                  <a:schemeClr val="tx1">
                    <a:lumMod val="95000"/>
                  </a:schemeClr>
                </a:solidFill>
                <a:latin typeface="Lucida Sans Unicode"/>
                <a:cs typeface="Lucida Sans Unicode"/>
              </a:rPr>
              <a:t>	</a:t>
            </a:r>
            <a:r>
              <a:rPr sz="1800" spc="-10" dirty="0">
                <a:solidFill>
                  <a:schemeClr val="tx1">
                    <a:lumMod val="95000"/>
                  </a:schemeClr>
                </a:solidFill>
                <a:latin typeface="Calibri"/>
                <a:cs typeface="Calibri"/>
              </a:rPr>
              <a:t>Credit</a:t>
            </a:r>
            <a:r>
              <a:rPr sz="1800" dirty="0">
                <a:solidFill>
                  <a:schemeClr val="tx1">
                    <a:lumMod val="95000"/>
                  </a:schemeClr>
                </a:solidFill>
                <a:latin typeface="Calibri"/>
                <a:cs typeface="Calibri"/>
              </a:rPr>
              <a:t> </a:t>
            </a:r>
            <a:r>
              <a:rPr sz="1800" spc="-15" dirty="0">
                <a:solidFill>
                  <a:schemeClr val="tx1">
                    <a:lumMod val="95000"/>
                  </a:schemeClr>
                </a:solidFill>
                <a:latin typeface="Calibri"/>
                <a:cs typeface="Calibri"/>
              </a:rPr>
              <a:t>card</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fraud</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is</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a</a:t>
            </a:r>
            <a:r>
              <a:rPr sz="1800" spc="-5" dirty="0">
                <a:solidFill>
                  <a:schemeClr val="tx1">
                    <a:lumMod val="95000"/>
                  </a:schemeClr>
                </a:solidFill>
                <a:latin typeface="Calibri"/>
                <a:cs typeface="Calibri"/>
              </a:rPr>
              <a:t> significant</a:t>
            </a:r>
            <a:r>
              <a:rPr sz="180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problem</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that</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financial</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institutions</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face, </a:t>
            </a:r>
            <a:r>
              <a:rPr sz="1800" spc="-5" dirty="0">
                <a:solidFill>
                  <a:schemeClr val="tx1">
                    <a:lumMod val="95000"/>
                  </a:schemeClr>
                </a:solidFill>
                <a:latin typeface="Calibri"/>
                <a:cs typeface="Calibri"/>
              </a:rPr>
              <a:t> leading</a:t>
            </a:r>
            <a:r>
              <a:rPr sz="1800" spc="1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to</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financial</a:t>
            </a:r>
            <a:r>
              <a:rPr sz="1800" spc="20" dirty="0">
                <a:solidFill>
                  <a:schemeClr val="tx1">
                    <a:lumMod val="95000"/>
                  </a:schemeClr>
                </a:solidFill>
                <a:latin typeface="Calibri"/>
                <a:cs typeface="Calibri"/>
              </a:rPr>
              <a:t> </a:t>
            </a:r>
            <a:r>
              <a:rPr sz="1800" spc="-5" dirty="0">
                <a:solidFill>
                  <a:schemeClr val="tx1">
                    <a:lumMod val="95000"/>
                  </a:schemeClr>
                </a:solidFill>
                <a:latin typeface="Calibri"/>
                <a:cs typeface="Calibri"/>
              </a:rPr>
              <a:t>losses</a:t>
            </a:r>
            <a:r>
              <a:rPr sz="1800" dirty="0">
                <a:solidFill>
                  <a:schemeClr val="tx1">
                    <a:lumMod val="95000"/>
                  </a:schemeClr>
                </a:solidFill>
                <a:latin typeface="Calibri"/>
                <a:cs typeface="Calibri"/>
              </a:rPr>
              <a:t> and</a:t>
            </a:r>
            <a:r>
              <a:rPr sz="1800" spc="20" dirty="0">
                <a:solidFill>
                  <a:schemeClr val="tx1">
                    <a:lumMod val="95000"/>
                  </a:schemeClr>
                </a:solidFill>
                <a:latin typeface="Calibri"/>
                <a:cs typeface="Calibri"/>
              </a:rPr>
              <a:t> </a:t>
            </a:r>
            <a:r>
              <a:rPr sz="1800" spc="-5" dirty="0">
                <a:solidFill>
                  <a:schemeClr val="tx1">
                    <a:lumMod val="95000"/>
                  </a:schemeClr>
                </a:solidFill>
                <a:latin typeface="Calibri"/>
                <a:cs typeface="Calibri"/>
              </a:rPr>
              <a:t>damage </a:t>
            </a:r>
            <a:r>
              <a:rPr sz="1800" spc="-10" dirty="0">
                <a:solidFill>
                  <a:schemeClr val="tx1">
                    <a:lumMod val="95000"/>
                  </a:schemeClr>
                </a:solidFill>
                <a:latin typeface="Calibri"/>
                <a:cs typeface="Calibri"/>
              </a:rPr>
              <a:t>to</a:t>
            </a:r>
            <a:r>
              <a:rPr sz="1800" dirty="0">
                <a:solidFill>
                  <a:schemeClr val="tx1">
                    <a:lumMod val="95000"/>
                  </a:schemeClr>
                </a:solidFill>
                <a:latin typeface="Calibri"/>
                <a:cs typeface="Calibri"/>
              </a:rPr>
              <a:t> the</a:t>
            </a:r>
            <a:r>
              <a:rPr sz="1800" spc="2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reputation</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of</a:t>
            </a:r>
            <a:r>
              <a:rPr sz="1800" spc="15" dirty="0">
                <a:solidFill>
                  <a:schemeClr val="tx1">
                    <a:lumMod val="95000"/>
                  </a:schemeClr>
                </a:solidFill>
                <a:latin typeface="Calibri"/>
                <a:cs typeface="Calibri"/>
              </a:rPr>
              <a:t> </a:t>
            </a:r>
            <a:r>
              <a:rPr sz="1800" dirty="0">
                <a:solidFill>
                  <a:schemeClr val="tx1">
                    <a:lumMod val="95000"/>
                  </a:schemeClr>
                </a:solidFill>
                <a:latin typeface="Calibri"/>
                <a:cs typeface="Calibri"/>
              </a:rPr>
              <a:t>the</a:t>
            </a:r>
            <a:r>
              <a:rPr sz="1800" spc="5" dirty="0">
                <a:solidFill>
                  <a:schemeClr val="tx1">
                    <a:lumMod val="95000"/>
                  </a:schemeClr>
                </a:solidFill>
                <a:latin typeface="Calibri"/>
                <a:cs typeface="Calibri"/>
              </a:rPr>
              <a:t> </a:t>
            </a:r>
            <a:r>
              <a:rPr sz="1800" spc="-15" dirty="0">
                <a:solidFill>
                  <a:schemeClr val="tx1">
                    <a:lumMod val="95000"/>
                  </a:schemeClr>
                </a:solidFill>
                <a:latin typeface="Calibri"/>
                <a:cs typeface="Calibri"/>
              </a:rPr>
              <a:t>organization. </a:t>
            </a:r>
            <a:r>
              <a:rPr sz="1800" spc="-390" dirty="0">
                <a:solidFill>
                  <a:schemeClr val="tx1">
                    <a:lumMod val="95000"/>
                  </a:schemeClr>
                </a:solidFill>
                <a:latin typeface="Calibri"/>
                <a:cs typeface="Calibri"/>
              </a:rPr>
              <a:t> </a:t>
            </a:r>
            <a:r>
              <a:rPr sz="1800" spc="-5" dirty="0">
                <a:solidFill>
                  <a:schemeClr val="tx1">
                    <a:lumMod val="95000"/>
                  </a:schemeClr>
                </a:solidFill>
                <a:latin typeface="Calibri"/>
                <a:cs typeface="Calibri"/>
              </a:rPr>
              <a:t>With</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the</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increase</a:t>
            </a:r>
            <a:r>
              <a:rPr sz="1800" spc="20"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the</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number</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of</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transactions,</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traditional</a:t>
            </a:r>
            <a:r>
              <a:rPr sz="1800" spc="20" dirty="0">
                <a:solidFill>
                  <a:schemeClr val="tx1">
                    <a:lumMod val="95000"/>
                  </a:schemeClr>
                </a:solidFill>
                <a:latin typeface="Calibri"/>
                <a:cs typeface="Calibri"/>
              </a:rPr>
              <a:t> </a:t>
            </a:r>
            <a:r>
              <a:rPr sz="1800" spc="-5" dirty="0">
                <a:solidFill>
                  <a:schemeClr val="tx1">
                    <a:lumMod val="95000"/>
                  </a:schemeClr>
                </a:solidFill>
                <a:latin typeface="Calibri"/>
                <a:cs typeface="Calibri"/>
              </a:rPr>
              <a:t>methods</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of </a:t>
            </a:r>
            <a:r>
              <a:rPr sz="180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fraud</a:t>
            </a:r>
            <a:r>
              <a:rPr sz="180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detection</a:t>
            </a:r>
            <a:r>
              <a:rPr sz="1800" spc="3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are</a:t>
            </a:r>
            <a:r>
              <a:rPr sz="1800" dirty="0">
                <a:solidFill>
                  <a:schemeClr val="tx1">
                    <a:lumMod val="95000"/>
                  </a:schemeClr>
                </a:solidFill>
                <a:latin typeface="Calibri"/>
                <a:cs typeface="Calibri"/>
              </a:rPr>
              <a:t> no</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longer</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sufficient.</a:t>
            </a:r>
            <a:endParaRPr sz="1800" dirty="0">
              <a:solidFill>
                <a:schemeClr val="tx1">
                  <a:lumMod val="95000"/>
                </a:schemeClr>
              </a:solidFill>
              <a:latin typeface="Calibri"/>
              <a:cs typeface="Calibri"/>
            </a:endParaRPr>
          </a:p>
          <a:p>
            <a:pPr marL="355600" marR="229235" indent="-342900">
              <a:lnSpc>
                <a:spcPct val="90100"/>
              </a:lnSpc>
              <a:spcBef>
                <a:spcPts val="990"/>
              </a:spcBef>
              <a:tabLst>
                <a:tab pos="407034" algn="l"/>
              </a:tabLst>
            </a:pPr>
            <a:r>
              <a:rPr sz="1450" spc="-150" dirty="0">
                <a:solidFill>
                  <a:schemeClr val="tx1">
                    <a:lumMod val="95000"/>
                  </a:schemeClr>
                </a:solidFill>
                <a:latin typeface="Lucida Sans Unicode"/>
                <a:cs typeface="Lucida Sans Unicode"/>
              </a:rPr>
              <a:t>▶		</a:t>
            </a:r>
            <a:r>
              <a:rPr sz="1800" spc="-5" dirty="0">
                <a:solidFill>
                  <a:schemeClr val="tx1">
                    <a:lumMod val="95000"/>
                  </a:schemeClr>
                </a:solidFill>
                <a:latin typeface="Calibri"/>
                <a:cs typeface="Calibri"/>
              </a:rPr>
              <a:t>Machine</a:t>
            </a:r>
            <a:r>
              <a:rPr sz="1800" spc="25" dirty="0">
                <a:solidFill>
                  <a:schemeClr val="tx1">
                    <a:lumMod val="95000"/>
                  </a:schemeClr>
                </a:solidFill>
                <a:latin typeface="Calibri"/>
                <a:cs typeface="Calibri"/>
              </a:rPr>
              <a:t> </a:t>
            </a:r>
            <a:r>
              <a:rPr sz="1800" spc="-5" dirty="0">
                <a:solidFill>
                  <a:schemeClr val="tx1">
                    <a:lumMod val="95000"/>
                  </a:schemeClr>
                </a:solidFill>
                <a:latin typeface="Calibri"/>
                <a:cs typeface="Calibri"/>
              </a:rPr>
              <a:t>learning</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algorithms</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have </a:t>
            </a:r>
            <a:r>
              <a:rPr sz="1800" spc="-5" dirty="0">
                <a:solidFill>
                  <a:schemeClr val="tx1">
                    <a:lumMod val="95000"/>
                  </a:schemeClr>
                </a:solidFill>
                <a:latin typeface="Calibri"/>
                <a:cs typeface="Calibri"/>
              </a:rPr>
              <a:t>shown</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to</a:t>
            </a:r>
            <a:r>
              <a:rPr sz="1800" spc="-5" dirty="0">
                <a:solidFill>
                  <a:schemeClr val="tx1">
                    <a:lumMod val="95000"/>
                  </a:schemeClr>
                </a:solidFill>
                <a:latin typeface="Calibri"/>
                <a:cs typeface="Calibri"/>
              </a:rPr>
              <a:t> be</a:t>
            </a:r>
            <a:r>
              <a:rPr sz="180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effective</a:t>
            </a:r>
            <a:r>
              <a:rPr sz="1800" dirty="0">
                <a:solidFill>
                  <a:schemeClr val="tx1">
                    <a:lumMod val="95000"/>
                  </a:schemeClr>
                </a:solidFill>
                <a:latin typeface="Calibri"/>
                <a:cs typeface="Calibri"/>
              </a:rPr>
              <a:t> in</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detecting </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fraudulent</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transactions</a:t>
            </a:r>
            <a:r>
              <a:rPr sz="1800" dirty="0">
                <a:solidFill>
                  <a:schemeClr val="tx1">
                    <a:lumMod val="95000"/>
                  </a:schemeClr>
                </a:solidFill>
                <a:latin typeface="Calibri"/>
                <a:cs typeface="Calibri"/>
              </a:rPr>
              <a:t> </a:t>
            </a:r>
            <a:r>
              <a:rPr sz="1800" spc="-20" dirty="0">
                <a:solidFill>
                  <a:schemeClr val="tx1">
                    <a:lumMod val="95000"/>
                  </a:schemeClr>
                </a:solidFill>
                <a:latin typeface="Calibri"/>
                <a:cs typeface="Calibri"/>
              </a:rPr>
              <a:t>accurately.</a:t>
            </a:r>
            <a:r>
              <a:rPr sz="1800" spc="15" dirty="0">
                <a:solidFill>
                  <a:schemeClr val="tx1">
                    <a:lumMod val="95000"/>
                  </a:schemeClr>
                </a:solidFill>
                <a:latin typeface="Calibri"/>
                <a:cs typeface="Calibri"/>
              </a:rPr>
              <a:t> </a:t>
            </a:r>
            <a:r>
              <a:rPr sz="1800" dirty="0">
                <a:solidFill>
                  <a:schemeClr val="tx1">
                    <a:lumMod val="95000"/>
                  </a:schemeClr>
                </a:solidFill>
                <a:latin typeface="Calibri"/>
                <a:cs typeface="Calibri"/>
              </a:rPr>
              <a:t>In</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this</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approach,</a:t>
            </a:r>
            <a:r>
              <a:rPr sz="1800" spc="20" dirty="0">
                <a:solidFill>
                  <a:schemeClr val="tx1">
                    <a:lumMod val="95000"/>
                  </a:schemeClr>
                </a:solidFill>
                <a:latin typeface="Calibri"/>
                <a:cs typeface="Calibri"/>
              </a:rPr>
              <a:t> </a:t>
            </a:r>
            <a:r>
              <a:rPr sz="1800" spc="-15" dirty="0">
                <a:solidFill>
                  <a:schemeClr val="tx1">
                    <a:lumMod val="95000"/>
                  </a:schemeClr>
                </a:solidFill>
                <a:latin typeface="Calibri"/>
                <a:cs typeface="Calibri"/>
              </a:rPr>
              <a:t>data</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on</a:t>
            </a:r>
            <a:r>
              <a:rPr sz="1800" spc="1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credit</a:t>
            </a:r>
            <a:r>
              <a:rPr sz="1800" spc="10" dirty="0">
                <a:solidFill>
                  <a:schemeClr val="tx1">
                    <a:lumMod val="95000"/>
                  </a:schemeClr>
                </a:solidFill>
                <a:latin typeface="Calibri"/>
                <a:cs typeface="Calibri"/>
              </a:rPr>
              <a:t> </a:t>
            </a:r>
            <a:r>
              <a:rPr sz="1800" spc="-15" dirty="0">
                <a:solidFill>
                  <a:schemeClr val="tx1">
                    <a:lumMod val="95000"/>
                  </a:schemeClr>
                </a:solidFill>
                <a:latin typeface="Calibri"/>
                <a:cs typeface="Calibri"/>
              </a:rPr>
              <a:t>card </a:t>
            </a:r>
            <a:r>
              <a:rPr sz="1800" spc="-10" dirty="0">
                <a:solidFill>
                  <a:schemeClr val="tx1">
                    <a:lumMod val="95000"/>
                  </a:schemeClr>
                </a:solidFill>
                <a:latin typeface="Calibri"/>
                <a:cs typeface="Calibri"/>
              </a:rPr>
              <a:t> transactions</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is</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collected</a:t>
            </a:r>
            <a:r>
              <a:rPr sz="1800" spc="45" dirty="0">
                <a:solidFill>
                  <a:schemeClr val="tx1">
                    <a:lumMod val="95000"/>
                  </a:schemeClr>
                </a:solidFill>
                <a:latin typeface="Calibri"/>
                <a:cs typeface="Calibri"/>
              </a:rPr>
              <a:t> </a:t>
            </a:r>
            <a:r>
              <a:rPr sz="1800" dirty="0">
                <a:solidFill>
                  <a:schemeClr val="tx1">
                    <a:lumMod val="95000"/>
                  </a:schemeClr>
                </a:solidFill>
                <a:latin typeface="Calibri"/>
                <a:cs typeface="Calibri"/>
              </a:rPr>
              <a:t>and</a:t>
            </a:r>
            <a:r>
              <a:rPr sz="1800" spc="2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preprocessed</a:t>
            </a:r>
            <a:r>
              <a:rPr sz="180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to</a:t>
            </a:r>
            <a:r>
              <a:rPr sz="1800" spc="5" dirty="0">
                <a:solidFill>
                  <a:schemeClr val="tx1">
                    <a:lumMod val="95000"/>
                  </a:schemeClr>
                </a:solidFill>
                <a:latin typeface="Calibri"/>
                <a:cs typeface="Calibri"/>
              </a:rPr>
              <a:t> </a:t>
            </a:r>
            <a:r>
              <a:rPr sz="1800" spc="-15" dirty="0">
                <a:solidFill>
                  <a:schemeClr val="tx1">
                    <a:lumMod val="95000"/>
                  </a:schemeClr>
                </a:solidFill>
                <a:latin typeface="Calibri"/>
                <a:cs typeface="Calibri"/>
              </a:rPr>
              <a:t>extract</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meaningful</a:t>
            </a:r>
            <a:r>
              <a:rPr sz="1800" spc="1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features.</a:t>
            </a:r>
            <a:endParaRPr sz="1800" dirty="0">
              <a:solidFill>
                <a:schemeClr val="tx1">
                  <a:lumMod val="95000"/>
                </a:schemeClr>
              </a:solidFill>
              <a:latin typeface="Calibri"/>
              <a:cs typeface="Calibri"/>
            </a:endParaRPr>
          </a:p>
          <a:p>
            <a:pPr marL="355600" marR="35560" indent="-342900">
              <a:lnSpc>
                <a:spcPts val="1939"/>
              </a:lnSpc>
              <a:spcBef>
                <a:spcPts val="1030"/>
              </a:spcBef>
              <a:tabLst>
                <a:tab pos="354965" algn="l"/>
              </a:tabLst>
            </a:pPr>
            <a:r>
              <a:rPr sz="1450" spc="-150" dirty="0">
                <a:solidFill>
                  <a:schemeClr val="tx1">
                    <a:lumMod val="95000"/>
                  </a:schemeClr>
                </a:solidFill>
                <a:latin typeface="Lucida Sans Unicode"/>
                <a:cs typeface="Lucida Sans Unicode"/>
              </a:rPr>
              <a:t>▶	</a:t>
            </a:r>
            <a:r>
              <a:rPr sz="1800" spc="-10" dirty="0">
                <a:solidFill>
                  <a:schemeClr val="tx1">
                    <a:lumMod val="95000"/>
                  </a:schemeClr>
                </a:solidFill>
                <a:latin typeface="Calibri"/>
                <a:cs typeface="Calibri"/>
              </a:rPr>
              <a:t>according</a:t>
            </a:r>
            <a:r>
              <a:rPr sz="1800" spc="2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to</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a </a:t>
            </a:r>
            <a:r>
              <a:rPr sz="1800" spc="-5" dirty="0">
                <a:solidFill>
                  <a:schemeClr val="tx1">
                    <a:lumMod val="95000"/>
                  </a:schemeClr>
                </a:solidFill>
                <a:latin typeface="Calibri"/>
                <a:cs typeface="Calibri"/>
              </a:rPr>
              <a:t>report</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published</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by</a:t>
            </a:r>
            <a:r>
              <a:rPr sz="1800" spc="15" dirty="0">
                <a:solidFill>
                  <a:schemeClr val="tx1">
                    <a:lumMod val="95000"/>
                  </a:schemeClr>
                </a:solidFill>
                <a:latin typeface="Calibri"/>
                <a:cs typeface="Calibri"/>
              </a:rPr>
              <a:t> </a:t>
            </a:r>
            <a:r>
              <a:rPr sz="1800" dirty="0">
                <a:solidFill>
                  <a:schemeClr val="tx1">
                    <a:lumMod val="95000"/>
                  </a:schemeClr>
                </a:solidFill>
                <a:latin typeface="Calibri"/>
                <a:cs typeface="Calibri"/>
              </a:rPr>
              <a:t>the </a:t>
            </a:r>
            <a:r>
              <a:rPr sz="1800" spc="-10" dirty="0">
                <a:solidFill>
                  <a:schemeClr val="tx1">
                    <a:lumMod val="95000"/>
                  </a:schemeClr>
                </a:solidFill>
                <a:latin typeface="Calibri"/>
                <a:cs typeface="Calibri"/>
              </a:rPr>
              <a:t>Reserve</a:t>
            </a:r>
            <a:r>
              <a:rPr sz="1800" dirty="0">
                <a:solidFill>
                  <a:schemeClr val="tx1">
                    <a:lumMod val="95000"/>
                  </a:schemeClr>
                </a:solidFill>
                <a:latin typeface="Calibri"/>
                <a:cs typeface="Calibri"/>
              </a:rPr>
              <a:t> Bank </a:t>
            </a:r>
            <a:r>
              <a:rPr sz="1800" spc="-5" dirty="0">
                <a:solidFill>
                  <a:schemeClr val="tx1">
                    <a:lumMod val="95000"/>
                  </a:schemeClr>
                </a:solidFill>
                <a:latin typeface="Calibri"/>
                <a:cs typeface="Calibri"/>
              </a:rPr>
              <a:t>of</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India</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(RBI)</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March </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2020,</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the</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number </a:t>
            </a:r>
            <a:r>
              <a:rPr sz="1800" spc="-5" dirty="0">
                <a:solidFill>
                  <a:schemeClr val="tx1">
                    <a:lumMod val="95000"/>
                  </a:schemeClr>
                </a:solidFill>
                <a:latin typeface="Calibri"/>
                <a:cs typeface="Calibri"/>
              </a:rPr>
              <a:t>of</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reported</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cases</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of</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credit</a:t>
            </a:r>
            <a:r>
              <a:rPr sz="1800" spc="5" dirty="0">
                <a:solidFill>
                  <a:schemeClr val="tx1">
                    <a:lumMod val="95000"/>
                  </a:schemeClr>
                </a:solidFill>
                <a:latin typeface="Calibri"/>
                <a:cs typeface="Calibri"/>
              </a:rPr>
              <a:t> </a:t>
            </a:r>
            <a:r>
              <a:rPr sz="1800" spc="-15" dirty="0">
                <a:solidFill>
                  <a:schemeClr val="tx1">
                    <a:lumMod val="95000"/>
                  </a:schemeClr>
                </a:solidFill>
                <a:latin typeface="Calibri"/>
                <a:cs typeface="Calibri"/>
              </a:rPr>
              <a:t>card</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fraud</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India</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increased </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by </a:t>
            </a:r>
            <a:r>
              <a:rPr sz="1800" dirty="0">
                <a:solidFill>
                  <a:schemeClr val="tx1">
                    <a:lumMod val="95000"/>
                  </a:schemeClr>
                </a:solidFill>
                <a:latin typeface="Calibri"/>
                <a:cs typeface="Calibri"/>
              </a:rPr>
              <a:t>32.8%</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2019, </a:t>
            </a:r>
            <a:r>
              <a:rPr sz="1800" spc="-5" dirty="0">
                <a:solidFill>
                  <a:schemeClr val="tx1">
                    <a:lumMod val="95000"/>
                  </a:schemeClr>
                </a:solidFill>
                <a:latin typeface="Calibri"/>
                <a:cs typeface="Calibri"/>
              </a:rPr>
              <a:t>with</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a</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total</a:t>
            </a:r>
            <a:r>
              <a:rPr sz="1800" dirty="0">
                <a:solidFill>
                  <a:schemeClr val="tx1">
                    <a:lumMod val="95000"/>
                  </a:schemeClr>
                </a:solidFill>
                <a:latin typeface="Calibri"/>
                <a:cs typeface="Calibri"/>
              </a:rPr>
              <a:t> </a:t>
            </a:r>
            <a:r>
              <a:rPr sz="1800" spc="-5" dirty="0">
                <a:solidFill>
                  <a:schemeClr val="tx1">
                    <a:lumMod val="95000"/>
                  </a:schemeClr>
                </a:solidFill>
                <a:latin typeface="Calibri"/>
                <a:cs typeface="Calibri"/>
              </a:rPr>
              <a:t>of </a:t>
            </a:r>
            <a:r>
              <a:rPr sz="1800" dirty="0">
                <a:solidFill>
                  <a:schemeClr val="tx1">
                    <a:lumMod val="95000"/>
                  </a:schemeClr>
                </a:solidFill>
                <a:latin typeface="Calibri"/>
                <a:cs typeface="Calibri"/>
              </a:rPr>
              <a:t>21,799</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cases being</a:t>
            </a:r>
            <a:r>
              <a:rPr sz="1800" spc="1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reported.</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The</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report </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also</a:t>
            </a:r>
            <a:r>
              <a:rPr sz="1800" spc="-10" dirty="0">
                <a:solidFill>
                  <a:schemeClr val="tx1">
                    <a:lumMod val="95000"/>
                  </a:schemeClr>
                </a:solidFill>
                <a:latin typeface="Calibri"/>
                <a:cs typeface="Calibri"/>
              </a:rPr>
              <a:t> noted</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that</a:t>
            </a:r>
            <a:r>
              <a:rPr sz="1800" dirty="0">
                <a:solidFill>
                  <a:schemeClr val="tx1">
                    <a:lumMod val="95000"/>
                  </a:schemeClr>
                </a:solidFill>
                <a:latin typeface="Calibri"/>
                <a:cs typeface="Calibri"/>
              </a:rPr>
              <a:t> the</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amount </a:t>
            </a:r>
            <a:r>
              <a:rPr sz="1800" spc="-10" dirty="0">
                <a:solidFill>
                  <a:schemeClr val="tx1">
                    <a:lumMod val="95000"/>
                  </a:schemeClr>
                </a:solidFill>
                <a:latin typeface="Calibri"/>
                <a:cs typeface="Calibri"/>
              </a:rPr>
              <a:t>involved</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in</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credit</a:t>
            </a:r>
            <a:r>
              <a:rPr sz="1800" spc="5" dirty="0">
                <a:solidFill>
                  <a:schemeClr val="tx1">
                    <a:lumMod val="95000"/>
                  </a:schemeClr>
                </a:solidFill>
                <a:latin typeface="Calibri"/>
                <a:cs typeface="Calibri"/>
              </a:rPr>
              <a:t> </a:t>
            </a:r>
            <a:r>
              <a:rPr sz="1800" spc="-15" dirty="0">
                <a:solidFill>
                  <a:schemeClr val="tx1">
                    <a:lumMod val="95000"/>
                  </a:schemeClr>
                </a:solidFill>
                <a:latin typeface="Calibri"/>
                <a:cs typeface="Calibri"/>
              </a:rPr>
              <a:t>card</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fraud</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increased</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by</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13.5% </a:t>
            </a:r>
            <a:r>
              <a:rPr sz="1800" spc="-39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to</a:t>
            </a:r>
            <a:r>
              <a:rPr sz="1800" spc="-5" dirty="0">
                <a:solidFill>
                  <a:schemeClr val="tx1">
                    <a:lumMod val="95000"/>
                  </a:schemeClr>
                </a:solidFill>
                <a:latin typeface="Calibri"/>
                <a:cs typeface="Calibri"/>
              </a:rPr>
              <a:t> Rs</a:t>
            </a:r>
            <a:r>
              <a:rPr sz="1800" dirty="0">
                <a:solidFill>
                  <a:schemeClr val="tx1">
                    <a:lumMod val="95000"/>
                  </a:schemeClr>
                </a:solidFill>
                <a:latin typeface="Calibri"/>
                <a:cs typeface="Calibri"/>
              </a:rPr>
              <a:t> 684.8 </a:t>
            </a:r>
            <a:r>
              <a:rPr sz="1800" spc="-15" dirty="0">
                <a:solidFill>
                  <a:schemeClr val="tx1">
                    <a:lumMod val="95000"/>
                  </a:schemeClr>
                </a:solidFill>
                <a:latin typeface="Calibri"/>
                <a:cs typeface="Calibri"/>
              </a:rPr>
              <a:t>crore</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(about</a:t>
            </a:r>
            <a:r>
              <a:rPr sz="1800" spc="20" dirty="0">
                <a:solidFill>
                  <a:schemeClr val="tx1">
                    <a:lumMod val="95000"/>
                  </a:schemeClr>
                </a:solidFill>
                <a:latin typeface="Calibri"/>
                <a:cs typeface="Calibri"/>
              </a:rPr>
              <a:t> </a:t>
            </a:r>
            <a:r>
              <a:rPr sz="1800" spc="-5" dirty="0">
                <a:solidFill>
                  <a:schemeClr val="tx1">
                    <a:lumMod val="95000"/>
                  </a:schemeClr>
                </a:solidFill>
                <a:latin typeface="Calibri"/>
                <a:cs typeface="Calibri"/>
              </a:rPr>
              <a:t>$94.5 </a:t>
            </a:r>
            <a:r>
              <a:rPr sz="1800" spc="-10" dirty="0">
                <a:solidFill>
                  <a:schemeClr val="tx1">
                    <a:lumMod val="95000"/>
                  </a:schemeClr>
                </a:solidFill>
                <a:latin typeface="Calibri"/>
                <a:cs typeface="Calibri"/>
              </a:rPr>
              <a:t>million)</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2019.</a:t>
            </a:r>
            <a:endParaRPr sz="1800" dirty="0">
              <a:solidFill>
                <a:schemeClr val="tx1">
                  <a:lumMod val="95000"/>
                </a:schemeClr>
              </a:solidFill>
              <a:latin typeface="Calibri"/>
              <a:cs typeface="Calibri"/>
            </a:endParaRPr>
          </a:p>
          <a:p>
            <a:pPr marL="355600" marR="81915" indent="-342900">
              <a:lnSpc>
                <a:spcPct val="90600"/>
              </a:lnSpc>
              <a:spcBef>
                <a:spcPts val="969"/>
              </a:spcBef>
              <a:tabLst>
                <a:tab pos="354965" algn="l"/>
              </a:tabLst>
            </a:pPr>
            <a:r>
              <a:rPr sz="1450" spc="-150" dirty="0">
                <a:solidFill>
                  <a:schemeClr val="tx1">
                    <a:lumMod val="95000"/>
                  </a:schemeClr>
                </a:solidFill>
                <a:latin typeface="Lucida Sans Unicode"/>
                <a:cs typeface="Lucida Sans Unicode"/>
              </a:rPr>
              <a:t>▶	</a:t>
            </a:r>
            <a:r>
              <a:rPr sz="1800" spc="-10" dirty="0">
                <a:solidFill>
                  <a:schemeClr val="tx1">
                    <a:lumMod val="95000"/>
                  </a:schemeClr>
                </a:solidFill>
                <a:latin typeface="Calibri"/>
                <a:cs typeface="Calibri"/>
              </a:rPr>
              <a:t>Credit</a:t>
            </a:r>
            <a:r>
              <a:rPr sz="1800" spc="10" dirty="0">
                <a:solidFill>
                  <a:schemeClr val="tx1">
                    <a:lumMod val="95000"/>
                  </a:schemeClr>
                </a:solidFill>
                <a:latin typeface="Calibri"/>
                <a:cs typeface="Calibri"/>
              </a:rPr>
              <a:t> </a:t>
            </a:r>
            <a:r>
              <a:rPr sz="1800" spc="-15" dirty="0">
                <a:solidFill>
                  <a:schemeClr val="tx1">
                    <a:lumMod val="95000"/>
                  </a:schemeClr>
                </a:solidFill>
                <a:latin typeface="Calibri"/>
                <a:cs typeface="Calibri"/>
              </a:rPr>
              <a:t>card</a:t>
            </a:r>
            <a:r>
              <a:rPr sz="1800" spc="1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fraud</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detection</a:t>
            </a:r>
            <a:r>
              <a:rPr sz="1800" spc="40" dirty="0">
                <a:solidFill>
                  <a:schemeClr val="tx1">
                    <a:lumMod val="95000"/>
                  </a:schemeClr>
                </a:solidFill>
                <a:latin typeface="Calibri"/>
                <a:cs typeface="Calibri"/>
              </a:rPr>
              <a:t> </a:t>
            </a:r>
            <a:r>
              <a:rPr sz="1800" spc="-5" dirty="0">
                <a:solidFill>
                  <a:schemeClr val="tx1">
                    <a:lumMod val="95000"/>
                  </a:schemeClr>
                </a:solidFill>
                <a:latin typeface="Calibri"/>
                <a:cs typeface="Calibri"/>
              </a:rPr>
              <a:t>using</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machine</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learning</a:t>
            </a:r>
            <a:r>
              <a:rPr sz="1800" spc="30" dirty="0">
                <a:solidFill>
                  <a:schemeClr val="tx1">
                    <a:lumMod val="95000"/>
                  </a:schemeClr>
                </a:solidFill>
                <a:latin typeface="Calibri"/>
                <a:cs typeface="Calibri"/>
              </a:rPr>
              <a:t> </a:t>
            </a:r>
            <a:r>
              <a:rPr sz="1800" spc="-5" dirty="0">
                <a:solidFill>
                  <a:schemeClr val="tx1">
                    <a:lumMod val="95000"/>
                  </a:schemeClr>
                </a:solidFill>
                <a:latin typeface="Calibri"/>
                <a:cs typeface="Calibri"/>
              </a:rPr>
              <a:t>is</a:t>
            </a:r>
            <a:r>
              <a:rPr sz="1800" spc="5" dirty="0">
                <a:solidFill>
                  <a:schemeClr val="tx1">
                    <a:lumMod val="95000"/>
                  </a:schemeClr>
                </a:solidFill>
                <a:latin typeface="Calibri"/>
                <a:cs typeface="Calibri"/>
              </a:rPr>
              <a:t> </a:t>
            </a:r>
            <a:r>
              <a:rPr sz="1800" dirty="0">
                <a:solidFill>
                  <a:schemeClr val="tx1">
                    <a:lumMod val="95000"/>
                  </a:schemeClr>
                </a:solidFill>
                <a:latin typeface="Calibri"/>
                <a:cs typeface="Calibri"/>
              </a:rPr>
              <a:t>a </a:t>
            </a:r>
            <a:r>
              <a:rPr sz="1800" spc="-10" dirty="0">
                <a:solidFill>
                  <a:schemeClr val="tx1">
                    <a:lumMod val="95000"/>
                  </a:schemeClr>
                </a:solidFill>
                <a:latin typeface="Calibri"/>
                <a:cs typeface="Calibri"/>
              </a:rPr>
              <a:t>promising</a:t>
            </a:r>
            <a:r>
              <a:rPr sz="1800" spc="5" dirty="0">
                <a:solidFill>
                  <a:schemeClr val="tx1">
                    <a:lumMod val="95000"/>
                  </a:schemeClr>
                </a:solidFill>
                <a:latin typeface="Calibri"/>
                <a:cs typeface="Calibri"/>
              </a:rPr>
              <a:t> </a:t>
            </a:r>
            <a:r>
              <a:rPr sz="1800" spc="-10" dirty="0">
                <a:solidFill>
                  <a:schemeClr val="tx1">
                    <a:lumMod val="95000"/>
                  </a:schemeClr>
                </a:solidFill>
                <a:latin typeface="Calibri"/>
                <a:cs typeface="Calibri"/>
              </a:rPr>
              <a:t>solution </a:t>
            </a:r>
            <a:r>
              <a:rPr sz="1800" spc="-5" dirty="0">
                <a:solidFill>
                  <a:schemeClr val="tx1">
                    <a:lumMod val="95000"/>
                  </a:schemeClr>
                </a:solidFill>
                <a:latin typeface="Calibri"/>
                <a:cs typeface="Calibri"/>
              </a:rPr>
              <a:t> that </a:t>
            </a:r>
            <a:r>
              <a:rPr sz="1800" spc="-10" dirty="0">
                <a:solidFill>
                  <a:schemeClr val="tx1">
                    <a:lumMod val="95000"/>
                  </a:schemeClr>
                </a:solidFill>
                <a:latin typeface="Calibri"/>
                <a:cs typeface="Calibri"/>
              </a:rPr>
              <a:t>can</a:t>
            </a:r>
            <a:r>
              <a:rPr sz="1800" spc="10" dirty="0">
                <a:solidFill>
                  <a:schemeClr val="tx1">
                    <a:lumMod val="95000"/>
                  </a:schemeClr>
                </a:solidFill>
                <a:latin typeface="Calibri"/>
                <a:cs typeface="Calibri"/>
              </a:rPr>
              <a:t> </a:t>
            </a:r>
            <a:r>
              <a:rPr sz="1800" spc="-5" dirty="0">
                <a:solidFill>
                  <a:schemeClr val="tx1">
                    <a:lumMod val="95000"/>
                  </a:schemeClr>
                </a:solidFill>
                <a:latin typeface="Calibri"/>
                <a:cs typeface="Calibri"/>
              </a:rPr>
              <a:t>help</a:t>
            </a:r>
            <a:r>
              <a:rPr sz="1800" spc="5" dirty="0">
                <a:solidFill>
                  <a:schemeClr val="tx1">
                    <a:lumMod val="95000"/>
                  </a:schemeClr>
                </a:solidFill>
                <a:latin typeface="Calibri"/>
                <a:cs typeface="Calibri"/>
              </a:rPr>
              <a:t> </a:t>
            </a:r>
            <a:r>
              <a:rPr sz="1800" spc="-5" dirty="0">
                <a:solidFill>
                  <a:schemeClr val="tx1">
                    <a:lumMod val="95000"/>
                  </a:schemeClr>
                </a:solidFill>
                <a:latin typeface="Calibri"/>
                <a:cs typeface="Calibri"/>
              </a:rPr>
              <a:t>financial</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institutions</a:t>
            </a:r>
            <a:r>
              <a:rPr sz="1800" spc="10" dirty="0">
                <a:solidFill>
                  <a:schemeClr val="tx1">
                    <a:lumMod val="95000"/>
                  </a:schemeClr>
                </a:solidFill>
                <a:latin typeface="Calibri"/>
                <a:cs typeface="Calibri"/>
              </a:rPr>
              <a:t> </a:t>
            </a:r>
            <a:r>
              <a:rPr sz="1800" spc="-10" dirty="0">
                <a:solidFill>
                  <a:schemeClr val="tx1">
                    <a:lumMod val="95000"/>
                  </a:schemeClr>
                </a:solidFill>
                <a:latin typeface="Calibri"/>
                <a:cs typeface="Calibri"/>
              </a:rPr>
              <a:t>prevent</a:t>
            </a:r>
            <a:r>
              <a:rPr sz="1800" spc="-5" dirty="0">
                <a:solidFill>
                  <a:schemeClr val="tx1">
                    <a:lumMod val="95000"/>
                  </a:schemeClr>
                </a:solidFill>
                <a:latin typeface="Calibri"/>
                <a:cs typeface="Calibri"/>
              </a:rPr>
              <a:t> financial</a:t>
            </a:r>
            <a:r>
              <a:rPr sz="1800" spc="15" dirty="0">
                <a:solidFill>
                  <a:schemeClr val="tx1">
                    <a:lumMod val="95000"/>
                  </a:schemeClr>
                </a:solidFill>
                <a:latin typeface="Calibri"/>
                <a:cs typeface="Calibri"/>
              </a:rPr>
              <a:t> </a:t>
            </a:r>
            <a:r>
              <a:rPr sz="1800" spc="-5" dirty="0">
                <a:solidFill>
                  <a:schemeClr val="tx1">
                    <a:lumMod val="95000"/>
                  </a:schemeClr>
                </a:solidFill>
                <a:latin typeface="Calibri"/>
                <a:cs typeface="Calibri"/>
              </a:rPr>
              <a:t>losses</a:t>
            </a:r>
            <a:r>
              <a:rPr sz="1800" spc="-10" dirty="0">
                <a:solidFill>
                  <a:schemeClr val="tx1">
                    <a:lumMod val="95000"/>
                  </a:schemeClr>
                </a:solidFill>
                <a:latin typeface="Calibri"/>
                <a:cs typeface="Calibri"/>
              </a:rPr>
              <a:t> </a:t>
            </a:r>
            <a:r>
              <a:rPr sz="1800" dirty="0">
                <a:solidFill>
                  <a:schemeClr val="tx1">
                    <a:lumMod val="95000"/>
                  </a:schemeClr>
                </a:solidFill>
                <a:latin typeface="Calibri"/>
                <a:cs typeface="Calibri"/>
              </a:rPr>
              <a:t>and </a:t>
            </a:r>
            <a:r>
              <a:rPr sz="1800" spc="-10" dirty="0">
                <a:solidFill>
                  <a:schemeClr val="tx1">
                    <a:lumMod val="95000"/>
                  </a:schemeClr>
                </a:solidFill>
                <a:latin typeface="Calibri"/>
                <a:cs typeface="Calibri"/>
              </a:rPr>
              <a:t>protect</a:t>
            </a:r>
            <a:r>
              <a:rPr sz="1800" spc="15" dirty="0">
                <a:solidFill>
                  <a:schemeClr val="tx1">
                    <a:lumMod val="95000"/>
                  </a:schemeClr>
                </a:solidFill>
                <a:latin typeface="Calibri"/>
                <a:cs typeface="Calibri"/>
              </a:rPr>
              <a:t> </a:t>
            </a:r>
            <a:r>
              <a:rPr sz="1800" dirty="0">
                <a:solidFill>
                  <a:schemeClr val="tx1">
                    <a:lumMod val="95000"/>
                  </a:schemeClr>
                </a:solidFill>
                <a:latin typeface="Calibri"/>
                <a:cs typeface="Calibri"/>
              </a:rPr>
              <a:t>their </a:t>
            </a:r>
            <a:r>
              <a:rPr sz="1800" spc="-395" dirty="0">
                <a:solidFill>
                  <a:schemeClr val="tx1">
                    <a:lumMod val="95000"/>
                  </a:schemeClr>
                </a:solidFill>
                <a:latin typeface="Calibri"/>
                <a:cs typeface="Calibri"/>
              </a:rPr>
              <a:t> </a:t>
            </a:r>
            <a:r>
              <a:rPr sz="1800" spc="-15" dirty="0">
                <a:solidFill>
                  <a:schemeClr val="tx1">
                    <a:lumMod val="95000"/>
                  </a:schemeClr>
                </a:solidFill>
                <a:latin typeface="Calibri"/>
                <a:cs typeface="Calibri"/>
              </a:rPr>
              <a:t>customers'</a:t>
            </a:r>
            <a:r>
              <a:rPr sz="1800" spc="-10" dirty="0">
                <a:solidFill>
                  <a:schemeClr val="tx1">
                    <a:lumMod val="95000"/>
                  </a:schemeClr>
                </a:solidFill>
                <a:latin typeface="Calibri"/>
                <a:cs typeface="Calibri"/>
              </a:rPr>
              <a:t> interests.</a:t>
            </a:r>
            <a:endParaRPr sz="1800" dirty="0">
              <a:solidFill>
                <a:schemeClr val="tx1">
                  <a:lumMod val="95000"/>
                </a:schemeClr>
              </a:solidFill>
              <a:latin typeface="Calibri"/>
              <a:cs typeface="Calibri"/>
            </a:endParaRPr>
          </a:p>
        </p:txBody>
      </p:sp>
      <p:pic>
        <p:nvPicPr>
          <p:cNvPr id="5" name="object 5"/>
          <p:cNvPicPr/>
          <p:nvPr/>
        </p:nvPicPr>
        <p:blipFill>
          <a:blip r:embed="rId2" cstate="print"/>
          <a:stretch>
            <a:fillRect/>
          </a:stretch>
        </p:blipFill>
        <p:spPr>
          <a:xfrm>
            <a:off x="7611085" y="2209800"/>
            <a:ext cx="4489222" cy="27462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1258199"/>
            <a:ext cx="4038600"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chemeClr val="bg2">
                    <a:lumMod val="20000"/>
                    <a:lumOff val="80000"/>
                  </a:schemeClr>
                </a:solidFill>
              </a:rPr>
              <a:t>Introduction</a:t>
            </a:r>
            <a:endParaRPr sz="3600" b="1" dirty="0">
              <a:solidFill>
                <a:schemeClr val="bg2">
                  <a:lumMod val="20000"/>
                  <a:lumOff val="80000"/>
                </a:schemeClr>
              </a:solidFill>
            </a:endParaRPr>
          </a:p>
        </p:txBody>
      </p:sp>
      <p:sp>
        <p:nvSpPr>
          <p:cNvPr id="4" name="object 4"/>
          <p:cNvSpPr txBox="1"/>
          <p:nvPr/>
        </p:nvSpPr>
        <p:spPr>
          <a:xfrm>
            <a:off x="762000" y="2209800"/>
            <a:ext cx="8300084" cy="3719608"/>
          </a:xfrm>
          <a:prstGeom prst="rect">
            <a:avLst/>
          </a:prstGeom>
        </p:spPr>
        <p:txBody>
          <a:bodyPr vert="horz" wrap="square" lIns="0" tIns="13335" rIns="0" bIns="0" rtlCol="0">
            <a:spAutoFit/>
          </a:bodyPr>
          <a:lstStyle/>
          <a:p>
            <a:pPr marL="355600" marR="5080" indent="-342900" algn="just">
              <a:lnSpc>
                <a:spcPct val="100000"/>
              </a:lnSpc>
              <a:spcBef>
                <a:spcPts val="105"/>
              </a:spcBef>
              <a:buFont typeface="Wingdings" panose="05000000000000000000" pitchFamily="2" charset="2"/>
              <a:buChar char="Ø"/>
              <a:tabLst>
                <a:tab pos="354965" algn="l"/>
              </a:tabLst>
            </a:pPr>
            <a:r>
              <a:rPr sz="2000" spc="-5" dirty="0">
                <a:latin typeface="Calibri"/>
                <a:cs typeface="Calibri"/>
              </a:rPr>
              <a:t>Credit</a:t>
            </a:r>
            <a:r>
              <a:rPr sz="2000" dirty="0">
                <a:latin typeface="Calibri"/>
                <a:cs typeface="Calibri"/>
              </a:rPr>
              <a:t> </a:t>
            </a:r>
            <a:r>
              <a:rPr sz="2000" spc="-10" dirty="0">
                <a:latin typeface="Calibri"/>
                <a:cs typeface="Calibri"/>
              </a:rPr>
              <a:t>card</a:t>
            </a:r>
            <a:r>
              <a:rPr sz="2000" spc="-20" dirty="0">
                <a:latin typeface="Calibri"/>
                <a:cs typeface="Calibri"/>
              </a:rPr>
              <a:t> </a:t>
            </a:r>
            <a:r>
              <a:rPr sz="2000" spc="-10" dirty="0">
                <a:latin typeface="Calibri"/>
                <a:cs typeface="Calibri"/>
              </a:rPr>
              <a:t>fraud</a:t>
            </a:r>
            <a:r>
              <a:rPr sz="2000" spc="-5" dirty="0">
                <a:latin typeface="Calibri"/>
                <a:cs typeface="Calibri"/>
              </a:rPr>
              <a:t> </a:t>
            </a:r>
            <a:r>
              <a:rPr sz="2000" dirty="0">
                <a:latin typeface="Calibri"/>
                <a:cs typeface="Calibri"/>
              </a:rPr>
              <a:t>is</a:t>
            </a:r>
            <a:r>
              <a:rPr sz="2000" spc="10"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act</a:t>
            </a:r>
            <a:r>
              <a:rPr sz="2000" spc="5" dirty="0">
                <a:latin typeface="Calibri"/>
                <a:cs typeface="Calibri"/>
              </a:rPr>
              <a:t> </a:t>
            </a:r>
            <a:r>
              <a:rPr sz="2000" spc="-5" dirty="0">
                <a:latin typeface="Calibri"/>
                <a:cs typeface="Calibri"/>
              </a:rPr>
              <a:t>of using </a:t>
            </a:r>
            <a:r>
              <a:rPr sz="2000" dirty="0">
                <a:latin typeface="Calibri"/>
                <a:cs typeface="Calibri"/>
              </a:rPr>
              <a:t>another</a:t>
            </a:r>
            <a:r>
              <a:rPr sz="2000" spc="-15" dirty="0">
                <a:latin typeface="Calibri"/>
                <a:cs typeface="Calibri"/>
              </a:rPr>
              <a:t> </a:t>
            </a:r>
            <a:r>
              <a:rPr sz="2000" spc="-25" dirty="0">
                <a:latin typeface="Calibri"/>
                <a:cs typeface="Calibri"/>
              </a:rPr>
              <a:t>person’s</a:t>
            </a:r>
            <a:r>
              <a:rPr sz="2000" dirty="0">
                <a:latin typeface="Calibri"/>
                <a:cs typeface="Calibri"/>
              </a:rPr>
              <a:t> </a:t>
            </a:r>
            <a:r>
              <a:rPr sz="2000" spc="-5" dirty="0">
                <a:latin typeface="Calibri"/>
                <a:cs typeface="Calibri"/>
              </a:rPr>
              <a:t>credit</a:t>
            </a:r>
            <a:r>
              <a:rPr sz="2000" spc="5" dirty="0">
                <a:latin typeface="Calibri"/>
                <a:cs typeface="Calibri"/>
              </a:rPr>
              <a:t> </a:t>
            </a:r>
            <a:r>
              <a:rPr sz="2000" spc="-10" dirty="0">
                <a:latin typeface="Calibri"/>
                <a:cs typeface="Calibri"/>
              </a:rPr>
              <a:t>card</a:t>
            </a:r>
            <a:r>
              <a:rPr sz="2000" spc="-5"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make </a:t>
            </a:r>
            <a:r>
              <a:rPr sz="2000" spc="-10" dirty="0">
                <a:latin typeface="Calibri"/>
                <a:cs typeface="Calibri"/>
              </a:rPr>
              <a:t> </a:t>
            </a:r>
            <a:r>
              <a:rPr sz="2000" spc="-5" dirty="0">
                <a:latin typeface="Calibri"/>
                <a:cs typeface="Calibri"/>
              </a:rPr>
              <a:t>purchases</a:t>
            </a:r>
            <a:r>
              <a:rPr sz="2000" spc="-15" dirty="0">
                <a:latin typeface="Calibri"/>
                <a:cs typeface="Calibri"/>
              </a:rPr>
              <a:t> </a:t>
            </a:r>
            <a:r>
              <a:rPr sz="2000" spc="-5" dirty="0">
                <a:latin typeface="Calibri"/>
                <a:cs typeface="Calibri"/>
              </a:rPr>
              <a:t>or</a:t>
            </a:r>
            <a:r>
              <a:rPr sz="2000" spc="5" dirty="0">
                <a:latin typeface="Calibri"/>
                <a:cs typeface="Calibri"/>
              </a:rPr>
              <a:t> </a:t>
            </a:r>
            <a:r>
              <a:rPr sz="2000" spc="-10" dirty="0">
                <a:latin typeface="Calibri"/>
                <a:cs typeface="Calibri"/>
              </a:rPr>
              <a:t>request</a:t>
            </a:r>
            <a:r>
              <a:rPr sz="2000" spc="10" dirty="0">
                <a:latin typeface="Calibri"/>
                <a:cs typeface="Calibri"/>
              </a:rPr>
              <a:t> </a:t>
            </a:r>
            <a:r>
              <a:rPr sz="2000" spc="-5" dirty="0">
                <a:latin typeface="Calibri"/>
                <a:cs typeface="Calibri"/>
              </a:rPr>
              <a:t>cash</a:t>
            </a:r>
            <a:r>
              <a:rPr sz="2000" spc="5" dirty="0">
                <a:latin typeface="Calibri"/>
                <a:cs typeface="Calibri"/>
              </a:rPr>
              <a:t> </a:t>
            </a:r>
            <a:r>
              <a:rPr sz="2000" spc="-5" dirty="0">
                <a:latin typeface="Calibri"/>
                <a:cs typeface="Calibri"/>
              </a:rPr>
              <a:t>advances</a:t>
            </a:r>
            <a:r>
              <a:rPr sz="2000" spc="10" dirty="0">
                <a:latin typeface="Calibri"/>
                <a:cs typeface="Calibri"/>
              </a:rPr>
              <a:t> </a:t>
            </a:r>
            <a:r>
              <a:rPr sz="2000" dirty="0">
                <a:latin typeface="Calibri"/>
                <a:cs typeface="Calibri"/>
              </a:rPr>
              <a:t>without</a:t>
            </a:r>
            <a:r>
              <a:rPr sz="2000" spc="-5" dirty="0">
                <a:latin typeface="Calibri"/>
                <a:cs typeface="Calibri"/>
              </a:rPr>
              <a:t> </a:t>
            </a:r>
            <a:r>
              <a:rPr sz="2000" dirty="0">
                <a:latin typeface="Calibri"/>
                <a:cs typeface="Calibri"/>
              </a:rPr>
              <a:t>the</a:t>
            </a:r>
            <a:r>
              <a:rPr sz="2000" spc="10" dirty="0">
                <a:latin typeface="Calibri"/>
                <a:cs typeface="Calibri"/>
              </a:rPr>
              <a:t> </a:t>
            </a:r>
            <a:r>
              <a:rPr sz="2000" spc="-10" dirty="0">
                <a:latin typeface="Calibri"/>
                <a:cs typeface="Calibri"/>
              </a:rPr>
              <a:t>cardholder’s</a:t>
            </a:r>
            <a:r>
              <a:rPr sz="2000" spc="-5" dirty="0">
                <a:latin typeface="Calibri"/>
                <a:cs typeface="Calibri"/>
              </a:rPr>
              <a:t> knowledge</a:t>
            </a:r>
            <a:r>
              <a:rPr sz="2000" spc="-20" dirty="0">
                <a:latin typeface="Calibri"/>
                <a:cs typeface="Calibri"/>
              </a:rPr>
              <a:t> </a:t>
            </a:r>
            <a:r>
              <a:rPr sz="2000" spc="-5" dirty="0">
                <a:latin typeface="Calibri"/>
                <a:cs typeface="Calibri"/>
              </a:rPr>
              <a:t>or </a:t>
            </a:r>
            <a:r>
              <a:rPr sz="2000" dirty="0">
                <a:latin typeface="Calibri"/>
                <a:cs typeface="Calibri"/>
              </a:rPr>
              <a:t> </a:t>
            </a:r>
            <a:r>
              <a:rPr sz="2000" spc="-5" dirty="0">
                <a:latin typeface="Calibri"/>
                <a:cs typeface="Calibri"/>
              </a:rPr>
              <a:t>consent.</a:t>
            </a:r>
            <a:r>
              <a:rPr sz="2000" spc="-15" dirty="0">
                <a:latin typeface="Calibri"/>
                <a:cs typeface="Calibri"/>
              </a:rPr>
              <a:t> </a:t>
            </a:r>
            <a:endParaRPr lang="en-US" sz="2000" spc="-15" dirty="0">
              <a:latin typeface="Calibri"/>
              <a:cs typeface="Calibri"/>
            </a:endParaRPr>
          </a:p>
          <a:p>
            <a:pPr marL="355600" marR="5080" indent="-342900" algn="just">
              <a:lnSpc>
                <a:spcPct val="100000"/>
              </a:lnSpc>
              <a:spcBef>
                <a:spcPts val="105"/>
              </a:spcBef>
              <a:buFont typeface="Wingdings" panose="05000000000000000000" pitchFamily="2" charset="2"/>
              <a:buChar char="Ø"/>
              <a:tabLst>
                <a:tab pos="354965" algn="l"/>
              </a:tabLst>
            </a:pPr>
            <a:r>
              <a:rPr sz="2000" spc="-5" dirty="0">
                <a:latin typeface="Calibri"/>
                <a:cs typeface="Calibri"/>
              </a:rPr>
              <a:t>These</a:t>
            </a:r>
            <a:r>
              <a:rPr sz="2000" spc="5" dirty="0">
                <a:latin typeface="Calibri"/>
                <a:cs typeface="Calibri"/>
              </a:rPr>
              <a:t> </a:t>
            </a:r>
            <a:r>
              <a:rPr sz="2000" spc="-5" dirty="0">
                <a:latin typeface="Calibri"/>
                <a:cs typeface="Calibri"/>
              </a:rPr>
              <a:t>criminals</a:t>
            </a:r>
            <a:r>
              <a:rPr sz="2000" spc="20" dirty="0">
                <a:latin typeface="Calibri"/>
                <a:cs typeface="Calibri"/>
              </a:rPr>
              <a:t> </a:t>
            </a:r>
            <a:r>
              <a:rPr sz="2000" spc="-15" dirty="0">
                <a:latin typeface="Calibri"/>
                <a:cs typeface="Calibri"/>
              </a:rPr>
              <a:t>may</a:t>
            </a:r>
            <a:r>
              <a:rPr sz="2000" dirty="0">
                <a:latin typeface="Calibri"/>
                <a:cs typeface="Calibri"/>
              </a:rPr>
              <a:t> </a:t>
            </a:r>
            <a:r>
              <a:rPr sz="2000" spc="-10" dirty="0">
                <a:latin typeface="Calibri"/>
                <a:cs typeface="Calibri"/>
              </a:rPr>
              <a:t>obtain </a:t>
            </a:r>
            <a:r>
              <a:rPr sz="2000" dirty="0">
                <a:latin typeface="Calibri"/>
                <a:cs typeface="Calibri"/>
              </a:rPr>
              <a:t>the</a:t>
            </a:r>
            <a:r>
              <a:rPr sz="2000" spc="5" dirty="0">
                <a:latin typeface="Calibri"/>
                <a:cs typeface="Calibri"/>
              </a:rPr>
              <a:t> </a:t>
            </a:r>
            <a:r>
              <a:rPr sz="2000" spc="-10" dirty="0">
                <a:latin typeface="Calibri"/>
                <a:cs typeface="Calibri"/>
              </a:rPr>
              <a:t>card </a:t>
            </a:r>
            <a:r>
              <a:rPr sz="2000" spc="-5" dirty="0">
                <a:latin typeface="Calibri"/>
                <a:cs typeface="Calibri"/>
              </a:rPr>
              <a:t>itself</a:t>
            </a:r>
            <a:r>
              <a:rPr sz="2000" spc="25" dirty="0">
                <a:latin typeface="Calibri"/>
                <a:cs typeface="Calibri"/>
              </a:rPr>
              <a:t> </a:t>
            </a:r>
            <a:r>
              <a:rPr sz="2000" spc="-5" dirty="0">
                <a:latin typeface="Calibri"/>
                <a:cs typeface="Calibri"/>
              </a:rPr>
              <a:t>through</a:t>
            </a:r>
            <a:r>
              <a:rPr sz="2000" spc="-30" dirty="0">
                <a:latin typeface="Calibri"/>
                <a:cs typeface="Calibri"/>
              </a:rPr>
              <a:t> </a:t>
            </a:r>
            <a:r>
              <a:rPr sz="2000" spc="-10" dirty="0">
                <a:latin typeface="Calibri"/>
                <a:cs typeface="Calibri"/>
              </a:rPr>
              <a:t>physical </a:t>
            </a:r>
            <a:r>
              <a:rPr sz="2000" spc="-5" dirty="0">
                <a:latin typeface="Calibri"/>
                <a:cs typeface="Calibri"/>
              </a:rPr>
              <a:t>theft, </a:t>
            </a:r>
            <a:r>
              <a:rPr sz="2000" dirty="0">
                <a:latin typeface="Calibri"/>
                <a:cs typeface="Calibri"/>
              </a:rPr>
              <a:t> though</a:t>
            </a:r>
            <a:r>
              <a:rPr sz="2000" spc="-20" dirty="0">
                <a:latin typeface="Calibri"/>
                <a:cs typeface="Calibri"/>
              </a:rPr>
              <a:t> </a:t>
            </a:r>
            <a:r>
              <a:rPr sz="2000" spc="-5" dirty="0">
                <a:latin typeface="Calibri"/>
                <a:cs typeface="Calibri"/>
              </a:rPr>
              <a:t>increasingly </a:t>
            </a:r>
            <a:r>
              <a:rPr sz="2000" spc="-15" dirty="0">
                <a:latin typeface="Calibri"/>
                <a:cs typeface="Calibri"/>
              </a:rPr>
              <a:t>fraudsters</a:t>
            </a:r>
            <a:r>
              <a:rPr sz="2000" spc="3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leveraging</a:t>
            </a:r>
            <a:r>
              <a:rPr sz="2000" spc="5" dirty="0">
                <a:latin typeface="Calibri"/>
                <a:cs typeface="Calibri"/>
              </a:rPr>
              <a:t> </a:t>
            </a:r>
            <a:r>
              <a:rPr sz="2000" spc="-10" dirty="0">
                <a:latin typeface="Calibri"/>
                <a:cs typeface="Calibri"/>
              </a:rPr>
              <a:t>digital</a:t>
            </a:r>
            <a:r>
              <a:rPr sz="2000" spc="10" dirty="0">
                <a:latin typeface="Calibri"/>
                <a:cs typeface="Calibri"/>
              </a:rPr>
              <a:t> </a:t>
            </a:r>
            <a:r>
              <a:rPr sz="2000" dirty="0">
                <a:latin typeface="Calibri"/>
                <a:cs typeface="Calibri"/>
              </a:rPr>
              <a:t>means</a:t>
            </a:r>
            <a:r>
              <a:rPr sz="2000" spc="10" dirty="0">
                <a:latin typeface="Calibri"/>
                <a:cs typeface="Calibri"/>
              </a:rPr>
              <a:t> </a:t>
            </a:r>
            <a:r>
              <a:rPr sz="2000" spc="-10" dirty="0">
                <a:latin typeface="Calibri"/>
                <a:cs typeface="Calibri"/>
              </a:rPr>
              <a:t>to</a:t>
            </a:r>
            <a:r>
              <a:rPr sz="2000" dirty="0">
                <a:latin typeface="Calibri"/>
                <a:cs typeface="Calibri"/>
              </a:rPr>
              <a:t> </a:t>
            </a:r>
            <a:r>
              <a:rPr sz="2000" spc="-10" dirty="0">
                <a:latin typeface="Calibri"/>
                <a:cs typeface="Calibri"/>
              </a:rPr>
              <a:t>steal</a:t>
            </a:r>
            <a:r>
              <a:rPr sz="2000" spc="30" dirty="0">
                <a:latin typeface="Calibri"/>
                <a:cs typeface="Calibri"/>
              </a:rPr>
              <a:t> </a:t>
            </a:r>
            <a:r>
              <a:rPr sz="2000" dirty="0">
                <a:latin typeface="Calibri"/>
                <a:cs typeface="Calibri"/>
              </a:rPr>
              <a:t>the</a:t>
            </a:r>
            <a:r>
              <a:rPr sz="2000" spc="-5" dirty="0">
                <a:latin typeface="Calibri"/>
                <a:cs typeface="Calibri"/>
              </a:rPr>
              <a:t> credit </a:t>
            </a:r>
            <a:r>
              <a:rPr sz="2000" spc="-434" dirty="0">
                <a:latin typeface="Calibri"/>
                <a:cs typeface="Calibri"/>
              </a:rPr>
              <a:t> </a:t>
            </a:r>
            <a:r>
              <a:rPr sz="2000" spc="-10" dirty="0">
                <a:latin typeface="Calibri"/>
                <a:cs typeface="Calibri"/>
              </a:rPr>
              <a:t>card</a:t>
            </a:r>
            <a:r>
              <a:rPr sz="2000" spc="-5" dirty="0">
                <a:latin typeface="Calibri"/>
                <a:cs typeface="Calibri"/>
              </a:rPr>
              <a:t> number</a:t>
            </a:r>
            <a:r>
              <a:rPr sz="2000" spc="-15" dirty="0">
                <a:latin typeface="Calibri"/>
                <a:cs typeface="Calibri"/>
              </a:rPr>
              <a:t> </a:t>
            </a:r>
            <a:r>
              <a:rPr sz="2000" dirty="0">
                <a:latin typeface="Calibri"/>
                <a:cs typeface="Calibri"/>
              </a:rPr>
              <a:t>and</a:t>
            </a:r>
            <a:r>
              <a:rPr sz="2000" spc="-10" dirty="0">
                <a:latin typeface="Calibri"/>
                <a:cs typeface="Calibri"/>
              </a:rPr>
              <a:t> </a:t>
            </a:r>
            <a:r>
              <a:rPr sz="2000" spc="-5" dirty="0">
                <a:latin typeface="Calibri"/>
                <a:cs typeface="Calibri"/>
              </a:rPr>
              <a:t>accompanying</a:t>
            </a:r>
            <a:r>
              <a:rPr sz="2000" spc="-25" dirty="0">
                <a:latin typeface="Calibri"/>
                <a:cs typeface="Calibri"/>
              </a:rPr>
              <a:t> </a:t>
            </a:r>
            <a:r>
              <a:rPr sz="2000" spc="-10" dirty="0">
                <a:latin typeface="Calibri"/>
                <a:cs typeface="Calibri"/>
              </a:rPr>
              <a:t>personal</a:t>
            </a:r>
            <a:r>
              <a:rPr sz="2000" dirty="0">
                <a:latin typeface="Calibri"/>
                <a:cs typeface="Calibri"/>
              </a:rPr>
              <a:t> </a:t>
            </a:r>
            <a:r>
              <a:rPr sz="2000" spc="-10" dirty="0">
                <a:latin typeface="Calibri"/>
                <a:cs typeface="Calibri"/>
              </a:rPr>
              <a:t>information</a:t>
            </a:r>
            <a:r>
              <a:rPr sz="2000" spc="5" dirty="0">
                <a:latin typeface="Calibri"/>
                <a:cs typeface="Calibri"/>
              </a:rPr>
              <a:t> </a:t>
            </a:r>
            <a:r>
              <a:rPr sz="2000" spc="-10" dirty="0">
                <a:latin typeface="Calibri"/>
                <a:cs typeface="Calibri"/>
              </a:rPr>
              <a:t>to </a:t>
            </a:r>
            <a:r>
              <a:rPr sz="2000" spc="-15" dirty="0">
                <a:latin typeface="Calibri"/>
                <a:cs typeface="Calibri"/>
              </a:rPr>
              <a:t>make</a:t>
            </a:r>
            <a:r>
              <a:rPr sz="2000" spc="5" dirty="0">
                <a:latin typeface="Calibri"/>
                <a:cs typeface="Calibri"/>
              </a:rPr>
              <a:t> </a:t>
            </a:r>
            <a:r>
              <a:rPr sz="2000" spc="-5" dirty="0">
                <a:latin typeface="Calibri"/>
                <a:cs typeface="Calibri"/>
              </a:rPr>
              <a:t>illicit </a:t>
            </a:r>
            <a:r>
              <a:rPr sz="2000" dirty="0">
                <a:latin typeface="Calibri"/>
                <a:cs typeface="Calibri"/>
              </a:rPr>
              <a:t> </a:t>
            </a:r>
            <a:r>
              <a:rPr sz="2000" spc="-5" dirty="0">
                <a:latin typeface="Calibri"/>
                <a:cs typeface="Calibri"/>
              </a:rPr>
              <a:t>transactions.</a:t>
            </a:r>
            <a:r>
              <a:rPr sz="2000" spc="5" dirty="0">
                <a:latin typeface="Calibri"/>
                <a:cs typeface="Calibri"/>
              </a:rPr>
              <a:t> </a:t>
            </a:r>
            <a:r>
              <a:rPr sz="2000" spc="-10" dirty="0">
                <a:latin typeface="Calibri"/>
                <a:cs typeface="Calibri"/>
              </a:rPr>
              <a:t>There</a:t>
            </a:r>
            <a:r>
              <a:rPr sz="2000" spc="5" dirty="0">
                <a:latin typeface="Calibri"/>
                <a:cs typeface="Calibri"/>
              </a:rPr>
              <a:t> </a:t>
            </a:r>
            <a:r>
              <a:rPr sz="2000" dirty="0">
                <a:latin typeface="Calibri"/>
                <a:cs typeface="Calibri"/>
              </a:rPr>
              <a:t>is</a:t>
            </a:r>
            <a:r>
              <a:rPr sz="2000" spc="10" dirty="0">
                <a:latin typeface="Calibri"/>
                <a:cs typeface="Calibri"/>
              </a:rPr>
              <a:t> </a:t>
            </a:r>
            <a:r>
              <a:rPr sz="2000" spc="-5" dirty="0">
                <a:latin typeface="Calibri"/>
                <a:cs typeface="Calibri"/>
              </a:rPr>
              <a:t>some</a:t>
            </a:r>
            <a:r>
              <a:rPr sz="2000" spc="5" dirty="0">
                <a:latin typeface="Calibri"/>
                <a:cs typeface="Calibri"/>
              </a:rPr>
              <a:t> </a:t>
            </a:r>
            <a:r>
              <a:rPr sz="2000" spc="-10" dirty="0">
                <a:latin typeface="Calibri"/>
                <a:cs typeface="Calibri"/>
              </a:rPr>
              <a:t>overlap</a:t>
            </a:r>
            <a:r>
              <a:rPr sz="2000" spc="20" dirty="0">
                <a:latin typeface="Calibri"/>
                <a:cs typeface="Calibri"/>
              </a:rPr>
              <a:t> </a:t>
            </a:r>
            <a:r>
              <a:rPr sz="2000" spc="-5" dirty="0">
                <a:latin typeface="Calibri"/>
                <a:cs typeface="Calibri"/>
              </a:rPr>
              <a:t>between identity</a:t>
            </a:r>
            <a:r>
              <a:rPr sz="2000" spc="5" dirty="0">
                <a:latin typeface="Calibri"/>
                <a:cs typeface="Calibri"/>
              </a:rPr>
              <a:t> </a:t>
            </a:r>
            <a:r>
              <a:rPr sz="2000" spc="-5" dirty="0">
                <a:latin typeface="Calibri"/>
                <a:cs typeface="Calibri"/>
              </a:rPr>
              <a:t>theft </a:t>
            </a:r>
            <a:r>
              <a:rPr sz="2000" dirty="0">
                <a:latin typeface="Calibri"/>
                <a:cs typeface="Calibri"/>
              </a:rPr>
              <a:t>and </a:t>
            </a:r>
            <a:r>
              <a:rPr sz="2000" spc="-5" dirty="0">
                <a:latin typeface="Calibri"/>
                <a:cs typeface="Calibri"/>
              </a:rPr>
              <a:t>credit</a:t>
            </a:r>
            <a:r>
              <a:rPr sz="2000" spc="5" dirty="0">
                <a:latin typeface="Calibri"/>
                <a:cs typeface="Calibri"/>
              </a:rPr>
              <a:t> </a:t>
            </a:r>
            <a:r>
              <a:rPr sz="2000" spc="-10" dirty="0">
                <a:latin typeface="Calibri"/>
                <a:cs typeface="Calibri"/>
              </a:rPr>
              <a:t>card </a:t>
            </a:r>
            <a:r>
              <a:rPr sz="2000" spc="-5" dirty="0">
                <a:latin typeface="Calibri"/>
                <a:cs typeface="Calibri"/>
              </a:rPr>
              <a:t> theft.</a:t>
            </a:r>
            <a:r>
              <a:rPr sz="2000" spc="-10" dirty="0">
                <a:latin typeface="Calibri"/>
                <a:cs typeface="Calibri"/>
              </a:rPr>
              <a:t> </a:t>
            </a:r>
            <a:r>
              <a:rPr sz="2000" dirty="0">
                <a:latin typeface="Calibri"/>
                <a:cs typeface="Calibri"/>
              </a:rPr>
              <a:t>In</a:t>
            </a:r>
            <a:r>
              <a:rPr sz="2000" spc="5" dirty="0">
                <a:latin typeface="Calibri"/>
                <a:cs typeface="Calibri"/>
              </a:rPr>
              <a:t> </a:t>
            </a:r>
            <a:r>
              <a:rPr sz="2000" spc="-10" dirty="0">
                <a:latin typeface="Calibri"/>
                <a:cs typeface="Calibri"/>
              </a:rPr>
              <a:t>fact,</a:t>
            </a:r>
            <a:r>
              <a:rPr sz="2000" dirty="0">
                <a:latin typeface="Calibri"/>
                <a:cs typeface="Calibri"/>
              </a:rPr>
              <a:t> </a:t>
            </a:r>
            <a:r>
              <a:rPr sz="2000" spc="-5" dirty="0">
                <a:latin typeface="Calibri"/>
                <a:cs typeface="Calibri"/>
              </a:rPr>
              <a:t>credit</a:t>
            </a:r>
            <a:r>
              <a:rPr sz="2000" spc="5" dirty="0">
                <a:latin typeface="Calibri"/>
                <a:cs typeface="Calibri"/>
              </a:rPr>
              <a:t> </a:t>
            </a:r>
            <a:r>
              <a:rPr sz="2000" spc="-10" dirty="0">
                <a:latin typeface="Calibri"/>
                <a:cs typeface="Calibri"/>
              </a:rPr>
              <a:t>card</a:t>
            </a:r>
            <a:r>
              <a:rPr sz="2000" dirty="0">
                <a:latin typeface="Calibri"/>
                <a:cs typeface="Calibri"/>
              </a:rPr>
              <a:t> </a:t>
            </a:r>
            <a:r>
              <a:rPr sz="2000" spc="-5" dirty="0">
                <a:latin typeface="Calibri"/>
                <a:cs typeface="Calibri"/>
              </a:rPr>
              <a:t>theft</a:t>
            </a:r>
            <a:r>
              <a:rPr sz="2000" spc="-10" dirty="0">
                <a:latin typeface="Calibri"/>
                <a:cs typeface="Calibri"/>
              </a:rPr>
              <a:t> </a:t>
            </a:r>
            <a:r>
              <a:rPr sz="2000" dirty="0">
                <a:latin typeface="Calibri"/>
                <a:cs typeface="Calibri"/>
              </a:rPr>
              <a:t>is</a:t>
            </a:r>
            <a:r>
              <a:rPr sz="2000" spc="10" dirty="0">
                <a:latin typeface="Calibri"/>
                <a:cs typeface="Calibri"/>
              </a:rPr>
              <a:t> </a:t>
            </a:r>
            <a:r>
              <a:rPr sz="2000" spc="-5" dirty="0">
                <a:latin typeface="Calibri"/>
                <a:cs typeface="Calibri"/>
              </a:rPr>
              <a:t>one of </a:t>
            </a:r>
            <a:r>
              <a:rPr sz="2000" dirty="0">
                <a:latin typeface="Calibri"/>
                <a:cs typeface="Calibri"/>
              </a:rPr>
              <a:t>the</a:t>
            </a:r>
            <a:r>
              <a:rPr sz="2000" spc="-5" dirty="0">
                <a:latin typeface="Calibri"/>
                <a:cs typeface="Calibri"/>
              </a:rPr>
              <a:t> </a:t>
            </a:r>
            <a:r>
              <a:rPr sz="2000" spc="-10" dirty="0">
                <a:latin typeface="Calibri"/>
                <a:cs typeface="Calibri"/>
              </a:rPr>
              <a:t>most</a:t>
            </a:r>
            <a:r>
              <a:rPr sz="2000" spc="15" dirty="0">
                <a:latin typeface="Calibri"/>
                <a:cs typeface="Calibri"/>
              </a:rPr>
              <a:t> </a:t>
            </a:r>
            <a:r>
              <a:rPr sz="2000" spc="-5" dirty="0">
                <a:latin typeface="Calibri"/>
                <a:cs typeface="Calibri"/>
              </a:rPr>
              <a:t>common</a:t>
            </a:r>
            <a:r>
              <a:rPr sz="2000" spc="-20" dirty="0">
                <a:latin typeface="Calibri"/>
                <a:cs typeface="Calibri"/>
              </a:rPr>
              <a:t> </a:t>
            </a:r>
            <a:r>
              <a:rPr sz="2000" spc="-15" dirty="0">
                <a:latin typeface="Calibri"/>
                <a:cs typeface="Calibri"/>
              </a:rPr>
              <a:t>forms</a:t>
            </a:r>
            <a:r>
              <a:rPr sz="2000" spc="5" dirty="0">
                <a:latin typeface="Calibri"/>
                <a:cs typeface="Calibri"/>
              </a:rPr>
              <a:t> </a:t>
            </a:r>
            <a:r>
              <a:rPr sz="2000" spc="-5" dirty="0">
                <a:latin typeface="Calibri"/>
                <a:cs typeface="Calibri"/>
              </a:rPr>
              <a:t>of identity</a:t>
            </a:r>
            <a:endParaRPr sz="2000" dirty="0">
              <a:latin typeface="Calibri"/>
              <a:cs typeface="Calibri"/>
            </a:endParaRPr>
          </a:p>
          <a:p>
            <a:pPr marL="355600" marR="5715" algn="just">
              <a:lnSpc>
                <a:spcPct val="100000"/>
              </a:lnSpc>
            </a:pPr>
            <a:r>
              <a:rPr sz="2000" spc="-5" dirty="0">
                <a:latin typeface="Calibri"/>
                <a:cs typeface="Calibri"/>
              </a:rPr>
              <a:t>theft.</a:t>
            </a:r>
            <a:r>
              <a:rPr sz="2000" spc="-15" dirty="0">
                <a:latin typeface="Calibri"/>
                <a:cs typeface="Calibri"/>
              </a:rPr>
              <a:t> </a:t>
            </a:r>
            <a:r>
              <a:rPr sz="2000" dirty="0">
                <a:latin typeface="Calibri"/>
                <a:cs typeface="Calibri"/>
              </a:rPr>
              <a:t>In</a:t>
            </a:r>
            <a:r>
              <a:rPr sz="2000" spc="-5" dirty="0">
                <a:latin typeface="Calibri"/>
                <a:cs typeface="Calibri"/>
              </a:rPr>
              <a:t> such</a:t>
            </a:r>
            <a:r>
              <a:rPr sz="2000" spc="5" dirty="0">
                <a:latin typeface="Calibri"/>
                <a:cs typeface="Calibri"/>
              </a:rPr>
              <a:t> </a:t>
            </a:r>
            <a:r>
              <a:rPr sz="2000" spc="-5" dirty="0">
                <a:latin typeface="Calibri"/>
                <a:cs typeface="Calibri"/>
              </a:rPr>
              <a:t>cases,</a:t>
            </a:r>
            <a:r>
              <a:rPr sz="2000" spc="5" dirty="0">
                <a:latin typeface="Calibri"/>
                <a:cs typeface="Calibri"/>
              </a:rPr>
              <a:t> </a:t>
            </a:r>
            <a:r>
              <a:rPr sz="2000" dirty="0">
                <a:latin typeface="Calibri"/>
                <a:cs typeface="Calibri"/>
              </a:rPr>
              <a:t>a </a:t>
            </a:r>
            <a:r>
              <a:rPr sz="2000" spc="-10" dirty="0">
                <a:latin typeface="Calibri"/>
                <a:cs typeface="Calibri"/>
              </a:rPr>
              <a:t>fraudster</a:t>
            </a:r>
            <a:r>
              <a:rPr sz="2000" spc="-5" dirty="0">
                <a:latin typeface="Calibri"/>
                <a:cs typeface="Calibri"/>
              </a:rPr>
              <a:t> uses</a:t>
            </a:r>
            <a:r>
              <a:rPr sz="2000" spc="10" dirty="0">
                <a:latin typeface="Calibri"/>
                <a:cs typeface="Calibri"/>
              </a:rPr>
              <a:t> </a:t>
            </a:r>
            <a:r>
              <a:rPr sz="2000" dirty="0">
                <a:latin typeface="Calibri"/>
                <a:cs typeface="Calibri"/>
              </a:rPr>
              <a:t>an</a:t>
            </a:r>
            <a:r>
              <a:rPr sz="2000" spc="-5" dirty="0">
                <a:latin typeface="Calibri"/>
                <a:cs typeface="Calibri"/>
              </a:rPr>
              <a:t> </a:t>
            </a:r>
            <a:r>
              <a:rPr sz="2000" spc="-10" dirty="0">
                <a:latin typeface="Calibri"/>
                <a:cs typeface="Calibri"/>
              </a:rPr>
              <a:t>individual’s</a:t>
            </a:r>
            <a:r>
              <a:rPr sz="2000" dirty="0">
                <a:latin typeface="Calibri"/>
                <a:cs typeface="Calibri"/>
              </a:rPr>
              <a:t> </a:t>
            </a:r>
            <a:r>
              <a:rPr sz="2000" spc="-10" dirty="0">
                <a:latin typeface="Calibri"/>
                <a:cs typeface="Calibri"/>
              </a:rPr>
              <a:t>personal</a:t>
            </a:r>
            <a:r>
              <a:rPr sz="2000" spc="-5" dirty="0">
                <a:latin typeface="Calibri"/>
                <a:cs typeface="Calibri"/>
              </a:rPr>
              <a:t> </a:t>
            </a:r>
            <a:r>
              <a:rPr sz="2000" spc="-10" dirty="0">
                <a:latin typeface="Calibri"/>
                <a:cs typeface="Calibri"/>
              </a:rPr>
              <a:t>information, </a:t>
            </a:r>
            <a:r>
              <a:rPr sz="2000" spc="-5" dirty="0">
                <a:latin typeface="Calibri"/>
                <a:cs typeface="Calibri"/>
              </a:rPr>
              <a:t> </a:t>
            </a:r>
            <a:r>
              <a:rPr sz="2000" dirty="0">
                <a:latin typeface="Calibri"/>
                <a:cs typeface="Calibri"/>
              </a:rPr>
              <a:t>which</a:t>
            </a:r>
            <a:r>
              <a:rPr sz="2000" spc="-5" dirty="0">
                <a:latin typeface="Calibri"/>
                <a:cs typeface="Calibri"/>
              </a:rPr>
              <a:t> </a:t>
            </a:r>
            <a:r>
              <a:rPr sz="2000" dirty="0">
                <a:latin typeface="Calibri"/>
                <a:cs typeface="Calibri"/>
              </a:rPr>
              <a:t>is</a:t>
            </a:r>
            <a:r>
              <a:rPr sz="2000" spc="-10" dirty="0">
                <a:latin typeface="Calibri"/>
                <a:cs typeface="Calibri"/>
              </a:rPr>
              <a:t> often</a:t>
            </a:r>
            <a:r>
              <a:rPr sz="2000" spc="5" dirty="0">
                <a:latin typeface="Calibri"/>
                <a:cs typeface="Calibri"/>
              </a:rPr>
              <a:t> </a:t>
            </a:r>
            <a:r>
              <a:rPr sz="2000" spc="-10" dirty="0">
                <a:latin typeface="Calibri"/>
                <a:cs typeface="Calibri"/>
              </a:rPr>
              <a:t>stolen</a:t>
            </a:r>
            <a:r>
              <a:rPr sz="2000" dirty="0">
                <a:latin typeface="Calibri"/>
                <a:cs typeface="Calibri"/>
              </a:rPr>
              <a:t> as</a:t>
            </a:r>
            <a:r>
              <a:rPr sz="2000" spc="15" dirty="0">
                <a:latin typeface="Calibri"/>
                <a:cs typeface="Calibri"/>
              </a:rPr>
              <a:t> </a:t>
            </a:r>
            <a:r>
              <a:rPr sz="2000" spc="-5" dirty="0">
                <a:latin typeface="Calibri"/>
                <a:cs typeface="Calibri"/>
              </a:rPr>
              <a:t>part of</a:t>
            </a:r>
            <a:r>
              <a:rPr sz="2000" dirty="0">
                <a:latin typeface="Calibri"/>
                <a:cs typeface="Calibri"/>
              </a:rPr>
              <a:t> a</a:t>
            </a:r>
            <a:r>
              <a:rPr sz="2000" spc="-15" dirty="0">
                <a:latin typeface="Calibri"/>
                <a:cs typeface="Calibri"/>
              </a:rPr>
              <a:t> </a:t>
            </a:r>
            <a:r>
              <a:rPr sz="2000" spc="-10" dirty="0">
                <a:latin typeface="Calibri"/>
                <a:cs typeface="Calibri"/>
              </a:rPr>
              <a:t>cyberattack</a:t>
            </a:r>
            <a:r>
              <a:rPr sz="2000" spc="5" dirty="0">
                <a:latin typeface="Calibri"/>
                <a:cs typeface="Calibri"/>
              </a:rPr>
              <a:t> </a:t>
            </a:r>
            <a:r>
              <a:rPr sz="2000" spc="-5" dirty="0">
                <a:latin typeface="Calibri"/>
                <a:cs typeface="Calibri"/>
              </a:rPr>
              <a:t>or</a:t>
            </a:r>
            <a:r>
              <a:rPr sz="2000" spc="-10" dirty="0">
                <a:latin typeface="Calibri"/>
                <a:cs typeface="Calibri"/>
              </a:rPr>
              <a:t> </a:t>
            </a:r>
            <a:r>
              <a:rPr sz="2000" spc="-15" dirty="0">
                <a:latin typeface="Calibri"/>
                <a:cs typeface="Calibri"/>
              </a:rPr>
              <a:t>data</a:t>
            </a:r>
            <a:r>
              <a:rPr sz="2000" spc="5" dirty="0">
                <a:latin typeface="Calibri"/>
                <a:cs typeface="Calibri"/>
              </a:rPr>
              <a:t> </a:t>
            </a:r>
            <a:r>
              <a:rPr sz="2000" spc="-5" dirty="0">
                <a:latin typeface="Calibri"/>
                <a:cs typeface="Calibri"/>
              </a:rPr>
              <a:t>breach,</a:t>
            </a:r>
            <a:r>
              <a:rPr sz="2000" spc="-20" dirty="0">
                <a:latin typeface="Calibri"/>
                <a:cs typeface="Calibri"/>
              </a:rPr>
              <a:t> </a:t>
            </a:r>
            <a:r>
              <a:rPr sz="2000" spc="-15" dirty="0">
                <a:latin typeface="Calibri"/>
                <a:cs typeface="Calibri"/>
              </a:rPr>
              <a:t>to</a:t>
            </a:r>
            <a:r>
              <a:rPr sz="2000" dirty="0">
                <a:latin typeface="Calibri"/>
                <a:cs typeface="Calibri"/>
              </a:rPr>
              <a:t> open</a:t>
            </a:r>
            <a:r>
              <a:rPr sz="2000" spc="-20"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new </a:t>
            </a:r>
            <a:r>
              <a:rPr sz="2000" dirty="0">
                <a:latin typeface="Calibri"/>
                <a:cs typeface="Calibri"/>
              </a:rPr>
              <a:t> </a:t>
            </a:r>
            <a:r>
              <a:rPr sz="2000" spc="-5" dirty="0">
                <a:latin typeface="Calibri"/>
                <a:cs typeface="Calibri"/>
              </a:rPr>
              <a:t>account</a:t>
            </a:r>
            <a:r>
              <a:rPr sz="2000" spc="-15" dirty="0">
                <a:latin typeface="Calibri"/>
                <a:cs typeface="Calibri"/>
              </a:rPr>
              <a:t> </a:t>
            </a:r>
            <a:r>
              <a:rPr sz="2000" spc="-5" dirty="0">
                <a:latin typeface="Calibri"/>
                <a:cs typeface="Calibri"/>
              </a:rPr>
              <a:t>that</a:t>
            </a:r>
            <a:r>
              <a:rPr sz="2000" spc="5"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victim</a:t>
            </a:r>
            <a:r>
              <a:rPr sz="2000" spc="10" dirty="0">
                <a:latin typeface="Calibri"/>
                <a:cs typeface="Calibri"/>
              </a:rPr>
              <a:t> </a:t>
            </a:r>
            <a:r>
              <a:rPr sz="2000" spc="-5" dirty="0">
                <a:latin typeface="Calibri"/>
                <a:cs typeface="Calibri"/>
              </a:rPr>
              <a:t>does</a:t>
            </a:r>
            <a:r>
              <a:rPr sz="2000" spc="-10"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know</a:t>
            </a:r>
            <a:r>
              <a:rPr sz="2000" spc="-10" dirty="0">
                <a:latin typeface="Calibri"/>
                <a:cs typeface="Calibri"/>
              </a:rPr>
              <a:t> </a:t>
            </a:r>
            <a:r>
              <a:rPr sz="2000" dirty="0">
                <a:latin typeface="Calibri"/>
                <a:cs typeface="Calibri"/>
              </a:rPr>
              <a:t>about.</a:t>
            </a:r>
            <a:r>
              <a:rPr sz="2000" spc="-20" dirty="0">
                <a:latin typeface="Calibri"/>
                <a:cs typeface="Calibri"/>
              </a:rPr>
              <a:t> </a:t>
            </a:r>
            <a:r>
              <a:rPr sz="2000" spc="-5" dirty="0">
                <a:latin typeface="Calibri"/>
                <a:cs typeface="Calibri"/>
              </a:rPr>
              <a:t>This</a:t>
            </a:r>
            <a:r>
              <a:rPr sz="2000" dirty="0">
                <a:latin typeface="Calibri"/>
                <a:cs typeface="Calibri"/>
              </a:rPr>
              <a:t> activity</a:t>
            </a:r>
            <a:r>
              <a:rPr sz="2000" spc="5" dirty="0">
                <a:latin typeface="Calibri"/>
                <a:cs typeface="Calibri"/>
              </a:rPr>
              <a:t> </a:t>
            </a:r>
            <a:r>
              <a:rPr sz="2000" dirty="0">
                <a:latin typeface="Calibri"/>
                <a:cs typeface="Calibri"/>
              </a:rPr>
              <a:t>is</a:t>
            </a:r>
            <a:r>
              <a:rPr sz="2000" spc="15" dirty="0">
                <a:latin typeface="Calibri"/>
                <a:cs typeface="Calibri"/>
              </a:rPr>
              <a:t> </a:t>
            </a:r>
            <a:r>
              <a:rPr sz="2000" spc="-10" dirty="0">
                <a:latin typeface="Calibri"/>
                <a:cs typeface="Calibri"/>
              </a:rPr>
              <a:t>considered</a:t>
            </a:r>
            <a:r>
              <a:rPr sz="2000" dirty="0">
                <a:latin typeface="Calibri"/>
                <a:cs typeface="Calibri"/>
              </a:rPr>
              <a:t> </a:t>
            </a:r>
            <a:r>
              <a:rPr sz="2000" spc="-5" dirty="0">
                <a:latin typeface="Calibri"/>
                <a:cs typeface="Calibri"/>
              </a:rPr>
              <a:t>both</a:t>
            </a:r>
            <a:endParaRPr sz="2000" dirty="0">
              <a:latin typeface="Calibri"/>
              <a:cs typeface="Calibri"/>
            </a:endParaRPr>
          </a:p>
          <a:p>
            <a:pPr marL="355600" algn="just">
              <a:lnSpc>
                <a:spcPct val="100000"/>
              </a:lnSpc>
              <a:spcBef>
                <a:spcPts val="15"/>
              </a:spcBef>
            </a:pPr>
            <a:r>
              <a:rPr sz="2000" spc="-5" dirty="0">
                <a:latin typeface="Calibri"/>
                <a:cs typeface="Calibri"/>
              </a:rPr>
              <a:t>identity </a:t>
            </a:r>
            <a:r>
              <a:rPr sz="2000" spc="-10" dirty="0">
                <a:latin typeface="Calibri"/>
                <a:cs typeface="Calibri"/>
              </a:rPr>
              <a:t>fraud </a:t>
            </a:r>
            <a:r>
              <a:rPr sz="2000" dirty="0">
                <a:latin typeface="Calibri"/>
                <a:cs typeface="Calibri"/>
              </a:rPr>
              <a:t>and</a:t>
            </a:r>
            <a:r>
              <a:rPr sz="2000" spc="-15" dirty="0">
                <a:latin typeface="Calibri"/>
                <a:cs typeface="Calibri"/>
              </a:rPr>
              <a:t> </a:t>
            </a:r>
            <a:r>
              <a:rPr sz="2000" spc="-5" dirty="0">
                <a:latin typeface="Calibri"/>
                <a:cs typeface="Calibri"/>
              </a:rPr>
              <a:t>credit </a:t>
            </a:r>
            <a:r>
              <a:rPr sz="2000" spc="-10" dirty="0">
                <a:latin typeface="Calibri"/>
                <a:cs typeface="Calibri"/>
              </a:rPr>
              <a:t>card</a:t>
            </a:r>
            <a:r>
              <a:rPr sz="2000" spc="-5" dirty="0">
                <a:latin typeface="Calibri"/>
                <a:cs typeface="Calibri"/>
              </a:rPr>
              <a:t> </a:t>
            </a:r>
            <a:r>
              <a:rPr sz="2000" spc="-10" dirty="0">
                <a:latin typeface="Calibri"/>
                <a:cs typeface="Calibri"/>
              </a:rPr>
              <a:t>fraud</a:t>
            </a:r>
            <a:endParaRPr sz="20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5256" y="2286000"/>
            <a:ext cx="5257800" cy="391160"/>
          </a:xfrm>
          <a:prstGeom prst="rect">
            <a:avLst/>
          </a:prstGeom>
        </p:spPr>
        <p:txBody>
          <a:bodyPr vert="horz" wrap="square" lIns="0" tIns="12700" rIns="0" bIns="0" rtlCol="0">
            <a:spAutoFit/>
          </a:bodyPr>
          <a:lstStyle/>
          <a:p>
            <a:pPr marL="12700" algn="l">
              <a:lnSpc>
                <a:spcPct val="100000"/>
              </a:lnSpc>
              <a:spcBef>
                <a:spcPts val="100"/>
              </a:spcBef>
            </a:pPr>
            <a:r>
              <a:rPr sz="2400" b="1" spc="-15" dirty="0">
                <a:solidFill>
                  <a:schemeClr val="bg2">
                    <a:lumMod val="20000"/>
                    <a:lumOff val="80000"/>
                  </a:schemeClr>
                </a:solidFill>
                <a:latin typeface="Calibri"/>
                <a:cs typeface="Calibri"/>
              </a:rPr>
              <a:t>Types</a:t>
            </a:r>
            <a:r>
              <a:rPr sz="2400" b="1" spc="-20" dirty="0">
                <a:solidFill>
                  <a:schemeClr val="bg2">
                    <a:lumMod val="20000"/>
                    <a:lumOff val="80000"/>
                  </a:schemeClr>
                </a:solidFill>
                <a:latin typeface="Calibri"/>
                <a:cs typeface="Calibri"/>
              </a:rPr>
              <a:t> </a:t>
            </a:r>
            <a:r>
              <a:rPr sz="2400" b="1" dirty="0">
                <a:solidFill>
                  <a:schemeClr val="bg2">
                    <a:lumMod val="20000"/>
                    <a:lumOff val="80000"/>
                  </a:schemeClr>
                </a:solidFill>
                <a:latin typeface="Calibri"/>
                <a:cs typeface="Calibri"/>
              </a:rPr>
              <a:t>of</a:t>
            </a:r>
            <a:r>
              <a:rPr sz="2400" b="1" spc="-30" dirty="0">
                <a:solidFill>
                  <a:schemeClr val="bg2">
                    <a:lumMod val="20000"/>
                    <a:lumOff val="80000"/>
                  </a:schemeClr>
                </a:solidFill>
                <a:latin typeface="Calibri"/>
                <a:cs typeface="Calibri"/>
              </a:rPr>
              <a:t> </a:t>
            </a:r>
            <a:r>
              <a:rPr sz="2400" b="1" spc="-10" dirty="0">
                <a:solidFill>
                  <a:schemeClr val="bg2">
                    <a:lumMod val="20000"/>
                    <a:lumOff val="80000"/>
                  </a:schemeClr>
                </a:solidFill>
                <a:latin typeface="Calibri"/>
                <a:cs typeface="Calibri"/>
              </a:rPr>
              <a:t>credit</a:t>
            </a:r>
            <a:r>
              <a:rPr sz="2400" b="1" spc="-25" dirty="0">
                <a:solidFill>
                  <a:schemeClr val="bg2">
                    <a:lumMod val="20000"/>
                    <a:lumOff val="80000"/>
                  </a:schemeClr>
                </a:solidFill>
                <a:latin typeface="Calibri"/>
                <a:cs typeface="Calibri"/>
              </a:rPr>
              <a:t> </a:t>
            </a:r>
            <a:r>
              <a:rPr sz="2400" b="1" spc="-10" dirty="0">
                <a:solidFill>
                  <a:schemeClr val="bg2">
                    <a:lumMod val="20000"/>
                    <a:lumOff val="80000"/>
                  </a:schemeClr>
                </a:solidFill>
                <a:latin typeface="Calibri"/>
                <a:cs typeface="Calibri"/>
              </a:rPr>
              <a:t>card</a:t>
            </a:r>
            <a:r>
              <a:rPr sz="2400" b="1" spc="-35" dirty="0">
                <a:solidFill>
                  <a:schemeClr val="bg2">
                    <a:lumMod val="20000"/>
                    <a:lumOff val="80000"/>
                  </a:schemeClr>
                </a:solidFill>
                <a:latin typeface="Calibri"/>
                <a:cs typeface="Calibri"/>
              </a:rPr>
              <a:t> </a:t>
            </a:r>
            <a:r>
              <a:rPr sz="2400" b="1" spc="-15" dirty="0">
                <a:solidFill>
                  <a:schemeClr val="bg2">
                    <a:lumMod val="20000"/>
                    <a:lumOff val="80000"/>
                  </a:schemeClr>
                </a:solidFill>
                <a:latin typeface="Calibri"/>
                <a:cs typeface="Calibri"/>
              </a:rPr>
              <a:t>fraud</a:t>
            </a:r>
            <a:endParaRPr sz="2400" dirty="0">
              <a:solidFill>
                <a:schemeClr val="bg2">
                  <a:lumMod val="20000"/>
                  <a:lumOff val="80000"/>
                </a:schemeClr>
              </a:solidFill>
              <a:latin typeface="Calibri"/>
              <a:cs typeface="Calibri"/>
            </a:endParaRPr>
          </a:p>
        </p:txBody>
      </p:sp>
      <p:sp>
        <p:nvSpPr>
          <p:cNvPr id="4" name="object 4"/>
          <p:cNvSpPr txBox="1"/>
          <p:nvPr/>
        </p:nvSpPr>
        <p:spPr>
          <a:xfrm>
            <a:off x="800671" y="3124200"/>
            <a:ext cx="4966970" cy="1310640"/>
          </a:xfrm>
          <a:prstGeom prst="rect">
            <a:avLst/>
          </a:prstGeom>
        </p:spPr>
        <p:txBody>
          <a:bodyPr vert="horz" wrap="square" lIns="0" tIns="12700" rIns="0" bIns="0" rtlCol="0">
            <a:spAutoFit/>
          </a:bodyPr>
          <a:lstStyle/>
          <a:p>
            <a:pPr marL="12700" marR="5080" indent="51435">
              <a:lnSpc>
                <a:spcPct val="140500"/>
              </a:lnSpc>
              <a:spcBef>
                <a:spcPts val="100"/>
              </a:spcBef>
            </a:pPr>
            <a:r>
              <a:rPr sz="2000" spc="-5" dirty="0">
                <a:latin typeface="Calibri"/>
                <a:cs typeface="Calibri"/>
              </a:rPr>
              <a:t>Credit</a:t>
            </a:r>
            <a:r>
              <a:rPr sz="2000" dirty="0">
                <a:latin typeface="Calibri"/>
                <a:cs typeface="Calibri"/>
              </a:rPr>
              <a:t> </a:t>
            </a:r>
            <a:r>
              <a:rPr sz="2000" spc="-10" dirty="0">
                <a:latin typeface="Calibri"/>
                <a:cs typeface="Calibri"/>
              </a:rPr>
              <a:t>card</a:t>
            </a:r>
            <a:r>
              <a:rPr sz="2000" spc="-5" dirty="0">
                <a:latin typeface="Calibri"/>
                <a:cs typeface="Calibri"/>
              </a:rPr>
              <a:t> </a:t>
            </a:r>
            <a:r>
              <a:rPr sz="2000" spc="-10" dirty="0">
                <a:latin typeface="Calibri"/>
                <a:cs typeface="Calibri"/>
              </a:rPr>
              <a:t>fraud</a:t>
            </a:r>
            <a:r>
              <a:rPr sz="2000" spc="-5" dirty="0">
                <a:latin typeface="Calibri"/>
                <a:cs typeface="Calibri"/>
              </a:rPr>
              <a:t> </a:t>
            </a:r>
            <a:r>
              <a:rPr sz="2000" spc="-10" dirty="0">
                <a:latin typeface="Calibri"/>
                <a:cs typeface="Calibri"/>
              </a:rPr>
              <a:t>falls</a:t>
            </a:r>
            <a:r>
              <a:rPr sz="2000" spc="10" dirty="0">
                <a:latin typeface="Calibri"/>
                <a:cs typeface="Calibri"/>
              </a:rPr>
              <a:t> </a:t>
            </a:r>
            <a:r>
              <a:rPr sz="2000" spc="-15" dirty="0">
                <a:latin typeface="Calibri"/>
                <a:cs typeface="Calibri"/>
              </a:rPr>
              <a:t>into</a:t>
            </a:r>
            <a:r>
              <a:rPr sz="2000" spc="-5" dirty="0">
                <a:latin typeface="Calibri"/>
                <a:cs typeface="Calibri"/>
              </a:rPr>
              <a:t> </a:t>
            </a:r>
            <a:r>
              <a:rPr sz="2000" spc="-10" dirty="0">
                <a:latin typeface="Calibri"/>
                <a:cs typeface="Calibri"/>
              </a:rPr>
              <a:t>two </a:t>
            </a:r>
            <a:r>
              <a:rPr sz="2000" spc="-5" dirty="0">
                <a:latin typeface="Calibri"/>
                <a:cs typeface="Calibri"/>
              </a:rPr>
              <a:t>basic</a:t>
            </a:r>
            <a:r>
              <a:rPr sz="2000" spc="10" dirty="0">
                <a:latin typeface="Calibri"/>
                <a:cs typeface="Calibri"/>
              </a:rPr>
              <a:t> </a:t>
            </a:r>
            <a:r>
              <a:rPr sz="2000" spc="-10" dirty="0">
                <a:latin typeface="Calibri"/>
                <a:cs typeface="Calibri"/>
              </a:rPr>
              <a:t>categories: </a:t>
            </a:r>
            <a:r>
              <a:rPr sz="2000" spc="-440" dirty="0">
                <a:latin typeface="Calibri"/>
                <a:cs typeface="Calibri"/>
              </a:rPr>
              <a:t> </a:t>
            </a:r>
            <a:r>
              <a:rPr sz="2000" spc="-15" dirty="0">
                <a:latin typeface="Calibri"/>
                <a:cs typeface="Calibri"/>
              </a:rPr>
              <a:t>1.Card</a:t>
            </a:r>
            <a:r>
              <a:rPr sz="2000" spc="-25" dirty="0">
                <a:latin typeface="Calibri"/>
                <a:cs typeface="Calibri"/>
              </a:rPr>
              <a:t> </a:t>
            </a:r>
            <a:r>
              <a:rPr sz="2000" spc="-10" dirty="0">
                <a:latin typeface="Calibri"/>
                <a:cs typeface="Calibri"/>
              </a:rPr>
              <a:t>present</a:t>
            </a:r>
            <a:r>
              <a:rPr sz="2000" dirty="0">
                <a:latin typeface="Calibri"/>
                <a:cs typeface="Calibri"/>
              </a:rPr>
              <a:t> </a:t>
            </a:r>
            <a:r>
              <a:rPr sz="2000" spc="-10" dirty="0">
                <a:latin typeface="Calibri"/>
                <a:cs typeface="Calibri"/>
              </a:rPr>
              <a:t>fraud</a:t>
            </a:r>
            <a:endParaRPr sz="2000" dirty="0">
              <a:latin typeface="Calibri"/>
              <a:cs typeface="Calibri"/>
            </a:endParaRPr>
          </a:p>
          <a:p>
            <a:pPr marL="12700">
              <a:lnSpc>
                <a:spcPct val="100000"/>
              </a:lnSpc>
              <a:spcBef>
                <a:spcPts val="969"/>
              </a:spcBef>
            </a:pPr>
            <a:r>
              <a:rPr sz="2000" spc="-10" dirty="0">
                <a:latin typeface="Calibri"/>
                <a:cs typeface="Calibri"/>
              </a:rPr>
              <a:t>2.Card-not-present</a:t>
            </a:r>
            <a:r>
              <a:rPr sz="2000" spc="-35" dirty="0">
                <a:latin typeface="Calibri"/>
                <a:cs typeface="Calibri"/>
              </a:rPr>
              <a:t> </a:t>
            </a:r>
            <a:r>
              <a:rPr sz="2000" spc="-10" dirty="0">
                <a:latin typeface="Calibri"/>
                <a:cs typeface="Calibri"/>
              </a:rPr>
              <a:t>fraud</a:t>
            </a:r>
            <a:endParaRPr sz="2000" dirty="0">
              <a:latin typeface="Calibri"/>
              <a:cs typeface="Calibri"/>
            </a:endParaRPr>
          </a:p>
        </p:txBody>
      </p:sp>
      <p:pic>
        <p:nvPicPr>
          <p:cNvPr id="5" name="object 5"/>
          <p:cNvPicPr/>
          <p:nvPr/>
        </p:nvPicPr>
        <p:blipFill>
          <a:blip r:embed="rId2" cstate="print"/>
          <a:stretch>
            <a:fillRect/>
          </a:stretch>
        </p:blipFill>
        <p:spPr>
          <a:xfrm>
            <a:off x="6553200" y="2032315"/>
            <a:ext cx="3962400" cy="34030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DF] Credit card fraud and detection techniques : a review | Semantic  Scholar">
            <a:extLst>
              <a:ext uri="{FF2B5EF4-FFF2-40B4-BE49-F238E27FC236}">
                <a16:creationId xmlns:a16="http://schemas.microsoft.com/office/drawing/2014/main" id="{FE4FDE0F-519A-C6A9-10FD-948BD99497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408" r="594"/>
          <a:stretch/>
        </p:blipFill>
        <p:spPr bwMode="auto">
          <a:xfrm>
            <a:off x="3657600" y="1600200"/>
            <a:ext cx="5924356"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FA64A5-5441-7C93-4F33-6AFD856090CD}"/>
              </a:ext>
            </a:extLst>
          </p:cNvPr>
          <p:cNvSpPr txBox="1"/>
          <p:nvPr/>
        </p:nvSpPr>
        <p:spPr>
          <a:xfrm>
            <a:off x="3624532" y="762000"/>
            <a:ext cx="5638800" cy="584775"/>
          </a:xfrm>
          <a:prstGeom prst="rect">
            <a:avLst/>
          </a:prstGeom>
          <a:noFill/>
        </p:spPr>
        <p:txBody>
          <a:bodyPr wrap="square" rtlCol="0">
            <a:spAutoFit/>
          </a:bodyPr>
          <a:lstStyle/>
          <a:p>
            <a:r>
              <a:rPr lang="en-US" sz="3200" b="1" dirty="0"/>
              <a:t>Types of credit card fraud</a:t>
            </a:r>
            <a:endParaRPr lang="en-IN" sz="3200" b="1" dirty="0"/>
          </a:p>
        </p:txBody>
      </p:sp>
    </p:spTree>
    <p:extLst>
      <p:ext uri="{BB962C8B-B14F-4D97-AF65-F5344CB8AC3E}">
        <p14:creationId xmlns:p14="http://schemas.microsoft.com/office/powerpoint/2010/main" val="195542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1066800"/>
            <a:ext cx="3282290" cy="574040"/>
          </a:xfrm>
          <a:prstGeom prst="rect">
            <a:avLst/>
          </a:prstGeom>
        </p:spPr>
        <p:txBody>
          <a:bodyPr vert="horz" wrap="square" lIns="0" tIns="12700" rIns="0" bIns="0" rtlCol="0">
            <a:spAutoFit/>
          </a:bodyPr>
          <a:lstStyle/>
          <a:p>
            <a:pPr marL="12700">
              <a:lnSpc>
                <a:spcPct val="100000"/>
              </a:lnSpc>
              <a:spcBef>
                <a:spcPts val="100"/>
              </a:spcBef>
            </a:pPr>
            <a:r>
              <a:rPr sz="3600" b="1" dirty="0"/>
              <a:t>OBJECT</a:t>
            </a:r>
            <a:r>
              <a:rPr sz="3600" b="1" spc="-15" dirty="0"/>
              <a:t>I</a:t>
            </a:r>
            <a:r>
              <a:rPr sz="3600" b="1" spc="-5" dirty="0"/>
              <a:t>VE</a:t>
            </a:r>
            <a:endParaRPr sz="3600" b="1" dirty="0"/>
          </a:p>
        </p:txBody>
      </p:sp>
      <p:sp>
        <p:nvSpPr>
          <p:cNvPr id="4" name="object 4"/>
          <p:cNvSpPr txBox="1"/>
          <p:nvPr/>
        </p:nvSpPr>
        <p:spPr>
          <a:xfrm>
            <a:off x="756310" y="1981200"/>
            <a:ext cx="9072245" cy="4019690"/>
          </a:xfrm>
          <a:prstGeom prst="rect">
            <a:avLst/>
          </a:prstGeom>
        </p:spPr>
        <p:txBody>
          <a:bodyPr vert="horz" wrap="square" lIns="0" tIns="43815" rIns="0" bIns="0" rtlCol="0">
            <a:spAutoFit/>
          </a:bodyPr>
          <a:lstStyle/>
          <a:p>
            <a:pPr marL="355600" marR="5080" indent="-342900" algn="just">
              <a:lnSpc>
                <a:spcPts val="1939"/>
              </a:lnSpc>
              <a:spcBef>
                <a:spcPts val="345"/>
              </a:spcBef>
              <a:tabLst>
                <a:tab pos="354965" algn="l"/>
              </a:tabLst>
            </a:pPr>
            <a:r>
              <a:rPr sz="1450" spc="-150" dirty="0">
                <a:latin typeface="Lucida Sans Unicode"/>
                <a:cs typeface="Lucida Sans Unicode"/>
              </a:rPr>
              <a:t>▶	</a:t>
            </a:r>
            <a:r>
              <a:rPr sz="1800" spc="-5" dirty="0">
                <a:latin typeface="Calibri"/>
                <a:cs typeface="Calibri"/>
              </a:rPr>
              <a:t>The</a:t>
            </a:r>
            <a:r>
              <a:rPr sz="1800" spc="5" dirty="0">
                <a:latin typeface="Calibri"/>
                <a:cs typeface="Calibri"/>
              </a:rPr>
              <a:t> </a:t>
            </a:r>
            <a:r>
              <a:rPr sz="1800" spc="-5" dirty="0">
                <a:latin typeface="Calibri"/>
                <a:cs typeface="Calibri"/>
              </a:rPr>
              <a:t>objective</a:t>
            </a:r>
            <a:r>
              <a:rPr sz="1800" spc="2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credit</a:t>
            </a:r>
            <a:r>
              <a:rPr sz="1800" spc="20" dirty="0">
                <a:latin typeface="Calibri"/>
                <a:cs typeface="Calibri"/>
              </a:rPr>
              <a:t> </a:t>
            </a:r>
            <a:r>
              <a:rPr sz="1800" spc="-15" dirty="0">
                <a:latin typeface="Calibri"/>
                <a:cs typeface="Calibri"/>
              </a:rPr>
              <a:t>card</a:t>
            </a:r>
            <a:r>
              <a:rPr sz="1800" dirty="0">
                <a:latin typeface="Calibri"/>
                <a:cs typeface="Calibri"/>
              </a:rPr>
              <a:t> </a:t>
            </a:r>
            <a:r>
              <a:rPr sz="1800" spc="-10" dirty="0">
                <a:latin typeface="Calibri"/>
                <a:cs typeface="Calibri"/>
              </a:rPr>
              <a:t>fraud</a:t>
            </a:r>
            <a:r>
              <a:rPr sz="1800" spc="20" dirty="0">
                <a:latin typeface="Calibri"/>
                <a:cs typeface="Calibri"/>
              </a:rPr>
              <a:t> </a:t>
            </a:r>
            <a:r>
              <a:rPr sz="1800" spc="-10" dirty="0">
                <a:latin typeface="Calibri"/>
                <a:cs typeface="Calibri"/>
              </a:rPr>
              <a:t>detection</a:t>
            </a:r>
            <a:r>
              <a:rPr sz="1800" spc="25" dirty="0">
                <a:latin typeface="Calibri"/>
                <a:cs typeface="Calibri"/>
              </a:rPr>
              <a:t> </a:t>
            </a:r>
            <a:r>
              <a:rPr sz="1800" spc="-5" dirty="0">
                <a:latin typeface="Calibri"/>
                <a:cs typeface="Calibri"/>
              </a:rPr>
              <a:t>using</a:t>
            </a:r>
            <a:r>
              <a:rPr sz="1800" spc="20" dirty="0">
                <a:latin typeface="Calibri"/>
                <a:cs typeface="Calibri"/>
              </a:rPr>
              <a:t> </a:t>
            </a:r>
            <a:r>
              <a:rPr sz="1800" dirty="0">
                <a:latin typeface="Calibri"/>
                <a:cs typeface="Calibri"/>
              </a:rPr>
              <a:t>machine</a:t>
            </a:r>
            <a:r>
              <a:rPr sz="1800" spc="15" dirty="0">
                <a:latin typeface="Calibri"/>
                <a:cs typeface="Calibri"/>
              </a:rPr>
              <a:t> </a:t>
            </a:r>
            <a:r>
              <a:rPr sz="1800" spc="-5" dirty="0">
                <a:latin typeface="Calibri"/>
                <a:cs typeface="Calibri"/>
              </a:rPr>
              <a:t>learning</a:t>
            </a:r>
            <a:r>
              <a:rPr sz="1800" spc="20"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develop</a:t>
            </a:r>
            <a:r>
              <a:rPr sz="1800" spc="15" dirty="0">
                <a:latin typeface="Calibri"/>
                <a:cs typeface="Calibri"/>
              </a:rPr>
              <a:t> </a:t>
            </a:r>
            <a:r>
              <a:rPr sz="1800" dirty="0">
                <a:latin typeface="Calibri"/>
                <a:cs typeface="Calibri"/>
              </a:rPr>
              <a:t>an</a:t>
            </a:r>
            <a:r>
              <a:rPr sz="1800" spc="5" dirty="0">
                <a:latin typeface="Calibri"/>
                <a:cs typeface="Calibri"/>
              </a:rPr>
              <a:t> </a:t>
            </a:r>
            <a:r>
              <a:rPr sz="1800" spc="-15" dirty="0">
                <a:latin typeface="Calibri"/>
                <a:cs typeface="Calibri"/>
              </a:rPr>
              <a:t>accurate </a:t>
            </a:r>
            <a:r>
              <a:rPr sz="1800" spc="-10" dirty="0">
                <a:latin typeface="Calibri"/>
                <a:cs typeface="Calibri"/>
              </a:rPr>
              <a:t> </a:t>
            </a:r>
            <a:r>
              <a:rPr sz="1800" dirty="0">
                <a:latin typeface="Calibri"/>
                <a:cs typeface="Calibri"/>
              </a:rPr>
              <a:t>and</a:t>
            </a:r>
            <a:r>
              <a:rPr sz="1800" spc="20" dirty="0">
                <a:latin typeface="Calibri"/>
                <a:cs typeface="Calibri"/>
              </a:rPr>
              <a:t> </a:t>
            </a:r>
            <a:r>
              <a:rPr sz="1800" spc="-5" dirty="0">
                <a:latin typeface="Calibri"/>
                <a:cs typeface="Calibri"/>
              </a:rPr>
              <a:t>reliable</a:t>
            </a:r>
            <a:r>
              <a:rPr sz="1800" spc="20" dirty="0">
                <a:latin typeface="Calibri"/>
                <a:cs typeface="Calibri"/>
              </a:rPr>
              <a:t> </a:t>
            </a:r>
            <a:r>
              <a:rPr sz="1800" spc="-20" dirty="0">
                <a:latin typeface="Calibri"/>
                <a:cs typeface="Calibri"/>
              </a:rPr>
              <a:t>system</a:t>
            </a:r>
            <a:r>
              <a:rPr sz="1800" dirty="0">
                <a:latin typeface="Calibri"/>
                <a:cs typeface="Calibri"/>
              </a:rPr>
              <a:t> </a:t>
            </a:r>
            <a:r>
              <a:rPr sz="1800" spc="-5" dirty="0">
                <a:latin typeface="Calibri"/>
                <a:cs typeface="Calibri"/>
              </a:rPr>
              <a:t>that</a:t>
            </a:r>
            <a:r>
              <a:rPr sz="1800" spc="10" dirty="0">
                <a:latin typeface="Calibri"/>
                <a:cs typeface="Calibri"/>
              </a:rPr>
              <a:t> </a:t>
            </a:r>
            <a:r>
              <a:rPr sz="1800" spc="-10" dirty="0">
                <a:latin typeface="Calibri"/>
                <a:cs typeface="Calibri"/>
              </a:rPr>
              <a:t>can</a:t>
            </a:r>
            <a:r>
              <a:rPr sz="1800" spc="25" dirty="0">
                <a:latin typeface="Calibri"/>
                <a:cs typeface="Calibri"/>
              </a:rPr>
              <a:t> </a:t>
            </a:r>
            <a:r>
              <a:rPr sz="1800" spc="-10" dirty="0">
                <a:latin typeface="Calibri"/>
                <a:cs typeface="Calibri"/>
              </a:rPr>
              <a:t>detect</a:t>
            </a:r>
            <a:r>
              <a:rPr sz="1800" spc="20" dirty="0">
                <a:latin typeface="Calibri"/>
                <a:cs typeface="Calibri"/>
              </a:rPr>
              <a:t> </a:t>
            </a:r>
            <a:r>
              <a:rPr sz="1800" spc="-10" dirty="0">
                <a:latin typeface="Calibri"/>
                <a:cs typeface="Calibri"/>
              </a:rPr>
              <a:t>fraudulent</a:t>
            </a:r>
            <a:r>
              <a:rPr sz="1800" spc="15" dirty="0">
                <a:latin typeface="Calibri"/>
                <a:cs typeface="Calibri"/>
              </a:rPr>
              <a:t> </a:t>
            </a:r>
            <a:r>
              <a:rPr sz="1800" spc="-10" dirty="0">
                <a:latin typeface="Calibri"/>
                <a:cs typeface="Calibri"/>
              </a:rPr>
              <a:t>transactions</a:t>
            </a:r>
            <a:r>
              <a:rPr sz="1800" spc="10" dirty="0">
                <a:latin typeface="Calibri"/>
                <a:cs typeface="Calibri"/>
              </a:rPr>
              <a:t> </a:t>
            </a:r>
            <a:r>
              <a:rPr sz="1800" dirty="0">
                <a:latin typeface="Calibri"/>
                <a:cs typeface="Calibri"/>
              </a:rPr>
              <a:t>in</a:t>
            </a:r>
            <a:r>
              <a:rPr sz="1800" spc="15" dirty="0">
                <a:latin typeface="Calibri"/>
                <a:cs typeface="Calibri"/>
              </a:rPr>
              <a:t> </a:t>
            </a:r>
            <a:r>
              <a:rPr sz="1800" spc="-5" dirty="0">
                <a:latin typeface="Calibri"/>
                <a:cs typeface="Calibri"/>
              </a:rPr>
              <a:t>real-time.</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20" dirty="0">
                <a:latin typeface="Calibri"/>
                <a:cs typeface="Calibri"/>
              </a:rPr>
              <a:t>system</a:t>
            </a:r>
            <a:r>
              <a:rPr sz="1800" spc="10" dirty="0">
                <a:latin typeface="Calibri"/>
                <a:cs typeface="Calibri"/>
              </a:rPr>
              <a:t> </a:t>
            </a:r>
            <a:r>
              <a:rPr sz="1800" spc="-5" dirty="0">
                <a:latin typeface="Calibri"/>
                <a:cs typeface="Calibri"/>
              </a:rPr>
              <a:t>should</a:t>
            </a:r>
            <a:r>
              <a:rPr sz="1800" spc="5" dirty="0">
                <a:latin typeface="Calibri"/>
                <a:cs typeface="Calibri"/>
              </a:rPr>
              <a:t> </a:t>
            </a:r>
            <a:r>
              <a:rPr sz="1800" spc="-5" dirty="0">
                <a:latin typeface="Calibri"/>
                <a:cs typeface="Calibri"/>
              </a:rPr>
              <a:t>be </a:t>
            </a:r>
            <a:r>
              <a:rPr sz="1800" spc="-395" dirty="0">
                <a:latin typeface="Calibri"/>
                <a:cs typeface="Calibri"/>
              </a:rPr>
              <a:t> </a:t>
            </a:r>
            <a:r>
              <a:rPr sz="1800" dirty="0">
                <a:latin typeface="Calibri"/>
                <a:cs typeface="Calibri"/>
              </a:rPr>
              <a:t>able</a:t>
            </a:r>
            <a:r>
              <a:rPr sz="1800" spc="1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flag suspicious</a:t>
            </a:r>
            <a:r>
              <a:rPr sz="1800" spc="20" dirty="0">
                <a:latin typeface="Calibri"/>
                <a:cs typeface="Calibri"/>
              </a:rPr>
              <a:t> </a:t>
            </a:r>
            <a:r>
              <a:rPr sz="1800" spc="-10" dirty="0">
                <a:latin typeface="Calibri"/>
                <a:cs typeface="Calibri"/>
              </a:rPr>
              <a:t>transactions</a:t>
            </a:r>
            <a:r>
              <a:rPr sz="1800" spc="5" dirty="0">
                <a:latin typeface="Calibri"/>
                <a:cs typeface="Calibri"/>
              </a:rPr>
              <a:t> </a:t>
            </a:r>
            <a:r>
              <a:rPr sz="1800" dirty="0">
                <a:latin typeface="Calibri"/>
                <a:cs typeface="Calibri"/>
              </a:rPr>
              <a:t>and</a:t>
            </a:r>
            <a:r>
              <a:rPr sz="1800" spc="-5" dirty="0">
                <a:latin typeface="Calibri"/>
                <a:cs typeface="Calibri"/>
              </a:rPr>
              <a:t> block</a:t>
            </a:r>
            <a:r>
              <a:rPr sz="1800" spc="25" dirty="0">
                <a:latin typeface="Calibri"/>
                <a:cs typeface="Calibri"/>
              </a:rPr>
              <a:t> </a:t>
            </a:r>
            <a:r>
              <a:rPr sz="1800" spc="-5" dirty="0">
                <a:latin typeface="Calibri"/>
                <a:cs typeface="Calibri"/>
              </a:rPr>
              <a:t>or</a:t>
            </a:r>
            <a:r>
              <a:rPr sz="1800" dirty="0">
                <a:latin typeface="Calibri"/>
                <a:cs typeface="Calibri"/>
              </a:rPr>
              <a:t> </a:t>
            </a:r>
            <a:r>
              <a:rPr sz="1800" spc="-5" dirty="0">
                <a:latin typeface="Calibri"/>
                <a:cs typeface="Calibri"/>
              </a:rPr>
              <a:t>subject</a:t>
            </a:r>
            <a:r>
              <a:rPr sz="1800" dirty="0">
                <a:latin typeface="Calibri"/>
                <a:cs typeface="Calibri"/>
              </a:rPr>
              <a:t> them</a:t>
            </a:r>
            <a:r>
              <a:rPr sz="1800" spc="1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further</a:t>
            </a:r>
            <a:r>
              <a:rPr sz="1800" dirty="0">
                <a:latin typeface="Calibri"/>
                <a:cs typeface="Calibri"/>
              </a:rPr>
              <a:t> </a:t>
            </a:r>
            <a:r>
              <a:rPr sz="1800" spc="-15" dirty="0">
                <a:latin typeface="Calibri"/>
                <a:cs typeface="Calibri"/>
              </a:rPr>
              <a:t>investigation.</a:t>
            </a:r>
            <a:endParaRPr sz="1800" dirty="0">
              <a:latin typeface="Calibri"/>
              <a:cs typeface="Calibri"/>
            </a:endParaRPr>
          </a:p>
          <a:p>
            <a:pPr marL="12700" algn="just">
              <a:lnSpc>
                <a:spcPct val="100000"/>
              </a:lnSpc>
              <a:spcBef>
                <a:spcPts val="775"/>
              </a:spcBef>
              <a:tabLst>
                <a:tab pos="354965" algn="l"/>
              </a:tabLst>
            </a:pPr>
            <a:r>
              <a:rPr sz="1450" spc="-150" dirty="0">
                <a:latin typeface="Lucida Sans Unicode"/>
                <a:cs typeface="Lucida Sans Unicode"/>
              </a:rPr>
              <a:t>▶	</a:t>
            </a:r>
            <a:r>
              <a:rPr sz="1800" spc="-5" dirty="0">
                <a:latin typeface="Calibri"/>
                <a:cs typeface="Calibri"/>
              </a:rPr>
              <a:t>The</a:t>
            </a:r>
            <a:r>
              <a:rPr sz="1800" spc="5" dirty="0">
                <a:latin typeface="Calibri"/>
                <a:cs typeface="Calibri"/>
              </a:rPr>
              <a:t> </a:t>
            </a:r>
            <a:r>
              <a:rPr sz="1800" spc="-10" dirty="0">
                <a:latin typeface="Calibri"/>
                <a:cs typeface="Calibri"/>
              </a:rPr>
              <a:t>scope</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credit</a:t>
            </a:r>
            <a:r>
              <a:rPr sz="1800" spc="20" dirty="0">
                <a:latin typeface="Calibri"/>
                <a:cs typeface="Calibri"/>
              </a:rPr>
              <a:t> </a:t>
            </a:r>
            <a:r>
              <a:rPr sz="1800" spc="-15" dirty="0">
                <a:latin typeface="Calibri"/>
                <a:cs typeface="Calibri"/>
              </a:rPr>
              <a:t>card</a:t>
            </a:r>
            <a:r>
              <a:rPr sz="1800" spc="15" dirty="0">
                <a:latin typeface="Calibri"/>
                <a:cs typeface="Calibri"/>
              </a:rPr>
              <a:t> </a:t>
            </a:r>
            <a:r>
              <a:rPr sz="1800" spc="-10" dirty="0">
                <a:latin typeface="Calibri"/>
                <a:cs typeface="Calibri"/>
              </a:rPr>
              <a:t>fraud</a:t>
            </a:r>
            <a:r>
              <a:rPr sz="1800" spc="10" dirty="0">
                <a:latin typeface="Calibri"/>
                <a:cs typeface="Calibri"/>
              </a:rPr>
              <a:t> </a:t>
            </a:r>
            <a:r>
              <a:rPr sz="1800" spc="-10" dirty="0">
                <a:latin typeface="Calibri"/>
                <a:cs typeface="Calibri"/>
              </a:rPr>
              <a:t>detection</a:t>
            </a:r>
            <a:r>
              <a:rPr sz="1800" spc="30" dirty="0">
                <a:latin typeface="Calibri"/>
                <a:cs typeface="Calibri"/>
              </a:rPr>
              <a:t> </a:t>
            </a:r>
            <a:r>
              <a:rPr sz="1800" spc="-5" dirty="0">
                <a:latin typeface="Calibri"/>
                <a:cs typeface="Calibri"/>
              </a:rPr>
              <a:t>using</a:t>
            </a:r>
            <a:r>
              <a:rPr sz="1800" spc="20" dirty="0">
                <a:latin typeface="Calibri"/>
                <a:cs typeface="Calibri"/>
              </a:rPr>
              <a:t> </a:t>
            </a:r>
            <a:r>
              <a:rPr sz="1800" dirty="0">
                <a:latin typeface="Calibri"/>
                <a:cs typeface="Calibri"/>
              </a:rPr>
              <a:t>machine</a:t>
            </a:r>
            <a:r>
              <a:rPr sz="1800" spc="15" dirty="0">
                <a:latin typeface="Calibri"/>
                <a:cs typeface="Calibri"/>
              </a:rPr>
              <a:t> </a:t>
            </a:r>
            <a:r>
              <a:rPr sz="1800" spc="-5" dirty="0">
                <a:latin typeface="Calibri"/>
                <a:cs typeface="Calibri"/>
              </a:rPr>
              <a:t>learning</a:t>
            </a:r>
            <a:r>
              <a:rPr sz="1800" spc="20" dirty="0">
                <a:latin typeface="Calibri"/>
                <a:cs typeface="Calibri"/>
              </a:rPr>
              <a:t> </a:t>
            </a:r>
            <a:r>
              <a:rPr sz="1800" spc="-5" dirty="0">
                <a:latin typeface="Calibri"/>
                <a:cs typeface="Calibri"/>
              </a:rPr>
              <a:t>includes:</a:t>
            </a:r>
            <a:endParaRPr sz="1800" dirty="0">
              <a:latin typeface="Calibri"/>
              <a:cs typeface="Calibri"/>
            </a:endParaRPr>
          </a:p>
          <a:p>
            <a:pPr marL="12700" algn="just">
              <a:lnSpc>
                <a:spcPct val="100000"/>
              </a:lnSpc>
              <a:spcBef>
                <a:spcPts val="780"/>
              </a:spcBef>
              <a:tabLst>
                <a:tab pos="354965" algn="l"/>
              </a:tabLst>
            </a:pPr>
            <a:r>
              <a:rPr sz="1450" spc="-145" dirty="0">
                <a:latin typeface="Lucida Sans Unicode"/>
                <a:cs typeface="Lucida Sans Unicode"/>
              </a:rPr>
              <a:t>▶	</a:t>
            </a:r>
            <a:r>
              <a:rPr sz="1800" spc="-5" dirty="0">
                <a:latin typeface="Calibri"/>
                <a:cs typeface="Calibri"/>
              </a:rPr>
              <a:t>Collecting</a:t>
            </a:r>
            <a:r>
              <a:rPr sz="1800" spc="15" dirty="0">
                <a:latin typeface="Calibri"/>
                <a:cs typeface="Calibri"/>
              </a:rPr>
              <a:t> </a:t>
            </a:r>
            <a:r>
              <a:rPr sz="1800" dirty="0">
                <a:latin typeface="Calibri"/>
                <a:cs typeface="Calibri"/>
              </a:rPr>
              <a:t>and</a:t>
            </a:r>
            <a:r>
              <a:rPr sz="1800" spc="5" dirty="0">
                <a:latin typeface="Calibri"/>
                <a:cs typeface="Calibri"/>
              </a:rPr>
              <a:t> </a:t>
            </a:r>
            <a:r>
              <a:rPr sz="1800" spc="-10" dirty="0">
                <a:latin typeface="Calibri"/>
                <a:cs typeface="Calibri"/>
              </a:rPr>
              <a:t>Pre-processing</a:t>
            </a:r>
            <a:r>
              <a:rPr sz="1800" dirty="0">
                <a:latin typeface="Calibri"/>
                <a:cs typeface="Calibri"/>
              </a:rPr>
              <a:t> </a:t>
            </a:r>
            <a:r>
              <a:rPr sz="1800" spc="-15" dirty="0">
                <a:latin typeface="Calibri"/>
                <a:cs typeface="Calibri"/>
              </a:rPr>
              <a:t>Da</a:t>
            </a:r>
            <a:r>
              <a:rPr lang="en-IN" sz="1800" spc="-15" dirty="0">
                <a:latin typeface="Calibri"/>
                <a:cs typeface="Calibri"/>
              </a:rPr>
              <a:t>ta</a:t>
            </a:r>
            <a:endParaRPr lang="en-IN" sz="1800" dirty="0">
              <a:latin typeface="Calibri"/>
              <a:cs typeface="Calibri"/>
            </a:endParaRPr>
          </a:p>
          <a:p>
            <a:pPr marL="12700" algn="just">
              <a:lnSpc>
                <a:spcPct val="100000"/>
              </a:lnSpc>
              <a:spcBef>
                <a:spcPts val="795"/>
              </a:spcBef>
              <a:tabLst>
                <a:tab pos="354965" algn="l"/>
              </a:tabLst>
            </a:pPr>
            <a:r>
              <a:rPr sz="1450" spc="-150" dirty="0">
                <a:latin typeface="Lucida Sans Unicode"/>
                <a:cs typeface="Lucida Sans Unicode"/>
              </a:rPr>
              <a:t>▶	</a:t>
            </a:r>
            <a:r>
              <a:rPr sz="1800" dirty="0">
                <a:latin typeface="Calibri"/>
                <a:cs typeface="Calibri"/>
              </a:rPr>
              <a:t>Model</a:t>
            </a:r>
            <a:r>
              <a:rPr sz="1800" spc="-30" dirty="0">
                <a:latin typeface="Calibri"/>
                <a:cs typeface="Calibri"/>
              </a:rPr>
              <a:t> </a:t>
            </a:r>
            <a:r>
              <a:rPr sz="1800" spc="-25" dirty="0">
                <a:latin typeface="Calibri"/>
                <a:cs typeface="Calibri"/>
              </a:rPr>
              <a:t>Training</a:t>
            </a:r>
            <a:endParaRPr sz="1800" dirty="0">
              <a:latin typeface="Calibri"/>
              <a:cs typeface="Calibri"/>
            </a:endParaRPr>
          </a:p>
          <a:p>
            <a:pPr marL="12700" algn="just">
              <a:lnSpc>
                <a:spcPct val="100000"/>
              </a:lnSpc>
              <a:spcBef>
                <a:spcPts val="780"/>
              </a:spcBef>
              <a:tabLst>
                <a:tab pos="354965" algn="l"/>
              </a:tabLst>
            </a:pPr>
            <a:r>
              <a:rPr sz="1450" spc="-150" dirty="0">
                <a:latin typeface="Lucida Sans Unicode"/>
                <a:cs typeface="Lucida Sans Unicode"/>
              </a:rPr>
              <a:t>▶	</a:t>
            </a:r>
            <a:r>
              <a:rPr sz="1800" dirty="0">
                <a:latin typeface="Calibri"/>
                <a:cs typeface="Calibri"/>
              </a:rPr>
              <a:t>Model</a:t>
            </a:r>
            <a:r>
              <a:rPr sz="1800" spc="-45" dirty="0">
                <a:latin typeface="Calibri"/>
                <a:cs typeface="Calibri"/>
              </a:rPr>
              <a:t> </a:t>
            </a:r>
            <a:r>
              <a:rPr sz="1800" spc="-10" dirty="0">
                <a:latin typeface="Calibri"/>
                <a:cs typeface="Calibri"/>
              </a:rPr>
              <a:t>Evaluation</a:t>
            </a:r>
            <a:endParaRPr sz="1800" dirty="0">
              <a:latin typeface="Calibri"/>
              <a:cs typeface="Calibri"/>
            </a:endParaRPr>
          </a:p>
          <a:p>
            <a:pPr marL="12700" algn="just">
              <a:lnSpc>
                <a:spcPct val="100000"/>
              </a:lnSpc>
              <a:spcBef>
                <a:spcPts val="780"/>
              </a:spcBef>
              <a:tabLst>
                <a:tab pos="354965" algn="l"/>
              </a:tabLst>
            </a:pPr>
            <a:r>
              <a:rPr sz="1450" spc="-145" dirty="0">
                <a:latin typeface="Lucida Sans Unicode"/>
                <a:cs typeface="Lucida Sans Unicode"/>
              </a:rPr>
              <a:t>▶	</a:t>
            </a:r>
            <a:r>
              <a:rPr sz="1800" spc="-5" dirty="0">
                <a:latin typeface="Calibri"/>
                <a:cs typeface="Calibri"/>
              </a:rPr>
              <a:t>Model</a:t>
            </a:r>
            <a:r>
              <a:rPr sz="1800" spc="-35" dirty="0">
                <a:latin typeface="Calibri"/>
                <a:cs typeface="Calibri"/>
              </a:rPr>
              <a:t> </a:t>
            </a:r>
            <a:r>
              <a:rPr sz="1800" spc="-5" dirty="0">
                <a:latin typeface="Calibri"/>
                <a:cs typeface="Calibri"/>
              </a:rPr>
              <a:t>Deployment</a:t>
            </a:r>
            <a:endParaRPr sz="1800" dirty="0">
              <a:latin typeface="Calibri"/>
              <a:cs typeface="Calibri"/>
            </a:endParaRPr>
          </a:p>
          <a:p>
            <a:pPr marL="355600" marR="65405" indent="-342900" algn="just">
              <a:lnSpc>
                <a:spcPts val="1939"/>
              </a:lnSpc>
              <a:spcBef>
                <a:spcPts val="1040"/>
              </a:spcBef>
              <a:tabLst>
                <a:tab pos="354965" algn="l"/>
              </a:tabLst>
            </a:pPr>
            <a:r>
              <a:rPr sz="1450" spc="-150" dirty="0">
                <a:latin typeface="Lucida Sans Unicode"/>
                <a:cs typeface="Lucida Sans Unicode"/>
              </a:rPr>
              <a:t>▶	</a:t>
            </a:r>
            <a:r>
              <a:rPr sz="1800" spc="-5" dirty="0">
                <a:latin typeface="Calibri"/>
                <a:cs typeface="Calibri"/>
              </a:rPr>
              <a:t>The</a:t>
            </a:r>
            <a:r>
              <a:rPr sz="1800" dirty="0">
                <a:latin typeface="Calibri"/>
                <a:cs typeface="Calibri"/>
              </a:rPr>
              <a:t> </a:t>
            </a:r>
            <a:r>
              <a:rPr sz="1800" spc="-10" dirty="0">
                <a:latin typeface="Calibri"/>
                <a:cs typeface="Calibri"/>
              </a:rPr>
              <a:t>scope</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credit</a:t>
            </a:r>
            <a:r>
              <a:rPr sz="1800" spc="20" dirty="0">
                <a:latin typeface="Calibri"/>
                <a:cs typeface="Calibri"/>
              </a:rPr>
              <a:t> </a:t>
            </a:r>
            <a:r>
              <a:rPr sz="1800" spc="-15" dirty="0">
                <a:latin typeface="Calibri"/>
                <a:cs typeface="Calibri"/>
              </a:rPr>
              <a:t>card</a:t>
            </a:r>
            <a:r>
              <a:rPr sz="1800" spc="10" dirty="0">
                <a:latin typeface="Calibri"/>
                <a:cs typeface="Calibri"/>
              </a:rPr>
              <a:t> </a:t>
            </a:r>
            <a:r>
              <a:rPr sz="1800" spc="-10" dirty="0">
                <a:latin typeface="Calibri"/>
                <a:cs typeface="Calibri"/>
              </a:rPr>
              <a:t>fraud</a:t>
            </a:r>
            <a:r>
              <a:rPr sz="1800" spc="10" dirty="0">
                <a:latin typeface="Calibri"/>
                <a:cs typeface="Calibri"/>
              </a:rPr>
              <a:t> </a:t>
            </a:r>
            <a:r>
              <a:rPr sz="1800" spc="-10" dirty="0">
                <a:latin typeface="Calibri"/>
                <a:cs typeface="Calibri"/>
              </a:rPr>
              <a:t>detection</a:t>
            </a:r>
            <a:r>
              <a:rPr sz="1800" spc="25" dirty="0">
                <a:latin typeface="Calibri"/>
                <a:cs typeface="Calibri"/>
              </a:rPr>
              <a:t> </a:t>
            </a:r>
            <a:r>
              <a:rPr sz="1800" spc="-5" dirty="0">
                <a:latin typeface="Calibri"/>
                <a:cs typeface="Calibri"/>
              </a:rPr>
              <a:t>using</a:t>
            </a:r>
            <a:r>
              <a:rPr sz="1800" spc="20" dirty="0">
                <a:latin typeface="Calibri"/>
                <a:cs typeface="Calibri"/>
              </a:rPr>
              <a:t> </a:t>
            </a:r>
            <a:r>
              <a:rPr sz="1800" dirty="0">
                <a:latin typeface="Calibri"/>
                <a:cs typeface="Calibri"/>
              </a:rPr>
              <a:t>machine</a:t>
            </a:r>
            <a:r>
              <a:rPr sz="1800" spc="10" dirty="0">
                <a:latin typeface="Calibri"/>
                <a:cs typeface="Calibri"/>
              </a:rPr>
              <a:t> </a:t>
            </a:r>
            <a:r>
              <a:rPr sz="1800" spc="-5" dirty="0">
                <a:latin typeface="Calibri"/>
                <a:cs typeface="Calibri"/>
              </a:rPr>
              <a:t>learning</a:t>
            </a:r>
            <a:r>
              <a:rPr sz="1800" spc="20" dirty="0">
                <a:latin typeface="Calibri"/>
                <a:cs typeface="Calibri"/>
              </a:rPr>
              <a:t> </a:t>
            </a:r>
            <a:r>
              <a:rPr sz="1800" dirty="0">
                <a:latin typeface="Calibri"/>
                <a:cs typeface="Calibri"/>
              </a:rPr>
              <a:t>also </a:t>
            </a:r>
            <a:r>
              <a:rPr sz="1800" spc="-5" dirty="0">
                <a:latin typeface="Calibri"/>
                <a:cs typeface="Calibri"/>
              </a:rPr>
              <a:t>includes</a:t>
            </a:r>
            <a:r>
              <a:rPr sz="1800" spc="30" dirty="0">
                <a:latin typeface="Calibri"/>
                <a:cs typeface="Calibri"/>
              </a:rPr>
              <a:t> </a:t>
            </a:r>
            <a:r>
              <a:rPr sz="1800" spc="-5" dirty="0">
                <a:latin typeface="Calibri"/>
                <a:cs typeface="Calibri"/>
              </a:rPr>
              <a:t>monitoring</a:t>
            </a:r>
            <a:r>
              <a:rPr sz="1800" spc="20"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performance</a:t>
            </a:r>
            <a:r>
              <a:rPr sz="1800" spc="5" dirty="0">
                <a:latin typeface="Calibri"/>
                <a:cs typeface="Calibri"/>
              </a:rPr>
              <a:t> </a:t>
            </a:r>
            <a:r>
              <a:rPr sz="1800" spc="-5" dirty="0">
                <a:latin typeface="Calibri"/>
                <a:cs typeface="Calibri"/>
              </a:rPr>
              <a:t>of </a:t>
            </a:r>
            <a:r>
              <a:rPr sz="1800" dirty="0">
                <a:latin typeface="Calibri"/>
                <a:cs typeface="Calibri"/>
              </a:rPr>
              <a:t>the</a:t>
            </a:r>
            <a:r>
              <a:rPr sz="1800" spc="15" dirty="0">
                <a:latin typeface="Calibri"/>
                <a:cs typeface="Calibri"/>
              </a:rPr>
              <a:t> </a:t>
            </a:r>
            <a:r>
              <a:rPr sz="1800" spc="-15" dirty="0">
                <a:latin typeface="Calibri"/>
                <a:cs typeface="Calibri"/>
              </a:rPr>
              <a:t>system,</a:t>
            </a:r>
            <a:r>
              <a:rPr sz="1800" dirty="0">
                <a:latin typeface="Calibri"/>
                <a:cs typeface="Calibri"/>
              </a:rPr>
              <a:t> </a:t>
            </a:r>
            <a:r>
              <a:rPr sz="1800" spc="-5" dirty="0">
                <a:latin typeface="Calibri"/>
                <a:cs typeface="Calibri"/>
              </a:rPr>
              <a:t>updating</a:t>
            </a:r>
            <a:r>
              <a:rPr sz="1800" spc="5" dirty="0">
                <a:latin typeface="Calibri"/>
                <a:cs typeface="Calibri"/>
              </a:rPr>
              <a:t> </a:t>
            </a:r>
            <a:r>
              <a:rPr sz="1800" dirty="0">
                <a:latin typeface="Calibri"/>
                <a:cs typeface="Calibri"/>
              </a:rPr>
              <a:t>the</a:t>
            </a:r>
            <a:r>
              <a:rPr sz="1800" spc="15" dirty="0">
                <a:latin typeface="Calibri"/>
                <a:cs typeface="Calibri"/>
              </a:rPr>
              <a:t> </a:t>
            </a:r>
            <a:r>
              <a:rPr sz="1800" spc="-20" dirty="0">
                <a:latin typeface="Calibri"/>
                <a:cs typeface="Calibri"/>
              </a:rPr>
              <a:t>system</a:t>
            </a:r>
            <a:r>
              <a:rPr sz="1800" spc="-5" dirty="0">
                <a:latin typeface="Calibri"/>
                <a:cs typeface="Calibri"/>
              </a:rPr>
              <a:t> </a:t>
            </a:r>
            <a:r>
              <a:rPr sz="1800" dirty="0">
                <a:latin typeface="Calibri"/>
                <a:cs typeface="Calibri"/>
              </a:rPr>
              <a:t>as </a:t>
            </a:r>
            <a:r>
              <a:rPr sz="1800" spc="-5" dirty="0">
                <a:latin typeface="Calibri"/>
                <a:cs typeface="Calibri"/>
              </a:rPr>
              <a:t>new</a:t>
            </a:r>
            <a:r>
              <a:rPr sz="1800" dirty="0">
                <a:latin typeface="Calibri"/>
                <a:cs typeface="Calibri"/>
              </a:rPr>
              <a:t> </a:t>
            </a:r>
            <a:r>
              <a:rPr sz="1800" spc="-15" dirty="0">
                <a:latin typeface="Calibri"/>
                <a:cs typeface="Calibri"/>
              </a:rPr>
              <a:t>data</a:t>
            </a:r>
            <a:r>
              <a:rPr sz="1800" dirty="0">
                <a:latin typeface="Calibri"/>
                <a:cs typeface="Calibri"/>
              </a:rPr>
              <a:t> </a:t>
            </a:r>
            <a:r>
              <a:rPr sz="1800" spc="-5" dirty="0">
                <a:latin typeface="Calibri"/>
                <a:cs typeface="Calibri"/>
              </a:rPr>
              <a:t>becomes</a:t>
            </a:r>
            <a:r>
              <a:rPr sz="1800" spc="5" dirty="0">
                <a:latin typeface="Calibri"/>
                <a:cs typeface="Calibri"/>
              </a:rPr>
              <a:t> </a:t>
            </a:r>
            <a:r>
              <a:rPr sz="1800" spc="-10" dirty="0">
                <a:latin typeface="Calibri"/>
                <a:cs typeface="Calibri"/>
              </a:rPr>
              <a:t>available,</a:t>
            </a:r>
            <a:r>
              <a:rPr sz="1800" spc="5" dirty="0">
                <a:latin typeface="Calibri"/>
                <a:cs typeface="Calibri"/>
              </a:rPr>
              <a:t> </a:t>
            </a:r>
            <a:r>
              <a:rPr sz="1800" dirty="0">
                <a:latin typeface="Calibri"/>
                <a:cs typeface="Calibri"/>
              </a:rPr>
              <a:t>and </a:t>
            </a:r>
            <a:r>
              <a:rPr sz="1800" spc="5" dirty="0">
                <a:latin typeface="Calibri"/>
                <a:cs typeface="Calibri"/>
              </a:rPr>
              <a:t> </a:t>
            </a:r>
            <a:r>
              <a:rPr sz="1800" spc="-5" dirty="0">
                <a:latin typeface="Calibri"/>
                <a:cs typeface="Calibri"/>
              </a:rPr>
              <a:t>improving</a:t>
            </a:r>
            <a:r>
              <a:rPr sz="1800" spc="15" dirty="0">
                <a:latin typeface="Calibri"/>
                <a:cs typeface="Calibri"/>
              </a:rPr>
              <a:t> </a:t>
            </a:r>
            <a:r>
              <a:rPr sz="1800" dirty="0">
                <a:latin typeface="Calibri"/>
                <a:cs typeface="Calibri"/>
              </a:rPr>
              <a:t>the </a:t>
            </a:r>
            <a:r>
              <a:rPr sz="1800" spc="-15" dirty="0">
                <a:latin typeface="Calibri"/>
                <a:cs typeface="Calibri"/>
              </a:rPr>
              <a:t>system's</a:t>
            </a:r>
            <a:r>
              <a:rPr sz="1800" dirty="0">
                <a:latin typeface="Calibri"/>
                <a:cs typeface="Calibri"/>
              </a:rPr>
              <a:t> </a:t>
            </a:r>
            <a:r>
              <a:rPr sz="1800" spc="-10" dirty="0">
                <a:latin typeface="Calibri"/>
                <a:cs typeface="Calibri"/>
              </a:rPr>
              <a:t>accuracy</a:t>
            </a:r>
            <a:r>
              <a:rPr sz="1800" spc="1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reliability</a:t>
            </a:r>
            <a:r>
              <a:rPr sz="1800" spc="25" dirty="0">
                <a:latin typeface="Calibri"/>
                <a:cs typeface="Calibri"/>
              </a:rPr>
              <a:t> </a:t>
            </a:r>
            <a:r>
              <a:rPr sz="1800" spc="-10" dirty="0">
                <a:latin typeface="Calibri"/>
                <a:cs typeface="Calibri"/>
              </a:rPr>
              <a:t>over</a:t>
            </a:r>
            <a:r>
              <a:rPr sz="1800" dirty="0">
                <a:latin typeface="Calibri"/>
                <a:cs typeface="Calibri"/>
              </a:rPr>
              <a:t> </a:t>
            </a:r>
            <a:r>
              <a:rPr sz="1800" spc="-5" dirty="0">
                <a:latin typeface="Calibri"/>
                <a:cs typeface="Calibri"/>
              </a:rPr>
              <a:t>time.</a:t>
            </a:r>
            <a:r>
              <a:rPr sz="1800" spc="5"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ultimate</a:t>
            </a:r>
            <a:r>
              <a:rPr sz="1800" spc="15" dirty="0">
                <a:latin typeface="Calibri"/>
                <a:cs typeface="Calibri"/>
              </a:rPr>
              <a:t> </a:t>
            </a:r>
            <a:r>
              <a:rPr sz="1800" spc="-5" dirty="0">
                <a:latin typeface="Calibri"/>
                <a:cs typeface="Calibri"/>
              </a:rPr>
              <a:t>goal</a:t>
            </a:r>
            <a:r>
              <a:rPr sz="1800" spc="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credit</a:t>
            </a:r>
            <a:r>
              <a:rPr sz="1800" spc="15" dirty="0">
                <a:latin typeface="Calibri"/>
                <a:cs typeface="Calibri"/>
              </a:rPr>
              <a:t> </a:t>
            </a:r>
            <a:r>
              <a:rPr sz="1800" spc="-15" dirty="0">
                <a:latin typeface="Calibri"/>
                <a:cs typeface="Calibri"/>
              </a:rPr>
              <a:t>card </a:t>
            </a:r>
            <a:r>
              <a:rPr sz="1800" spc="-10" dirty="0">
                <a:latin typeface="Calibri"/>
                <a:cs typeface="Calibri"/>
              </a:rPr>
              <a:t> fraud</a:t>
            </a:r>
            <a:r>
              <a:rPr sz="1800" spc="5" dirty="0">
                <a:latin typeface="Calibri"/>
                <a:cs typeface="Calibri"/>
              </a:rPr>
              <a:t> </a:t>
            </a:r>
            <a:r>
              <a:rPr sz="1800" spc="-10" dirty="0">
                <a:latin typeface="Calibri"/>
                <a:cs typeface="Calibri"/>
              </a:rPr>
              <a:t>detection</a:t>
            </a:r>
            <a:r>
              <a:rPr sz="1800" spc="35" dirty="0">
                <a:latin typeface="Calibri"/>
                <a:cs typeface="Calibri"/>
              </a:rPr>
              <a:t> </a:t>
            </a:r>
            <a:r>
              <a:rPr sz="1800" spc="-5" dirty="0">
                <a:latin typeface="Calibri"/>
                <a:cs typeface="Calibri"/>
              </a:rPr>
              <a:t>using</a:t>
            </a:r>
            <a:r>
              <a:rPr sz="1800" spc="5" dirty="0">
                <a:latin typeface="Calibri"/>
                <a:cs typeface="Calibri"/>
              </a:rPr>
              <a:t> </a:t>
            </a:r>
            <a:r>
              <a:rPr sz="1800" dirty="0">
                <a:latin typeface="Calibri"/>
                <a:cs typeface="Calibri"/>
              </a:rPr>
              <a:t>machine</a:t>
            </a:r>
            <a:r>
              <a:rPr sz="1800" spc="10" dirty="0">
                <a:latin typeface="Calibri"/>
                <a:cs typeface="Calibri"/>
              </a:rPr>
              <a:t> </a:t>
            </a:r>
            <a:r>
              <a:rPr sz="1800" spc="-5" dirty="0">
                <a:latin typeface="Calibri"/>
                <a:cs typeface="Calibri"/>
              </a:rPr>
              <a:t>learning</a:t>
            </a:r>
            <a:r>
              <a:rPr sz="1800" spc="2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prevent</a:t>
            </a:r>
            <a:r>
              <a:rPr sz="1800" dirty="0">
                <a:latin typeface="Calibri"/>
                <a:cs typeface="Calibri"/>
              </a:rPr>
              <a:t> </a:t>
            </a:r>
            <a:r>
              <a:rPr sz="1800" spc="-5" dirty="0">
                <a:latin typeface="Calibri"/>
                <a:cs typeface="Calibri"/>
              </a:rPr>
              <a:t>financial</a:t>
            </a:r>
            <a:r>
              <a:rPr sz="1800" spc="20" dirty="0">
                <a:latin typeface="Calibri"/>
                <a:cs typeface="Calibri"/>
              </a:rPr>
              <a:t> </a:t>
            </a:r>
            <a:r>
              <a:rPr sz="1800" spc="-5" dirty="0">
                <a:latin typeface="Calibri"/>
                <a:cs typeface="Calibri"/>
              </a:rPr>
              <a:t>losses </a:t>
            </a:r>
            <a:r>
              <a:rPr sz="1800" dirty="0">
                <a:latin typeface="Calibri"/>
                <a:cs typeface="Calibri"/>
              </a:rPr>
              <a:t>and</a:t>
            </a:r>
            <a:r>
              <a:rPr sz="1800" spc="10" dirty="0">
                <a:latin typeface="Calibri"/>
                <a:cs typeface="Calibri"/>
              </a:rPr>
              <a:t> </a:t>
            </a:r>
            <a:r>
              <a:rPr sz="1800" spc="-10" dirty="0">
                <a:latin typeface="Calibri"/>
                <a:cs typeface="Calibri"/>
              </a:rPr>
              <a:t>protect</a:t>
            </a:r>
            <a:r>
              <a:rPr sz="1800" spc="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interests </a:t>
            </a:r>
            <a:r>
              <a:rPr sz="1800" spc="-39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financial</a:t>
            </a:r>
            <a:r>
              <a:rPr sz="1800" spc="15" dirty="0">
                <a:latin typeface="Calibri"/>
                <a:cs typeface="Calibri"/>
              </a:rPr>
              <a:t> </a:t>
            </a:r>
            <a:r>
              <a:rPr sz="1800" spc="-5" dirty="0">
                <a:latin typeface="Calibri"/>
                <a:cs typeface="Calibri"/>
              </a:rPr>
              <a:t>institutions</a:t>
            </a:r>
            <a:r>
              <a:rPr sz="1800" spc="2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their</a:t>
            </a:r>
            <a:r>
              <a:rPr sz="1800" spc="5" dirty="0">
                <a:latin typeface="Calibri"/>
                <a:cs typeface="Calibri"/>
              </a:rPr>
              <a:t> </a:t>
            </a:r>
            <a:r>
              <a:rPr sz="1800" spc="-15" dirty="0">
                <a:latin typeface="Calibri"/>
                <a:cs typeface="Calibri"/>
              </a:rPr>
              <a:t>customers.</a:t>
            </a:r>
            <a:endParaRPr sz="1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1621589"/>
            <a:ext cx="7016090" cy="566822"/>
          </a:xfrm>
          <a:prstGeom prst="rect">
            <a:avLst/>
          </a:prstGeom>
        </p:spPr>
        <p:txBody>
          <a:bodyPr vert="horz" wrap="square" lIns="0" tIns="12700" rIns="0" bIns="0" rtlCol="0">
            <a:spAutoFit/>
          </a:bodyPr>
          <a:lstStyle/>
          <a:p>
            <a:pPr marL="12700">
              <a:lnSpc>
                <a:spcPct val="100000"/>
              </a:lnSpc>
              <a:spcBef>
                <a:spcPts val="100"/>
              </a:spcBef>
            </a:pPr>
            <a:r>
              <a:rPr sz="3600" b="1" spc="-5" dirty="0"/>
              <a:t>Motivation</a:t>
            </a:r>
            <a:r>
              <a:rPr sz="3600" b="1" spc="-65" dirty="0"/>
              <a:t> </a:t>
            </a:r>
            <a:r>
              <a:rPr sz="3600" b="1" spc="-5" dirty="0"/>
              <a:t>towards</a:t>
            </a:r>
            <a:r>
              <a:rPr sz="3600" b="1" spc="-40" dirty="0"/>
              <a:t> </a:t>
            </a:r>
            <a:r>
              <a:rPr sz="3600" b="1" spc="-5" dirty="0"/>
              <a:t>work</a:t>
            </a:r>
            <a:endParaRPr sz="3600" b="1" dirty="0"/>
          </a:p>
        </p:txBody>
      </p:sp>
      <p:sp>
        <p:nvSpPr>
          <p:cNvPr id="4" name="object 4"/>
          <p:cNvSpPr txBox="1"/>
          <p:nvPr/>
        </p:nvSpPr>
        <p:spPr>
          <a:xfrm>
            <a:off x="762000" y="2743200"/>
            <a:ext cx="5864860" cy="2616101"/>
          </a:xfrm>
          <a:prstGeom prst="rect">
            <a:avLst/>
          </a:prstGeom>
        </p:spPr>
        <p:txBody>
          <a:bodyPr vert="horz" wrap="square" lIns="0" tIns="12700" rIns="0" bIns="0" rtlCol="0">
            <a:spAutoFit/>
          </a:bodyPr>
          <a:lstStyle/>
          <a:p>
            <a:pPr marL="355600" marR="154305" indent="-342900" algn="just">
              <a:lnSpc>
                <a:spcPct val="100000"/>
              </a:lnSpc>
              <a:spcBef>
                <a:spcPts val="100"/>
              </a:spcBef>
              <a:buFont typeface="Wingdings" panose="05000000000000000000" pitchFamily="2" charset="2"/>
              <a:buChar char="Ø"/>
              <a:tabLst>
                <a:tab pos="354965" algn="l"/>
              </a:tabLst>
            </a:pPr>
            <a:r>
              <a:rPr sz="2000" spc="-5" dirty="0">
                <a:latin typeface="Calibri"/>
                <a:cs typeface="Calibri"/>
              </a:rPr>
              <a:t>Credit </a:t>
            </a:r>
            <a:r>
              <a:rPr sz="2000" spc="-15" dirty="0">
                <a:latin typeface="Calibri"/>
                <a:cs typeface="Calibri"/>
              </a:rPr>
              <a:t>card </a:t>
            </a:r>
            <a:r>
              <a:rPr sz="2000" spc="-10" dirty="0">
                <a:latin typeface="Calibri"/>
                <a:cs typeface="Calibri"/>
              </a:rPr>
              <a:t>fraud </a:t>
            </a:r>
            <a:r>
              <a:rPr sz="2000" dirty="0">
                <a:latin typeface="Calibri"/>
                <a:cs typeface="Calibri"/>
              </a:rPr>
              <a:t>is a </a:t>
            </a:r>
            <a:r>
              <a:rPr sz="2000" spc="-10" dirty="0">
                <a:latin typeface="Calibri"/>
                <a:cs typeface="Calibri"/>
              </a:rPr>
              <a:t>significant problem </a:t>
            </a:r>
            <a:r>
              <a:rPr sz="2000" spc="-5" dirty="0">
                <a:latin typeface="Calibri"/>
                <a:cs typeface="Calibri"/>
              </a:rPr>
              <a:t>that financial </a:t>
            </a:r>
            <a:r>
              <a:rPr sz="2000" dirty="0">
                <a:latin typeface="Calibri"/>
                <a:cs typeface="Calibri"/>
              </a:rPr>
              <a:t> </a:t>
            </a:r>
            <a:r>
              <a:rPr sz="2000" spc="-5" dirty="0">
                <a:latin typeface="Calibri"/>
                <a:cs typeface="Calibri"/>
              </a:rPr>
              <a:t>institutions</a:t>
            </a:r>
            <a:r>
              <a:rPr sz="2000" spc="-15" dirty="0">
                <a:latin typeface="Calibri"/>
                <a:cs typeface="Calibri"/>
              </a:rPr>
              <a:t> </a:t>
            </a:r>
            <a:r>
              <a:rPr sz="2000" spc="-10" dirty="0">
                <a:latin typeface="Calibri"/>
                <a:cs typeface="Calibri"/>
              </a:rPr>
              <a:t>face,</a:t>
            </a:r>
            <a:r>
              <a:rPr sz="2000" spc="5" dirty="0">
                <a:latin typeface="Calibri"/>
                <a:cs typeface="Calibri"/>
              </a:rPr>
              <a:t> </a:t>
            </a:r>
            <a:r>
              <a:rPr sz="2000" spc="-5" dirty="0">
                <a:latin typeface="Calibri"/>
                <a:cs typeface="Calibri"/>
              </a:rPr>
              <a:t>leading</a:t>
            </a:r>
            <a:r>
              <a:rPr sz="2000" spc="-15" dirty="0">
                <a:latin typeface="Calibri"/>
                <a:cs typeface="Calibri"/>
              </a:rPr>
              <a:t> to</a:t>
            </a:r>
            <a:r>
              <a:rPr sz="2000" spc="-5" dirty="0">
                <a:latin typeface="Calibri"/>
                <a:cs typeface="Calibri"/>
              </a:rPr>
              <a:t> financial </a:t>
            </a:r>
            <a:r>
              <a:rPr sz="2000" dirty="0">
                <a:latin typeface="Calibri"/>
                <a:cs typeface="Calibri"/>
              </a:rPr>
              <a:t>losses and</a:t>
            </a:r>
            <a:r>
              <a:rPr sz="2000" spc="-5" dirty="0">
                <a:latin typeface="Calibri"/>
                <a:cs typeface="Calibri"/>
              </a:rPr>
              <a:t> damage</a:t>
            </a:r>
            <a:r>
              <a:rPr sz="2000" spc="-10" dirty="0">
                <a:latin typeface="Calibri"/>
                <a:cs typeface="Calibri"/>
              </a:rPr>
              <a:t> </a:t>
            </a:r>
            <a:r>
              <a:rPr sz="2000" spc="-15" dirty="0">
                <a:latin typeface="Calibri"/>
                <a:cs typeface="Calibri"/>
              </a:rPr>
              <a:t>to</a:t>
            </a:r>
            <a:r>
              <a:rPr sz="2000" dirty="0">
                <a:latin typeface="Calibri"/>
                <a:cs typeface="Calibri"/>
              </a:rPr>
              <a:t> the </a:t>
            </a:r>
            <a:r>
              <a:rPr sz="2000" spc="5" dirty="0">
                <a:latin typeface="Calibri"/>
                <a:cs typeface="Calibri"/>
              </a:rPr>
              <a:t> </a:t>
            </a:r>
            <a:r>
              <a:rPr sz="2000" spc="-10" dirty="0">
                <a:latin typeface="Calibri"/>
                <a:cs typeface="Calibri"/>
              </a:rPr>
              <a:t>reputation</a:t>
            </a:r>
            <a:r>
              <a:rPr sz="2000" spc="-15"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15" dirty="0">
                <a:latin typeface="Calibri"/>
                <a:cs typeface="Calibri"/>
              </a:rPr>
              <a:t>organization.</a:t>
            </a:r>
            <a:r>
              <a:rPr sz="2000" spc="-10" dirty="0">
                <a:latin typeface="Calibri"/>
                <a:cs typeface="Calibri"/>
              </a:rPr>
              <a:t> </a:t>
            </a:r>
            <a:r>
              <a:rPr sz="2000" dirty="0">
                <a:latin typeface="Calibri"/>
                <a:cs typeface="Calibri"/>
              </a:rPr>
              <a:t>With the</a:t>
            </a:r>
            <a:r>
              <a:rPr sz="2000" spc="5" dirty="0">
                <a:latin typeface="Calibri"/>
                <a:cs typeface="Calibri"/>
              </a:rPr>
              <a:t> </a:t>
            </a:r>
            <a:r>
              <a:rPr sz="2000" spc="-5" dirty="0">
                <a:latin typeface="Calibri"/>
                <a:cs typeface="Calibri"/>
              </a:rPr>
              <a:t>increase</a:t>
            </a:r>
            <a:r>
              <a:rPr sz="2000" spc="-1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the</a:t>
            </a:r>
            <a:r>
              <a:rPr sz="2000" spc="-5" dirty="0">
                <a:latin typeface="Calibri"/>
                <a:cs typeface="Calibri"/>
              </a:rPr>
              <a:t> number </a:t>
            </a:r>
            <a:r>
              <a:rPr sz="2000" spc="-525" dirty="0">
                <a:latin typeface="Calibri"/>
                <a:cs typeface="Calibri"/>
              </a:rPr>
              <a:t> </a:t>
            </a:r>
            <a:r>
              <a:rPr sz="2000" spc="-5" dirty="0">
                <a:latin typeface="Calibri"/>
                <a:cs typeface="Calibri"/>
              </a:rPr>
              <a:t>of transactions, traditional </a:t>
            </a:r>
            <a:r>
              <a:rPr sz="2000" dirty="0">
                <a:latin typeface="Calibri"/>
                <a:cs typeface="Calibri"/>
              </a:rPr>
              <a:t>methods </a:t>
            </a:r>
            <a:r>
              <a:rPr sz="2000" spc="-5" dirty="0">
                <a:latin typeface="Calibri"/>
                <a:cs typeface="Calibri"/>
              </a:rPr>
              <a:t>of </a:t>
            </a:r>
            <a:r>
              <a:rPr sz="2000" spc="-10" dirty="0">
                <a:latin typeface="Calibri"/>
                <a:cs typeface="Calibri"/>
              </a:rPr>
              <a:t>fraud </a:t>
            </a:r>
            <a:r>
              <a:rPr sz="2000" spc="-5" dirty="0">
                <a:latin typeface="Calibri"/>
                <a:cs typeface="Calibri"/>
              </a:rPr>
              <a:t>detection </a:t>
            </a:r>
            <a:r>
              <a:rPr sz="2000" spc="-10" dirty="0">
                <a:latin typeface="Calibri"/>
                <a:cs typeface="Calibri"/>
              </a:rPr>
              <a:t>are </a:t>
            </a:r>
            <a:r>
              <a:rPr sz="2000" spc="-5" dirty="0">
                <a:latin typeface="Calibri"/>
                <a:cs typeface="Calibri"/>
              </a:rPr>
              <a:t>no </a:t>
            </a:r>
            <a:r>
              <a:rPr sz="2000" dirty="0">
                <a:latin typeface="Calibri"/>
                <a:cs typeface="Calibri"/>
              </a:rPr>
              <a:t> </a:t>
            </a:r>
            <a:r>
              <a:rPr sz="2000" spc="-5" dirty="0">
                <a:latin typeface="Calibri"/>
                <a:cs typeface="Calibri"/>
              </a:rPr>
              <a:t>longer</a:t>
            </a:r>
            <a:r>
              <a:rPr sz="2000" spc="5" dirty="0">
                <a:latin typeface="Calibri"/>
                <a:cs typeface="Calibri"/>
              </a:rPr>
              <a:t> </a:t>
            </a:r>
            <a:r>
              <a:rPr sz="2000" spc="-10" dirty="0">
                <a:latin typeface="Calibri"/>
                <a:cs typeface="Calibri"/>
              </a:rPr>
              <a:t>sufficient.</a:t>
            </a:r>
            <a:endParaRPr sz="2000" dirty="0">
              <a:latin typeface="Calibri"/>
              <a:cs typeface="Calibri"/>
            </a:endParaRPr>
          </a:p>
          <a:p>
            <a:pPr marL="355600" marR="5080" indent="-342900" algn="just">
              <a:lnSpc>
                <a:spcPct val="100000"/>
              </a:lnSpc>
              <a:spcBef>
                <a:spcPts val="1100"/>
              </a:spcBef>
              <a:buFont typeface="Wingdings" panose="05000000000000000000" pitchFamily="2" charset="2"/>
              <a:buChar char="Ø"/>
              <a:tabLst>
                <a:tab pos="354965" algn="l"/>
              </a:tabLst>
            </a:pPr>
            <a:r>
              <a:rPr sz="2000" spc="-125" dirty="0">
                <a:latin typeface="Trebuchet MS"/>
                <a:cs typeface="Trebuchet MS"/>
              </a:rPr>
              <a:t>To </a:t>
            </a:r>
            <a:r>
              <a:rPr sz="2000" dirty="0">
                <a:latin typeface="Trebuchet MS"/>
                <a:cs typeface="Trebuchet MS"/>
              </a:rPr>
              <a:t>reduce </a:t>
            </a:r>
            <a:r>
              <a:rPr sz="2000" spc="-5" dirty="0">
                <a:latin typeface="Trebuchet MS"/>
                <a:cs typeface="Trebuchet MS"/>
              </a:rPr>
              <a:t>the </a:t>
            </a:r>
            <a:r>
              <a:rPr sz="2000" dirty="0">
                <a:latin typeface="Trebuchet MS"/>
                <a:cs typeface="Trebuchet MS"/>
              </a:rPr>
              <a:t>fraud we detect </a:t>
            </a:r>
            <a:r>
              <a:rPr sz="2000" spc="-5" dirty="0">
                <a:latin typeface="Trebuchet MS"/>
                <a:cs typeface="Trebuchet MS"/>
              </a:rPr>
              <a:t>where the </a:t>
            </a:r>
            <a:r>
              <a:rPr sz="2000" dirty="0">
                <a:latin typeface="Trebuchet MS"/>
                <a:cs typeface="Trebuchet MS"/>
              </a:rPr>
              <a:t>frauds mostly done based on </a:t>
            </a:r>
            <a:r>
              <a:rPr sz="2000" spc="-590" dirty="0">
                <a:latin typeface="Trebuchet MS"/>
                <a:cs typeface="Trebuchet MS"/>
              </a:rPr>
              <a:t> </a:t>
            </a:r>
            <a:r>
              <a:rPr sz="2000" dirty="0">
                <a:latin typeface="Trebuchet MS"/>
                <a:cs typeface="Trebuchet MS"/>
              </a:rPr>
              <a:t>some</a:t>
            </a:r>
            <a:r>
              <a:rPr sz="2000" spc="-30" dirty="0">
                <a:latin typeface="Trebuchet MS"/>
                <a:cs typeface="Trebuchet MS"/>
              </a:rPr>
              <a:t> </a:t>
            </a:r>
            <a:r>
              <a:rPr sz="2000" spc="-5" dirty="0">
                <a:latin typeface="Trebuchet MS"/>
                <a:cs typeface="Trebuchet MS"/>
              </a:rPr>
              <a:t>attributes</a:t>
            </a:r>
            <a:endParaRPr sz="2000" dirty="0">
              <a:latin typeface="Trebuchet MS"/>
              <a:cs typeface="Trebuchet MS"/>
            </a:endParaRPr>
          </a:p>
        </p:txBody>
      </p:sp>
      <p:pic>
        <p:nvPicPr>
          <p:cNvPr id="5" name="object 5"/>
          <p:cNvPicPr/>
          <p:nvPr/>
        </p:nvPicPr>
        <p:blipFill>
          <a:blip r:embed="rId2" cstate="print"/>
          <a:stretch>
            <a:fillRect/>
          </a:stretch>
        </p:blipFill>
        <p:spPr>
          <a:xfrm>
            <a:off x="8229600" y="1752600"/>
            <a:ext cx="3639311" cy="2967226"/>
          </a:xfrm>
          <a:prstGeom prst="rect">
            <a:avLst/>
          </a:prstGeom>
        </p:spPr>
      </p:pic>
      <p:sp>
        <p:nvSpPr>
          <p:cNvPr id="6" name="object 6"/>
          <p:cNvSpPr txBox="1"/>
          <p:nvPr/>
        </p:nvSpPr>
        <p:spPr>
          <a:xfrm>
            <a:off x="8915400" y="4953000"/>
            <a:ext cx="2819400" cy="153247"/>
          </a:xfrm>
          <a:prstGeom prst="rect">
            <a:avLst/>
          </a:prstGeom>
          <a:solidFill>
            <a:srgbClr val="000000"/>
          </a:solidFill>
        </p:spPr>
        <p:txBody>
          <a:bodyPr vert="horz" wrap="square" lIns="0" tIns="45085" rIns="0" bIns="0" rtlCol="0">
            <a:spAutoFit/>
          </a:bodyPr>
          <a:lstStyle/>
          <a:p>
            <a:pPr marL="122555">
              <a:lnSpc>
                <a:spcPct val="100000"/>
              </a:lnSpc>
              <a:spcBef>
                <a:spcPts val="355"/>
              </a:spcBef>
            </a:pPr>
            <a:r>
              <a:rPr sz="700" u="sng" spc="-5" dirty="0">
                <a:solidFill>
                  <a:srgbClr val="FFFFFF"/>
                </a:solidFill>
                <a:uFill>
                  <a:solidFill>
                    <a:srgbClr val="FFFFFF"/>
                  </a:solidFill>
                </a:uFill>
                <a:latin typeface="Trebuchet MS"/>
                <a:cs typeface="Trebuchet MS"/>
                <a:hlinkClick r:id="rId3"/>
              </a:rPr>
              <a:t>This</a:t>
            </a:r>
            <a:r>
              <a:rPr sz="700" u="sng" spc="5" dirty="0">
                <a:solidFill>
                  <a:srgbClr val="FFFFFF"/>
                </a:solidFill>
                <a:uFill>
                  <a:solidFill>
                    <a:srgbClr val="FFFFFF"/>
                  </a:solidFill>
                </a:uFill>
                <a:latin typeface="Trebuchet MS"/>
                <a:cs typeface="Trebuchet MS"/>
                <a:hlinkClick r:id="rId3"/>
              </a:rPr>
              <a:t> </a:t>
            </a:r>
            <a:r>
              <a:rPr sz="700" u="sng" spc="-5" dirty="0">
                <a:solidFill>
                  <a:srgbClr val="FFFFFF"/>
                </a:solidFill>
                <a:uFill>
                  <a:solidFill>
                    <a:srgbClr val="FFFFFF"/>
                  </a:solidFill>
                </a:uFill>
                <a:latin typeface="Trebuchet MS"/>
                <a:cs typeface="Trebuchet MS"/>
                <a:hlinkClick r:id="rId3"/>
              </a:rPr>
              <a:t>Photo</a:t>
            </a:r>
            <a:r>
              <a:rPr sz="700" spc="15" dirty="0">
                <a:solidFill>
                  <a:srgbClr val="FFFFFF"/>
                </a:solidFill>
                <a:latin typeface="Trebuchet MS"/>
                <a:cs typeface="Trebuchet MS"/>
                <a:hlinkClick r:id="rId3"/>
              </a:rPr>
              <a:t> </a:t>
            </a:r>
            <a:r>
              <a:rPr sz="700" spc="-5" dirty="0">
                <a:solidFill>
                  <a:srgbClr val="FFFFFF"/>
                </a:solidFill>
                <a:latin typeface="Trebuchet MS"/>
                <a:cs typeface="Trebuchet MS"/>
              </a:rPr>
              <a:t>by</a:t>
            </a:r>
            <a:r>
              <a:rPr sz="700" dirty="0">
                <a:solidFill>
                  <a:srgbClr val="FFFFFF"/>
                </a:solidFill>
                <a:latin typeface="Trebuchet MS"/>
                <a:cs typeface="Trebuchet MS"/>
              </a:rPr>
              <a:t> </a:t>
            </a:r>
            <a:r>
              <a:rPr sz="700" spc="-5" dirty="0">
                <a:solidFill>
                  <a:srgbClr val="FFFFFF"/>
                </a:solidFill>
                <a:latin typeface="Trebuchet MS"/>
                <a:cs typeface="Trebuchet MS"/>
              </a:rPr>
              <a:t>Unknown</a:t>
            </a:r>
            <a:r>
              <a:rPr sz="700" spc="15" dirty="0">
                <a:solidFill>
                  <a:srgbClr val="FFFFFF"/>
                </a:solidFill>
                <a:latin typeface="Trebuchet MS"/>
                <a:cs typeface="Trebuchet MS"/>
              </a:rPr>
              <a:t> </a:t>
            </a:r>
            <a:r>
              <a:rPr sz="700" spc="-5" dirty="0">
                <a:solidFill>
                  <a:srgbClr val="FFFFFF"/>
                </a:solidFill>
                <a:latin typeface="Trebuchet MS"/>
                <a:cs typeface="Trebuchet MS"/>
              </a:rPr>
              <a:t>author</a:t>
            </a:r>
            <a:r>
              <a:rPr sz="700" spc="10" dirty="0">
                <a:solidFill>
                  <a:srgbClr val="FFFFFF"/>
                </a:solidFill>
                <a:latin typeface="Trebuchet MS"/>
                <a:cs typeface="Trebuchet MS"/>
              </a:rPr>
              <a:t> </a:t>
            </a:r>
            <a:r>
              <a:rPr sz="700" spc="-5" dirty="0">
                <a:solidFill>
                  <a:srgbClr val="FFFFFF"/>
                </a:solidFill>
                <a:latin typeface="Trebuchet MS"/>
                <a:cs typeface="Trebuchet MS"/>
              </a:rPr>
              <a:t>is licensed</a:t>
            </a:r>
            <a:r>
              <a:rPr sz="700" spc="25" dirty="0">
                <a:solidFill>
                  <a:srgbClr val="FFFFFF"/>
                </a:solidFill>
                <a:latin typeface="Trebuchet MS"/>
                <a:cs typeface="Trebuchet MS"/>
              </a:rPr>
              <a:t> </a:t>
            </a:r>
            <a:r>
              <a:rPr sz="700" spc="-5" dirty="0">
                <a:solidFill>
                  <a:srgbClr val="FFFFFF"/>
                </a:solidFill>
                <a:latin typeface="Trebuchet MS"/>
                <a:cs typeface="Trebuchet MS"/>
              </a:rPr>
              <a:t>under</a:t>
            </a:r>
            <a:r>
              <a:rPr sz="700" spc="30" dirty="0">
                <a:solidFill>
                  <a:srgbClr val="FFFFFF"/>
                </a:solidFill>
                <a:latin typeface="Trebuchet MS"/>
                <a:cs typeface="Trebuchet MS"/>
              </a:rPr>
              <a:t> </a:t>
            </a:r>
            <a:r>
              <a:rPr sz="700" u="sng" spc="-5" dirty="0">
                <a:solidFill>
                  <a:srgbClr val="FFFFFF"/>
                </a:solidFill>
                <a:uFill>
                  <a:solidFill>
                    <a:srgbClr val="FFFFFF"/>
                  </a:solidFill>
                </a:uFill>
                <a:latin typeface="Trebuchet MS"/>
                <a:cs typeface="Trebuchet MS"/>
                <a:hlinkClick r:id="rId4"/>
              </a:rPr>
              <a:t>CC BY-SA-NC</a:t>
            </a:r>
            <a:r>
              <a:rPr sz="700" spc="-5" dirty="0">
                <a:solidFill>
                  <a:srgbClr val="FFFFFF"/>
                </a:solidFill>
                <a:latin typeface="Trebuchet MS"/>
                <a:cs typeface="Trebuchet MS"/>
              </a:rPr>
              <a:t>.</a:t>
            </a:r>
            <a:endParaRPr sz="7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FA0A6CC2-0796-D506-2FAF-5E913AEEDB7A}"/>
              </a:ext>
            </a:extLst>
          </p:cNvPr>
          <p:cNvSpPr/>
          <p:nvPr/>
        </p:nvSpPr>
        <p:spPr>
          <a:xfrm>
            <a:off x="228600" y="228600"/>
            <a:ext cx="3657600" cy="11430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Literature survey</a:t>
            </a:r>
            <a:endParaRPr lang="en-IN" sz="3200" b="1" dirty="0"/>
          </a:p>
        </p:txBody>
      </p:sp>
      <p:graphicFrame>
        <p:nvGraphicFramePr>
          <p:cNvPr id="6" name="Table 6">
            <a:extLst>
              <a:ext uri="{FF2B5EF4-FFF2-40B4-BE49-F238E27FC236}">
                <a16:creationId xmlns:a16="http://schemas.microsoft.com/office/drawing/2014/main" id="{C4B017C2-016D-E624-B419-A918E85DEB85}"/>
              </a:ext>
            </a:extLst>
          </p:cNvPr>
          <p:cNvGraphicFramePr>
            <a:graphicFrameLocks noGrp="1"/>
          </p:cNvGraphicFramePr>
          <p:nvPr>
            <p:extLst>
              <p:ext uri="{D42A27DB-BD31-4B8C-83A1-F6EECF244321}">
                <p14:modId xmlns:p14="http://schemas.microsoft.com/office/powerpoint/2010/main" val="567741"/>
              </p:ext>
            </p:extLst>
          </p:nvPr>
        </p:nvGraphicFramePr>
        <p:xfrm>
          <a:off x="1066800" y="1600200"/>
          <a:ext cx="10439400" cy="430276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952055312"/>
                    </a:ext>
                  </a:extLst>
                </a:gridCol>
                <a:gridCol w="1981200">
                  <a:extLst>
                    <a:ext uri="{9D8B030D-6E8A-4147-A177-3AD203B41FA5}">
                      <a16:colId xmlns:a16="http://schemas.microsoft.com/office/drawing/2014/main" val="3402351283"/>
                    </a:ext>
                  </a:extLst>
                </a:gridCol>
                <a:gridCol w="762000">
                  <a:extLst>
                    <a:ext uri="{9D8B030D-6E8A-4147-A177-3AD203B41FA5}">
                      <a16:colId xmlns:a16="http://schemas.microsoft.com/office/drawing/2014/main" val="1698615823"/>
                    </a:ext>
                  </a:extLst>
                </a:gridCol>
                <a:gridCol w="6248400">
                  <a:extLst>
                    <a:ext uri="{9D8B030D-6E8A-4147-A177-3AD203B41FA5}">
                      <a16:colId xmlns:a16="http://schemas.microsoft.com/office/drawing/2014/main" val="3497262171"/>
                    </a:ext>
                  </a:extLst>
                </a:gridCol>
              </a:tblGrid>
              <a:tr h="370840">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468572211"/>
                  </a:ext>
                </a:extLst>
              </a:tr>
              <a:tr h="370840">
                <a:tc>
                  <a:txBody>
                    <a:bodyPr/>
                    <a:lstStyle/>
                    <a:p>
                      <a:endParaRPr lang="en-US" dirty="0"/>
                    </a:p>
                    <a:p>
                      <a:endParaRPr lang="en-US" dirty="0"/>
                    </a:p>
                    <a:p>
                      <a:endParaRPr lang="en-US" dirty="0"/>
                    </a:p>
                    <a:p>
                      <a:endParaRPr lang="en-US" dirty="0"/>
                    </a:p>
                    <a:p>
                      <a:endParaRPr lang="en-US" dirty="0"/>
                    </a:p>
                    <a:p>
                      <a:r>
                        <a:rPr lang="en-US" dirty="0"/>
                        <a:t>Jemi Jeba &amp; et 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Fraud Detection for Credit Card Transactions Using Random Forest Algorithm</a:t>
                      </a:r>
                    </a:p>
                    <a:p>
                      <a:endParaRPr lang="en-IN" dirty="0"/>
                    </a:p>
                  </a:txBody>
                  <a:tcPr/>
                </a:tc>
                <a:tc>
                  <a:txBody>
                    <a:bodyPr/>
                    <a:lstStyle/>
                    <a:p>
                      <a:endParaRPr lang="en-US" dirty="0"/>
                    </a:p>
                    <a:p>
                      <a:endParaRPr lang="en-US" dirty="0"/>
                    </a:p>
                    <a:p>
                      <a:endParaRPr lang="en-US" dirty="0"/>
                    </a:p>
                    <a:p>
                      <a:endParaRPr lang="en-US" dirty="0"/>
                    </a:p>
                    <a:p>
                      <a:endParaRPr lang="en-US" dirty="0"/>
                    </a:p>
                    <a:p>
                      <a:r>
                        <a:rPr lang="en-US" dirty="0"/>
                        <a:t>2021</a:t>
                      </a:r>
                      <a:endParaRPr lang="en-IN" dirty="0"/>
                    </a:p>
                  </a:txBody>
                  <a:tcPr/>
                </a:tc>
                <a:tc>
                  <a:txBody>
                    <a:bodyPr/>
                    <a:lstStyle/>
                    <a:p>
                      <a:pPr algn="just"/>
                      <a:r>
                        <a:rPr lang="en-US" sz="1800" b="0" i="0" kern="1200" dirty="0">
                          <a:solidFill>
                            <a:schemeClr val="tx1"/>
                          </a:solidFill>
                          <a:effectLst/>
                          <a:latin typeface="+mn-lt"/>
                          <a:ea typeface="+mn-ea"/>
                          <a:cs typeface="+mn-cs"/>
                        </a:rPr>
                        <a:t>Credit card fraud might result in huge ﬁnancial losses. While look for the solutions for credit card frauds that are happening, machine learning techniques provide favorable solutions. </a:t>
                      </a:r>
                    </a:p>
                    <a:p>
                      <a:pPr algn="just"/>
                      <a:r>
                        <a:rPr lang="en-US" sz="1800" b="0" i="0" kern="1200" dirty="0">
                          <a:solidFill>
                            <a:schemeClr val="tx1"/>
                          </a:solidFill>
                          <a:effectLst/>
                          <a:latin typeface="+mn-lt"/>
                          <a:ea typeface="+mn-ea"/>
                          <a:cs typeface="+mn-cs"/>
                        </a:rPr>
                        <a:t>The proposed system uses a random forest application in solving the problem and to attain more accuracy when compared to the other algorithms used till now. All the basic classiﬁers have the same weight but the random forest algorithm has relatively high and others have relatively low weights because of the randomization of bootstrap sampling of a making decision</a:t>
                      </a:r>
                    </a:p>
                    <a:p>
                      <a:pPr algn="just"/>
                      <a:r>
                        <a:rPr lang="en-US" sz="1800" b="0" i="0" kern="1200" dirty="0">
                          <a:solidFill>
                            <a:schemeClr val="tx1"/>
                          </a:solidFill>
                          <a:effectLst/>
                          <a:latin typeface="+mn-lt"/>
                          <a:ea typeface="+mn-ea"/>
                          <a:cs typeface="+mn-cs"/>
                        </a:rPr>
                        <a:t> </a:t>
                      </a:r>
                    </a:p>
                    <a:p>
                      <a:endParaRPr lang="en-IN" dirty="0"/>
                    </a:p>
                  </a:txBody>
                  <a:tcPr/>
                </a:tc>
                <a:extLst>
                  <a:ext uri="{0D108BD9-81ED-4DB2-BD59-A6C34878D82A}">
                    <a16:rowId xmlns:a16="http://schemas.microsoft.com/office/drawing/2014/main" val="396326307"/>
                  </a:ext>
                </a:extLst>
              </a:tr>
            </a:tbl>
          </a:graphicData>
        </a:graphic>
      </p:graphicFrame>
    </p:spTree>
    <p:extLst>
      <p:ext uri="{BB962C8B-B14F-4D97-AF65-F5344CB8AC3E}">
        <p14:creationId xmlns:p14="http://schemas.microsoft.com/office/powerpoint/2010/main" val="16948984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157</TotalTime>
  <Words>1545</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Calibri</vt:lpstr>
      <vt:lpstr>Century Gothic</vt:lpstr>
      <vt:lpstr>Lucida Sans Unicode</vt:lpstr>
      <vt:lpstr>Söhne</vt:lpstr>
      <vt:lpstr>Times New Roman</vt:lpstr>
      <vt:lpstr>Trebuchet MS</vt:lpstr>
      <vt:lpstr>Wingdings</vt:lpstr>
      <vt:lpstr>Vapor Trail</vt:lpstr>
      <vt:lpstr>CREDIT CARD FRAUD DETECTION USING  MACHINE LEARNING ALGORITHMS</vt:lpstr>
      <vt:lpstr>PowerPoint Presentation</vt:lpstr>
      <vt:lpstr>ABSTRACT</vt:lpstr>
      <vt:lpstr>Introduction</vt:lpstr>
      <vt:lpstr>Types of credit card fraud</vt:lpstr>
      <vt:lpstr>PowerPoint Presentation</vt:lpstr>
      <vt:lpstr>OBJECTIVE</vt:lpstr>
      <vt:lpstr>Motivation towards work</vt:lpstr>
      <vt:lpstr>PowerPoint Presentation</vt:lpstr>
      <vt:lpstr>PowerPoint Presentation</vt:lpstr>
      <vt:lpstr>Proposed system</vt:lpstr>
      <vt:lpstr>Proposed system</vt:lpstr>
      <vt:lpstr>WORK FLOW  </vt:lpstr>
      <vt:lpstr>METHODOLOGY</vt:lpstr>
      <vt:lpstr>PowerPoint Presentation</vt:lpstr>
      <vt:lpstr>METHODOLOGY</vt:lpstr>
      <vt:lpstr>RANDOM FOREST:</vt:lpstr>
      <vt:lpstr>PowerPoint Presentation</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SAI CHARAN REDDY BASIREDDY</dc:creator>
  <cp:lastModifiedBy>SAI CHARAN REDDY BASIREDDY</cp:lastModifiedBy>
  <cp:revision>22</cp:revision>
  <dcterms:created xsi:type="dcterms:W3CDTF">2023-04-08T05:39:46Z</dcterms:created>
  <dcterms:modified xsi:type="dcterms:W3CDTF">2023-04-18T15:59:04Z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2023-04-02T00:00:00Z</vt:filetime>
  </property>
  <property fmtid="{D5CDD505-2E9C-101B-9397-08002B2CF9AE}" pid="3" name="Creator">
    <vt:lpwstr>Microsoft® PowerPoint® 2021</vt:lpwstr>
  </property>
  <property fmtid="{D5CDD505-2E9C-101B-9397-08002B2CF9AE}" pid="4" name="LastSaved">
    <vt:filetime>2023-04-08T00:00:00Z</vt:filetime>
  </property>
</Properties>
</file>