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60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9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2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2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9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7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6A70-7EC8-4350-9BC0-180E058BBFB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6A70-7EC8-4350-9BC0-180E058BBFBD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DEEE-C606-467A-A8FC-B9F553EC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0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256AD-7A7A-4857-B99B-5BD37116CB16}"/>
              </a:ext>
            </a:extLst>
          </p:cNvPr>
          <p:cNvSpPr txBox="1"/>
          <p:nvPr/>
        </p:nvSpPr>
        <p:spPr>
          <a:xfrm>
            <a:off x="557848" y="115808"/>
            <a:ext cx="4562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Lagrange's Interpolation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D83BE-E658-4989-915D-7A25BA037252}"/>
              </a:ext>
            </a:extLst>
          </p:cNvPr>
          <p:cNvSpPr txBox="1"/>
          <p:nvPr/>
        </p:nvSpPr>
        <p:spPr>
          <a:xfrm>
            <a:off x="557848" y="703170"/>
            <a:ext cx="2202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7A80E-E63D-41A7-834B-1687E7CA52FD}"/>
              </a:ext>
            </a:extLst>
          </p:cNvPr>
          <p:cNvSpPr txBox="1"/>
          <p:nvPr/>
        </p:nvSpPr>
        <p:spPr>
          <a:xfrm>
            <a:off x="594360" y="3142184"/>
            <a:ext cx="507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2)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4E2158-0A9E-45F2-B05A-43A14E081444}"/>
              </a:ext>
            </a:extLst>
          </p:cNvPr>
          <p:cNvSpPr txBox="1"/>
          <p:nvPr/>
        </p:nvSpPr>
        <p:spPr>
          <a:xfrm>
            <a:off x="594360" y="6040638"/>
            <a:ext cx="3215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2A165-3EBD-4EC9-A967-E9079E057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43" y="1249961"/>
            <a:ext cx="3540123" cy="1803885"/>
          </a:xfrm>
          <a:prstGeom prst="rect">
            <a:avLst/>
          </a:prstGeom>
        </p:spPr>
      </p:pic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57B59966-BFE4-445C-A378-7AA4F5636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428594"/>
              </p:ext>
            </p:extLst>
          </p:nvPr>
        </p:nvGraphicFramePr>
        <p:xfrm>
          <a:off x="938530" y="699056"/>
          <a:ext cx="160464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61">
                  <a:extLst>
                    <a:ext uri="{9D8B030D-6E8A-4147-A177-3AD203B41FA5}">
                      <a16:colId xmlns:a16="http://schemas.microsoft.com/office/drawing/2014/main" val="3669761805"/>
                    </a:ext>
                  </a:extLst>
                </a:gridCol>
                <a:gridCol w="491684">
                  <a:extLst>
                    <a:ext uri="{9D8B030D-6E8A-4147-A177-3AD203B41FA5}">
                      <a16:colId xmlns:a16="http://schemas.microsoft.com/office/drawing/2014/main" val="3717467326"/>
                    </a:ext>
                  </a:extLst>
                </a:gridCol>
                <a:gridCol w="372160">
                  <a:extLst>
                    <a:ext uri="{9D8B030D-6E8A-4147-A177-3AD203B41FA5}">
                      <a16:colId xmlns:a16="http://schemas.microsoft.com/office/drawing/2014/main" val="873253807"/>
                    </a:ext>
                  </a:extLst>
                </a:gridCol>
                <a:gridCol w="339640">
                  <a:extLst>
                    <a:ext uri="{9D8B030D-6E8A-4147-A177-3AD203B41FA5}">
                      <a16:colId xmlns:a16="http://schemas.microsoft.com/office/drawing/2014/main" val="2184954046"/>
                    </a:ext>
                  </a:extLst>
                </a:gridCol>
              </a:tblGrid>
              <a:tr h="200055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660680"/>
                  </a:ext>
                </a:extLst>
              </a:tr>
              <a:tr h="200055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97961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96BE4E5C-B9A7-4075-AC32-67A8D655F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41657"/>
              </p:ext>
            </p:extLst>
          </p:nvPr>
        </p:nvGraphicFramePr>
        <p:xfrm>
          <a:off x="938530" y="3188507"/>
          <a:ext cx="182372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84">
                  <a:extLst>
                    <a:ext uri="{9D8B030D-6E8A-4147-A177-3AD203B41FA5}">
                      <a16:colId xmlns:a16="http://schemas.microsoft.com/office/drawing/2014/main" val="3669761805"/>
                    </a:ext>
                  </a:extLst>
                </a:gridCol>
                <a:gridCol w="405794">
                  <a:extLst>
                    <a:ext uri="{9D8B030D-6E8A-4147-A177-3AD203B41FA5}">
                      <a16:colId xmlns:a16="http://schemas.microsoft.com/office/drawing/2014/main" val="3717467326"/>
                    </a:ext>
                  </a:extLst>
                </a:gridCol>
                <a:gridCol w="307149">
                  <a:extLst>
                    <a:ext uri="{9D8B030D-6E8A-4147-A177-3AD203B41FA5}">
                      <a16:colId xmlns:a16="http://schemas.microsoft.com/office/drawing/2014/main" val="873253807"/>
                    </a:ext>
                  </a:extLst>
                </a:gridCol>
                <a:gridCol w="389168">
                  <a:extLst>
                    <a:ext uri="{9D8B030D-6E8A-4147-A177-3AD203B41FA5}">
                      <a16:colId xmlns:a16="http://schemas.microsoft.com/office/drawing/2014/main" val="218495404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147011959"/>
                    </a:ext>
                  </a:extLst>
                </a:gridCol>
              </a:tblGrid>
              <a:tr h="200055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660680"/>
                  </a:ext>
                </a:extLst>
              </a:tr>
              <a:tr h="200055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9796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52575DC-F528-4D69-946F-304C77230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142" y="3810848"/>
            <a:ext cx="3540123" cy="2119258"/>
          </a:xfrm>
          <a:prstGeom prst="rect">
            <a:avLst/>
          </a:prstGeom>
        </p:spPr>
      </p:pic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06A61D6F-5ECF-4907-8C00-044092D62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09467"/>
              </p:ext>
            </p:extLst>
          </p:nvPr>
        </p:nvGraphicFramePr>
        <p:xfrm>
          <a:off x="1015366" y="6069622"/>
          <a:ext cx="182372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84">
                  <a:extLst>
                    <a:ext uri="{9D8B030D-6E8A-4147-A177-3AD203B41FA5}">
                      <a16:colId xmlns:a16="http://schemas.microsoft.com/office/drawing/2014/main" val="3669761805"/>
                    </a:ext>
                  </a:extLst>
                </a:gridCol>
                <a:gridCol w="405794">
                  <a:extLst>
                    <a:ext uri="{9D8B030D-6E8A-4147-A177-3AD203B41FA5}">
                      <a16:colId xmlns:a16="http://schemas.microsoft.com/office/drawing/2014/main" val="3717467326"/>
                    </a:ext>
                  </a:extLst>
                </a:gridCol>
                <a:gridCol w="307149">
                  <a:extLst>
                    <a:ext uri="{9D8B030D-6E8A-4147-A177-3AD203B41FA5}">
                      <a16:colId xmlns:a16="http://schemas.microsoft.com/office/drawing/2014/main" val="873253807"/>
                    </a:ext>
                  </a:extLst>
                </a:gridCol>
                <a:gridCol w="389168">
                  <a:extLst>
                    <a:ext uri="{9D8B030D-6E8A-4147-A177-3AD203B41FA5}">
                      <a16:colId xmlns:a16="http://schemas.microsoft.com/office/drawing/2014/main" val="218495404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147011959"/>
                    </a:ext>
                  </a:extLst>
                </a:gridCol>
              </a:tblGrid>
              <a:tr h="200055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660680"/>
                  </a:ext>
                </a:extLst>
              </a:tr>
              <a:tr h="200055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97961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023A65EA-69BC-4F14-B76A-4C92476FF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109" y="6714004"/>
            <a:ext cx="3540123" cy="20558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A1208F-CACD-40EE-94CD-F2F40AE1BF1F}"/>
              </a:ext>
            </a:extLst>
          </p:cNvPr>
          <p:cNvSpPr txBox="1"/>
          <p:nvPr/>
        </p:nvSpPr>
        <p:spPr>
          <a:xfrm>
            <a:off x="2760028" y="3329231"/>
            <a:ext cx="2202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 2.5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53333B-163F-4369-90D1-37BD257E301C}"/>
              </a:ext>
            </a:extLst>
          </p:cNvPr>
          <p:cNvSpPr txBox="1"/>
          <p:nvPr/>
        </p:nvSpPr>
        <p:spPr>
          <a:xfrm>
            <a:off x="2543175" y="831177"/>
            <a:ext cx="2202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 1.5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58B06D-8552-461E-A746-D3280842DCFF}"/>
              </a:ext>
            </a:extLst>
          </p:cNvPr>
          <p:cNvSpPr txBox="1"/>
          <p:nvPr/>
        </p:nvSpPr>
        <p:spPr>
          <a:xfrm>
            <a:off x="2917826" y="6178808"/>
            <a:ext cx="2202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 2.5</a:t>
            </a:r>
          </a:p>
        </p:txBody>
      </p:sp>
    </p:spTree>
    <p:extLst>
      <p:ext uri="{BB962C8B-B14F-4D97-AF65-F5344CB8AC3E}">
        <p14:creationId xmlns:p14="http://schemas.microsoft.com/office/powerpoint/2010/main" val="229689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256AD-7A7A-4857-B99B-5BD37116CB16}"/>
              </a:ext>
            </a:extLst>
          </p:cNvPr>
          <p:cNvSpPr txBox="1"/>
          <p:nvPr/>
        </p:nvSpPr>
        <p:spPr>
          <a:xfrm>
            <a:off x="557848" y="115808"/>
            <a:ext cx="4562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Newton’s Interpolation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D83BE-E658-4989-915D-7A25BA037252}"/>
              </a:ext>
            </a:extLst>
          </p:cNvPr>
          <p:cNvSpPr txBox="1"/>
          <p:nvPr/>
        </p:nvSpPr>
        <p:spPr>
          <a:xfrm>
            <a:off x="557848" y="703170"/>
            <a:ext cx="2202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7A80E-E63D-41A7-834B-1687E7CA52FD}"/>
              </a:ext>
            </a:extLst>
          </p:cNvPr>
          <p:cNvSpPr txBox="1"/>
          <p:nvPr/>
        </p:nvSpPr>
        <p:spPr>
          <a:xfrm>
            <a:off x="557848" y="3698805"/>
            <a:ext cx="507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2)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endParaRPr lang="en-US" sz="1100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96BE4E5C-B9A7-4075-AC32-67A8D655F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994194"/>
              </p:ext>
            </p:extLst>
          </p:nvPr>
        </p:nvGraphicFramePr>
        <p:xfrm>
          <a:off x="979170" y="3639377"/>
          <a:ext cx="143319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84">
                  <a:extLst>
                    <a:ext uri="{9D8B030D-6E8A-4147-A177-3AD203B41FA5}">
                      <a16:colId xmlns:a16="http://schemas.microsoft.com/office/drawing/2014/main" val="3669761805"/>
                    </a:ext>
                  </a:extLst>
                </a:gridCol>
                <a:gridCol w="405794">
                  <a:extLst>
                    <a:ext uri="{9D8B030D-6E8A-4147-A177-3AD203B41FA5}">
                      <a16:colId xmlns:a16="http://schemas.microsoft.com/office/drawing/2014/main" val="3717467326"/>
                    </a:ext>
                  </a:extLst>
                </a:gridCol>
                <a:gridCol w="381992">
                  <a:extLst>
                    <a:ext uri="{9D8B030D-6E8A-4147-A177-3AD203B41FA5}">
                      <a16:colId xmlns:a16="http://schemas.microsoft.com/office/drawing/2014/main" val="873253807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184954046"/>
                    </a:ext>
                  </a:extLst>
                </a:gridCol>
              </a:tblGrid>
              <a:tr h="200055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1/3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1/4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660680"/>
                  </a:ext>
                </a:extLst>
              </a:tr>
              <a:tr h="200055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9796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7028AC-2D67-4AAF-BB75-8F002DC1E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01429"/>
              </p:ext>
            </p:extLst>
          </p:nvPr>
        </p:nvGraphicFramePr>
        <p:xfrm>
          <a:off x="979170" y="777733"/>
          <a:ext cx="1245552" cy="311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871">
                  <a:extLst>
                    <a:ext uri="{9D8B030D-6E8A-4147-A177-3AD203B41FA5}">
                      <a16:colId xmlns:a16="http://schemas.microsoft.com/office/drawing/2014/main" val="2229802888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44850651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1418520898"/>
                    </a:ext>
                  </a:extLst>
                </a:gridCol>
                <a:gridCol w="309881">
                  <a:extLst>
                    <a:ext uri="{9D8B030D-6E8A-4147-A177-3AD203B41FA5}">
                      <a16:colId xmlns:a16="http://schemas.microsoft.com/office/drawing/2014/main" val="918337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80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84302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FDFC128-619C-4589-BED4-B5BEB23E3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20" y="1325886"/>
            <a:ext cx="4012580" cy="21215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756C73-4721-43E6-98A1-9F40F771E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020" y="4427319"/>
            <a:ext cx="4012580" cy="20698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8313CC-0E14-4ED9-BD55-8A17630043AF}"/>
              </a:ext>
            </a:extLst>
          </p:cNvPr>
          <p:cNvSpPr txBox="1"/>
          <p:nvPr/>
        </p:nvSpPr>
        <p:spPr>
          <a:xfrm>
            <a:off x="2224722" y="790097"/>
            <a:ext cx="2202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A2F56-A9EC-47B8-ADA1-7EF055FA11D4}"/>
              </a:ext>
            </a:extLst>
          </p:cNvPr>
          <p:cNvSpPr txBox="1"/>
          <p:nvPr/>
        </p:nvSpPr>
        <p:spPr>
          <a:xfrm>
            <a:off x="2412365" y="3747743"/>
            <a:ext cx="2202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 0.5</a:t>
            </a:r>
          </a:p>
        </p:txBody>
      </p:sp>
    </p:spTree>
    <p:extLst>
      <p:ext uri="{BB962C8B-B14F-4D97-AF65-F5344CB8AC3E}">
        <p14:creationId xmlns:p14="http://schemas.microsoft.com/office/powerpoint/2010/main" val="156568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256AD-7A7A-4857-B99B-5BD37116CB16}"/>
              </a:ext>
            </a:extLst>
          </p:cNvPr>
          <p:cNvSpPr txBox="1"/>
          <p:nvPr/>
        </p:nvSpPr>
        <p:spPr>
          <a:xfrm>
            <a:off x="557848" y="115808"/>
            <a:ext cx="4562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Newton’s Forward Difference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D83BE-E658-4989-915D-7A25BA037252}"/>
              </a:ext>
            </a:extLst>
          </p:cNvPr>
          <p:cNvSpPr txBox="1"/>
          <p:nvPr/>
        </p:nvSpPr>
        <p:spPr>
          <a:xfrm>
            <a:off x="557848" y="703170"/>
            <a:ext cx="2202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7A80E-E63D-41A7-834B-1687E7CA52FD}"/>
              </a:ext>
            </a:extLst>
          </p:cNvPr>
          <p:cNvSpPr txBox="1"/>
          <p:nvPr/>
        </p:nvSpPr>
        <p:spPr>
          <a:xfrm>
            <a:off x="482286" y="4469252"/>
            <a:ext cx="507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2)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8313CC-0E14-4ED9-BD55-8A17630043AF}"/>
              </a:ext>
            </a:extLst>
          </p:cNvPr>
          <p:cNvSpPr txBox="1"/>
          <p:nvPr/>
        </p:nvSpPr>
        <p:spPr>
          <a:xfrm>
            <a:off x="862806" y="1001157"/>
            <a:ext cx="2202180" cy="26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234440" algn="l"/>
              </a:tabLs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Estimate f(0.6)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59B5CA-5C88-49D3-BB09-E0508CE6C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79579"/>
              </p:ext>
            </p:extLst>
          </p:nvPr>
        </p:nvGraphicFramePr>
        <p:xfrm>
          <a:off x="862806" y="681843"/>
          <a:ext cx="4951722" cy="311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722">
                  <a:extLst>
                    <a:ext uri="{9D8B030D-6E8A-4147-A177-3AD203B41FA5}">
                      <a16:colId xmlns:a16="http://schemas.microsoft.com/office/drawing/2014/main" val="166876124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960189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18938211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633767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1347859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1893936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834020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727032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673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f(x)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05936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DA0B011-BEF6-4890-8202-61F227B8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30" y="1438368"/>
            <a:ext cx="3620449" cy="259307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B94566C-1832-4418-8564-29BF77FC5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7759"/>
              </p:ext>
            </p:extLst>
          </p:nvPr>
        </p:nvGraphicFramePr>
        <p:xfrm>
          <a:off x="776924" y="4476311"/>
          <a:ext cx="4343400" cy="311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35191055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7552687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6017995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65420968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548997258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7848199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θ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39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Sinθ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0.1736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0.3420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89275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03B4AF90-F517-4F88-808C-D7C8B00C6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930" y="5290008"/>
            <a:ext cx="3620449" cy="22766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2C1E196-FDB5-4AA6-BBE0-B50D4C1AB78C}"/>
              </a:ext>
            </a:extLst>
          </p:cNvPr>
          <p:cNvSpPr txBox="1"/>
          <p:nvPr/>
        </p:nvSpPr>
        <p:spPr>
          <a:xfrm>
            <a:off x="735809" y="4826710"/>
            <a:ext cx="2202180" cy="26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234440" algn="l"/>
              </a:tabLs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Estimate </a:t>
            </a:r>
            <a:r>
              <a:rPr lang="en-US" sz="1100" dirty="0" err="1">
                <a:ea typeface="Calibri" panose="020F0502020204030204" pitchFamily="34" charset="0"/>
                <a:cs typeface="Times New Roman" panose="02020603050405020304" pitchFamily="18" charset="0"/>
              </a:rPr>
              <a:t>sinƟ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at Ɵ=25</a:t>
            </a:r>
            <a:r>
              <a:rPr lang="en-US" sz="11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73803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256AD-7A7A-4857-B99B-5BD37116CB16}"/>
              </a:ext>
            </a:extLst>
          </p:cNvPr>
          <p:cNvSpPr txBox="1"/>
          <p:nvPr/>
        </p:nvSpPr>
        <p:spPr>
          <a:xfrm>
            <a:off x="557848" y="115808"/>
            <a:ext cx="4562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Newton’s Backward Difference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D83BE-E658-4989-915D-7A25BA037252}"/>
              </a:ext>
            </a:extLst>
          </p:cNvPr>
          <p:cNvSpPr txBox="1"/>
          <p:nvPr/>
        </p:nvSpPr>
        <p:spPr>
          <a:xfrm>
            <a:off x="557848" y="703170"/>
            <a:ext cx="2202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7A80E-E63D-41A7-834B-1687E7CA52FD}"/>
              </a:ext>
            </a:extLst>
          </p:cNvPr>
          <p:cNvSpPr txBox="1"/>
          <p:nvPr/>
        </p:nvSpPr>
        <p:spPr>
          <a:xfrm>
            <a:off x="482286" y="4469252"/>
            <a:ext cx="507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2)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8313CC-0E14-4ED9-BD55-8A17630043AF}"/>
              </a:ext>
            </a:extLst>
          </p:cNvPr>
          <p:cNvSpPr txBox="1"/>
          <p:nvPr/>
        </p:nvSpPr>
        <p:spPr>
          <a:xfrm>
            <a:off x="862806" y="1001157"/>
            <a:ext cx="2202180" cy="26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234440" algn="l"/>
              </a:tabLs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Estimate f(1.2)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27881A-0486-47D0-ACD3-DC2BB564BFC6}"/>
              </a:ext>
            </a:extLst>
          </p:cNvPr>
          <p:cNvSpPr txBox="1"/>
          <p:nvPr/>
        </p:nvSpPr>
        <p:spPr>
          <a:xfrm>
            <a:off x="807087" y="4860531"/>
            <a:ext cx="2202180" cy="26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234440" algn="l"/>
              </a:tabLs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Estimate </a:t>
            </a:r>
            <a:r>
              <a:rPr lang="en-US" sz="1100" dirty="0" err="1">
                <a:ea typeface="Calibri" panose="020F0502020204030204" pitchFamily="34" charset="0"/>
                <a:cs typeface="Times New Roman" panose="02020603050405020304" pitchFamily="18" charset="0"/>
              </a:rPr>
              <a:t>sinƟ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at Ɵ=45</a:t>
            </a:r>
            <a:r>
              <a:rPr lang="en-US" sz="11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3DBBF8-7F05-4826-8388-C8102585E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975168"/>
              </p:ext>
            </p:extLst>
          </p:nvPr>
        </p:nvGraphicFramePr>
        <p:xfrm>
          <a:off x="823439" y="703170"/>
          <a:ext cx="4857750" cy="311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6911068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09342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43184019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59939872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83142237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2667899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0225618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8170969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272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f(x)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78713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2AB19EE-23A5-4A9D-8724-FB63A1A0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30" y="1466819"/>
            <a:ext cx="3620449" cy="215591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4C710CC-94D3-461D-8A25-274037279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057252"/>
              </p:ext>
            </p:extLst>
          </p:nvPr>
        </p:nvGraphicFramePr>
        <p:xfrm>
          <a:off x="807404" y="4469252"/>
          <a:ext cx="4343400" cy="311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129956487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358179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4421422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51233044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367388948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284067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θ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563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Sinθ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0.1736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0.3420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971760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8B1F96D8-73B2-4423-B87C-0A3541D67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938" y="5258770"/>
            <a:ext cx="3667441" cy="227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7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256AD-7A7A-4857-B99B-5BD37116CB16}"/>
              </a:ext>
            </a:extLst>
          </p:cNvPr>
          <p:cNvSpPr txBox="1"/>
          <p:nvPr/>
        </p:nvSpPr>
        <p:spPr>
          <a:xfrm>
            <a:off x="557848" y="115808"/>
            <a:ext cx="4562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Fitting a Linear Equation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D83BE-E658-4989-915D-7A25BA037252}"/>
              </a:ext>
            </a:extLst>
          </p:cNvPr>
          <p:cNvSpPr txBox="1"/>
          <p:nvPr/>
        </p:nvSpPr>
        <p:spPr>
          <a:xfrm>
            <a:off x="557848" y="703170"/>
            <a:ext cx="2202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7A80E-E63D-41A7-834B-1687E7CA52FD}"/>
              </a:ext>
            </a:extLst>
          </p:cNvPr>
          <p:cNvSpPr txBox="1"/>
          <p:nvPr/>
        </p:nvSpPr>
        <p:spPr>
          <a:xfrm>
            <a:off x="482286" y="4469252"/>
            <a:ext cx="507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2)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1C375-5B6E-474F-8AAC-BCFB7A44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50" y="1442640"/>
            <a:ext cx="4252900" cy="199354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463A0E-4390-4877-829C-4CAFC1626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92010"/>
              </p:ext>
            </p:extLst>
          </p:nvPr>
        </p:nvGraphicFramePr>
        <p:xfrm>
          <a:off x="897574" y="732743"/>
          <a:ext cx="3200400" cy="311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24571287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54902902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32096421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8294179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54955449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380171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8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8215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F286AF2-9D0B-483D-B6D3-86E83F6AD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50" y="5229470"/>
            <a:ext cx="4252900" cy="2594093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0815D2A-49A0-45EA-A3A3-CE76629A3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630808"/>
              </p:ext>
            </p:extLst>
          </p:nvPr>
        </p:nvGraphicFramePr>
        <p:xfrm>
          <a:off x="897574" y="4457011"/>
          <a:ext cx="4794250" cy="311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405">
                  <a:extLst>
                    <a:ext uri="{9D8B030D-6E8A-4147-A177-3AD203B41FA5}">
                      <a16:colId xmlns:a16="http://schemas.microsoft.com/office/drawing/2014/main" val="1256333912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1800409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39951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03766432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86418133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1168736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5912723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0634777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71070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658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17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25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256AD-7A7A-4857-B99B-5BD37116CB16}"/>
              </a:ext>
            </a:extLst>
          </p:cNvPr>
          <p:cNvSpPr txBox="1"/>
          <p:nvPr/>
        </p:nvSpPr>
        <p:spPr>
          <a:xfrm>
            <a:off x="557848" y="115808"/>
            <a:ext cx="4562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Fitting a Polynomial Equation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D83BE-E658-4989-915D-7A25BA037252}"/>
              </a:ext>
            </a:extLst>
          </p:cNvPr>
          <p:cNvSpPr txBox="1"/>
          <p:nvPr/>
        </p:nvSpPr>
        <p:spPr>
          <a:xfrm>
            <a:off x="557848" y="703170"/>
            <a:ext cx="2202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7A80E-E63D-41A7-834B-1687E7CA52FD}"/>
              </a:ext>
            </a:extLst>
          </p:cNvPr>
          <p:cNvSpPr txBox="1"/>
          <p:nvPr/>
        </p:nvSpPr>
        <p:spPr>
          <a:xfrm>
            <a:off x="482286" y="4469252"/>
            <a:ext cx="507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2)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endParaRPr lang="en-US" sz="11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0815D2A-49A0-45EA-A3A3-CE76629A3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89659"/>
              </p:ext>
            </p:extLst>
          </p:nvPr>
        </p:nvGraphicFramePr>
        <p:xfrm>
          <a:off x="897574" y="4457011"/>
          <a:ext cx="4794250" cy="311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405">
                  <a:extLst>
                    <a:ext uri="{9D8B030D-6E8A-4147-A177-3AD203B41FA5}">
                      <a16:colId xmlns:a16="http://schemas.microsoft.com/office/drawing/2014/main" val="1256333912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1800409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39951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03766432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86418133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1168736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5912723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0634777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71070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658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17588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259E23A-9FBD-411A-8D0E-A3BE76C03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76" y="1320147"/>
            <a:ext cx="3829584" cy="298174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2057AC-EFF8-41D0-9468-9A5DFAD17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676136"/>
              </p:ext>
            </p:extLst>
          </p:nvPr>
        </p:nvGraphicFramePr>
        <p:xfrm>
          <a:off x="861698" y="678159"/>
          <a:ext cx="3143250" cy="311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356770219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8958127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87422166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53752184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537692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79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50819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358F13D-17CA-47AD-957E-92B85828FD08}"/>
              </a:ext>
            </a:extLst>
          </p:cNvPr>
          <p:cNvSpPr txBox="1"/>
          <p:nvPr/>
        </p:nvSpPr>
        <p:spPr>
          <a:xfrm>
            <a:off x="861698" y="1030140"/>
            <a:ext cx="3429000" cy="249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234440" algn="l"/>
              </a:tabLst>
            </a:pPr>
            <a:r>
              <a:rPr lang="en-US" sz="1000" dirty="0"/>
              <a:t>Degree = 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982909-8C45-421E-948A-D942728B4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76" y="5220917"/>
            <a:ext cx="3836256" cy="22517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CE5E2E-872F-47CA-9C65-3F3DA4A81196}"/>
              </a:ext>
            </a:extLst>
          </p:cNvPr>
          <p:cNvSpPr txBox="1"/>
          <p:nvPr/>
        </p:nvSpPr>
        <p:spPr>
          <a:xfrm>
            <a:off x="861698" y="4806068"/>
            <a:ext cx="3429000" cy="249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234440" algn="l"/>
              </a:tabLst>
            </a:pPr>
            <a:r>
              <a:rPr lang="en-US" sz="1000" dirty="0"/>
              <a:t>Degree = 4</a:t>
            </a:r>
          </a:p>
        </p:txBody>
      </p:sp>
    </p:spTree>
    <p:extLst>
      <p:ext uri="{BB962C8B-B14F-4D97-AF65-F5344CB8AC3E}">
        <p14:creationId xmlns:p14="http://schemas.microsoft.com/office/powerpoint/2010/main" val="302857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256AD-7A7A-4857-B99B-5BD37116CB16}"/>
              </a:ext>
            </a:extLst>
          </p:cNvPr>
          <p:cNvSpPr txBox="1"/>
          <p:nvPr/>
        </p:nvSpPr>
        <p:spPr>
          <a:xfrm>
            <a:off x="557848" y="115808"/>
            <a:ext cx="4562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Fitting a Exponential Equation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D83BE-E658-4989-915D-7A25BA037252}"/>
              </a:ext>
            </a:extLst>
          </p:cNvPr>
          <p:cNvSpPr txBox="1"/>
          <p:nvPr/>
        </p:nvSpPr>
        <p:spPr>
          <a:xfrm>
            <a:off x="557848" y="703170"/>
            <a:ext cx="2202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7A80E-E63D-41A7-834B-1687E7CA52FD}"/>
              </a:ext>
            </a:extLst>
          </p:cNvPr>
          <p:cNvSpPr txBox="1"/>
          <p:nvPr/>
        </p:nvSpPr>
        <p:spPr>
          <a:xfrm>
            <a:off x="482286" y="4469252"/>
            <a:ext cx="507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2)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endParaRPr lang="en-US" sz="11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34B92F-9390-4587-B80E-93D000CB7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68978"/>
              </p:ext>
            </p:extLst>
          </p:nvPr>
        </p:nvGraphicFramePr>
        <p:xfrm>
          <a:off x="901386" y="653122"/>
          <a:ext cx="4057650" cy="311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1352956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1547673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9571391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87428764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27461678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79179446"/>
                    </a:ext>
                  </a:extLst>
                </a:gridCol>
              </a:tblGrid>
              <a:tr h="116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370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4.077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11.084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30.128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81.897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222.62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4795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754564A-0949-475A-8433-EFBB027A3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48" y="1206006"/>
            <a:ext cx="5934903" cy="2019582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BC6C8B-4267-43EA-8449-0E023A93F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16046"/>
              </p:ext>
            </p:extLst>
          </p:nvPr>
        </p:nvGraphicFramePr>
        <p:xfrm>
          <a:off x="901386" y="4469252"/>
          <a:ext cx="3943350" cy="311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684758913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198311114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93192696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6119738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3947408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08846736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6841455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395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34440" algn="l"/>
                        </a:tabLst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81791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E092CA4-8EB4-4978-9901-B54DEAF24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48" y="4982710"/>
            <a:ext cx="5934903" cy="20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6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288</Words>
  <Application>Microsoft Office PowerPoint</Application>
  <PresentationFormat>A4 Paper (210x297 mm)</PresentationFormat>
  <Paragraphs>217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TEEK hsepeed</dc:creator>
  <cp:lastModifiedBy>TEEK hsepeed</cp:lastModifiedBy>
  <cp:revision>31</cp:revision>
  <dcterms:created xsi:type="dcterms:W3CDTF">2024-02-03T08:07:11Z</dcterms:created>
  <dcterms:modified xsi:type="dcterms:W3CDTF">2024-02-10T12:56:11Z</dcterms:modified>
</cp:coreProperties>
</file>