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2920" y="304308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240" y="132552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2920" y="304308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1240" y="304308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120" y="132552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6960" y="132552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2920" y="304308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120" y="304308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6960" y="304308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2920" y="132552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Calibri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1240" y="132552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2920" y="226800"/>
            <a:ext cx="907128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Calibri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1240" y="132552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2920" y="304308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2920" y="132552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Calibri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240" y="132552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1240" y="304308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1240" y="132552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2920" y="304308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2920" y="304308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1240" y="132552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2920" y="304308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1240" y="304308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0120" y="132552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6960" y="132552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2920" y="304308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0120" y="304308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6960" y="304308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240" y="132552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2920" y="226800"/>
            <a:ext cx="907128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1240" y="132552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2920" y="304308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240" y="132552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240" y="304308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240" y="132552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2920" y="304308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it-IT" sz="5390" spc="-1" strike="noStrike">
                <a:latin typeface="Calibri"/>
              </a:rPr>
              <a:t>Click to edit the title text format</a:t>
            </a:r>
            <a:endParaRPr b="1" lang="it-IT" sz="5390" spc="-1" strike="noStrike"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190" spc="-1" strike="noStrike">
                <a:latin typeface="Arial"/>
              </a:rPr>
              <a:t>Click to edit the outline text format</a:t>
            </a:r>
            <a:endParaRPr b="0" lang="it-IT" sz="3190" spc="-1" strike="noStrike">
              <a:latin typeface="Arial"/>
            </a:endParaRPr>
          </a:p>
          <a:p>
            <a:pPr lvl="1" marL="864000" indent="-324000">
              <a:spcBef>
                <a:spcPts val="11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790" spc="-1" strike="noStrike">
                <a:latin typeface="Arial"/>
              </a:rPr>
              <a:t>Second Outline Level</a:t>
            </a:r>
            <a:endParaRPr b="0" lang="it-IT" sz="2790" spc="-1" strike="noStrike">
              <a:latin typeface="Arial"/>
            </a:endParaRPr>
          </a:p>
          <a:p>
            <a:pPr lvl="2" marL="1296000" indent="-288000">
              <a:spcBef>
                <a:spcPts val="8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5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2920" y="516420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it-IT" sz="1400" spc="-1" strike="noStrike">
                <a:latin typeface="Times New Roman"/>
              </a:rPr>
              <a:t>&lt;date/time&gt;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6280" y="516420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it-IT" sz="1400" spc="-1" strike="noStrike">
                <a:latin typeface="Times New Roman"/>
              </a:rPr>
              <a:t>&lt;footer&gt;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5920" y="516420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08128E7-9CF8-4B1E-B301-F708656D0B02}" type="slidenum">
              <a:rPr b="0" lang="it-IT" sz="1400" spc="-1" strike="noStrike">
                <a:latin typeface="Times New Roman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128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3640" spc="-1" strike="noStrike">
                <a:latin typeface="Arial"/>
              </a:rPr>
              <a:t>Click to edit the title text format</a:t>
            </a:r>
            <a:endParaRPr b="0" lang="it-IT" sz="364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640" spc="-1" strike="noStrike">
                <a:latin typeface="Arial"/>
              </a:rPr>
              <a:t>Click to edit the outline text format</a:t>
            </a:r>
            <a:endParaRPr b="0" lang="it-IT" sz="2640" spc="-1" strike="noStrike">
              <a:latin typeface="Arial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320" spc="-1" strike="noStrike">
                <a:latin typeface="Arial"/>
              </a:rPr>
              <a:t>Second Outline Level</a:t>
            </a:r>
            <a:endParaRPr b="0" lang="it-IT" sz="2320" spc="-1" strike="noStrike">
              <a:latin typeface="Arial"/>
            </a:endParaRPr>
          </a:p>
          <a:p>
            <a:pPr lvl="2" marL="1296000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979" spc="-1" strike="noStrike">
                <a:latin typeface="Arial"/>
              </a:rPr>
              <a:t>Third Outline Level</a:t>
            </a:r>
            <a:endParaRPr b="0" lang="it-IT" sz="1979" spc="-1" strike="noStrike">
              <a:latin typeface="Arial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650" spc="-1" strike="noStrike">
                <a:latin typeface="Arial"/>
              </a:rPr>
              <a:t>Fourth Outline Level</a:t>
            </a:r>
            <a:endParaRPr b="0" lang="it-IT" sz="1650" spc="-1" strike="noStrike">
              <a:latin typeface="Arial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50" spc="-1" strike="noStrike">
                <a:latin typeface="Arial"/>
              </a:rPr>
              <a:t>Fifth Outline Level</a:t>
            </a:r>
            <a:endParaRPr b="0" lang="it-IT" sz="1650" spc="-1" strike="noStrike">
              <a:latin typeface="Arial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50" spc="-1" strike="noStrike">
                <a:latin typeface="Arial"/>
              </a:rPr>
              <a:t>Sixth Outline Level</a:t>
            </a:r>
            <a:endParaRPr b="0" lang="it-IT" sz="1650" spc="-1" strike="noStrike">
              <a:latin typeface="Arial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50" spc="-1" strike="noStrike">
                <a:latin typeface="Arial"/>
              </a:rPr>
              <a:t>Seventh Outline Level</a:t>
            </a:r>
            <a:endParaRPr b="0" lang="it-IT" sz="165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640" spc="-1" strike="noStrike">
                <a:latin typeface="Arial"/>
              </a:rPr>
              <a:t>Click to edit the outline text format</a:t>
            </a:r>
            <a:endParaRPr b="0" lang="it-IT" sz="2640" spc="-1" strike="noStrike">
              <a:latin typeface="Arial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320" spc="-1" strike="noStrike">
                <a:latin typeface="Arial"/>
              </a:rPr>
              <a:t>Second Outline Level</a:t>
            </a:r>
            <a:endParaRPr b="0" lang="it-IT" sz="2320" spc="-1" strike="noStrike">
              <a:latin typeface="Arial"/>
            </a:endParaRPr>
          </a:p>
          <a:p>
            <a:pPr lvl="2" marL="1296000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979" spc="-1" strike="noStrike">
                <a:latin typeface="Arial"/>
              </a:rPr>
              <a:t>Third Outline Level</a:t>
            </a:r>
            <a:endParaRPr b="0" lang="it-IT" sz="1979" spc="-1" strike="noStrike">
              <a:latin typeface="Arial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650" spc="-1" strike="noStrike">
                <a:latin typeface="Arial"/>
              </a:rPr>
              <a:t>Fourth Outline Level</a:t>
            </a:r>
            <a:endParaRPr b="0" lang="it-IT" sz="1650" spc="-1" strike="noStrike">
              <a:latin typeface="Arial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50" spc="-1" strike="noStrike">
                <a:latin typeface="Arial"/>
              </a:rPr>
              <a:t>Fifth Outline Level</a:t>
            </a:r>
            <a:endParaRPr b="0" lang="it-IT" sz="1650" spc="-1" strike="noStrike">
              <a:latin typeface="Arial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50" spc="-1" strike="noStrike">
                <a:latin typeface="Arial"/>
              </a:rPr>
              <a:t>Sixth Outline Level</a:t>
            </a:r>
            <a:endParaRPr b="0" lang="it-IT" sz="1650" spc="-1" strike="noStrike">
              <a:latin typeface="Arial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50" spc="-1" strike="noStrike">
                <a:latin typeface="Arial"/>
              </a:rPr>
              <a:t>Seventh Outline Level</a:t>
            </a:r>
            <a:endParaRPr b="0" lang="it-IT" sz="165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phxql/argon2-jvm" TargetMode="External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3640" y="1236240"/>
            <a:ext cx="9071280" cy="33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it-IT" sz="4390" spc="-1" strike="noStrike">
                <a:latin typeface="Calibri"/>
              </a:rPr>
              <a:t>Progetto corso TIW </a:t>
            </a:r>
            <a:endParaRPr b="0" lang="it-IT" sz="4390" spc="-1" strike="noStrike">
              <a:latin typeface="Calibri"/>
            </a:endParaRPr>
          </a:p>
          <a:p>
            <a:pPr algn="ctr"/>
            <a:endParaRPr b="0" lang="it-IT" sz="4390" spc="-1" strike="noStrike">
              <a:latin typeface="Calibri"/>
            </a:endParaRPr>
          </a:p>
          <a:p>
            <a:pPr algn="ctr"/>
            <a:r>
              <a:rPr b="0" lang="it-IT" sz="4390" spc="-1" strike="noStrike">
                <a:latin typeface="Calibri"/>
              </a:rPr>
              <a:t>2019/2020</a:t>
            </a:r>
            <a:endParaRPr b="0" lang="it-IT" sz="4390" spc="-1" strike="noStrike">
              <a:latin typeface="Calibri"/>
            </a:endParaRPr>
          </a:p>
          <a:p>
            <a:pPr algn="ctr"/>
            <a:endParaRPr b="0" lang="it-IT" sz="4390" spc="-1" strike="noStrike">
              <a:latin typeface="Calibri"/>
            </a:endParaRPr>
          </a:p>
          <a:p>
            <a:pPr algn="ctr"/>
            <a:r>
              <a:rPr b="0" i="1" lang="it-IT" sz="3600" spc="-1" strike="noStrike">
                <a:latin typeface="Calibri"/>
              </a:rPr>
              <a:t>Alessandro Villa – Matteo Visotto</a:t>
            </a:r>
            <a:endParaRPr b="0" lang="it-IT" sz="36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81080" y="647640"/>
            <a:ext cx="5256360" cy="53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create table </a:t>
            </a:r>
            <a:r>
              <a:rPr b="1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workerCampaign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(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workerId   int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campaignId int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primary key (workerId, campaignId),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constraint workerCampaign_campaign_fk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foreign key (campaignId) references campaign (id)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    on update cascade on delete cascade,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constraint workerCampaign_worker_fk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foreign key (workerId) references user (id)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    on update cascade on delete cascade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);</a:t>
            </a:r>
            <a:endParaRPr b="0" lang="it-IT" sz="1500" spc="-1" strike="noStrike"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472000" y="647640"/>
            <a:ext cx="4608000" cy="412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create table </a:t>
            </a:r>
            <a:r>
              <a:rPr b="1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user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(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id         int auto_increment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primary key,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username   varchar(100) not null,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email      varchar(255) not null,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password   varchar(400) not null,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role       varchar(10)  not null,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level      varchar(10)  null,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photo      varchar(255) null,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salt       char(100)    not null,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authcookie varchar(255) null,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cookietime datetime     null,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constraint user_authcookie_uindex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unique (authcookie),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constraint user_email_uindex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unique (email),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constraint user_username_uindex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unique (username)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);</a:t>
            </a:r>
            <a:endParaRPr b="0" lang="it-I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2920" y="-282960"/>
            <a:ext cx="9071280" cy="59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it-IT" sz="5390" spc="-1" strike="noStrike">
                <a:latin typeface="Calibri"/>
              </a:rPr>
              <a:t>Struttura Applicazione</a:t>
            </a:r>
            <a:endParaRPr b="1" lang="it-IT" sz="539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226800"/>
            <a:ext cx="907128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it-IT" sz="3640" spc="-1" strike="noStrike">
                <a:latin typeface="Arial"/>
              </a:rPr>
              <a:t>Componenti</a:t>
            </a:r>
            <a:endParaRPr b="0" lang="it-IT" sz="3640" spc="-1" strike="noStrike"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326240"/>
            <a:ext cx="216000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000" spc="-1" strike="noStrike">
                <a:latin typeface="Calibri"/>
              </a:rPr>
              <a:t>Beans</a:t>
            </a:r>
            <a:endParaRPr b="0" lang="it-IT" sz="2000" spc="-1" strike="noStrike">
              <a:latin typeface="Arial"/>
            </a:endParaRPr>
          </a:p>
          <a:p>
            <a:r>
              <a:rPr b="0" lang="it-IT" sz="1400" spc="-1" strike="noStrike">
                <a:latin typeface="Calibri"/>
                <a:ea typeface="Noto Sans CJK SC"/>
              </a:rPr>
              <a:t>Alert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alibri"/>
                <a:ea typeface="Noto Sans CJK SC"/>
              </a:rPr>
              <a:t>Annotation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alibri"/>
                <a:ea typeface="Noto Sans CJK SC"/>
              </a:rPr>
              <a:t>Campaign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alibri"/>
                <a:ea typeface="Noto Sans CJK SC"/>
              </a:rPr>
              <a:t>Image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alibri"/>
                <a:ea typeface="Noto Sans CJK SC"/>
              </a:rPr>
              <a:t>User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2232000" y="1326240"/>
            <a:ext cx="2520000" cy="4073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6000"/>
          </a:bodyPr>
          <a:p>
            <a:pPr marL="432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000" spc="-1" strike="noStrike">
                <a:solidFill>
                  <a:srgbClr val="000000"/>
                </a:solidFill>
                <a:latin typeface="Calibri"/>
              </a:rPr>
              <a:t>Controllers (servlets)</a:t>
            </a:r>
            <a:endParaRPr b="0" lang="it-IT" sz="20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CampaignActions</a:t>
            </a:r>
            <a:endParaRPr b="0" lang="it-IT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CampaignDetail</a:t>
            </a:r>
            <a:endParaRPr b="0" lang="it-IT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CampaignDetailMaps</a:t>
            </a:r>
            <a:endParaRPr b="0" lang="it-IT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CampaignReport</a:t>
            </a:r>
            <a:endParaRPr b="0" lang="it-IT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CreateCampaign</a:t>
            </a:r>
            <a:endParaRPr b="0" lang="it-IT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Gallery</a:t>
            </a:r>
            <a:endParaRPr b="0" lang="it-IT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GetCampaignImageData</a:t>
            </a:r>
            <a:endParaRPr b="0" lang="it-IT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GetGalleryImage</a:t>
            </a:r>
            <a:endParaRPr b="0" lang="it-IT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ImageUploader</a:t>
            </a:r>
            <a:endParaRPr b="0" lang="it-IT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Login</a:t>
            </a:r>
            <a:endParaRPr b="0" lang="it-IT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Logout</a:t>
            </a:r>
            <a:endParaRPr b="0" lang="it-IT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ManagerHome</a:t>
            </a:r>
            <a:endParaRPr b="0" lang="it-IT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Profile</a:t>
            </a:r>
            <a:endParaRPr b="0" lang="it-IT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Register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WorkerHome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0" name="TextShape 4"/>
          <p:cNvSpPr txBox="1"/>
          <p:nvPr/>
        </p:nvSpPr>
        <p:spPr>
          <a:xfrm>
            <a:off x="4320000" y="36000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TextShape 5"/>
          <p:cNvSpPr txBox="1"/>
          <p:nvPr/>
        </p:nvSpPr>
        <p:spPr>
          <a:xfrm>
            <a:off x="4392000" y="70632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TextShape 6"/>
          <p:cNvSpPr txBox="1"/>
          <p:nvPr/>
        </p:nvSpPr>
        <p:spPr>
          <a:xfrm>
            <a:off x="432000" y="3448080"/>
            <a:ext cx="2664000" cy="195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000" spc="-1" strike="noStrike">
                <a:latin typeface="Calibri"/>
              </a:rPr>
              <a:t>DAOs:</a:t>
            </a:r>
            <a:endParaRPr b="0" lang="it-IT" sz="20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it-IT" sz="1400" spc="-1" strike="noStrike">
                <a:latin typeface="Calibri"/>
                <a:ea typeface="Noto Sans CJK SC"/>
              </a:rPr>
              <a:t>AnnotationDAO</a:t>
            </a:r>
            <a:endParaRPr b="0" lang="it-IT" sz="1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it-IT" sz="1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it-IT" sz="1400" spc="-1" strike="noStrike">
                <a:latin typeface="Calibri"/>
                <a:ea typeface="Noto Sans CJK SC"/>
              </a:rPr>
              <a:t>CampaignDAO</a:t>
            </a:r>
            <a:endParaRPr b="0" lang="it-IT" sz="1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it-IT" sz="1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it-IT" sz="1400" spc="-1" strike="noStrike">
                <a:latin typeface="Calibri"/>
                <a:ea typeface="Noto Sans CJK SC"/>
              </a:rPr>
              <a:t>ImageDAO</a:t>
            </a:r>
            <a:endParaRPr b="0" lang="it-IT" sz="1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it-IT" sz="1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it-IT" sz="1400" spc="-1" strike="noStrike">
                <a:latin typeface="Calibri"/>
                <a:ea typeface="Noto Sans CJK SC"/>
              </a:rPr>
              <a:t>UserDAO</a:t>
            </a:r>
            <a:endParaRPr b="0" lang="it-IT" sz="1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it-IT" sz="1400" spc="-1" strike="noStrike">
              <a:latin typeface="Arial"/>
            </a:endParaRPr>
          </a:p>
        </p:txBody>
      </p:sp>
      <p:sp>
        <p:nvSpPr>
          <p:cNvPr id="103" name="TextShape 7"/>
          <p:cNvSpPr txBox="1"/>
          <p:nvPr/>
        </p:nvSpPr>
        <p:spPr>
          <a:xfrm>
            <a:off x="4392000" y="1296000"/>
            <a:ext cx="5616000" cy="4073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000" spc="-1" strike="noStrike">
                <a:solidFill>
                  <a:srgbClr val="000000"/>
                </a:solidFill>
                <a:latin typeface="Calibri"/>
              </a:rPr>
              <a:t>Filters</a:t>
            </a:r>
            <a:endParaRPr b="0" lang="it-IT" sz="2000" spc="-1" strike="noStrike">
              <a:latin typeface="Arial"/>
              <a:ea typeface="Noto Sans CJK SC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CookieChecker</a:t>
            </a:r>
            <a:endParaRPr b="0" lang="it-IT" sz="1800" spc="-1" strike="noStrike">
              <a:latin typeface="Arial"/>
              <a:ea typeface="Noto Sans CJK SC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- primo, controlla cookies</a:t>
            </a:r>
            <a:endParaRPr b="0" lang="it-IT" sz="1800" spc="-1" strike="noStrike">
              <a:latin typeface="Arial"/>
              <a:ea typeface="Noto Sans CJK SC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Checker</a:t>
            </a:r>
            <a:endParaRPr b="0" lang="it-IT" sz="1800" spc="-1" strike="noStrike">
              <a:latin typeface="Arial"/>
              <a:ea typeface="Noto Sans CJK SC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        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- se non ci sono cookie, controlla la sessione</a:t>
            </a:r>
            <a:endParaRPr b="0" lang="it-IT" sz="1800" spc="-1" strike="noStrike">
              <a:latin typeface="Arial"/>
              <a:ea typeface="Noto Sans CJK SC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ManagerChecker, WorkerChecker</a:t>
            </a:r>
            <a:endParaRPr b="0" lang="it-IT" sz="1800" spc="-1" strike="noStrike">
              <a:latin typeface="Arial"/>
              <a:ea typeface="Noto Sans CJK SC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        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- gli altri rimandano ad uno dei due a seconda di       che ruolo è stato riconosciuto all’utente </a:t>
            </a:r>
            <a:endParaRPr b="0" lang="it-IT" sz="1800" spc="-1" strike="noStrike"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152000" y="1428840"/>
            <a:ext cx="2283120" cy="14418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Login page</a:t>
            </a:r>
            <a:endParaRPr b="0" lang="it-IT" sz="1400" spc="-1" strike="noStrike">
              <a:latin typeface="Calibri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482840" y="1789200"/>
            <a:ext cx="1531800" cy="9565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9bbb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Login form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[field: username</a:t>
            </a:r>
            <a:endParaRPr b="0" lang="it-IT" sz="1400" spc="-1" strike="noStrike"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field: password]</a:t>
            </a:r>
            <a:endParaRPr b="0" lang="it-IT" sz="1400" spc="-1" strike="noStrike">
              <a:latin typeface="Calibri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7101360" y="4072320"/>
            <a:ext cx="1862280" cy="420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Manager HomePage</a:t>
            </a:r>
            <a:endParaRPr b="0" lang="it-IT" sz="1400" spc="-1" strike="noStrike">
              <a:latin typeface="Calibri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7101360" y="4733640"/>
            <a:ext cx="1922400" cy="420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Worker HomePage</a:t>
            </a:r>
            <a:endParaRPr b="0" lang="it-IT" sz="1400" spc="-1" strike="noStrike">
              <a:latin typeface="Calibri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3380400" y="2530080"/>
            <a:ext cx="239760" cy="239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6"/>
          <p:cNvSpPr/>
          <p:nvPr/>
        </p:nvSpPr>
        <p:spPr>
          <a:xfrm flipH="1" rot="16200000">
            <a:off x="5476320" y="3351240"/>
            <a:ext cx="540720" cy="2704320"/>
          </a:xfrm>
          <a:prstGeom prst="bentConnector2">
            <a:avLst/>
          </a:pr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" name="CustomShape 7"/>
          <p:cNvSpPr/>
          <p:nvPr/>
        </p:nvSpPr>
        <p:spPr>
          <a:xfrm>
            <a:off x="3593880" y="2650320"/>
            <a:ext cx="6793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submit</a:t>
            </a:r>
            <a:endParaRPr b="0" lang="it-IT" sz="1400" spc="-1" strike="noStrike">
              <a:latin typeface="Calibri"/>
            </a:endParaRPr>
          </a:p>
        </p:txBody>
      </p:sp>
      <p:sp>
        <p:nvSpPr>
          <p:cNvPr id="111" name="CustomShape 8"/>
          <p:cNvSpPr/>
          <p:nvPr/>
        </p:nvSpPr>
        <p:spPr>
          <a:xfrm rot="5400000">
            <a:off x="3514320" y="1803600"/>
            <a:ext cx="60120" cy="2043000"/>
          </a:xfrm>
          <a:prstGeom prst="bentConnector3">
            <a:avLst>
              <a:gd name="adj1" fmla="val 755813"/>
            </a:avLst>
          </a:pr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" name="CustomShape 9"/>
          <p:cNvSpPr/>
          <p:nvPr/>
        </p:nvSpPr>
        <p:spPr>
          <a:xfrm>
            <a:off x="2674080" y="2984040"/>
            <a:ext cx="17827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username+pwd errate</a:t>
            </a:r>
            <a:endParaRPr b="0" lang="it-IT" sz="1400" spc="-1" strike="noStrike">
              <a:latin typeface="Calibri"/>
            </a:endParaRPr>
          </a:p>
        </p:txBody>
      </p:sp>
      <p:sp>
        <p:nvSpPr>
          <p:cNvPr id="113" name="CustomShape 10"/>
          <p:cNvSpPr/>
          <p:nvPr/>
        </p:nvSpPr>
        <p:spPr>
          <a:xfrm>
            <a:off x="3657960" y="1665000"/>
            <a:ext cx="1721880" cy="303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username+ password</a:t>
            </a:r>
            <a:endParaRPr b="0" lang="it-IT" sz="1400" spc="-1" strike="noStrike">
              <a:latin typeface="Calibri"/>
            </a:endParaRPr>
          </a:p>
        </p:txBody>
      </p:sp>
      <p:sp>
        <p:nvSpPr>
          <p:cNvPr id="114" name="Line 11"/>
          <p:cNvSpPr/>
          <p:nvPr/>
        </p:nvSpPr>
        <p:spPr>
          <a:xfrm flipH="1">
            <a:off x="3844800" y="1969200"/>
            <a:ext cx="491760" cy="693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2"/>
          <p:cNvSpPr/>
          <p:nvPr/>
        </p:nvSpPr>
        <p:spPr>
          <a:xfrm>
            <a:off x="4397040" y="2390040"/>
            <a:ext cx="1140840" cy="5454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Check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Login</a:t>
            </a:r>
            <a:endParaRPr b="0" lang="it-IT" sz="1400" spc="-1" strike="noStrike">
              <a:latin typeface="Calibri"/>
            </a:endParaRPr>
          </a:p>
        </p:txBody>
      </p:sp>
      <p:sp>
        <p:nvSpPr>
          <p:cNvPr id="116" name="CustomShape 13"/>
          <p:cNvSpPr/>
          <p:nvPr/>
        </p:nvSpPr>
        <p:spPr>
          <a:xfrm>
            <a:off x="3615480" y="2650320"/>
            <a:ext cx="84852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" name="CustomShape 14"/>
          <p:cNvSpPr/>
          <p:nvPr/>
        </p:nvSpPr>
        <p:spPr>
          <a:xfrm>
            <a:off x="4456800" y="2912400"/>
            <a:ext cx="239760" cy="239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5"/>
          <p:cNvSpPr/>
          <p:nvPr/>
        </p:nvSpPr>
        <p:spPr>
          <a:xfrm flipV="1" rot="16200000">
            <a:off x="7070760" y="2178360"/>
            <a:ext cx="2824200" cy="841320"/>
          </a:xfrm>
          <a:prstGeom prst="bentConnector2">
            <a:avLst/>
          </a:pr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" name="CustomShape 16"/>
          <p:cNvSpPr/>
          <p:nvPr/>
        </p:nvSpPr>
        <p:spPr>
          <a:xfrm>
            <a:off x="8783280" y="3952440"/>
            <a:ext cx="239760" cy="239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7"/>
          <p:cNvSpPr/>
          <p:nvPr/>
        </p:nvSpPr>
        <p:spPr>
          <a:xfrm>
            <a:off x="6921360" y="1127880"/>
            <a:ext cx="1140840" cy="5457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Logout</a:t>
            </a:r>
            <a:endParaRPr b="0" lang="it-IT" sz="1400" spc="-1" strike="noStrike">
              <a:latin typeface="Calibri"/>
            </a:endParaRPr>
          </a:p>
        </p:txBody>
      </p:sp>
      <p:sp>
        <p:nvSpPr>
          <p:cNvPr id="121" name="CustomShape 18"/>
          <p:cNvSpPr/>
          <p:nvPr/>
        </p:nvSpPr>
        <p:spPr>
          <a:xfrm flipV="1" rot="10800000">
            <a:off x="2413800" y="1124640"/>
            <a:ext cx="4627080" cy="300600"/>
          </a:xfrm>
          <a:prstGeom prst="bentConnector2">
            <a:avLst/>
          </a:pr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2" name="CustomShape 19"/>
          <p:cNvSpPr/>
          <p:nvPr/>
        </p:nvSpPr>
        <p:spPr>
          <a:xfrm>
            <a:off x="6921360" y="1008000"/>
            <a:ext cx="239760" cy="239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0"/>
          <p:cNvSpPr/>
          <p:nvPr/>
        </p:nvSpPr>
        <p:spPr>
          <a:xfrm>
            <a:off x="4696560" y="4132440"/>
            <a:ext cx="2404800" cy="24048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4" name="CustomShape 21"/>
          <p:cNvSpPr/>
          <p:nvPr/>
        </p:nvSpPr>
        <p:spPr>
          <a:xfrm>
            <a:off x="3435480" y="3827160"/>
            <a:ext cx="1201680" cy="60588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Check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Cookie / Session</a:t>
            </a:r>
            <a:endParaRPr b="0" lang="it-IT" sz="1400" spc="-1" strike="noStrike">
              <a:latin typeface="Calibri"/>
            </a:endParaRPr>
          </a:p>
        </p:txBody>
      </p:sp>
      <p:sp>
        <p:nvSpPr>
          <p:cNvPr id="125" name="CustomShape 22"/>
          <p:cNvSpPr/>
          <p:nvPr/>
        </p:nvSpPr>
        <p:spPr>
          <a:xfrm>
            <a:off x="4336920" y="4253400"/>
            <a:ext cx="239760" cy="239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3"/>
          <p:cNvSpPr/>
          <p:nvPr/>
        </p:nvSpPr>
        <p:spPr>
          <a:xfrm>
            <a:off x="4521600" y="4973760"/>
            <a:ext cx="10620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role=worker</a:t>
            </a:r>
            <a:endParaRPr b="0" lang="it-IT" sz="1400" spc="-1" strike="noStrike"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session</a:t>
            </a:r>
            <a:endParaRPr b="0" lang="it-IT" sz="1400" spc="-1" strike="noStrike">
              <a:latin typeface="Calibri"/>
            </a:endParaRPr>
          </a:p>
        </p:txBody>
      </p:sp>
      <p:sp>
        <p:nvSpPr>
          <p:cNvPr id="127" name="CustomShape 24"/>
          <p:cNvSpPr/>
          <p:nvPr/>
        </p:nvSpPr>
        <p:spPr>
          <a:xfrm>
            <a:off x="4456800" y="4013640"/>
            <a:ext cx="239760" cy="239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5"/>
          <p:cNvSpPr/>
          <p:nvPr/>
        </p:nvSpPr>
        <p:spPr>
          <a:xfrm>
            <a:off x="8903520" y="4613400"/>
            <a:ext cx="239760" cy="239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6"/>
          <p:cNvSpPr/>
          <p:nvPr/>
        </p:nvSpPr>
        <p:spPr>
          <a:xfrm flipV="1" rot="16200000">
            <a:off x="6890400" y="2419920"/>
            <a:ext cx="3365280" cy="1141560"/>
          </a:xfrm>
          <a:prstGeom prst="bentConnector2">
            <a:avLst/>
          </a:pr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0" name="CustomShape 27"/>
          <p:cNvSpPr/>
          <p:nvPr/>
        </p:nvSpPr>
        <p:spPr>
          <a:xfrm>
            <a:off x="3495600" y="3712680"/>
            <a:ext cx="239760" cy="239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8"/>
          <p:cNvSpPr/>
          <p:nvPr/>
        </p:nvSpPr>
        <p:spPr>
          <a:xfrm>
            <a:off x="4587840" y="4192560"/>
            <a:ext cx="11916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role=manager</a:t>
            </a:r>
            <a:endParaRPr b="0" lang="it-IT" sz="1400" spc="-1" strike="noStrike"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session</a:t>
            </a:r>
            <a:endParaRPr b="0" lang="it-IT" sz="1400" spc="-1" strike="noStrike">
              <a:latin typeface="Calibri"/>
            </a:endParaRPr>
          </a:p>
        </p:txBody>
      </p:sp>
      <p:cxnSp>
        <p:nvCxnSpPr>
          <p:cNvPr id="132" name="Line 29"/>
          <p:cNvCxnSpPr>
            <a:stCxn id="130" idx="0"/>
            <a:endCxn id="104" idx="2"/>
          </p:cNvCxnSpPr>
          <p:nvPr/>
        </p:nvCxnSpPr>
        <p:spPr>
          <a:xfrm flipH="1" flipV="1">
            <a:off x="2293560" y="2870640"/>
            <a:ext cx="1322280" cy="842400"/>
          </a:xfrm>
          <a:prstGeom prst="straightConnector1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</p:cxnSp>
      <p:sp>
        <p:nvSpPr>
          <p:cNvPr id="133" name="CustomShape 30"/>
          <p:cNvSpPr/>
          <p:nvPr/>
        </p:nvSpPr>
        <p:spPr>
          <a:xfrm>
            <a:off x="1447920" y="3712680"/>
            <a:ext cx="20786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Cookie/session errato(a) o</a:t>
            </a:r>
            <a:endParaRPr b="0" lang="it-IT" sz="1400" spc="-1" strike="noStrike"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non presente</a:t>
            </a:r>
            <a:endParaRPr b="0" lang="it-IT" sz="1400" spc="-1" strike="noStrike">
              <a:latin typeface="Calibri"/>
            </a:endParaRPr>
          </a:p>
        </p:txBody>
      </p:sp>
      <p:sp>
        <p:nvSpPr>
          <p:cNvPr id="134" name="CustomShape 31"/>
          <p:cNvSpPr/>
          <p:nvPr/>
        </p:nvSpPr>
        <p:spPr>
          <a:xfrm>
            <a:off x="1933200" y="4673520"/>
            <a:ext cx="1141200" cy="36504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400" spc="-1" strike="noStrike"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Request</a:t>
            </a:r>
            <a:br/>
            <a:endParaRPr b="0" lang="it-IT" sz="1400" spc="-1" strike="noStrike">
              <a:latin typeface="Calibri"/>
            </a:endParaRPr>
          </a:p>
        </p:txBody>
      </p:sp>
      <p:cxnSp>
        <p:nvCxnSpPr>
          <p:cNvPr id="135" name="Line 32"/>
          <p:cNvCxnSpPr>
            <a:stCxn id="134" idx="3"/>
            <a:endCxn id="124" idx="2"/>
          </p:cNvCxnSpPr>
          <p:nvPr/>
        </p:nvCxnSpPr>
        <p:spPr>
          <a:xfrm flipV="1">
            <a:off x="3074400" y="4433040"/>
            <a:ext cx="962280" cy="423360"/>
          </a:xfrm>
          <a:prstGeom prst="straightConnector1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</p:cxnSp>
      <p:sp>
        <p:nvSpPr>
          <p:cNvPr id="136" name="CustomShape 33"/>
          <p:cNvSpPr/>
          <p:nvPr/>
        </p:nvSpPr>
        <p:spPr>
          <a:xfrm>
            <a:off x="5177880" y="2869920"/>
            <a:ext cx="239760" cy="239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34"/>
          <p:cNvSpPr/>
          <p:nvPr/>
        </p:nvSpPr>
        <p:spPr>
          <a:xfrm>
            <a:off x="5357880" y="2630160"/>
            <a:ext cx="239760" cy="239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38" name="Line 35"/>
          <p:cNvCxnSpPr>
            <a:stCxn id="137" idx="3"/>
            <a:endCxn id="123" idx="3"/>
          </p:cNvCxnSpPr>
          <p:nvPr/>
        </p:nvCxnSpPr>
        <p:spPr>
          <a:xfrm>
            <a:off x="5597640" y="2750040"/>
            <a:ext cx="1504080" cy="1503000"/>
          </a:xfrm>
          <a:prstGeom prst="straightConnector1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</p:cxnSp>
      <p:cxnSp>
        <p:nvCxnSpPr>
          <p:cNvPr id="139" name="Line 36"/>
          <p:cNvCxnSpPr>
            <a:stCxn id="136" idx="2"/>
            <a:endCxn id="107" idx="1"/>
          </p:cNvCxnSpPr>
          <p:nvPr/>
        </p:nvCxnSpPr>
        <p:spPr>
          <a:xfrm>
            <a:off x="5297760" y="3109680"/>
            <a:ext cx="1803960" cy="1834560"/>
          </a:xfrm>
          <a:prstGeom prst="straightConnector1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</p:cxnSp>
      <p:sp>
        <p:nvSpPr>
          <p:cNvPr id="140" name="CustomShape 37"/>
          <p:cNvSpPr/>
          <p:nvPr/>
        </p:nvSpPr>
        <p:spPr>
          <a:xfrm>
            <a:off x="5864400" y="2648520"/>
            <a:ext cx="1191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role=manager</a:t>
            </a:r>
            <a:endParaRPr b="0" lang="it-IT" sz="1400" spc="-1" strike="noStrike">
              <a:latin typeface="Calibri"/>
            </a:endParaRPr>
          </a:p>
        </p:txBody>
      </p:sp>
      <p:sp>
        <p:nvSpPr>
          <p:cNvPr id="141" name="CustomShape 38"/>
          <p:cNvSpPr/>
          <p:nvPr/>
        </p:nvSpPr>
        <p:spPr>
          <a:xfrm>
            <a:off x="4986000" y="3296520"/>
            <a:ext cx="1062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role=worker</a:t>
            </a:r>
            <a:endParaRPr b="0" lang="it-IT" sz="1400" spc="-1" strike="noStrike">
              <a:latin typeface="Calibri"/>
            </a:endParaRPr>
          </a:p>
        </p:txBody>
      </p:sp>
      <p:sp>
        <p:nvSpPr>
          <p:cNvPr id="142" name="TextShape 39"/>
          <p:cNvSpPr txBox="1"/>
          <p:nvPr/>
        </p:nvSpPr>
        <p:spPr>
          <a:xfrm>
            <a:off x="504000" y="72000"/>
            <a:ext cx="907128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it-IT" sz="5390" spc="-1" strike="noStrike">
                <a:latin typeface="Calibri"/>
              </a:rPr>
              <a:t>Login</a:t>
            </a:r>
            <a:endParaRPr b="1" lang="it-IT" sz="539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4000" y="72000"/>
            <a:ext cx="907128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it-IT" sz="5390" spc="-1" strike="noStrike">
                <a:latin typeface="Calibri"/>
              </a:rPr>
              <a:t>Access rights (1)</a:t>
            </a:r>
            <a:endParaRPr b="1" lang="it-IT" sz="5390" spc="-1" strike="noStrike">
              <a:latin typeface="Calibri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509120" y="504000"/>
            <a:ext cx="1180440" cy="3330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CookieChecker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1644120" y="2376000"/>
            <a:ext cx="8143920" cy="3240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4"/>
          <p:cNvSpPr/>
          <p:nvPr/>
        </p:nvSpPr>
        <p:spPr>
          <a:xfrm>
            <a:off x="1656000" y="1512000"/>
            <a:ext cx="8136000" cy="792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5"/>
          <p:cNvSpPr/>
          <p:nvPr/>
        </p:nvSpPr>
        <p:spPr>
          <a:xfrm>
            <a:off x="2154600" y="1872000"/>
            <a:ext cx="4932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8" name="CustomShape 6"/>
          <p:cNvSpPr/>
          <p:nvPr/>
        </p:nvSpPr>
        <p:spPr>
          <a:xfrm>
            <a:off x="2154600" y="2159640"/>
            <a:ext cx="6693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9" name="CustomShape 7"/>
          <p:cNvSpPr/>
          <p:nvPr/>
        </p:nvSpPr>
        <p:spPr>
          <a:xfrm>
            <a:off x="5484240" y="1599480"/>
            <a:ext cx="1681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Role == Manager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50" name="CustomShape 8"/>
          <p:cNvSpPr/>
          <p:nvPr/>
        </p:nvSpPr>
        <p:spPr>
          <a:xfrm>
            <a:off x="7605000" y="1872000"/>
            <a:ext cx="1681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Role == Worker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51" name="Line 9"/>
          <p:cNvSpPr/>
          <p:nvPr/>
        </p:nvSpPr>
        <p:spPr>
          <a:xfrm flipH="1">
            <a:off x="2085840" y="837000"/>
            <a:ext cx="2160" cy="3999600"/>
          </a:xfrm>
          <a:prstGeom prst="line">
            <a:avLst/>
          </a:prstGeom>
          <a:ln>
            <a:prstDash val="sysDot"/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2" name="CustomShape 10"/>
          <p:cNvSpPr/>
          <p:nvPr/>
        </p:nvSpPr>
        <p:spPr>
          <a:xfrm>
            <a:off x="1723680" y="3456000"/>
            <a:ext cx="7943400" cy="1080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11"/>
          <p:cNvSpPr/>
          <p:nvPr/>
        </p:nvSpPr>
        <p:spPr>
          <a:xfrm flipH="1">
            <a:off x="3816720" y="1210320"/>
            <a:ext cx="13680" cy="3638880"/>
          </a:xfrm>
          <a:prstGeom prst="line">
            <a:avLst/>
          </a:prstGeom>
          <a:ln>
            <a:prstDash val="sysDot"/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4" name="CustomShape 12"/>
          <p:cNvSpPr/>
          <p:nvPr/>
        </p:nvSpPr>
        <p:spPr>
          <a:xfrm>
            <a:off x="1728000" y="4608000"/>
            <a:ext cx="4032000" cy="864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3"/>
          <p:cNvSpPr/>
          <p:nvPr/>
        </p:nvSpPr>
        <p:spPr>
          <a:xfrm>
            <a:off x="1935360" y="1016280"/>
            <a:ext cx="258480" cy="452772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56" name="CustomShape 14"/>
          <p:cNvSpPr/>
          <p:nvPr/>
        </p:nvSpPr>
        <p:spPr>
          <a:xfrm>
            <a:off x="792000" y="1439640"/>
            <a:ext cx="114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7" name="CustomShape 15"/>
          <p:cNvSpPr/>
          <p:nvPr/>
        </p:nvSpPr>
        <p:spPr>
          <a:xfrm>
            <a:off x="-72000" y="1016280"/>
            <a:ext cx="168696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GET</a:t>
            </a:r>
            <a:endParaRPr b="0" lang="it-IT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(/ || /</a:t>
            </a:r>
            <a:r>
              <a:rPr b="0" i="1" lang="it-IT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login |</a:t>
            </a: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| /register</a:t>
            </a:r>
            <a:r>
              <a:rPr b="0" lang="it-IT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r>
              <a:rPr b="0" lang="it-IT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it-IT" sz="1300" spc="-1" strike="noStrike">
              <a:latin typeface="Arial"/>
            </a:endParaRPr>
          </a:p>
        </p:txBody>
      </p:sp>
      <p:sp>
        <p:nvSpPr>
          <p:cNvPr id="158" name="CustomShape 16"/>
          <p:cNvSpPr/>
          <p:nvPr/>
        </p:nvSpPr>
        <p:spPr>
          <a:xfrm>
            <a:off x="3240000" y="876600"/>
            <a:ext cx="1180440" cy="3330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UserDAO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159" name="CustomShape 17"/>
          <p:cNvSpPr/>
          <p:nvPr/>
        </p:nvSpPr>
        <p:spPr>
          <a:xfrm>
            <a:off x="3666240" y="2460600"/>
            <a:ext cx="258480" cy="6606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60" name="CustomShape 18"/>
          <p:cNvSpPr/>
          <p:nvPr/>
        </p:nvSpPr>
        <p:spPr>
          <a:xfrm>
            <a:off x="2193840" y="2532240"/>
            <a:ext cx="1472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1" name="CustomShape 19"/>
          <p:cNvSpPr/>
          <p:nvPr/>
        </p:nvSpPr>
        <p:spPr>
          <a:xfrm>
            <a:off x="2232000" y="2460600"/>
            <a:ext cx="12456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authcookie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162" name="CustomShape 20"/>
          <p:cNvSpPr/>
          <p:nvPr/>
        </p:nvSpPr>
        <p:spPr>
          <a:xfrm flipH="1">
            <a:off x="2193840" y="2904840"/>
            <a:ext cx="1472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3" name="CustomShape 21"/>
          <p:cNvSpPr/>
          <p:nvPr/>
        </p:nvSpPr>
        <p:spPr>
          <a:xfrm>
            <a:off x="2376000" y="2676600"/>
            <a:ext cx="125100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cookie, cookietime</a:t>
            </a:r>
            <a:endParaRPr b="0" lang="it-IT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it-IT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|| null</a:t>
            </a:r>
            <a:endParaRPr b="0" lang="it-IT" sz="1100" spc="-1" strike="noStrike">
              <a:latin typeface="Arial"/>
            </a:endParaRPr>
          </a:p>
        </p:txBody>
      </p:sp>
      <p:grpSp>
        <p:nvGrpSpPr>
          <p:cNvPr id="164" name="Group 22"/>
          <p:cNvGrpSpPr/>
          <p:nvPr/>
        </p:nvGrpSpPr>
        <p:grpSpPr>
          <a:xfrm>
            <a:off x="1450440" y="3039480"/>
            <a:ext cx="484920" cy="272520"/>
            <a:chOff x="1450440" y="3039480"/>
            <a:chExt cx="484920" cy="272520"/>
          </a:xfrm>
        </p:grpSpPr>
        <p:sp>
          <p:nvSpPr>
            <p:cNvPr id="165" name="Line 23"/>
            <p:cNvSpPr/>
            <p:nvPr/>
          </p:nvSpPr>
          <p:spPr>
            <a:xfrm flipH="1">
              <a:off x="1450440" y="3039480"/>
              <a:ext cx="484920" cy="0"/>
            </a:xfrm>
            <a:prstGeom prst="line">
              <a:avLst/>
            </a:prstGeom>
            <a:ln w="2844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Line 24"/>
            <p:cNvSpPr/>
            <p:nvPr/>
          </p:nvSpPr>
          <p:spPr>
            <a:xfrm>
              <a:off x="1450440" y="3039480"/>
              <a:ext cx="0" cy="271080"/>
            </a:xfrm>
            <a:prstGeom prst="line">
              <a:avLst/>
            </a:prstGeom>
            <a:ln w="2844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CustomShape 25"/>
            <p:cNvSpPr/>
            <p:nvPr/>
          </p:nvSpPr>
          <p:spPr>
            <a:xfrm>
              <a:off x="1450800" y="3311640"/>
              <a:ext cx="4842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070c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8" name="CustomShape 26"/>
          <p:cNvSpPr/>
          <p:nvPr/>
        </p:nvSpPr>
        <p:spPr>
          <a:xfrm>
            <a:off x="257760" y="2952000"/>
            <a:ext cx="1389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If cookie != null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Check validity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69" name="CustomShape 27"/>
          <p:cNvSpPr/>
          <p:nvPr/>
        </p:nvSpPr>
        <p:spPr>
          <a:xfrm>
            <a:off x="3701520" y="3625920"/>
            <a:ext cx="258480" cy="6220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70" name="CustomShape 28"/>
          <p:cNvSpPr/>
          <p:nvPr/>
        </p:nvSpPr>
        <p:spPr>
          <a:xfrm>
            <a:off x="2223360" y="3672000"/>
            <a:ext cx="147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1" name="CustomShape 29"/>
          <p:cNvSpPr/>
          <p:nvPr/>
        </p:nvSpPr>
        <p:spPr>
          <a:xfrm>
            <a:off x="2193840" y="3432600"/>
            <a:ext cx="17053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cookie OK: getUserFromCookie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72" name="CustomShape 30"/>
          <p:cNvSpPr/>
          <p:nvPr/>
        </p:nvSpPr>
        <p:spPr>
          <a:xfrm flipH="1">
            <a:off x="2194920" y="4175640"/>
            <a:ext cx="151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3" name="CustomShape 31"/>
          <p:cNvSpPr/>
          <p:nvPr/>
        </p:nvSpPr>
        <p:spPr>
          <a:xfrm>
            <a:off x="2283480" y="3902760"/>
            <a:ext cx="1245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74" name="CustomShape 32"/>
          <p:cNvSpPr/>
          <p:nvPr/>
        </p:nvSpPr>
        <p:spPr>
          <a:xfrm>
            <a:off x="2193840" y="5255640"/>
            <a:ext cx="306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5" name="CustomShape 33"/>
          <p:cNvSpPr/>
          <p:nvPr/>
        </p:nvSpPr>
        <p:spPr>
          <a:xfrm>
            <a:off x="2193840" y="4551120"/>
            <a:ext cx="1705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else 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76" name="CustomShape 34"/>
          <p:cNvSpPr/>
          <p:nvPr/>
        </p:nvSpPr>
        <p:spPr>
          <a:xfrm>
            <a:off x="4795560" y="864000"/>
            <a:ext cx="1180440" cy="3330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Client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177" name="Line 35"/>
          <p:cNvSpPr/>
          <p:nvPr/>
        </p:nvSpPr>
        <p:spPr>
          <a:xfrm flipH="1">
            <a:off x="5372280" y="1197720"/>
            <a:ext cx="13680" cy="3638880"/>
          </a:xfrm>
          <a:prstGeom prst="line">
            <a:avLst/>
          </a:prstGeom>
          <a:ln>
            <a:prstDash val="sysDot"/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8" name="CustomShape 36"/>
          <p:cNvSpPr/>
          <p:nvPr/>
        </p:nvSpPr>
        <p:spPr>
          <a:xfrm>
            <a:off x="5257080" y="4836600"/>
            <a:ext cx="258480" cy="5508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79" name="CustomShape 37"/>
          <p:cNvSpPr/>
          <p:nvPr/>
        </p:nvSpPr>
        <p:spPr>
          <a:xfrm>
            <a:off x="2210400" y="4983120"/>
            <a:ext cx="1245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 200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80" name="CustomShape 38"/>
          <p:cNvSpPr/>
          <p:nvPr/>
        </p:nvSpPr>
        <p:spPr>
          <a:xfrm>
            <a:off x="6480000" y="876600"/>
            <a:ext cx="1296000" cy="3330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ManagerChecker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181" name="Line 39"/>
          <p:cNvSpPr/>
          <p:nvPr/>
        </p:nvSpPr>
        <p:spPr>
          <a:xfrm flipH="1">
            <a:off x="7172280" y="1210320"/>
            <a:ext cx="13680" cy="3638880"/>
          </a:xfrm>
          <a:prstGeom prst="line">
            <a:avLst/>
          </a:prstGeom>
          <a:ln>
            <a:prstDash val="sysDot"/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2" name="CustomShape 40"/>
          <p:cNvSpPr/>
          <p:nvPr/>
        </p:nvSpPr>
        <p:spPr>
          <a:xfrm>
            <a:off x="7093080" y="1728000"/>
            <a:ext cx="262440" cy="2880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83" name="CustomShape 41"/>
          <p:cNvSpPr/>
          <p:nvPr/>
        </p:nvSpPr>
        <p:spPr>
          <a:xfrm>
            <a:off x="8323560" y="876600"/>
            <a:ext cx="1180440" cy="3330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WorkerChecker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184" name="Line 42"/>
          <p:cNvSpPr/>
          <p:nvPr/>
        </p:nvSpPr>
        <p:spPr>
          <a:xfrm flipH="1">
            <a:off x="8900280" y="1210320"/>
            <a:ext cx="13680" cy="3638880"/>
          </a:xfrm>
          <a:prstGeom prst="line">
            <a:avLst/>
          </a:prstGeom>
          <a:ln>
            <a:prstDash val="sysDot"/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5" name="CustomShape 43"/>
          <p:cNvSpPr/>
          <p:nvPr/>
        </p:nvSpPr>
        <p:spPr>
          <a:xfrm>
            <a:off x="2193840" y="1512000"/>
            <a:ext cx="27021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[!(session.isNew || user == null)]</a:t>
            </a:r>
            <a:endParaRPr b="0" lang="it-IT" sz="1100" spc="-1" strike="noStrike">
              <a:latin typeface="Arial"/>
            </a:endParaRPr>
          </a:p>
        </p:txBody>
      </p:sp>
      <p:grpSp>
        <p:nvGrpSpPr>
          <p:cNvPr id="186" name="Group 44"/>
          <p:cNvGrpSpPr/>
          <p:nvPr/>
        </p:nvGrpSpPr>
        <p:grpSpPr>
          <a:xfrm>
            <a:off x="257760" y="2019240"/>
            <a:ext cx="1677600" cy="2372760"/>
            <a:chOff x="257760" y="2019240"/>
            <a:chExt cx="1677600" cy="2372760"/>
          </a:xfrm>
        </p:grpSpPr>
        <p:sp>
          <p:nvSpPr>
            <p:cNvPr id="187" name="Line 45"/>
            <p:cNvSpPr/>
            <p:nvPr/>
          </p:nvSpPr>
          <p:spPr>
            <a:xfrm flipH="1">
              <a:off x="257760" y="4392000"/>
              <a:ext cx="1677600" cy="0"/>
            </a:xfrm>
            <a:prstGeom prst="line">
              <a:avLst/>
            </a:prstGeom>
            <a:ln w="2844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Line 46"/>
            <p:cNvSpPr/>
            <p:nvPr/>
          </p:nvSpPr>
          <p:spPr>
            <a:xfrm flipV="1">
              <a:off x="257760" y="2031840"/>
              <a:ext cx="0" cy="2360160"/>
            </a:xfrm>
            <a:prstGeom prst="line">
              <a:avLst/>
            </a:prstGeom>
            <a:ln w="2844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" name="CustomShape 47"/>
            <p:cNvSpPr/>
            <p:nvPr/>
          </p:nvSpPr>
          <p:spPr>
            <a:xfrm flipV="1">
              <a:off x="258480" y="2018520"/>
              <a:ext cx="1676160" cy="3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070c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0" name="CustomShape 48"/>
          <p:cNvSpPr/>
          <p:nvPr/>
        </p:nvSpPr>
        <p:spPr>
          <a:xfrm>
            <a:off x="8856360" y="1667160"/>
            <a:ext cx="262800" cy="5508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4000" y="72000"/>
            <a:ext cx="907128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it-IT" sz="5390" spc="-1" strike="noStrike">
                <a:latin typeface="Calibri"/>
              </a:rPr>
              <a:t>Access rights (2)</a:t>
            </a:r>
            <a:endParaRPr b="1" lang="it-IT" sz="5390" spc="-1" strike="noStrike">
              <a:latin typeface="Calibri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509120" y="864000"/>
            <a:ext cx="1180440" cy="3330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Checker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193" name="Line 3"/>
          <p:cNvSpPr/>
          <p:nvPr/>
        </p:nvSpPr>
        <p:spPr>
          <a:xfrm flipH="1">
            <a:off x="2085840" y="1197720"/>
            <a:ext cx="13680" cy="3638880"/>
          </a:xfrm>
          <a:prstGeom prst="line">
            <a:avLst/>
          </a:prstGeom>
          <a:ln>
            <a:prstDash val="sysDot"/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4" name="CustomShape 4"/>
          <p:cNvSpPr/>
          <p:nvPr/>
        </p:nvSpPr>
        <p:spPr>
          <a:xfrm>
            <a:off x="1872000" y="1642320"/>
            <a:ext cx="7918920" cy="1813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5"/>
          <p:cNvSpPr/>
          <p:nvPr/>
        </p:nvSpPr>
        <p:spPr>
          <a:xfrm>
            <a:off x="1872000" y="3600000"/>
            <a:ext cx="7918920" cy="576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6"/>
          <p:cNvSpPr/>
          <p:nvPr/>
        </p:nvSpPr>
        <p:spPr>
          <a:xfrm>
            <a:off x="2193840" y="3973320"/>
            <a:ext cx="306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7" name="CustomShape 7"/>
          <p:cNvSpPr/>
          <p:nvPr/>
        </p:nvSpPr>
        <p:spPr>
          <a:xfrm>
            <a:off x="2449440" y="3702240"/>
            <a:ext cx="27021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else redirect(/login)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198" name="CustomShape 8"/>
          <p:cNvSpPr/>
          <p:nvPr/>
        </p:nvSpPr>
        <p:spPr>
          <a:xfrm>
            <a:off x="1935360" y="1609920"/>
            <a:ext cx="258480" cy="39340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99" name="CustomShape 9"/>
          <p:cNvSpPr/>
          <p:nvPr/>
        </p:nvSpPr>
        <p:spPr>
          <a:xfrm>
            <a:off x="781920" y="1884240"/>
            <a:ext cx="1090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0" name="CustomShape 10"/>
          <p:cNvSpPr/>
          <p:nvPr/>
        </p:nvSpPr>
        <p:spPr>
          <a:xfrm>
            <a:off x="-15840" y="1326960"/>
            <a:ext cx="185328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it-IT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GET</a:t>
            </a:r>
            <a:endParaRPr b="0" lang="it-IT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!(/ || /</a:t>
            </a:r>
            <a:r>
              <a:rPr b="0" i="1" lang="it-IT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login |</a:t>
            </a:r>
            <a:r>
              <a:rPr b="0" lang="it-IT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| /register)</a:t>
            </a:r>
            <a:r>
              <a:rPr b="0" lang="it-IT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it-IT" sz="1300" spc="-1" strike="noStrike">
              <a:latin typeface="Arial"/>
            </a:endParaRPr>
          </a:p>
        </p:txBody>
      </p:sp>
      <p:sp>
        <p:nvSpPr>
          <p:cNvPr id="201" name="CustomShape 11"/>
          <p:cNvSpPr/>
          <p:nvPr/>
        </p:nvSpPr>
        <p:spPr>
          <a:xfrm>
            <a:off x="4795560" y="864000"/>
            <a:ext cx="1180440" cy="3330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Client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202" name="Line 12"/>
          <p:cNvSpPr/>
          <p:nvPr/>
        </p:nvSpPr>
        <p:spPr>
          <a:xfrm flipH="1">
            <a:off x="5372280" y="1197720"/>
            <a:ext cx="13680" cy="3638880"/>
          </a:xfrm>
          <a:prstGeom prst="line">
            <a:avLst/>
          </a:prstGeom>
          <a:ln>
            <a:prstDash val="sysDot"/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3" name="CustomShape 13"/>
          <p:cNvSpPr/>
          <p:nvPr/>
        </p:nvSpPr>
        <p:spPr>
          <a:xfrm>
            <a:off x="5256000" y="3685680"/>
            <a:ext cx="258480" cy="4320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04" name="CustomShape 14"/>
          <p:cNvSpPr/>
          <p:nvPr/>
        </p:nvSpPr>
        <p:spPr>
          <a:xfrm>
            <a:off x="6480000" y="876600"/>
            <a:ext cx="1296000" cy="3330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ManagerChecker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205" name="Line 15"/>
          <p:cNvSpPr/>
          <p:nvPr/>
        </p:nvSpPr>
        <p:spPr>
          <a:xfrm flipH="1">
            <a:off x="7172280" y="1210320"/>
            <a:ext cx="13680" cy="3638880"/>
          </a:xfrm>
          <a:prstGeom prst="line">
            <a:avLst/>
          </a:prstGeom>
          <a:ln>
            <a:prstDash val="sysDot"/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6" name="CustomShape 16"/>
          <p:cNvSpPr/>
          <p:nvPr/>
        </p:nvSpPr>
        <p:spPr>
          <a:xfrm>
            <a:off x="8323560" y="876600"/>
            <a:ext cx="1180440" cy="3330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WorkerChecker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207" name="Line 17"/>
          <p:cNvSpPr/>
          <p:nvPr/>
        </p:nvSpPr>
        <p:spPr>
          <a:xfrm flipH="1">
            <a:off x="8900280" y="1210320"/>
            <a:ext cx="13680" cy="3638880"/>
          </a:xfrm>
          <a:prstGeom prst="line">
            <a:avLst/>
          </a:prstGeom>
          <a:ln>
            <a:prstDash val="sysDot"/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8" name="CustomShape 18"/>
          <p:cNvSpPr/>
          <p:nvPr/>
        </p:nvSpPr>
        <p:spPr>
          <a:xfrm>
            <a:off x="2226600" y="2592000"/>
            <a:ext cx="482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9" name="CustomShape 19"/>
          <p:cNvSpPr/>
          <p:nvPr/>
        </p:nvSpPr>
        <p:spPr>
          <a:xfrm>
            <a:off x="2226600" y="2879640"/>
            <a:ext cx="6557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0" name="CustomShape 20"/>
          <p:cNvSpPr/>
          <p:nvPr/>
        </p:nvSpPr>
        <p:spPr>
          <a:xfrm>
            <a:off x="5556240" y="2319480"/>
            <a:ext cx="1499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Role == Manager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211" name="CustomShape 21"/>
          <p:cNvSpPr/>
          <p:nvPr/>
        </p:nvSpPr>
        <p:spPr>
          <a:xfrm>
            <a:off x="7416000" y="2606760"/>
            <a:ext cx="1681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Role == Worker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212" name="CustomShape 22"/>
          <p:cNvSpPr/>
          <p:nvPr/>
        </p:nvSpPr>
        <p:spPr>
          <a:xfrm>
            <a:off x="7056000" y="2448000"/>
            <a:ext cx="262440" cy="2880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13" name="CustomShape 23"/>
          <p:cNvSpPr/>
          <p:nvPr/>
        </p:nvSpPr>
        <p:spPr>
          <a:xfrm>
            <a:off x="2265840" y="1642320"/>
            <a:ext cx="27021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[!(session.isNew || user == null)]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214" name="CustomShape 24"/>
          <p:cNvSpPr/>
          <p:nvPr/>
        </p:nvSpPr>
        <p:spPr>
          <a:xfrm>
            <a:off x="8784000" y="2617200"/>
            <a:ext cx="262800" cy="5508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504000" y="72000"/>
            <a:ext cx="907128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it-IT" sz="5390" spc="-1" strike="noStrike">
                <a:latin typeface="Calibri"/>
              </a:rPr>
              <a:t>Access rights (3)</a:t>
            </a:r>
            <a:endParaRPr b="1" lang="it-IT" sz="5390" spc="-1" strike="noStrike">
              <a:latin typeface="Calibri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1509120" y="864000"/>
            <a:ext cx="1180440" cy="3330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WorkerChecker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217" name="Line 3"/>
          <p:cNvSpPr/>
          <p:nvPr/>
        </p:nvSpPr>
        <p:spPr>
          <a:xfrm flipH="1">
            <a:off x="2085840" y="1197720"/>
            <a:ext cx="13680" cy="3638880"/>
          </a:xfrm>
          <a:prstGeom prst="line">
            <a:avLst/>
          </a:prstGeom>
          <a:ln>
            <a:prstDash val="sysDot"/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8" name="CustomShape 4"/>
          <p:cNvSpPr/>
          <p:nvPr/>
        </p:nvSpPr>
        <p:spPr>
          <a:xfrm>
            <a:off x="1579680" y="1642320"/>
            <a:ext cx="8211240" cy="1165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5"/>
          <p:cNvSpPr/>
          <p:nvPr/>
        </p:nvSpPr>
        <p:spPr>
          <a:xfrm>
            <a:off x="1575720" y="3024000"/>
            <a:ext cx="8210880" cy="2520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6"/>
          <p:cNvSpPr/>
          <p:nvPr/>
        </p:nvSpPr>
        <p:spPr>
          <a:xfrm>
            <a:off x="2193840" y="3599640"/>
            <a:ext cx="306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1" name="CustomShape 7"/>
          <p:cNvSpPr/>
          <p:nvPr/>
        </p:nvSpPr>
        <p:spPr>
          <a:xfrm>
            <a:off x="1720800" y="3312000"/>
            <a:ext cx="7777080" cy="936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8"/>
          <p:cNvSpPr/>
          <p:nvPr/>
        </p:nvSpPr>
        <p:spPr>
          <a:xfrm>
            <a:off x="2193840" y="3054240"/>
            <a:ext cx="4701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else 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223" name="CustomShape 9"/>
          <p:cNvSpPr/>
          <p:nvPr/>
        </p:nvSpPr>
        <p:spPr>
          <a:xfrm>
            <a:off x="1728000" y="4320000"/>
            <a:ext cx="7777080" cy="936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0"/>
          <p:cNvSpPr/>
          <p:nvPr/>
        </p:nvSpPr>
        <p:spPr>
          <a:xfrm>
            <a:off x="1935360" y="1609920"/>
            <a:ext cx="258480" cy="39340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25" name="CustomShape 11"/>
          <p:cNvSpPr/>
          <p:nvPr/>
        </p:nvSpPr>
        <p:spPr>
          <a:xfrm>
            <a:off x="781920" y="1884240"/>
            <a:ext cx="1090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6" name="CustomShape 12"/>
          <p:cNvSpPr/>
          <p:nvPr/>
        </p:nvSpPr>
        <p:spPr>
          <a:xfrm>
            <a:off x="288000" y="1326960"/>
            <a:ext cx="124812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it-IT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GET</a:t>
            </a:r>
            <a:endParaRPr b="0" lang="it-IT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(/worker/smth)</a:t>
            </a:r>
            <a:r>
              <a:rPr b="0" lang="it-IT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it-IT" sz="1300" spc="-1" strike="noStrike">
              <a:latin typeface="Arial"/>
            </a:endParaRPr>
          </a:p>
        </p:txBody>
      </p:sp>
      <p:sp>
        <p:nvSpPr>
          <p:cNvPr id="227" name="CustomShape 13"/>
          <p:cNvSpPr/>
          <p:nvPr/>
        </p:nvSpPr>
        <p:spPr>
          <a:xfrm>
            <a:off x="4795560" y="864000"/>
            <a:ext cx="1180440" cy="3330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Client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228" name="Line 14"/>
          <p:cNvSpPr/>
          <p:nvPr/>
        </p:nvSpPr>
        <p:spPr>
          <a:xfrm>
            <a:off x="5385960" y="1197720"/>
            <a:ext cx="14040" cy="4346280"/>
          </a:xfrm>
          <a:prstGeom prst="line">
            <a:avLst/>
          </a:prstGeom>
          <a:ln>
            <a:prstDash val="sysDot"/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9" name="CustomShape 15"/>
          <p:cNvSpPr/>
          <p:nvPr/>
        </p:nvSpPr>
        <p:spPr>
          <a:xfrm>
            <a:off x="5256000" y="3456000"/>
            <a:ext cx="258480" cy="6480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30" name="CustomShape 16"/>
          <p:cNvSpPr/>
          <p:nvPr/>
        </p:nvSpPr>
        <p:spPr>
          <a:xfrm>
            <a:off x="2226600" y="2592000"/>
            <a:ext cx="3054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1" name="CustomShape 17"/>
          <p:cNvSpPr/>
          <p:nvPr/>
        </p:nvSpPr>
        <p:spPr>
          <a:xfrm>
            <a:off x="2304000" y="2304000"/>
            <a:ext cx="1499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200 OK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232" name="CustomShape 18"/>
          <p:cNvSpPr/>
          <p:nvPr/>
        </p:nvSpPr>
        <p:spPr>
          <a:xfrm>
            <a:off x="5281560" y="2448000"/>
            <a:ext cx="262440" cy="2880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33" name="CustomShape 19"/>
          <p:cNvSpPr/>
          <p:nvPr/>
        </p:nvSpPr>
        <p:spPr>
          <a:xfrm>
            <a:off x="2265840" y="1642320"/>
            <a:ext cx="27021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[isWorker]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234" name="CustomShape 20"/>
          <p:cNvSpPr/>
          <p:nvPr/>
        </p:nvSpPr>
        <p:spPr>
          <a:xfrm>
            <a:off x="2193840" y="3898440"/>
            <a:ext cx="3054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5" name="CustomShape 21"/>
          <p:cNvSpPr/>
          <p:nvPr/>
        </p:nvSpPr>
        <p:spPr>
          <a:xfrm>
            <a:off x="2193840" y="3342240"/>
            <a:ext cx="27021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[isManager]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236" name="CustomShape 22"/>
          <p:cNvSpPr/>
          <p:nvPr/>
        </p:nvSpPr>
        <p:spPr>
          <a:xfrm>
            <a:off x="2193840" y="3625920"/>
            <a:ext cx="1499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redirect(/manager)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237" name="CustomShape 23"/>
          <p:cNvSpPr/>
          <p:nvPr/>
        </p:nvSpPr>
        <p:spPr>
          <a:xfrm>
            <a:off x="5263200" y="4464000"/>
            <a:ext cx="258480" cy="6480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38" name="CustomShape 24"/>
          <p:cNvSpPr/>
          <p:nvPr/>
        </p:nvSpPr>
        <p:spPr>
          <a:xfrm>
            <a:off x="2201040" y="4906440"/>
            <a:ext cx="3054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9" name="CustomShape 25"/>
          <p:cNvSpPr/>
          <p:nvPr/>
        </p:nvSpPr>
        <p:spPr>
          <a:xfrm>
            <a:off x="2201040" y="4350240"/>
            <a:ext cx="27021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else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240" name="CustomShape 26"/>
          <p:cNvSpPr/>
          <p:nvPr/>
        </p:nvSpPr>
        <p:spPr>
          <a:xfrm>
            <a:off x="2201040" y="4633920"/>
            <a:ext cx="16149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redirect(/index.html)</a:t>
            </a:r>
            <a:endParaRPr b="0" lang="it-I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" descr=""/>
          <p:cNvPicPr/>
          <p:nvPr/>
        </p:nvPicPr>
        <p:blipFill>
          <a:blip r:embed="rId1"/>
          <a:srcRect l="0" t="0" r="0" b="39044"/>
          <a:stretch/>
        </p:blipFill>
        <p:spPr>
          <a:xfrm>
            <a:off x="127080" y="0"/>
            <a:ext cx="5128920" cy="5670000"/>
          </a:xfrm>
          <a:prstGeom prst="rect">
            <a:avLst/>
          </a:prstGeom>
          <a:ln>
            <a:noFill/>
          </a:ln>
        </p:spPr>
      </p:pic>
      <p:pic>
        <p:nvPicPr>
          <p:cNvPr id="242" name="" descr=""/>
          <p:cNvPicPr/>
          <p:nvPr/>
        </p:nvPicPr>
        <p:blipFill>
          <a:blip r:embed="rId2"/>
          <a:srcRect l="0" t="62209" r="7" b="0"/>
          <a:stretch/>
        </p:blipFill>
        <p:spPr>
          <a:xfrm>
            <a:off x="5256000" y="44640"/>
            <a:ext cx="4767480" cy="3267360"/>
          </a:xfrm>
          <a:prstGeom prst="rect">
            <a:avLst/>
          </a:prstGeom>
          <a:ln>
            <a:noFill/>
          </a:ln>
        </p:spPr>
      </p:pic>
      <p:sp>
        <p:nvSpPr>
          <p:cNvPr id="243" name="CustomShape 1"/>
          <p:cNvSpPr/>
          <p:nvPr/>
        </p:nvSpPr>
        <p:spPr>
          <a:xfrm>
            <a:off x="1800000" y="2878920"/>
            <a:ext cx="1969560" cy="217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77400" rIns="77400" tIns="32400" bIns="32400">
            <a:spAutoFit/>
          </a:bodyPr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||( !session.isNew &amp;&amp; user != null) </a:t>
            </a:r>
            <a:endParaRPr b="0" lang="it-IT" sz="1000" spc="-1" strike="noStrike">
              <a:latin typeface="Calibri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116720" y="4462920"/>
            <a:ext cx="994320" cy="217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77400" rIns="77400" tIns="32400" bIns="32400">
            <a:spAutoFit/>
          </a:bodyPr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else           </a:t>
            </a:r>
            <a:endParaRPr b="0" lang="it-IT" sz="10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502920" y="0"/>
            <a:ext cx="907128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it-IT" sz="5390" spc="-1" strike="noStrike">
                <a:latin typeface="Calibri"/>
              </a:rPr>
              <a:t>Registrazione</a:t>
            </a:r>
            <a:endParaRPr b="1" lang="it-IT" sz="5390" spc="-1" strike="noStrike"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2160000" y="946440"/>
            <a:ext cx="3845520" cy="351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3"/>
          <p:cNvSpPr/>
          <p:nvPr/>
        </p:nvSpPr>
        <p:spPr>
          <a:xfrm>
            <a:off x="2299680" y="1080000"/>
            <a:ext cx="1444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REGISTER PAGE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2299680" y="1413720"/>
            <a:ext cx="3460320" cy="2258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0"/>
          <a:fillRef idx="0"/>
          <a:effectRef idx="0"/>
          <a:fontRef idx="minor"/>
        </p:style>
        <p:txBody>
          <a:bodyPr lIns="75600" rIns="75600" tIns="30600" bIns="306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Register form</a:t>
            </a:r>
            <a:endParaRPr b="0" lang="it-IT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[field: email;</a:t>
            </a:r>
            <a:endParaRPr b="0" lang="it-IT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field: password; field: confirm;</a:t>
            </a:r>
            <a:endParaRPr b="0" lang="it-IT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field: role] &amp;&amp; (if role == Worker) [field: photo: field: experience ]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4896000" y="1296000"/>
            <a:ext cx="289080" cy="2538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6"/>
          <p:cNvSpPr/>
          <p:nvPr/>
        </p:nvSpPr>
        <p:spPr>
          <a:xfrm>
            <a:off x="6738480" y="1646640"/>
            <a:ext cx="1681560" cy="6228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0"/>
          <a:fillRef idx="0"/>
          <a:effectRef idx="0"/>
          <a:fontRef idx="minor"/>
        </p:style>
        <p:txBody>
          <a:bodyPr lIns="75600" rIns="75600" tIns="30600" bIns="306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Register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251" name="CustomShape 7"/>
          <p:cNvSpPr/>
          <p:nvPr/>
        </p:nvSpPr>
        <p:spPr>
          <a:xfrm>
            <a:off x="5040000" y="1512000"/>
            <a:ext cx="1828080" cy="5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8"/>
          <p:cNvSpPr/>
          <p:nvPr/>
        </p:nvSpPr>
        <p:spPr>
          <a:xfrm>
            <a:off x="5185080" y="1296000"/>
            <a:ext cx="7509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submit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253" name="CustomShape 9"/>
          <p:cNvSpPr/>
          <p:nvPr/>
        </p:nvSpPr>
        <p:spPr>
          <a:xfrm>
            <a:off x="6381360" y="1028880"/>
            <a:ext cx="3079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email, password, password confirm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254" name="Line 10"/>
          <p:cNvSpPr/>
          <p:nvPr/>
        </p:nvSpPr>
        <p:spPr>
          <a:xfrm flipH="1">
            <a:off x="6120000" y="1341000"/>
            <a:ext cx="1670760" cy="4590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1"/>
          <p:cNvSpPr/>
          <p:nvPr/>
        </p:nvSpPr>
        <p:spPr>
          <a:xfrm>
            <a:off x="7426440" y="2168280"/>
            <a:ext cx="289080" cy="2538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2"/>
          <p:cNvSpPr/>
          <p:nvPr/>
        </p:nvSpPr>
        <p:spPr>
          <a:xfrm>
            <a:off x="7571880" y="2422080"/>
            <a:ext cx="360" cy="255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3"/>
          <p:cNvSpPr/>
          <p:nvPr/>
        </p:nvSpPr>
        <p:spPr>
          <a:xfrm flipV="1">
            <a:off x="3994560" y="4459320"/>
            <a:ext cx="360" cy="5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4"/>
          <p:cNvSpPr/>
          <p:nvPr/>
        </p:nvSpPr>
        <p:spPr>
          <a:xfrm>
            <a:off x="3994560" y="4971600"/>
            <a:ext cx="3576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5"/>
          <p:cNvSpPr/>
          <p:nvPr/>
        </p:nvSpPr>
        <p:spPr>
          <a:xfrm>
            <a:off x="4797000" y="4658400"/>
            <a:ext cx="16822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Registration result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260" name="CustomShape 16"/>
          <p:cNvSpPr/>
          <p:nvPr/>
        </p:nvSpPr>
        <p:spPr>
          <a:xfrm>
            <a:off x="3044520" y="3672000"/>
            <a:ext cx="2074320" cy="5709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75600" rIns="75600" tIns="30600" bIns="306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Login link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261" name="CustomShape 17"/>
          <p:cNvSpPr/>
          <p:nvPr/>
        </p:nvSpPr>
        <p:spPr>
          <a:xfrm>
            <a:off x="3166920" y="4066560"/>
            <a:ext cx="289080" cy="25344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8"/>
          <p:cNvSpPr/>
          <p:nvPr/>
        </p:nvSpPr>
        <p:spPr>
          <a:xfrm flipH="1">
            <a:off x="3301560" y="4224960"/>
            <a:ext cx="360" cy="102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9"/>
          <p:cNvSpPr/>
          <p:nvPr/>
        </p:nvSpPr>
        <p:spPr>
          <a:xfrm flipH="1">
            <a:off x="2214720" y="5245560"/>
            <a:ext cx="108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0"/>
          <p:cNvSpPr/>
          <p:nvPr/>
        </p:nvSpPr>
        <p:spPr>
          <a:xfrm>
            <a:off x="2814840" y="4567680"/>
            <a:ext cx="537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click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265" name="CustomShape 21"/>
          <p:cNvSpPr/>
          <p:nvPr/>
        </p:nvSpPr>
        <p:spPr>
          <a:xfrm>
            <a:off x="1152000" y="4824000"/>
            <a:ext cx="1062720" cy="792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2"/>
          <p:cNvSpPr/>
          <p:nvPr/>
        </p:nvSpPr>
        <p:spPr>
          <a:xfrm>
            <a:off x="1308960" y="4896000"/>
            <a:ext cx="7070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LOGIN</a:t>
            </a:r>
            <a:endParaRPr b="0" lang="it-IT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PAGE</a:t>
            </a:r>
            <a:endParaRPr b="0" lang="it-I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847440" y="206280"/>
            <a:ext cx="8512560" cy="72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it-IT" sz="5390" spc="-1" strike="noStrike">
                <a:latin typeface="Calibri"/>
              </a:rPr>
              <a:t>Manager Home</a:t>
            </a:r>
            <a:endParaRPr b="1" lang="it-IT" sz="5390" spc="-1" strike="noStrike">
              <a:latin typeface="Calibri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456840" y="1805400"/>
            <a:ext cx="4943160" cy="28724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3"/>
          <p:cNvSpPr/>
          <p:nvPr/>
        </p:nvSpPr>
        <p:spPr>
          <a:xfrm>
            <a:off x="471240" y="1805400"/>
            <a:ext cx="649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HOME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614880" y="2152440"/>
            <a:ext cx="1741320" cy="911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:List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[databinding: yourCampaigns]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71" name="CustomShape 5"/>
          <p:cNvSpPr/>
          <p:nvPr/>
        </p:nvSpPr>
        <p:spPr>
          <a:xfrm>
            <a:off x="288000" y="1122840"/>
            <a:ext cx="179460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ManagerHome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72" name="CustomShape 6"/>
          <p:cNvSpPr/>
          <p:nvPr/>
        </p:nvSpPr>
        <p:spPr>
          <a:xfrm>
            <a:off x="4900680" y="3891240"/>
            <a:ext cx="360" cy="20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Line 7"/>
          <p:cNvSpPr/>
          <p:nvPr/>
        </p:nvSpPr>
        <p:spPr>
          <a:xfrm flipH="1">
            <a:off x="2005560" y="1224360"/>
            <a:ext cx="420840" cy="18828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8"/>
          <p:cNvSpPr/>
          <p:nvPr/>
        </p:nvSpPr>
        <p:spPr>
          <a:xfrm>
            <a:off x="1378080" y="1703520"/>
            <a:ext cx="360" cy="44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9"/>
          <p:cNvSpPr/>
          <p:nvPr/>
        </p:nvSpPr>
        <p:spPr>
          <a:xfrm>
            <a:off x="2808000" y="2088000"/>
            <a:ext cx="2223720" cy="17409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Wizard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[field: Name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field: Client]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76" name="CustomShape 10"/>
          <p:cNvSpPr/>
          <p:nvPr/>
        </p:nvSpPr>
        <p:spPr>
          <a:xfrm>
            <a:off x="4779360" y="366192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1"/>
          <p:cNvSpPr/>
          <p:nvPr/>
        </p:nvSpPr>
        <p:spPr>
          <a:xfrm>
            <a:off x="4900680" y="4094640"/>
            <a:ext cx="988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2"/>
          <p:cNvSpPr/>
          <p:nvPr/>
        </p:nvSpPr>
        <p:spPr>
          <a:xfrm>
            <a:off x="4915440" y="3828960"/>
            <a:ext cx="633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create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79" name="CustomShape 13"/>
          <p:cNvSpPr/>
          <p:nvPr/>
        </p:nvSpPr>
        <p:spPr>
          <a:xfrm>
            <a:off x="5827680" y="3780000"/>
            <a:ext cx="1876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CreateCampaign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80" name="CustomShape 14"/>
          <p:cNvSpPr/>
          <p:nvPr/>
        </p:nvSpPr>
        <p:spPr>
          <a:xfrm>
            <a:off x="6679800" y="3252960"/>
            <a:ext cx="360" cy="53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5"/>
          <p:cNvSpPr/>
          <p:nvPr/>
        </p:nvSpPr>
        <p:spPr>
          <a:xfrm flipH="1" flipV="1">
            <a:off x="5398920" y="3240000"/>
            <a:ext cx="127980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6"/>
          <p:cNvSpPr/>
          <p:nvPr/>
        </p:nvSpPr>
        <p:spPr>
          <a:xfrm>
            <a:off x="5736600" y="2945520"/>
            <a:ext cx="546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Error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83" name="CustomShape 17"/>
          <p:cNvSpPr/>
          <p:nvPr/>
        </p:nvSpPr>
        <p:spPr>
          <a:xfrm>
            <a:off x="6631200" y="4360320"/>
            <a:ext cx="720" cy="40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18"/>
          <p:cNvSpPr/>
          <p:nvPr/>
        </p:nvSpPr>
        <p:spPr>
          <a:xfrm>
            <a:off x="6631560" y="4413960"/>
            <a:ext cx="3913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OK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85" name="CustomShape 19"/>
          <p:cNvSpPr/>
          <p:nvPr/>
        </p:nvSpPr>
        <p:spPr>
          <a:xfrm>
            <a:off x="2453040" y="1008000"/>
            <a:ext cx="493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user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86" name="CustomShape 20"/>
          <p:cNvSpPr/>
          <p:nvPr/>
        </p:nvSpPr>
        <p:spPr>
          <a:xfrm>
            <a:off x="4653000" y="1656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1"/>
          <p:cNvSpPr/>
          <p:nvPr/>
        </p:nvSpPr>
        <p:spPr>
          <a:xfrm>
            <a:off x="3600000" y="1656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22"/>
          <p:cNvSpPr/>
          <p:nvPr/>
        </p:nvSpPr>
        <p:spPr>
          <a:xfrm>
            <a:off x="6313680" y="1436040"/>
            <a:ext cx="1606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Profile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89" name="CustomShape 23"/>
          <p:cNvSpPr/>
          <p:nvPr/>
        </p:nvSpPr>
        <p:spPr>
          <a:xfrm>
            <a:off x="4824000" y="1728000"/>
            <a:ext cx="151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4"/>
          <p:cNvSpPr/>
          <p:nvPr/>
        </p:nvSpPr>
        <p:spPr>
          <a:xfrm>
            <a:off x="4637160" y="1368000"/>
            <a:ext cx="17524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Click (on Account tab)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91" name="CustomShape 25"/>
          <p:cNvSpPr/>
          <p:nvPr/>
        </p:nvSpPr>
        <p:spPr>
          <a:xfrm flipV="1">
            <a:off x="3735720" y="1095480"/>
            <a:ext cx="360" cy="7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26"/>
          <p:cNvSpPr/>
          <p:nvPr/>
        </p:nvSpPr>
        <p:spPr>
          <a:xfrm>
            <a:off x="3736080" y="1151640"/>
            <a:ext cx="468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27"/>
          <p:cNvSpPr/>
          <p:nvPr/>
        </p:nvSpPr>
        <p:spPr>
          <a:xfrm>
            <a:off x="3947400" y="1080000"/>
            <a:ext cx="13834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Click (on Logout)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94" name="CustomShape 28"/>
          <p:cNvSpPr/>
          <p:nvPr/>
        </p:nvSpPr>
        <p:spPr>
          <a:xfrm>
            <a:off x="8329680" y="864000"/>
            <a:ext cx="1606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Logout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95" name="CustomShape 29"/>
          <p:cNvSpPr/>
          <p:nvPr/>
        </p:nvSpPr>
        <p:spPr>
          <a:xfrm>
            <a:off x="5828040" y="3780000"/>
            <a:ext cx="1876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CreateCampaign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96" name="CustomShape 30"/>
          <p:cNvSpPr/>
          <p:nvPr/>
        </p:nvSpPr>
        <p:spPr>
          <a:xfrm>
            <a:off x="5755680" y="4752000"/>
            <a:ext cx="2092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ManagerCampaign</a:t>
            </a:r>
            <a:endParaRPr b="0" lang="it-I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2920" y="348480"/>
            <a:ext cx="907128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it-IT" sz="5400" spc="-1" strike="noStrike">
                <a:latin typeface="Calibri"/>
              </a:rPr>
              <a:t>Premesse: scelte primarie</a:t>
            </a:r>
            <a:endParaRPr b="1" lang="it-IT" sz="5400" spc="-1" strike="noStrike"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2920" y="1822680"/>
            <a:ext cx="907128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600" spc="-1" strike="noStrike">
                <a:latin typeface="Arial"/>
              </a:rPr>
              <a:t>Templating → Thymeleaf 3</a:t>
            </a:r>
            <a:endParaRPr b="0" lang="it-IT" sz="3600" spc="-1" strike="noStrike">
              <a:latin typeface="Arial"/>
            </a:endParaRPr>
          </a:p>
          <a:p>
            <a:pPr marL="432000" indent="-324000" algn="ctr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600" spc="-1" strike="noStrike">
                <a:latin typeface="Arial"/>
              </a:rPr>
              <a:t>Mappe → Mapbox (js api)</a:t>
            </a:r>
            <a:endParaRPr b="0" lang="it-IT" sz="3600" spc="-1" strike="noStrike">
              <a:latin typeface="Arial"/>
            </a:endParaRPr>
          </a:p>
          <a:p>
            <a:pPr marL="432000" indent="-324000" algn="ctr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600" spc="-1" strike="noStrike">
                <a:latin typeface="Arial"/>
              </a:rPr>
              <a:t>Server → Apache Tomcat 9</a:t>
            </a:r>
            <a:endParaRPr b="0" lang="it-IT" sz="3600" spc="-1" strike="noStrike">
              <a:latin typeface="Arial"/>
            </a:endParaRPr>
          </a:p>
          <a:p>
            <a:pPr marL="432000" indent="-324000" algn="ctr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600" spc="-1" strike="noStrike">
                <a:latin typeface="Arial"/>
              </a:rPr>
              <a:t>DB → MariaDB 10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847440" y="206280"/>
            <a:ext cx="8512560" cy="72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it-IT" sz="5390" spc="-1" strike="noStrike">
                <a:latin typeface="Calibri"/>
              </a:rPr>
              <a:t>Worker Home</a:t>
            </a:r>
            <a:endParaRPr b="1" lang="it-IT" sz="5390" spc="-1" strike="noStrike">
              <a:latin typeface="Calibri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456840" y="1805400"/>
            <a:ext cx="4943160" cy="1506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3"/>
          <p:cNvSpPr/>
          <p:nvPr/>
        </p:nvSpPr>
        <p:spPr>
          <a:xfrm>
            <a:off x="471240" y="1805400"/>
            <a:ext cx="649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HOME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614880" y="2152440"/>
            <a:ext cx="1905120" cy="911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:List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[databinding: availableCampaigns]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288000" y="1122840"/>
            <a:ext cx="179460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WorkerHome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02" name="Line 6"/>
          <p:cNvSpPr/>
          <p:nvPr/>
        </p:nvSpPr>
        <p:spPr>
          <a:xfrm flipH="1">
            <a:off x="2005560" y="1224360"/>
            <a:ext cx="420840" cy="18828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7"/>
          <p:cNvSpPr/>
          <p:nvPr/>
        </p:nvSpPr>
        <p:spPr>
          <a:xfrm>
            <a:off x="1378080" y="1703520"/>
            <a:ext cx="360" cy="44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8"/>
          <p:cNvSpPr/>
          <p:nvPr/>
        </p:nvSpPr>
        <p:spPr>
          <a:xfrm>
            <a:off x="2453040" y="1008000"/>
            <a:ext cx="493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user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05" name="CustomShape 9"/>
          <p:cNvSpPr/>
          <p:nvPr/>
        </p:nvSpPr>
        <p:spPr>
          <a:xfrm>
            <a:off x="4653000" y="1656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0"/>
          <p:cNvSpPr/>
          <p:nvPr/>
        </p:nvSpPr>
        <p:spPr>
          <a:xfrm>
            <a:off x="3600000" y="1656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11"/>
          <p:cNvSpPr/>
          <p:nvPr/>
        </p:nvSpPr>
        <p:spPr>
          <a:xfrm>
            <a:off x="6313680" y="1436040"/>
            <a:ext cx="1606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Profile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08" name="CustomShape 12"/>
          <p:cNvSpPr/>
          <p:nvPr/>
        </p:nvSpPr>
        <p:spPr>
          <a:xfrm>
            <a:off x="4824000" y="1728000"/>
            <a:ext cx="151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13"/>
          <p:cNvSpPr/>
          <p:nvPr/>
        </p:nvSpPr>
        <p:spPr>
          <a:xfrm>
            <a:off x="4637160" y="1368000"/>
            <a:ext cx="17524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Click (on Account tab)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10" name="CustomShape 14"/>
          <p:cNvSpPr/>
          <p:nvPr/>
        </p:nvSpPr>
        <p:spPr>
          <a:xfrm flipV="1">
            <a:off x="3735720" y="1095480"/>
            <a:ext cx="360" cy="7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15"/>
          <p:cNvSpPr/>
          <p:nvPr/>
        </p:nvSpPr>
        <p:spPr>
          <a:xfrm>
            <a:off x="3736080" y="1151640"/>
            <a:ext cx="468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16"/>
          <p:cNvSpPr/>
          <p:nvPr/>
        </p:nvSpPr>
        <p:spPr>
          <a:xfrm>
            <a:off x="3947400" y="1080000"/>
            <a:ext cx="13834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Click (on Logout)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13" name="CustomShape 17"/>
          <p:cNvSpPr/>
          <p:nvPr/>
        </p:nvSpPr>
        <p:spPr>
          <a:xfrm>
            <a:off x="8329680" y="864000"/>
            <a:ext cx="1606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Logout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14" name="CustomShape 18"/>
          <p:cNvSpPr/>
          <p:nvPr/>
        </p:nvSpPr>
        <p:spPr>
          <a:xfrm>
            <a:off x="1651680" y="4460040"/>
            <a:ext cx="1876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Gallery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15" name="CustomShape 19"/>
          <p:cNvSpPr/>
          <p:nvPr/>
        </p:nvSpPr>
        <p:spPr>
          <a:xfrm>
            <a:off x="2808000" y="2184840"/>
            <a:ext cx="1905120" cy="911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:List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[databinding: yourCampaigns]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16" name="CustomShape 20"/>
          <p:cNvSpPr/>
          <p:nvPr/>
        </p:nvSpPr>
        <p:spPr>
          <a:xfrm>
            <a:off x="1944000" y="1702800"/>
            <a:ext cx="1296000" cy="48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1"/>
          <p:cNvSpPr/>
          <p:nvPr/>
        </p:nvSpPr>
        <p:spPr>
          <a:xfrm>
            <a:off x="2160000" y="3063600"/>
            <a:ext cx="360" cy="139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2"/>
          <p:cNvSpPr/>
          <p:nvPr/>
        </p:nvSpPr>
        <p:spPr>
          <a:xfrm>
            <a:off x="2952000" y="2952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23"/>
          <p:cNvSpPr/>
          <p:nvPr/>
        </p:nvSpPr>
        <p:spPr>
          <a:xfrm>
            <a:off x="2016000" y="2952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24"/>
          <p:cNvSpPr/>
          <p:nvPr/>
        </p:nvSpPr>
        <p:spPr>
          <a:xfrm flipH="1">
            <a:off x="3094560" y="3188160"/>
            <a:ext cx="360" cy="127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5"/>
          <p:cNvSpPr/>
          <p:nvPr/>
        </p:nvSpPr>
        <p:spPr>
          <a:xfrm>
            <a:off x="2109240" y="3444120"/>
            <a:ext cx="10483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Click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(on Details)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22" name="Line 26"/>
          <p:cNvSpPr/>
          <p:nvPr/>
        </p:nvSpPr>
        <p:spPr>
          <a:xfrm flipH="1">
            <a:off x="2160000" y="3672000"/>
            <a:ext cx="1872000" cy="576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27"/>
          <p:cNvSpPr/>
          <p:nvPr/>
        </p:nvSpPr>
        <p:spPr>
          <a:xfrm flipH="1">
            <a:off x="3096000" y="3672000"/>
            <a:ext cx="936000" cy="576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8"/>
          <p:cNvSpPr/>
          <p:nvPr/>
        </p:nvSpPr>
        <p:spPr>
          <a:xfrm>
            <a:off x="4057560" y="3504240"/>
            <a:ext cx="1630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Id (of the campaign)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25" name="CustomShape 29"/>
          <p:cNvSpPr/>
          <p:nvPr/>
        </p:nvSpPr>
        <p:spPr>
          <a:xfrm>
            <a:off x="2453040" y="1008000"/>
            <a:ext cx="493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user</a:t>
            </a:r>
            <a:endParaRPr b="0" lang="it-I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847440" y="206280"/>
            <a:ext cx="8512560" cy="72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it-IT" sz="5390" spc="-1" strike="noStrike">
                <a:latin typeface="Calibri"/>
              </a:rPr>
              <a:t>Profile</a:t>
            </a:r>
            <a:endParaRPr b="1" lang="it-IT" sz="5390" spc="-1" strike="noStrike">
              <a:latin typeface="Calibri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72000" y="1805400"/>
            <a:ext cx="9720000" cy="3594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3"/>
          <p:cNvSpPr/>
          <p:nvPr/>
        </p:nvSpPr>
        <p:spPr>
          <a:xfrm>
            <a:off x="614880" y="2152440"/>
            <a:ext cx="1617120" cy="1303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Image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[condition: user.role = worker]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[databinding: userImage]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288000" y="1122840"/>
            <a:ext cx="179460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Profile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30" name="Line 5"/>
          <p:cNvSpPr/>
          <p:nvPr/>
        </p:nvSpPr>
        <p:spPr>
          <a:xfrm flipH="1">
            <a:off x="2005560" y="1224360"/>
            <a:ext cx="420840" cy="18828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6"/>
          <p:cNvSpPr/>
          <p:nvPr/>
        </p:nvSpPr>
        <p:spPr>
          <a:xfrm>
            <a:off x="1378080" y="1703520"/>
            <a:ext cx="360" cy="44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7"/>
          <p:cNvSpPr/>
          <p:nvPr/>
        </p:nvSpPr>
        <p:spPr>
          <a:xfrm>
            <a:off x="2160000" y="3240000"/>
            <a:ext cx="1872000" cy="1872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User data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Noto Sans CJK SC"/>
              </a:rPr>
              <a:t>[</a:t>
            </a: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databinding: Name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databinding: Email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databinding: Role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{condition: role = worker} 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databinding: explevel]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33" name="CustomShape 8"/>
          <p:cNvSpPr/>
          <p:nvPr/>
        </p:nvSpPr>
        <p:spPr>
          <a:xfrm>
            <a:off x="2453040" y="1008000"/>
            <a:ext cx="493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user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34" name="CustomShape 9"/>
          <p:cNvSpPr/>
          <p:nvPr/>
        </p:nvSpPr>
        <p:spPr>
          <a:xfrm>
            <a:off x="4653000" y="1656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10"/>
          <p:cNvSpPr/>
          <p:nvPr/>
        </p:nvSpPr>
        <p:spPr>
          <a:xfrm>
            <a:off x="3600000" y="1656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11"/>
          <p:cNvSpPr/>
          <p:nvPr/>
        </p:nvSpPr>
        <p:spPr>
          <a:xfrm>
            <a:off x="6336000" y="1512000"/>
            <a:ext cx="1080000" cy="21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Home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37" name="CustomShape 12"/>
          <p:cNvSpPr/>
          <p:nvPr/>
        </p:nvSpPr>
        <p:spPr>
          <a:xfrm>
            <a:off x="4824000" y="1728000"/>
            <a:ext cx="151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3"/>
          <p:cNvSpPr/>
          <p:nvPr/>
        </p:nvSpPr>
        <p:spPr>
          <a:xfrm>
            <a:off x="4715280" y="1368000"/>
            <a:ext cx="15969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Click (on Home tab)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39" name="CustomShape 14"/>
          <p:cNvSpPr/>
          <p:nvPr/>
        </p:nvSpPr>
        <p:spPr>
          <a:xfrm flipV="1">
            <a:off x="3735720" y="1095480"/>
            <a:ext cx="360" cy="7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5"/>
          <p:cNvSpPr/>
          <p:nvPr/>
        </p:nvSpPr>
        <p:spPr>
          <a:xfrm>
            <a:off x="3736080" y="1151640"/>
            <a:ext cx="468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6"/>
          <p:cNvSpPr/>
          <p:nvPr/>
        </p:nvSpPr>
        <p:spPr>
          <a:xfrm>
            <a:off x="3947400" y="1080000"/>
            <a:ext cx="13834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Click (on Logout)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42" name="CustomShape 17"/>
          <p:cNvSpPr/>
          <p:nvPr/>
        </p:nvSpPr>
        <p:spPr>
          <a:xfrm>
            <a:off x="8329680" y="864000"/>
            <a:ext cx="1606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Logout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43" name="CustomShape 18"/>
          <p:cNvSpPr/>
          <p:nvPr/>
        </p:nvSpPr>
        <p:spPr>
          <a:xfrm>
            <a:off x="1943640" y="1702800"/>
            <a:ext cx="1080360" cy="153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19"/>
          <p:cNvSpPr/>
          <p:nvPr/>
        </p:nvSpPr>
        <p:spPr>
          <a:xfrm>
            <a:off x="1944000" y="1558800"/>
            <a:ext cx="1800000" cy="88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20"/>
          <p:cNvSpPr/>
          <p:nvPr/>
        </p:nvSpPr>
        <p:spPr>
          <a:xfrm>
            <a:off x="3744000" y="1936440"/>
            <a:ext cx="1800000" cy="1303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Password change form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[field: oldPwd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field: newPwd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field: newPwdConf]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it-IT" sz="1400" spc="-1" strike="noStrike">
              <a:latin typeface="Arial"/>
            </a:endParaRPr>
          </a:p>
        </p:txBody>
      </p:sp>
      <p:sp>
        <p:nvSpPr>
          <p:cNvPr id="346" name="CustomShape 21"/>
          <p:cNvSpPr/>
          <p:nvPr/>
        </p:nvSpPr>
        <p:spPr>
          <a:xfrm>
            <a:off x="648000" y="3456000"/>
            <a:ext cx="1080000" cy="432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75600" rIns="75600" tIns="30600" bIns="306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</a:rPr>
              <a:t>Change image button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347" name="CustomShape 22"/>
          <p:cNvSpPr/>
          <p:nvPr/>
        </p:nvSpPr>
        <p:spPr>
          <a:xfrm>
            <a:off x="693000" y="379584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23"/>
          <p:cNvSpPr/>
          <p:nvPr/>
        </p:nvSpPr>
        <p:spPr>
          <a:xfrm>
            <a:off x="3816000" y="4608000"/>
            <a:ext cx="1080000" cy="432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75600" rIns="75600" tIns="30600" bIns="306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</a:rPr>
              <a:t>Change data button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349" name="CustomShape 24"/>
          <p:cNvSpPr/>
          <p:nvPr/>
        </p:nvSpPr>
        <p:spPr>
          <a:xfrm>
            <a:off x="4752000" y="480384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25"/>
          <p:cNvSpPr/>
          <p:nvPr/>
        </p:nvSpPr>
        <p:spPr>
          <a:xfrm>
            <a:off x="5472000" y="2016000"/>
            <a:ext cx="864000" cy="432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75600" rIns="75600" tIns="30600" bIns="306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</a:rPr>
              <a:t>Submit button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351" name="CustomShape 26"/>
          <p:cNvSpPr/>
          <p:nvPr/>
        </p:nvSpPr>
        <p:spPr>
          <a:xfrm>
            <a:off x="6264000" y="206784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7"/>
          <p:cNvSpPr/>
          <p:nvPr/>
        </p:nvSpPr>
        <p:spPr>
          <a:xfrm>
            <a:off x="882360" y="3965400"/>
            <a:ext cx="557640" cy="57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8"/>
          <p:cNvSpPr/>
          <p:nvPr/>
        </p:nvSpPr>
        <p:spPr>
          <a:xfrm>
            <a:off x="1080000" y="4032000"/>
            <a:ext cx="33804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Calibri"/>
              </a:rPr>
              <a:t>KO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354" name="CustomShape 29"/>
          <p:cNvSpPr/>
          <p:nvPr/>
        </p:nvSpPr>
        <p:spPr>
          <a:xfrm>
            <a:off x="1246320" y="4571280"/>
            <a:ext cx="729720" cy="249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Error alert</a:t>
            </a:r>
            <a:endParaRPr b="0" lang="it-IT" sz="1050" spc="-1" strike="noStrike">
              <a:latin typeface="Calibri"/>
            </a:endParaRPr>
          </a:p>
        </p:txBody>
      </p:sp>
      <p:sp>
        <p:nvSpPr>
          <p:cNvPr id="355" name="CustomShape 30"/>
          <p:cNvSpPr/>
          <p:nvPr/>
        </p:nvSpPr>
        <p:spPr>
          <a:xfrm flipH="1">
            <a:off x="648000" y="3960000"/>
            <a:ext cx="144000" cy="62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31"/>
          <p:cNvSpPr/>
          <p:nvPr/>
        </p:nvSpPr>
        <p:spPr>
          <a:xfrm>
            <a:off x="389160" y="4023360"/>
            <a:ext cx="3610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</a:rPr>
              <a:t>OK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357" name="CustomShape 32"/>
          <p:cNvSpPr/>
          <p:nvPr/>
        </p:nvSpPr>
        <p:spPr>
          <a:xfrm>
            <a:off x="144000" y="4582440"/>
            <a:ext cx="891360" cy="2415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Image change</a:t>
            </a:r>
            <a:endParaRPr b="0" lang="it-IT" sz="1000" spc="-1" strike="noStrike">
              <a:latin typeface="Calibri"/>
            </a:endParaRPr>
          </a:p>
        </p:txBody>
      </p:sp>
      <p:sp>
        <p:nvSpPr>
          <p:cNvPr id="358" name="CustomShape 33"/>
          <p:cNvSpPr/>
          <p:nvPr/>
        </p:nvSpPr>
        <p:spPr>
          <a:xfrm flipV="1">
            <a:off x="4896000" y="4392000"/>
            <a:ext cx="504000" cy="50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4"/>
          <p:cNvSpPr/>
          <p:nvPr/>
        </p:nvSpPr>
        <p:spPr>
          <a:xfrm>
            <a:off x="4968000" y="4350960"/>
            <a:ext cx="33804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Calibri"/>
              </a:rPr>
              <a:t>KO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360" name="CustomShape 35"/>
          <p:cNvSpPr/>
          <p:nvPr/>
        </p:nvSpPr>
        <p:spPr>
          <a:xfrm>
            <a:off x="5390280" y="4214520"/>
            <a:ext cx="729720" cy="249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Error alert</a:t>
            </a:r>
            <a:endParaRPr b="0" lang="it-IT" sz="1050" spc="-1" strike="noStrike">
              <a:latin typeface="Calibri"/>
            </a:endParaRPr>
          </a:p>
        </p:txBody>
      </p:sp>
      <p:sp>
        <p:nvSpPr>
          <p:cNvPr id="361" name="CustomShape 36"/>
          <p:cNvSpPr/>
          <p:nvPr/>
        </p:nvSpPr>
        <p:spPr>
          <a:xfrm>
            <a:off x="4896000" y="4895280"/>
            <a:ext cx="720000" cy="14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7"/>
          <p:cNvSpPr/>
          <p:nvPr/>
        </p:nvSpPr>
        <p:spPr>
          <a:xfrm>
            <a:off x="5064840" y="4695840"/>
            <a:ext cx="9111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</a:rPr>
              <a:t>newDataOK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363" name="CustomShape 38"/>
          <p:cNvSpPr/>
          <p:nvPr/>
        </p:nvSpPr>
        <p:spPr>
          <a:xfrm>
            <a:off x="5221440" y="5040000"/>
            <a:ext cx="816840" cy="2415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Data change</a:t>
            </a:r>
            <a:endParaRPr b="0" lang="it-IT" sz="1000" spc="-1" strike="noStrike">
              <a:latin typeface="Calibri"/>
            </a:endParaRPr>
          </a:p>
        </p:txBody>
      </p:sp>
      <p:sp>
        <p:nvSpPr>
          <p:cNvPr id="364" name="CustomShape 39"/>
          <p:cNvSpPr/>
          <p:nvPr/>
        </p:nvSpPr>
        <p:spPr>
          <a:xfrm>
            <a:off x="6408000" y="2159640"/>
            <a:ext cx="576000" cy="19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40"/>
          <p:cNvSpPr/>
          <p:nvPr/>
        </p:nvSpPr>
        <p:spPr>
          <a:xfrm>
            <a:off x="6507000" y="2016000"/>
            <a:ext cx="33804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Calibri"/>
              </a:rPr>
              <a:t>KO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366" name="CustomShape 41"/>
          <p:cNvSpPr/>
          <p:nvPr/>
        </p:nvSpPr>
        <p:spPr>
          <a:xfrm>
            <a:off x="6974280" y="2172960"/>
            <a:ext cx="729720" cy="249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Error alert</a:t>
            </a:r>
            <a:endParaRPr b="0" lang="it-IT" sz="1050" spc="-1" strike="noStrike">
              <a:latin typeface="Calibri"/>
            </a:endParaRPr>
          </a:p>
        </p:txBody>
      </p:sp>
      <p:sp>
        <p:nvSpPr>
          <p:cNvPr id="367" name="CustomShape 42"/>
          <p:cNvSpPr/>
          <p:nvPr/>
        </p:nvSpPr>
        <p:spPr>
          <a:xfrm>
            <a:off x="6408000" y="2304000"/>
            <a:ext cx="792000" cy="69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43"/>
          <p:cNvSpPr/>
          <p:nvPr/>
        </p:nvSpPr>
        <p:spPr>
          <a:xfrm>
            <a:off x="6874920" y="2592000"/>
            <a:ext cx="8913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</a:rPr>
              <a:t>newPwdOK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369" name="CustomShape 44"/>
          <p:cNvSpPr/>
          <p:nvPr/>
        </p:nvSpPr>
        <p:spPr>
          <a:xfrm>
            <a:off x="6667200" y="2998440"/>
            <a:ext cx="1094040" cy="2415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Password  change</a:t>
            </a:r>
            <a:endParaRPr b="0" lang="it-IT" sz="10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847440" y="206280"/>
            <a:ext cx="8512560" cy="72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it-IT" sz="5390" spc="-1" strike="noStrike">
                <a:latin typeface="Calibri"/>
              </a:rPr>
              <a:t>Manager Campaign</a:t>
            </a:r>
            <a:endParaRPr b="1" lang="it-IT" sz="5390" spc="-1" strike="noStrike">
              <a:latin typeface="Calibri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456840" y="1805400"/>
            <a:ext cx="5663160" cy="373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3"/>
          <p:cNvSpPr/>
          <p:nvPr/>
        </p:nvSpPr>
        <p:spPr>
          <a:xfrm>
            <a:off x="614880" y="2152440"/>
            <a:ext cx="1326600" cy="583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:List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[databinding: images]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73" name="CustomShape 4"/>
          <p:cNvSpPr/>
          <p:nvPr/>
        </p:nvSpPr>
        <p:spPr>
          <a:xfrm>
            <a:off x="72000" y="1122840"/>
            <a:ext cx="201060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ManagerCampaign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74" name="Line 5"/>
          <p:cNvSpPr/>
          <p:nvPr/>
        </p:nvSpPr>
        <p:spPr>
          <a:xfrm flipH="1">
            <a:off x="2005560" y="1224360"/>
            <a:ext cx="420840" cy="18828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6"/>
          <p:cNvSpPr/>
          <p:nvPr/>
        </p:nvSpPr>
        <p:spPr>
          <a:xfrm>
            <a:off x="864000" y="1703520"/>
            <a:ext cx="360" cy="44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7"/>
          <p:cNvSpPr/>
          <p:nvPr/>
        </p:nvSpPr>
        <p:spPr>
          <a:xfrm>
            <a:off x="2321280" y="1008000"/>
            <a:ext cx="757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User, id 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77" name="CustomShape 8"/>
          <p:cNvSpPr/>
          <p:nvPr/>
        </p:nvSpPr>
        <p:spPr>
          <a:xfrm>
            <a:off x="4653000" y="1656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9"/>
          <p:cNvSpPr/>
          <p:nvPr/>
        </p:nvSpPr>
        <p:spPr>
          <a:xfrm>
            <a:off x="3600000" y="1656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10"/>
          <p:cNvSpPr/>
          <p:nvPr/>
        </p:nvSpPr>
        <p:spPr>
          <a:xfrm>
            <a:off x="6336000" y="1368360"/>
            <a:ext cx="1174320" cy="3600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Profile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80" name="CustomShape 11"/>
          <p:cNvSpPr/>
          <p:nvPr/>
        </p:nvSpPr>
        <p:spPr>
          <a:xfrm>
            <a:off x="4824000" y="1728000"/>
            <a:ext cx="151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12"/>
          <p:cNvSpPr/>
          <p:nvPr/>
        </p:nvSpPr>
        <p:spPr>
          <a:xfrm>
            <a:off x="4637160" y="1368000"/>
            <a:ext cx="17524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Click (on Account tab)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82" name="CustomShape 13"/>
          <p:cNvSpPr/>
          <p:nvPr/>
        </p:nvSpPr>
        <p:spPr>
          <a:xfrm flipV="1">
            <a:off x="3735720" y="1095480"/>
            <a:ext cx="360" cy="7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14"/>
          <p:cNvSpPr/>
          <p:nvPr/>
        </p:nvSpPr>
        <p:spPr>
          <a:xfrm>
            <a:off x="3736080" y="1151640"/>
            <a:ext cx="468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15"/>
          <p:cNvSpPr/>
          <p:nvPr/>
        </p:nvSpPr>
        <p:spPr>
          <a:xfrm>
            <a:off x="3947400" y="1080000"/>
            <a:ext cx="13834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Click (on Logout)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85" name="CustomShape 16"/>
          <p:cNvSpPr/>
          <p:nvPr/>
        </p:nvSpPr>
        <p:spPr>
          <a:xfrm>
            <a:off x="8329680" y="864000"/>
            <a:ext cx="1606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Logout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86" name="CustomShape 17"/>
          <p:cNvSpPr/>
          <p:nvPr/>
        </p:nvSpPr>
        <p:spPr>
          <a:xfrm>
            <a:off x="1944000" y="1702800"/>
            <a:ext cx="1296000" cy="48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18"/>
          <p:cNvSpPr/>
          <p:nvPr/>
        </p:nvSpPr>
        <p:spPr>
          <a:xfrm>
            <a:off x="648000" y="264384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19"/>
          <p:cNvSpPr/>
          <p:nvPr/>
        </p:nvSpPr>
        <p:spPr>
          <a:xfrm>
            <a:off x="3240000" y="2016000"/>
            <a:ext cx="1080000" cy="432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75600" rIns="75600" tIns="30600" bIns="306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View switch </a:t>
            </a:r>
            <a:r>
              <a:rPr b="0" i="1" lang="it-IT" sz="1400" spc="-1" strike="noStrike">
                <a:solidFill>
                  <a:srgbClr val="000000"/>
                </a:solidFill>
                <a:latin typeface="Calibri"/>
              </a:rPr>
              <a:t>button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89" name="CustomShape 20"/>
          <p:cNvSpPr/>
          <p:nvPr/>
        </p:nvSpPr>
        <p:spPr>
          <a:xfrm>
            <a:off x="3240000" y="2592000"/>
            <a:ext cx="1224000" cy="57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75600" rIns="75600" tIns="30600" bIns="306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Campaign report </a:t>
            </a:r>
            <a:r>
              <a:rPr b="0" i="1" lang="it-IT" sz="1400" spc="-1" strike="noStrike">
                <a:solidFill>
                  <a:srgbClr val="000000"/>
                </a:solidFill>
                <a:latin typeface="Calibri"/>
              </a:rPr>
              <a:t>button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90" name="CustomShape 21"/>
          <p:cNvSpPr/>
          <p:nvPr/>
        </p:nvSpPr>
        <p:spPr>
          <a:xfrm>
            <a:off x="1941480" y="1701360"/>
            <a:ext cx="1298520" cy="103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22"/>
          <p:cNvSpPr/>
          <p:nvPr/>
        </p:nvSpPr>
        <p:spPr>
          <a:xfrm>
            <a:off x="1937160" y="1695960"/>
            <a:ext cx="870840" cy="161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23"/>
          <p:cNvSpPr/>
          <p:nvPr/>
        </p:nvSpPr>
        <p:spPr>
          <a:xfrm>
            <a:off x="2592000" y="3312000"/>
            <a:ext cx="2088000" cy="86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75600" rIns="75600" tIns="30600" bIns="306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[condition: campaign.state != CLOSED]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Add new image </a:t>
            </a:r>
            <a:r>
              <a:rPr b="0" i="1" lang="it-IT" sz="1400" spc="-1" strike="noStrike">
                <a:solidFill>
                  <a:srgbClr val="000000"/>
                </a:solidFill>
                <a:latin typeface="Calibri"/>
              </a:rPr>
              <a:t>button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93" name="CustomShape 24"/>
          <p:cNvSpPr/>
          <p:nvPr/>
        </p:nvSpPr>
        <p:spPr>
          <a:xfrm>
            <a:off x="4248000" y="221184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25"/>
          <p:cNvSpPr/>
          <p:nvPr/>
        </p:nvSpPr>
        <p:spPr>
          <a:xfrm>
            <a:off x="4392000" y="2376000"/>
            <a:ext cx="244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26"/>
          <p:cNvSpPr/>
          <p:nvPr/>
        </p:nvSpPr>
        <p:spPr>
          <a:xfrm>
            <a:off x="4556520" y="2072520"/>
            <a:ext cx="156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If viewmode = grid 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96" name="CustomShape 27"/>
          <p:cNvSpPr/>
          <p:nvPr/>
        </p:nvSpPr>
        <p:spPr>
          <a:xfrm>
            <a:off x="6768000" y="2160000"/>
            <a:ext cx="2016000" cy="4320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ManagerCampaign/maps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97" name="CustomShape 28"/>
          <p:cNvSpPr/>
          <p:nvPr/>
        </p:nvSpPr>
        <p:spPr>
          <a:xfrm>
            <a:off x="4392000" y="2376360"/>
            <a:ext cx="2520000" cy="6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29"/>
          <p:cNvSpPr/>
          <p:nvPr/>
        </p:nvSpPr>
        <p:spPr>
          <a:xfrm>
            <a:off x="5085000" y="2592000"/>
            <a:ext cx="5072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else 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99" name="CustomShape 30"/>
          <p:cNvSpPr/>
          <p:nvPr/>
        </p:nvSpPr>
        <p:spPr>
          <a:xfrm>
            <a:off x="6840000" y="2808000"/>
            <a:ext cx="2016000" cy="4320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ManagerCampaign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400" name="CustomShape 31"/>
          <p:cNvSpPr/>
          <p:nvPr/>
        </p:nvSpPr>
        <p:spPr>
          <a:xfrm>
            <a:off x="4365000" y="293184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32"/>
          <p:cNvSpPr/>
          <p:nvPr/>
        </p:nvSpPr>
        <p:spPr>
          <a:xfrm>
            <a:off x="4536000" y="3096000"/>
            <a:ext cx="2520000" cy="6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33"/>
          <p:cNvSpPr/>
          <p:nvPr/>
        </p:nvSpPr>
        <p:spPr>
          <a:xfrm>
            <a:off x="6984000" y="3600000"/>
            <a:ext cx="2016000" cy="4320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CampaignReport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403" name="CustomShape 34"/>
          <p:cNvSpPr/>
          <p:nvPr/>
        </p:nvSpPr>
        <p:spPr>
          <a:xfrm>
            <a:off x="4509000" y="4032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35"/>
          <p:cNvSpPr/>
          <p:nvPr/>
        </p:nvSpPr>
        <p:spPr>
          <a:xfrm>
            <a:off x="4680000" y="4176000"/>
            <a:ext cx="208800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36"/>
          <p:cNvSpPr/>
          <p:nvPr/>
        </p:nvSpPr>
        <p:spPr>
          <a:xfrm>
            <a:off x="4536000" y="4320000"/>
            <a:ext cx="10940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Modal open 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406" name="CustomShape 37"/>
          <p:cNvSpPr/>
          <p:nvPr/>
        </p:nvSpPr>
        <p:spPr>
          <a:xfrm>
            <a:off x="6696000" y="4608000"/>
            <a:ext cx="2016000" cy="4320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ImageUploader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407" name="CustomShape 38"/>
          <p:cNvSpPr/>
          <p:nvPr/>
        </p:nvSpPr>
        <p:spPr>
          <a:xfrm>
            <a:off x="528840" y="3384000"/>
            <a:ext cx="1703160" cy="5040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Js: openDetail(id)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408" name="CustomShape 39"/>
          <p:cNvSpPr/>
          <p:nvPr/>
        </p:nvSpPr>
        <p:spPr>
          <a:xfrm>
            <a:off x="792000" y="2808000"/>
            <a:ext cx="36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456840" y="1805400"/>
            <a:ext cx="5663160" cy="373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TextShape 2"/>
          <p:cNvSpPr txBox="1"/>
          <p:nvPr/>
        </p:nvSpPr>
        <p:spPr>
          <a:xfrm>
            <a:off x="847440" y="206280"/>
            <a:ext cx="8512560" cy="72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it-IT" sz="5390" spc="-1" strike="noStrike">
                <a:latin typeface="Calibri"/>
              </a:rPr>
              <a:t>Worker Campaign</a:t>
            </a:r>
            <a:endParaRPr b="1" lang="it-IT" sz="5390" spc="-1" strike="noStrike">
              <a:latin typeface="Calibri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614880" y="2152440"/>
            <a:ext cx="1326600" cy="583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:List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[databinding: images]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412" name="CustomShape 4"/>
          <p:cNvSpPr/>
          <p:nvPr/>
        </p:nvSpPr>
        <p:spPr>
          <a:xfrm>
            <a:off x="72000" y="1122840"/>
            <a:ext cx="201060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Gallery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413" name="Line 5"/>
          <p:cNvSpPr/>
          <p:nvPr/>
        </p:nvSpPr>
        <p:spPr>
          <a:xfrm flipH="1">
            <a:off x="2005560" y="1224360"/>
            <a:ext cx="420840" cy="18828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6"/>
          <p:cNvSpPr/>
          <p:nvPr/>
        </p:nvSpPr>
        <p:spPr>
          <a:xfrm>
            <a:off x="864000" y="1703520"/>
            <a:ext cx="360" cy="44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7"/>
          <p:cNvSpPr/>
          <p:nvPr/>
        </p:nvSpPr>
        <p:spPr>
          <a:xfrm>
            <a:off x="2321280" y="1008000"/>
            <a:ext cx="757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User, id 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416" name="CustomShape 8"/>
          <p:cNvSpPr/>
          <p:nvPr/>
        </p:nvSpPr>
        <p:spPr>
          <a:xfrm>
            <a:off x="4653000" y="1656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9"/>
          <p:cNvSpPr/>
          <p:nvPr/>
        </p:nvSpPr>
        <p:spPr>
          <a:xfrm>
            <a:off x="3600000" y="1656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10"/>
          <p:cNvSpPr/>
          <p:nvPr/>
        </p:nvSpPr>
        <p:spPr>
          <a:xfrm>
            <a:off x="6336000" y="1368360"/>
            <a:ext cx="1174320" cy="3600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Profile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419" name="CustomShape 11"/>
          <p:cNvSpPr/>
          <p:nvPr/>
        </p:nvSpPr>
        <p:spPr>
          <a:xfrm>
            <a:off x="4824000" y="1728000"/>
            <a:ext cx="151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2"/>
          <p:cNvSpPr/>
          <p:nvPr/>
        </p:nvSpPr>
        <p:spPr>
          <a:xfrm>
            <a:off x="4637160" y="1368000"/>
            <a:ext cx="17524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Click (on Account tab)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421" name="CustomShape 13"/>
          <p:cNvSpPr/>
          <p:nvPr/>
        </p:nvSpPr>
        <p:spPr>
          <a:xfrm flipV="1">
            <a:off x="3735720" y="1095480"/>
            <a:ext cx="360" cy="7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14"/>
          <p:cNvSpPr/>
          <p:nvPr/>
        </p:nvSpPr>
        <p:spPr>
          <a:xfrm>
            <a:off x="3736080" y="1151640"/>
            <a:ext cx="468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15"/>
          <p:cNvSpPr/>
          <p:nvPr/>
        </p:nvSpPr>
        <p:spPr>
          <a:xfrm>
            <a:off x="3947400" y="1080000"/>
            <a:ext cx="13834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Click (on Logout)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424" name="CustomShape 16"/>
          <p:cNvSpPr/>
          <p:nvPr/>
        </p:nvSpPr>
        <p:spPr>
          <a:xfrm>
            <a:off x="8329680" y="864000"/>
            <a:ext cx="1606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Logout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425" name="CustomShape 17"/>
          <p:cNvSpPr/>
          <p:nvPr/>
        </p:nvSpPr>
        <p:spPr>
          <a:xfrm>
            <a:off x="648000" y="264384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18"/>
          <p:cNvSpPr/>
          <p:nvPr/>
        </p:nvSpPr>
        <p:spPr>
          <a:xfrm>
            <a:off x="528840" y="3384000"/>
            <a:ext cx="1703160" cy="5040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Js: openDetail(id)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427" name="CustomShape 19"/>
          <p:cNvSpPr/>
          <p:nvPr/>
        </p:nvSpPr>
        <p:spPr>
          <a:xfrm>
            <a:off x="792000" y="2808000"/>
            <a:ext cx="36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20"/>
          <p:cNvSpPr/>
          <p:nvPr/>
        </p:nvSpPr>
        <p:spPr>
          <a:xfrm>
            <a:off x="2088000" y="3384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21"/>
          <p:cNvSpPr/>
          <p:nvPr/>
        </p:nvSpPr>
        <p:spPr>
          <a:xfrm>
            <a:off x="2232000" y="3527640"/>
            <a:ext cx="100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22"/>
          <p:cNvSpPr/>
          <p:nvPr/>
        </p:nvSpPr>
        <p:spPr>
          <a:xfrm>
            <a:off x="3252240" y="3384000"/>
            <a:ext cx="2003760" cy="303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Check annotation validity</a:t>
            </a:r>
            <a:endParaRPr b="0" lang="it-IT" sz="1400" spc="-1" strike="noStrike">
              <a:latin typeface="Calibri"/>
            </a:endParaRPr>
          </a:p>
        </p:txBody>
      </p:sp>
      <p:sp>
        <p:nvSpPr>
          <p:cNvPr id="431" name="CustomShape 23"/>
          <p:cNvSpPr/>
          <p:nvPr/>
        </p:nvSpPr>
        <p:spPr>
          <a:xfrm>
            <a:off x="4392000" y="3672000"/>
            <a:ext cx="360000" cy="7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24"/>
          <p:cNvSpPr/>
          <p:nvPr/>
        </p:nvSpPr>
        <p:spPr>
          <a:xfrm>
            <a:off x="4680000" y="3872520"/>
            <a:ext cx="380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KO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433" name="CustomShape 25"/>
          <p:cNvSpPr/>
          <p:nvPr/>
        </p:nvSpPr>
        <p:spPr>
          <a:xfrm>
            <a:off x="4717440" y="4392000"/>
            <a:ext cx="921960" cy="303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Error alert</a:t>
            </a:r>
            <a:endParaRPr b="0" lang="it-IT" sz="1400" spc="-1" strike="noStrike">
              <a:latin typeface="Calibri"/>
            </a:endParaRPr>
          </a:p>
        </p:txBody>
      </p:sp>
      <p:sp>
        <p:nvSpPr>
          <p:cNvPr id="434" name="CustomShape 26"/>
          <p:cNvSpPr/>
          <p:nvPr/>
        </p:nvSpPr>
        <p:spPr>
          <a:xfrm flipH="1">
            <a:off x="3312000" y="3672000"/>
            <a:ext cx="36000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27"/>
          <p:cNvSpPr/>
          <p:nvPr/>
        </p:nvSpPr>
        <p:spPr>
          <a:xfrm>
            <a:off x="3142440" y="3800520"/>
            <a:ext cx="389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OK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436" name="CustomShape 28"/>
          <p:cNvSpPr/>
          <p:nvPr/>
        </p:nvSpPr>
        <p:spPr>
          <a:xfrm>
            <a:off x="1966680" y="4248000"/>
            <a:ext cx="2608920" cy="303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Success popup, annotation added</a:t>
            </a:r>
            <a:endParaRPr b="0" lang="it-IT" sz="14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2920" y="-328320"/>
            <a:ext cx="9071280" cy="205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it-IT" sz="5390" spc="-1" strike="noStrike">
                <a:latin typeface="Calibri"/>
              </a:rPr>
              <a:t>Premesse: scelte secondarie</a:t>
            </a:r>
            <a:endParaRPr b="1" lang="it-IT" sz="5390" spc="-1" strike="noStrike"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76000" y="1582920"/>
            <a:ext cx="907128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4000"/>
          </a:bodyPr>
          <a:p>
            <a:pPr marL="432000" indent="-324000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190" spc="-1" strike="noStrike">
                <a:latin typeface="Calibri"/>
                <a:ea typeface="Noto Sans CJK SC"/>
              </a:rPr>
              <a:t>JS → (elementi di) jQuery</a:t>
            </a:r>
            <a:endParaRPr b="0" lang="it-IT" sz="3190" spc="-1" strike="noStrike">
              <a:latin typeface="Arial"/>
            </a:endParaRPr>
          </a:p>
          <a:p>
            <a:pPr marL="432000" indent="-324000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190" spc="-1" strike="noStrike">
                <a:latin typeface="Calibri"/>
                <a:ea typeface="Noto Sans CJK SC"/>
              </a:rPr>
              <a:t>Hashing → argon2id (tramite libreria </a:t>
            </a:r>
            <a:r>
              <a:rPr b="0" lang="it-IT" sz="3190" spc="-1" strike="noStrike">
                <a:latin typeface="Calibri"/>
                <a:ea typeface="Noto Sans CJK SC"/>
                <a:hlinkClick r:id="rId1"/>
              </a:rPr>
              <a:t>argon2-jvm</a:t>
            </a:r>
            <a:r>
              <a:rPr b="0" lang="it-IT" sz="3190" spc="-1" strike="noStrike">
                <a:latin typeface="Calibri"/>
                <a:ea typeface="Noto Sans CJK SC"/>
              </a:rPr>
              <a:t>)</a:t>
            </a:r>
            <a:endParaRPr b="0" lang="it-IT" sz="3190" spc="-1" strike="noStrike">
              <a:latin typeface="Arial"/>
            </a:endParaRPr>
          </a:p>
          <a:p>
            <a:pPr marL="432000" indent="-324000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190" spc="-1" strike="noStrike">
                <a:latin typeface="Calibri"/>
                <a:ea typeface="Noto Sans CJK SC"/>
              </a:rPr>
              <a:t>Modalità notturna → CSS tramite “Dark Reader”</a:t>
            </a:r>
            <a:endParaRPr b="0" lang="it-IT" sz="3190" spc="-1" strike="noStrike">
              <a:latin typeface="Arial"/>
            </a:endParaRPr>
          </a:p>
          <a:p>
            <a:pPr marL="432000" indent="-324000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190" spc="-1" strike="noStrike">
                <a:latin typeface="Calibri"/>
                <a:ea typeface="Noto Sans CJK SC"/>
              </a:rPr>
              <a:t>Libreria aggiuntive:</a:t>
            </a:r>
            <a:endParaRPr b="0" lang="it-IT" sz="3190" spc="-1" strike="noStrike">
              <a:latin typeface="Arial"/>
            </a:endParaRPr>
          </a:p>
          <a:p>
            <a:pPr lvl="1" marL="864000" indent="-324000">
              <a:spcBef>
                <a:spcPts val="11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790" spc="-1" strike="noStrike">
                <a:latin typeface="Calibri"/>
                <a:ea typeface="Noto Sans CJK SC"/>
              </a:rPr>
              <a:t>Apache Commons (https://commons.apache.org/)</a:t>
            </a:r>
            <a:endParaRPr b="0" lang="it-IT" sz="2790" spc="-1" strike="noStrike">
              <a:latin typeface="Arial"/>
            </a:endParaRPr>
          </a:p>
          <a:p>
            <a:pPr lvl="1" marL="864000" indent="-324000">
              <a:spcBef>
                <a:spcPts val="11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790" spc="-1" strike="noStrike">
                <a:latin typeface="Calibri"/>
                <a:ea typeface="Noto Sans CJK SC"/>
              </a:rPr>
              <a:t>MySQL connector 8.0.20</a:t>
            </a:r>
            <a:endParaRPr b="0" lang="it-IT" sz="2790" spc="-1" strike="noStrike">
              <a:latin typeface="Arial"/>
            </a:endParaRPr>
          </a:p>
          <a:p>
            <a:pPr lvl="1" marL="864000" indent="-324000">
              <a:spcBef>
                <a:spcPts val="11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790" spc="-1" strike="noStrike">
                <a:latin typeface="Calibri"/>
                <a:ea typeface="Noto Sans CJK SC"/>
              </a:rPr>
              <a:t>Apache Commons validator (mail address validation)</a:t>
            </a:r>
            <a:endParaRPr b="0" lang="it-IT" sz="27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32000" y="1698480"/>
            <a:ext cx="9071280" cy="199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it-IT" sz="5390" spc="-1" strike="noStrike">
                <a:latin typeface="Calibri"/>
              </a:rPr>
              <a:t>Schema ER</a:t>
            </a:r>
            <a:endParaRPr b="1" lang="it-IT" sz="539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510920" y="-70920"/>
            <a:ext cx="7272360" cy="566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14920" y="862920"/>
            <a:ext cx="9864360" cy="41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0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it-IT" sz="2800" spc="-1" strike="noStrike">
                <a:latin typeface="Arial"/>
              </a:rPr>
              <a:t> </a:t>
            </a:r>
            <a:r>
              <a:rPr b="0" lang="it-IT" sz="2800" spc="-1" strike="noStrike">
                <a:latin typeface="Arial"/>
              </a:rPr>
              <a:t>annotation(</a:t>
            </a:r>
            <a:r>
              <a:rPr b="0" lang="it-IT" sz="2800" spc="-1" strike="noStrike" u="sng">
                <a:solidFill>
                  <a:srgbClr val="81d41a"/>
                </a:solidFill>
                <a:uFillTx/>
                <a:latin typeface="Arial"/>
              </a:rPr>
              <a:t>workerID</a:t>
            </a:r>
            <a:r>
              <a:rPr b="0" lang="it-IT" sz="2800" spc="-1" strike="noStrike" u="sng">
                <a:uFillTx/>
                <a:latin typeface="Arial"/>
              </a:rPr>
              <a:t>, </a:t>
            </a:r>
            <a:r>
              <a:rPr b="0" lang="it-IT" sz="2800" spc="-1" strike="noStrike" u="sng">
                <a:solidFill>
                  <a:srgbClr val="c9211e"/>
                </a:solidFill>
                <a:uFillTx/>
                <a:latin typeface="Arial"/>
              </a:rPr>
              <a:t>imageID</a:t>
            </a:r>
            <a:r>
              <a:rPr b="0" lang="it-IT" sz="2800" spc="-1" strike="noStrike">
                <a:latin typeface="Arial"/>
              </a:rPr>
              <a:t>, date, validity, trust,note)</a:t>
            </a:r>
            <a:endParaRPr b="0" lang="it-IT" sz="2800" spc="-1" strike="noStrike">
              <a:latin typeface="Arial"/>
            </a:endParaRPr>
          </a:p>
          <a:p>
            <a:pPr marL="432000" indent="-324000">
              <a:spcBef>
                <a:spcPts val="140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it-IT" sz="2800" spc="-1" strike="noStrike">
                <a:latin typeface="Arial"/>
              </a:rPr>
              <a:t> </a:t>
            </a:r>
            <a:r>
              <a:rPr b="0" lang="it-IT" sz="2800" spc="-1" strike="noStrike">
                <a:latin typeface="Arial"/>
              </a:rPr>
              <a:t>campaign(</a:t>
            </a:r>
            <a:r>
              <a:rPr b="0" lang="it-IT" sz="2800" spc="-1" strike="noStrike" u="sng">
                <a:solidFill>
                  <a:srgbClr val="2a6099"/>
                </a:solidFill>
                <a:uFillTx/>
                <a:latin typeface="Arial"/>
              </a:rPr>
              <a:t>id</a:t>
            </a:r>
            <a:r>
              <a:rPr b="0" lang="it-IT" sz="2800" spc="-1" strike="noStrike">
                <a:latin typeface="Arial"/>
              </a:rPr>
              <a:t>, </a:t>
            </a:r>
            <a:r>
              <a:rPr b="0" lang="it-IT" sz="2800" spc="-1" strike="noStrike">
                <a:solidFill>
                  <a:srgbClr val="81d41a"/>
                </a:solidFill>
                <a:latin typeface="Arial"/>
              </a:rPr>
              <a:t>managerID</a:t>
            </a:r>
            <a:r>
              <a:rPr b="0" lang="it-IT" sz="2800" spc="-1" strike="noStrike">
                <a:latin typeface="Arial"/>
              </a:rPr>
              <a:t>, name, client, state)</a:t>
            </a:r>
            <a:endParaRPr b="0" lang="it-IT" sz="2800" spc="-1" strike="noStrike">
              <a:latin typeface="Arial"/>
            </a:endParaRPr>
          </a:p>
          <a:p>
            <a:pPr marL="432000" indent="-324000">
              <a:spcBef>
                <a:spcPts val="140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it-IT" sz="2800" spc="-1" strike="noStrike">
                <a:latin typeface="Arial"/>
              </a:rPr>
              <a:t> </a:t>
            </a:r>
            <a:r>
              <a:rPr b="0" lang="it-IT" sz="2800" spc="-1" strike="noStrike">
                <a:latin typeface="Arial"/>
              </a:rPr>
              <a:t>image(</a:t>
            </a:r>
            <a:r>
              <a:rPr b="0" lang="it-IT" sz="2800" spc="-1" strike="noStrike" u="sng">
                <a:solidFill>
                  <a:srgbClr val="c9211e"/>
                </a:solidFill>
                <a:uFillTx/>
                <a:latin typeface="Arial"/>
              </a:rPr>
              <a:t>id</a:t>
            </a:r>
            <a:r>
              <a:rPr b="0" lang="it-IT" sz="2800" spc="-1" strike="noStrike">
                <a:latin typeface="Arial"/>
              </a:rPr>
              <a:t>, date, latitude, longitude, resolution, source, region, town, </a:t>
            </a:r>
            <a:r>
              <a:rPr b="0" lang="it-IT" sz="2800" spc="-1" strike="noStrike" u="sng">
                <a:uFillTx/>
                <a:latin typeface="Arial"/>
              </a:rPr>
              <a:t>url</a:t>
            </a:r>
            <a:r>
              <a:rPr b="0" lang="it-IT" sz="2800" spc="-1" strike="noStrike">
                <a:latin typeface="Arial"/>
              </a:rPr>
              <a:t>)</a:t>
            </a:r>
            <a:endParaRPr b="0" lang="it-IT" sz="2800" spc="-1" strike="noStrike">
              <a:latin typeface="Arial"/>
            </a:endParaRPr>
          </a:p>
          <a:p>
            <a:pPr marL="432000" indent="-324000">
              <a:spcBef>
                <a:spcPts val="140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it-IT" sz="2800" spc="-1" strike="noStrike">
                <a:latin typeface="Arial"/>
              </a:rPr>
              <a:t> </a:t>
            </a:r>
            <a:r>
              <a:rPr b="0" lang="it-IT" sz="2800" spc="-1" strike="noStrike">
                <a:latin typeface="Arial"/>
              </a:rPr>
              <a:t>imageCampaign(</a:t>
            </a:r>
            <a:r>
              <a:rPr b="0" lang="it-IT" sz="2800" spc="-1" strike="noStrike" u="sng">
                <a:solidFill>
                  <a:srgbClr val="2a6099"/>
                </a:solidFill>
                <a:uFillTx/>
                <a:latin typeface="Arial"/>
              </a:rPr>
              <a:t>campaignID</a:t>
            </a:r>
            <a:r>
              <a:rPr b="0" lang="it-IT" sz="2800" spc="-1" strike="noStrike" u="sng">
                <a:uFillTx/>
                <a:latin typeface="Arial"/>
              </a:rPr>
              <a:t>, </a:t>
            </a:r>
            <a:r>
              <a:rPr b="0" lang="it-IT" sz="2800" spc="-1" strike="noStrike" u="sng">
                <a:solidFill>
                  <a:srgbClr val="c9211e"/>
                </a:solidFill>
                <a:uFillTx/>
                <a:latin typeface="Arial"/>
              </a:rPr>
              <a:t>imageID</a:t>
            </a:r>
            <a:r>
              <a:rPr b="0" lang="it-IT" sz="2800" spc="-1" strike="noStrike">
                <a:latin typeface="Arial"/>
              </a:rPr>
              <a:t>)</a:t>
            </a:r>
            <a:endParaRPr b="0" lang="it-IT" sz="2800" spc="-1" strike="noStrike">
              <a:latin typeface="Arial"/>
            </a:endParaRPr>
          </a:p>
          <a:p>
            <a:pPr marL="432000" indent="-324000">
              <a:spcBef>
                <a:spcPts val="140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it-IT" sz="2800" spc="-1" strike="noStrike">
                <a:latin typeface="Arial"/>
              </a:rPr>
              <a:t> </a:t>
            </a:r>
            <a:r>
              <a:rPr b="0" lang="it-IT" sz="2800" spc="-1" strike="noStrike">
                <a:latin typeface="Arial"/>
              </a:rPr>
              <a:t>user(</a:t>
            </a:r>
            <a:r>
              <a:rPr b="0" lang="it-IT" sz="2800" spc="-1" strike="noStrike" u="sng">
                <a:solidFill>
                  <a:srgbClr val="81d41a"/>
                </a:solidFill>
                <a:uFillTx/>
                <a:latin typeface="Arial"/>
              </a:rPr>
              <a:t>id</a:t>
            </a:r>
            <a:r>
              <a:rPr b="0" lang="it-IT" sz="2800" spc="-1" strike="noStrike">
                <a:latin typeface="Arial"/>
              </a:rPr>
              <a:t>, </a:t>
            </a:r>
            <a:r>
              <a:rPr b="0" lang="it-IT" sz="2800" spc="-1" strike="noStrike" u="sng">
                <a:uFillTx/>
                <a:latin typeface="Arial"/>
              </a:rPr>
              <a:t>username</a:t>
            </a:r>
            <a:r>
              <a:rPr b="0" lang="it-IT" sz="2800" spc="-1" strike="noStrike">
                <a:latin typeface="Arial"/>
              </a:rPr>
              <a:t>, </a:t>
            </a:r>
            <a:r>
              <a:rPr b="0" lang="it-IT" sz="2800" spc="-1" strike="noStrike" u="sng">
                <a:uFillTx/>
                <a:latin typeface="Arial"/>
              </a:rPr>
              <a:t>email</a:t>
            </a:r>
            <a:r>
              <a:rPr b="0" lang="it-IT" sz="2800" spc="-1" strike="noStrike">
                <a:latin typeface="Arial"/>
              </a:rPr>
              <a:t>, password, role, level, photo, salt, </a:t>
            </a:r>
            <a:r>
              <a:rPr b="0" lang="it-IT" sz="2800" spc="-1" strike="noStrike" u="sng">
                <a:uFillTx/>
                <a:latin typeface="Arial"/>
              </a:rPr>
              <a:t>authcookie</a:t>
            </a:r>
            <a:r>
              <a:rPr b="0" lang="it-IT" sz="2800" spc="-1" strike="noStrike">
                <a:latin typeface="Arial"/>
              </a:rPr>
              <a:t>, cookietime)</a:t>
            </a:r>
            <a:endParaRPr b="0" lang="it-IT" sz="2800" spc="-1" strike="noStrike">
              <a:latin typeface="Arial"/>
            </a:endParaRPr>
          </a:p>
          <a:p>
            <a:pPr marL="432000" indent="-324000">
              <a:spcBef>
                <a:spcPts val="140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it-IT" sz="2800" spc="-1" strike="noStrike">
                <a:latin typeface="Arial"/>
              </a:rPr>
              <a:t> </a:t>
            </a:r>
            <a:r>
              <a:rPr b="0" lang="it-IT" sz="2800" spc="-1" strike="noStrike">
                <a:latin typeface="Arial"/>
              </a:rPr>
              <a:t>workerCampaign(</a:t>
            </a:r>
            <a:r>
              <a:rPr b="0" lang="it-IT" sz="2800" spc="-1" strike="noStrike" u="sng">
                <a:solidFill>
                  <a:srgbClr val="81d41a"/>
                </a:solidFill>
                <a:uFillTx/>
                <a:latin typeface="Arial"/>
              </a:rPr>
              <a:t>workerID</a:t>
            </a:r>
            <a:r>
              <a:rPr b="0" lang="it-IT" sz="2800" spc="-1" strike="noStrike" u="sng">
                <a:uFillTx/>
                <a:latin typeface="Arial"/>
              </a:rPr>
              <a:t>, </a:t>
            </a:r>
            <a:r>
              <a:rPr b="0" lang="it-IT" sz="2800" spc="-1" strike="noStrike" u="sng">
                <a:solidFill>
                  <a:srgbClr val="2a6099"/>
                </a:solidFill>
                <a:uFillTx/>
                <a:latin typeface="Arial"/>
              </a:rPr>
              <a:t>campaignID</a:t>
            </a:r>
            <a:r>
              <a:rPr b="0" lang="it-IT" sz="2800" spc="-1" strike="noStrike">
                <a:latin typeface="Arial"/>
              </a:rPr>
              <a:t>)</a:t>
            </a:r>
            <a:endParaRPr b="0" lang="it-I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2920" y="226800"/>
            <a:ext cx="907128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2920" y="1325520"/>
            <a:ext cx="907128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44000" y="502920"/>
            <a:ext cx="482436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create table </a:t>
            </a:r>
            <a:r>
              <a:rPr b="1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annotation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(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workerId int               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imageId  int               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date     datetime          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validity smallint default 0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trust    varchar(10)       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note     text              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primary key (workerId, imageId),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constraint annotation_image_fk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foreign key (imageId) references image (id)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    on update cascade on delete cascade,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constraint annotation_user_fk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foreign key (workerId) references user (id)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    on update cascade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);</a:t>
            </a:r>
            <a:endParaRPr b="0" lang="it-IT" sz="15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110920" y="359280"/>
            <a:ext cx="4824360" cy="51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create table </a:t>
            </a:r>
            <a:r>
              <a:rPr b="1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campaign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(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id        int auto_increment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primary key,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managerId int                          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name      varchar(255)                 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client    varchar(255)                 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state     varchar(50) default 'created'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constraint campaign_name_uindex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unique (name),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constraint campaign_manager_fk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foreign key (managerId) references user (id)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    on update cascade on delete set null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);</a:t>
            </a:r>
            <a:endParaRPr b="0" lang="it-IT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44000" y="359280"/>
            <a:ext cx="4824360" cy="28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create table </a:t>
            </a:r>
            <a:r>
              <a:rPr b="1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image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(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id         int auto_increment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primary key,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date       date        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latitude   float       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longitude  float       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resolution varchar(50) 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source     varchar(100)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region     varchar(100)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town       varchar(100)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url        varchar(255) not null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);</a:t>
            </a:r>
            <a:endParaRPr b="0" lang="it-IT" sz="150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132160" y="298080"/>
            <a:ext cx="4824360" cy="51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create table </a:t>
            </a:r>
            <a:r>
              <a:rPr b="1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imageCampaign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(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campaignId int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imageId    int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primary key (campaignId, imageId),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constraint imageCampaign_campaign_fk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foreign key (campaignId) references campaign (id)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    on update cascade on delete cascade,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constraint imageCampaign_image_fk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foreign key (imageId) references image (id)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    on update cascade on delete cascade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);</a:t>
            </a:r>
            <a:endParaRPr b="0" lang="it-IT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Application>LibreOffice/6.3.6.2$Linux_X86_64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2020-05-21T18:24:19Z</dcterms:created>
  <dc:creator/>
  <dc:description/>
  <dc:language>it-IT</dc:language>
  <cp:lastModifiedBy/>
  <dcterms:modified xsi:type="dcterms:W3CDTF">2020-06-21T12:58:48Z</dcterms:modified>
  <cp:revision>19</cp:revision>
  <dc:subject/>
  <dc:title/>
</cp:coreProperties>
</file>