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D083AE-3759-45CC-86C0-FA08ABE9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57234C-27EB-4933-A986-62176DD1C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B98684A-8E6A-41D3-BA83-D11C3FCA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9FC1315-C479-4684-9674-08B6B01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AEDD247-2679-45C3-B12B-AC317EF3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B692F9-0AF2-47F5-B921-563F43B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D776A7F-E840-4B1E-ACEF-8195E3D4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1369CF7-624E-4C41-9003-C56A3E04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0C9A470-17E6-4555-A307-DD5E5432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F34290C-41EF-4CAE-90AA-75756267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CCE04EA-726F-41A8-8FC4-880CE7928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F877340-5BBC-406F-87C5-F9F5A2DAC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7941130-251A-40AB-8269-9F1AFA3E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2CA778A-658F-4EA2-B2C6-27223CD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44FF379-CDAF-4887-AC8C-8338F266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2B8716-7587-49A6-83C4-DEC0DD8E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5CCE3E-CFB3-4275-B2C8-12DB5033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FE4EBB-D3F6-4A1C-B739-65EE82D2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9A1C7FC-9425-43B7-A3B3-CF56CF9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74EA35-F00F-4702-A7F4-C4A1177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8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05594C-7145-4343-9466-87B212EC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B6BCAA-C2C7-4511-B742-D5F00E97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2FAAB8-16CA-4A45-8F91-E93146CA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3B198C-DC7E-4AAA-ABEC-E3FA0BF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B79EB3E-BE0B-4CE2-808B-58145496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5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236985-12F7-42A1-902C-518379B2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FB33FA-62C7-4399-B436-02C962350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8717977-BE24-4DF2-B9DB-4BB51B1A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1CC3285-B8F6-4677-9E02-4E4C0705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FE6EAC9-B901-46D3-AE68-B9273DB4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7B511F1-FCF1-46D1-92D4-24D78673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22B582-528F-46EB-94CF-5CF27D8B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FEE93E1-BF8B-4973-A8DC-34B54AAC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C6C03BF-7C67-4957-BF90-9DBEBE8B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A514ACD-88B8-4ED1-8B86-65C6DE797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BADBE25-010C-478E-B023-565FCA175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5B7DA3B-C5BB-4767-940B-E040850F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F963A68-A401-4B7A-808E-DFD21538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551C023-2349-42D8-9B11-136B4C8B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1ECBDE-EB06-474E-B04E-C22CA8A9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726F74C3-0C09-4775-B51C-6CEB5E0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9A9DF42-9495-49B7-A4A3-0BF5AA4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4C1DEC2-39A6-462D-AB16-94213D3B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6F0C226-C2C4-4D74-88AF-4CEF711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257794D-6371-4870-AEE5-3802B1DE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F56467-FD1B-46F4-8491-7433DC4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9E583B-4D6D-441A-A968-A2EC38C6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CC704C-3DF1-4148-A38C-9FE89380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F11E57A-FE92-470F-BFE7-1631F99D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595FF19-7342-420B-831E-797CAE9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030E14D-49F4-4B46-B98C-DB0CF03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11BF7C0-1894-4C36-A0C5-BB89A6E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3A1EEB-9EA7-43E7-946D-9349F93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B555814-30A6-462C-8022-904316EA4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256809F-2A51-4145-B42F-3B5CC285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A92B4BA-9A74-419D-AEB2-883B9537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CADBA2A-7D63-4068-8806-A510841A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9306E4D-3B27-4A88-8840-2A6A74B4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0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E794D57-24C1-4A47-AB87-05B1452E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7CF12D-D3D3-4090-AF94-49CAA210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877C60-716B-43E4-9D11-D506F75B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C957-FEE3-4D70-A7D5-4F5DA15879CB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D1E2023-15AA-4340-B7CE-2FB5E7AA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E633B20-365F-44FA-A6A5-C0D98762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35D5-1A29-44BB-B07F-D1FD3D98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B3DF08BC-DFBD-4A47-88F0-62641CD7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-1" y="-1455938"/>
            <a:ext cx="12277817" cy="11515958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95248B3-4C9D-45CE-89DE-622945BD0D7B}"/>
              </a:ext>
            </a:extLst>
          </p:cNvPr>
          <p:cNvSpPr/>
          <p:nvPr/>
        </p:nvSpPr>
        <p:spPr>
          <a:xfrm>
            <a:off x="0" y="0"/>
            <a:ext cx="12192000" cy="448628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C2D61EA-4D60-4C7C-95ED-3BEBCBAA05EB}"/>
              </a:ext>
            </a:extLst>
          </p:cNvPr>
          <p:cNvSpPr/>
          <p:nvPr/>
        </p:nvSpPr>
        <p:spPr>
          <a:xfrm>
            <a:off x="6274667" y="998684"/>
            <a:ext cx="577048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405DF6E8-8429-4805-8FE8-916534444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21828"/>
              </p:ext>
            </p:extLst>
          </p:nvPr>
        </p:nvGraphicFramePr>
        <p:xfrm>
          <a:off x="6354763" y="1363663"/>
          <a:ext cx="561022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5" imgW="5610153" imgH="4848134" progId="Excel.Sheet.12">
                  <p:embed/>
                </p:oleObj>
              </mc:Choice>
              <mc:Fallback>
                <p:oleObj name="Worksheet" r:id="rId5" imgW="5610153" imgH="4848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4763" y="1363663"/>
                        <a:ext cx="5610225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5021309-3B72-441C-85C1-5BB06AF08458}"/>
              </a:ext>
            </a:extLst>
          </p:cNvPr>
          <p:cNvCxnSpPr/>
          <p:nvPr/>
        </p:nvCxnSpPr>
        <p:spPr>
          <a:xfrm>
            <a:off x="0" y="4645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1F8144-56C3-40D4-9CE5-5F4C28466345}"/>
              </a:ext>
            </a:extLst>
          </p:cNvPr>
          <p:cNvSpPr txBox="1"/>
          <p:nvPr/>
        </p:nvSpPr>
        <p:spPr>
          <a:xfrm>
            <a:off x="8374212" y="965398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Graphs Tested: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A922E82-39E2-4F15-82FE-D9FBEBF79942}"/>
              </a:ext>
            </a:extLst>
          </p:cNvPr>
          <p:cNvSpPr/>
          <p:nvPr/>
        </p:nvSpPr>
        <p:spPr>
          <a:xfrm>
            <a:off x="146848" y="998684"/>
            <a:ext cx="577048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Implemented Algorithm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1</a:t>
            </a:r>
            <a:r>
              <a:rPr lang="en-GB" sz="1400" dirty="0">
                <a:solidFill>
                  <a:sysClr val="windowText" lastClr="000000"/>
                </a:solidFill>
              </a:rPr>
              <a:t>: Read neighbours of 1</a:t>
            </a:r>
            <a:r>
              <a:rPr lang="en-GB" sz="1400" baseline="30000" dirty="0">
                <a:solidFill>
                  <a:sysClr val="windowText" lastClr="000000"/>
                </a:solidFill>
              </a:rPr>
              <a:t>st</a:t>
            </a:r>
            <a:r>
              <a:rPr lang="en-GB" sz="1400" dirty="0">
                <a:solidFill>
                  <a:sysClr val="windowText" lastClr="000000"/>
                </a:solidFill>
              </a:rPr>
              <a:t> edge from table (memory) and store it locally.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2</a:t>
            </a:r>
            <a:r>
              <a:rPr lang="en-GB" sz="1400" dirty="0">
                <a:solidFill>
                  <a:sysClr val="windowText" lastClr="000000"/>
                </a:solidFill>
              </a:rPr>
              <a:t>: Check each neighbour for having a colour assigned to it. Assign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the lowest colour number not found in any neighbour to current edge. If new colour number was assigned, increase the required graph colours by 1.  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Step 3</a:t>
            </a:r>
            <a:r>
              <a:rPr lang="en-GB" sz="1400" dirty="0">
                <a:solidFill>
                  <a:sysClr val="windowText" lastClr="000000"/>
                </a:solidFill>
              </a:rPr>
              <a:t>: Having saved each neighbour from step 2, select the first neighbour saved to read as next memory and repeat step 2 until all neighbours from 1</a:t>
            </a:r>
            <a:r>
              <a:rPr lang="en-GB" sz="1400" baseline="30000" dirty="0">
                <a:solidFill>
                  <a:sysClr val="windowText" lastClr="000000"/>
                </a:solidFill>
              </a:rPr>
              <a:t>st</a:t>
            </a:r>
            <a:r>
              <a:rPr lang="en-GB" sz="1400" dirty="0">
                <a:solidFill>
                  <a:sysClr val="windowText" lastClr="000000"/>
                </a:solidFill>
              </a:rPr>
              <a:t> edge are checked. If all neighbours are checked, read the second edge not already checked from memory (if only one is available, </a:t>
            </a:r>
            <a:r>
              <a:rPr lang="en-GB" sz="1400">
                <a:solidFill>
                  <a:sysClr val="windowText" lastClr="000000"/>
                </a:solidFill>
              </a:rPr>
              <a:t>read that one). </a:t>
            </a:r>
            <a:r>
              <a:rPr lang="en-GB" sz="1400" dirty="0">
                <a:solidFill>
                  <a:sysClr val="windowText" lastClr="000000"/>
                </a:solidFill>
              </a:rPr>
              <a:t>Repeat steps 2 and 3 until all edges have a colour assigned. </a:t>
            </a: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9A4651D1-7E61-412E-8E1B-7B46CC6F13A5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2267" y="4216907"/>
            <a:ext cx="2179644" cy="2070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5EC01E-C108-4B46-8373-043C4E612ECE}"/>
              </a:ext>
            </a:extLst>
          </p:cNvPr>
          <p:cNvSpPr txBox="1"/>
          <p:nvPr/>
        </p:nvSpPr>
        <p:spPr>
          <a:xfrm>
            <a:off x="146848" y="39648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Synthesis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D5478-D5F3-4EFB-8DF0-D01D769277AF}"/>
              </a:ext>
            </a:extLst>
          </p:cNvPr>
          <p:cNvSpPr txBox="1"/>
          <p:nvPr/>
        </p:nvSpPr>
        <p:spPr>
          <a:xfrm>
            <a:off x="11296614" y="39648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E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761C6A42-3F01-46C1-BCF0-04409064C1B1}"/>
              </a:ext>
            </a:extLst>
          </p:cNvPr>
          <p:cNvCxnSpPr/>
          <p:nvPr/>
        </p:nvCxnSpPr>
        <p:spPr>
          <a:xfrm>
            <a:off x="0" y="64605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F1940D-E092-422A-895B-C3ED18611E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" t="799" r="1127" b="408"/>
          <a:stretch/>
        </p:blipFill>
        <p:spPr>
          <a:xfrm>
            <a:off x="363984" y="1173119"/>
            <a:ext cx="10555550" cy="4090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DCD9D-67D0-421A-AF2E-E18B88E5540D}"/>
              </a:ext>
            </a:extLst>
          </p:cNvPr>
          <p:cNvSpPr txBox="1"/>
          <p:nvPr/>
        </p:nvSpPr>
        <p:spPr>
          <a:xfrm>
            <a:off x="6614843" y="1920981"/>
            <a:ext cx="316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for coloured neighbours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27FE8-C5AF-4FAA-9066-14FEF46E2094}"/>
              </a:ext>
            </a:extLst>
          </p:cNvPr>
          <p:cNvSpPr txBox="1"/>
          <p:nvPr/>
        </p:nvSpPr>
        <p:spPr>
          <a:xfrm>
            <a:off x="6614843" y="3155497"/>
            <a:ext cx="316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Pick first colour not found in neighbours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D4F6A-E30F-4D27-B84E-B75AE875F008}"/>
              </a:ext>
            </a:extLst>
          </p:cNvPr>
          <p:cNvSpPr txBox="1"/>
          <p:nvPr/>
        </p:nvSpPr>
        <p:spPr>
          <a:xfrm>
            <a:off x="5977531" y="4841780"/>
            <a:ext cx="415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+1 for colours needed if new colour picked</a:t>
            </a:r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D6CD5AD3-1C76-42B4-BA31-3F71C0D3A401}"/>
              </a:ext>
            </a:extLst>
          </p:cNvPr>
          <p:cNvSpPr/>
          <p:nvPr/>
        </p:nvSpPr>
        <p:spPr>
          <a:xfrm>
            <a:off x="675991" y="102291"/>
            <a:ext cx="10715348" cy="665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9B2D2F3-41D4-44DA-AA81-94940F9B9E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933"/>
          <a:stretch/>
        </p:blipFill>
        <p:spPr>
          <a:xfrm>
            <a:off x="1601303" y="495318"/>
            <a:ext cx="5788516" cy="5932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82196-D14E-4C3D-B8BE-9109DEA7701F}"/>
              </a:ext>
            </a:extLst>
          </p:cNvPr>
          <p:cNvSpPr txBox="1"/>
          <p:nvPr/>
        </p:nvSpPr>
        <p:spPr>
          <a:xfrm>
            <a:off x="7505202" y="1068552"/>
            <a:ext cx="297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not-coloured neighbours as next rows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D27DF-F63C-4362-A4FE-D4C6C33267A0}"/>
              </a:ext>
            </a:extLst>
          </p:cNvPr>
          <p:cNvSpPr txBox="1"/>
          <p:nvPr/>
        </p:nvSpPr>
        <p:spPr>
          <a:xfrm>
            <a:off x="7530643" y="4765850"/>
            <a:ext cx="29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next neighbour to 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5CDE2-C7DC-4BBB-8F7F-F9D8858A9138}"/>
              </a:ext>
            </a:extLst>
          </p:cNvPr>
          <p:cNvSpPr txBox="1"/>
          <p:nvPr/>
        </p:nvSpPr>
        <p:spPr>
          <a:xfrm>
            <a:off x="7505201" y="2607592"/>
            <a:ext cx="336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none select next row available to proceed.</a:t>
            </a:r>
          </a:p>
        </p:txBody>
      </p:sp>
    </p:spTree>
    <p:extLst>
      <p:ext uri="{BB962C8B-B14F-4D97-AF65-F5344CB8AC3E}">
        <p14:creationId xmlns:p14="http://schemas.microsoft.com/office/powerpoint/2010/main" val="24841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13" grpId="0" animBg="1"/>
      <p:bldP spid="21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B3DF08BC-DFBD-4A47-88F0-62641CD7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-1" y="-1455938"/>
            <a:ext cx="12277817" cy="11515958"/>
          </a:xfrm>
          <a:prstGeom prst="rect">
            <a:avLst/>
          </a:prstGeom>
        </p:spPr>
      </p:pic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B95248B3-4C9D-45CE-89DE-622945BD0D7B}"/>
              </a:ext>
            </a:extLst>
          </p:cNvPr>
          <p:cNvSpPr/>
          <p:nvPr/>
        </p:nvSpPr>
        <p:spPr>
          <a:xfrm>
            <a:off x="0" y="0"/>
            <a:ext cx="12192000" cy="448628"/>
          </a:xfrm>
          <a:prstGeom prst="rect">
            <a:avLst/>
          </a:prstGeom>
          <a:solidFill>
            <a:schemeClr val="accent1">
              <a:lumMod val="40000"/>
              <a:lumOff val="6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C2D61EA-4D60-4C7C-95ED-3BEBCBAA05EB}"/>
              </a:ext>
            </a:extLst>
          </p:cNvPr>
          <p:cNvSpPr/>
          <p:nvPr/>
        </p:nvSpPr>
        <p:spPr>
          <a:xfrm>
            <a:off x="2530136" y="598701"/>
            <a:ext cx="6622742" cy="504177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Ευθεία γραμμή σύνδεσης 5">
            <a:extLst>
              <a:ext uri="{FF2B5EF4-FFF2-40B4-BE49-F238E27FC236}">
                <a16:creationId xmlns:a16="http://schemas.microsoft.com/office/drawing/2014/main" id="{D5021309-3B72-441C-85C1-5BB06AF08458}"/>
              </a:ext>
            </a:extLst>
          </p:cNvPr>
          <p:cNvCxnSpPr/>
          <p:nvPr/>
        </p:nvCxnSpPr>
        <p:spPr>
          <a:xfrm>
            <a:off x="0" y="4645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5EC01E-C108-4B46-8373-043C4E612ECE}"/>
              </a:ext>
            </a:extLst>
          </p:cNvPr>
          <p:cNvSpPr txBox="1"/>
          <p:nvPr/>
        </p:nvSpPr>
        <p:spPr>
          <a:xfrm>
            <a:off x="146848" y="39648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Level Synthesis Lab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D5478-D5F3-4EFB-8DF0-D01D769277AF}"/>
              </a:ext>
            </a:extLst>
          </p:cNvPr>
          <p:cNvSpPr txBox="1"/>
          <p:nvPr/>
        </p:nvSpPr>
        <p:spPr>
          <a:xfrm>
            <a:off x="11296614" y="39648"/>
            <a:ext cx="7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E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761C6A42-3F01-46C1-BCF0-04409064C1B1}"/>
              </a:ext>
            </a:extLst>
          </p:cNvPr>
          <p:cNvCxnSpPr/>
          <p:nvPr/>
        </p:nvCxnSpPr>
        <p:spPr>
          <a:xfrm>
            <a:off x="0" y="64605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8D0F71C-AF1B-4CD8-9E05-3608A221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b="10583"/>
          <a:stretch/>
        </p:blipFill>
        <p:spPr>
          <a:xfrm>
            <a:off x="2623539" y="674135"/>
            <a:ext cx="6436185" cy="381838"/>
          </a:xfrm>
          <a:prstGeom prst="rect">
            <a:avLst/>
          </a:prstGeom>
        </p:spPr>
      </p:pic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7000CC3E-0C24-4412-AA63-C4A505C823FA}"/>
              </a:ext>
            </a:extLst>
          </p:cNvPr>
          <p:cNvSpPr/>
          <p:nvPr/>
        </p:nvSpPr>
        <p:spPr>
          <a:xfrm>
            <a:off x="247034" y="1460652"/>
            <a:ext cx="6428974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Pipelined whole module with II=2 (</a:t>
            </a:r>
            <a:r>
              <a:rPr lang="en-GB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Thgroughput</a:t>
            </a:r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achieved: 11). 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loops inside main ‘for’ loop are fully unrolled.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4F49C58E-CFDD-411D-9117-8E9A2F6F973A}"/>
              </a:ext>
            </a:extLst>
          </p:cNvPr>
          <p:cNvSpPr/>
          <p:nvPr/>
        </p:nvSpPr>
        <p:spPr>
          <a:xfrm>
            <a:off x="6818821" y="1460652"/>
            <a:ext cx="5126145" cy="5357699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Pipelined main loop only</a:t>
            </a:r>
          </a:p>
          <a:p>
            <a:pPr algn="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II=1 (Throughput</a:t>
            </a:r>
          </a:p>
          <a:p>
            <a:pPr algn="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achieved: 12). </a:t>
            </a:r>
          </a:p>
          <a:p>
            <a:pPr algn="r"/>
            <a:endParaRPr lang="en-GB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GB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Again, all loops inside main </a:t>
            </a:r>
          </a:p>
          <a:p>
            <a:pPr algn="r"/>
            <a:r>
              <a:rPr lang="en-GB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‘for’ loop are fully unrolled.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2F227F0-3712-4530-8714-17F0055365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" r="9119"/>
          <a:stretch/>
        </p:blipFill>
        <p:spPr>
          <a:xfrm>
            <a:off x="389847" y="1656181"/>
            <a:ext cx="6143347" cy="397641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DAF702C8-7C43-4EF7-961C-A61B6EE98C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34" r="3641" b="977"/>
          <a:stretch/>
        </p:blipFill>
        <p:spPr>
          <a:xfrm>
            <a:off x="6872865" y="1526959"/>
            <a:ext cx="2986796" cy="5192141"/>
          </a:xfrm>
          <a:prstGeom prst="rect">
            <a:avLst/>
          </a:prstGeom>
        </p:spPr>
      </p:pic>
      <p:sp>
        <p:nvSpPr>
          <p:cNvPr id="21" name="Ελεύθερη σχεδίαση: Σχήμα 20">
            <a:extLst>
              <a:ext uri="{FF2B5EF4-FFF2-40B4-BE49-F238E27FC236}">
                <a16:creationId xmlns:a16="http://schemas.microsoft.com/office/drawing/2014/main" id="{BE4B0493-9CEA-40EF-A72E-85F5AF04E96D}"/>
              </a:ext>
            </a:extLst>
          </p:cNvPr>
          <p:cNvSpPr/>
          <p:nvPr/>
        </p:nvSpPr>
        <p:spPr>
          <a:xfrm>
            <a:off x="816746" y="930167"/>
            <a:ext cx="1802167" cy="721080"/>
          </a:xfrm>
          <a:custGeom>
            <a:avLst/>
            <a:gdLst>
              <a:gd name="connsiteX0" fmla="*/ 1802167 w 1802167"/>
              <a:gd name="connsiteY0" fmla="*/ 28621 h 721080"/>
              <a:gd name="connsiteX1" fmla="*/ 363984 w 1802167"/>
              <a:gd name="connsiteY1" fmla="*/ 81887 h 721080"/>
              <a:gd name="connsiteX2" fmla="*/ 0 w 1802167"/>
              <a:gd name="connsiteY2" fmla="*/ 721080 h 7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167" h="721080">
                <a:moveTo>
                  <a:pt x="1802167" y="28621"/>
                </a:moveTo>
                <a:cubicBezTo>
                  <a:pt x="1233256" y="-2451"/>
                  <a:pt x="664345" y="-33523"/>
                  <a:pt x="363984" y="81887"/>
                </a:cubicBezTo>
                <a:cubicBezTo>
                  <a:pt x="63623" y="197297"/>
                  <a:pt x="2959" y="567200"/>
                  <a:pt x="0" y="7210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Ελεύθερη σχεδίαση: Σχήμα 24">
            <a:extLst>
              <a:ext uri="{FF2B5EF4-FFF2-40B4-BE49-F238E27FC236}">
                <a16:creationId xmlns:a16="http://schemas.microsoft.com/office/drawing/2014/main" id="{31C18D1B-09A0-47B0-B50C-75D02FD2ECE8}"/>
              </a:ext>
            </a:extLst>
          </p:cNvPr>
          <p:cNvSpPr/>
          <p:nvPr/>
        </p:nvSpPr>
        <p:spPr>
          <a:xfrm>
            <a:off x="9059724" y="784834"/>
            <a:ext cx="589962" cy="735027"/>
          </a:xfrm>
          <a:custGeom>
            <a:avLst/>
            <a:gdLst>
              <a:gd name="connsiteX0" fmla="*/ 0 w 589962"/>
              <a:gd name="connsiteY0" fmla="*/ 7058 h 735027"/>
              <a:gd name="connsiteX1" fmla="*/ 532660 w 589962"/>
              <a:gd name="connsiteY1" fmla="*/ 104712 h 735027"/>
              <a:gd name="connsiteX2" fmla="*/ 568171 w 589962"/>
              <a:gd name="connsiteY2" fmla="*/ 735027 h 73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62" h="735027">
                <a:moveTo>
                  <a:pt x="0" y="7058"/>
                </a:moveTo>
                <a:cubicBezTo>
                  <a:pt x="218982" y="-4779"/>
                  <a:pt x="437965" y="-16616"/>
                  <a:pt x="532660" y="104712"/>
                </a:cubicBezTo>
                <a:cubicBezTo>
                  <a:pt x="627355" y="226040"/>
                  <a:pt x="578528" y="606301"/>
                  <a:pt x="568171" y="73502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46ACBFC5-E948-4B4F-8852-4C5A55F60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313" y="1060570"/>
            <a:ext cx="8819374" cy="56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4e91b1df-0064-4509-960b-a868b58689e4" Revision="1" Stencil="System.MyShapes" StencilVersion="1.0"/>
</Control>
</file>

<file path=customXml/itemProps1.xml><?xml version="1.0" encoding="utf-8"?>
<ds:datastoreItem xmlns:ds="http://schemas.openxmlformats.org/officeDocument/2006/customXml" ds:itemID="{BB145E78-2B7A-441D-9384-CB0D8898CEA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244</Words>
  <Application>Microsoft Office PowerPoint</Application>
  <PresentationFormat>Ευρεία οθόνη</PresentationFormat>
  <Paragraphs>31</Paragraphs>
  <Slides>2</Slides>
  <Notes>0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Θέμα του Office</vt:lpstr>
      <vt:lpstr>Worksheet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Alexandros Karasakalidis</dc:creator>
  <cp:lastModifiedBy>Alexandros Karasakalidis</cp:lastModifiedBy>
  <cp:revision>29</cp:revision>
  <dcterms:created xsi:type="dcterms:W3CDTF">2020-11-26T15:35:15Z</dcterms:created>
  <dcterms:modified xsi:type="dcterms:W3CDTF">2020-11-27T12:45:30Z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