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CB466-B66A-80E5-44F9-4BE608078221}" v="75" dt="2023-12-13T10:08:52.431"/>
    <p1510:client id="{2FC31135-C875-A7C4-11BB-EDDFACDAFAC5}" v="90" dt="2023-12-18T17:36:38.467"/>
    <p1510:client id="{6ECEE4EE-741A-A311-B895-1AEAECE12FF3}" v="196" dt="2023-10-18T04:45:24.151"/>
    <p1510:client id="{717E601A-586B-9883-3E4A-9AFC0575BB7F}" v="137" dt="2023-11-01T10:02:21.452"/>
    <p1510:client id="{7405A811-8ACB-7A60-F292-EF31E07CB9AE}" v="44" dt="2023-10-28T15:34:15.361"/>
    <p1510:client id="{7B4E1724-ED2A-8ACE-B85D-5FE71480D1BB}" v="743" dt="2023-11-07T14:13:15.476"/>
    <p1510:client id="{A6AD1E6D-99F1-4FB2-9589-5A546D427CBA}" v="225" dt="2023-09-25T08:42:01.778"/>
    <p1510:client id="{B5660122-4A47-8AAB-76EC-4816005886FD}" v="62" dt="2023-11-07T08:17:58.515"/>
    <p1510:client id="{DCA22B85-69A1-32BF-E898-8FE6AD5F4DF3}" v="39" dt="2023-10-31T17:38:59.931"/>
    <p1510:client id="{E48EAB4A-8201-7F6D-4BF8-1EC61038BB8B}" v="109" dt="2023-12-13T08:36:48.787"/>
    <p1510:client id="{FF81C387-35E6-6B34-9B5C-994902275CF1}" v="113" dt="2023-10-29T10:20:09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E040F623-F5C6-DA80-6EC1-D69D87C34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" t="23391" r="58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chemeClr val="bg1"/>
                </a:solidFill>
                <a:ea typeface="+mj-lt"/>
                <a:cs typeface="+mj-lt"/>
              </a:rPr>
              <a:t>YouTube Analytics Project</a:t>
            </a:r>
            <a:endParaRPr lang="en-US" sz="6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efectuat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Borș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Cristian, IA-211</a:t>
            </a:r>
          </a:p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 </a:t>
            </a:r>
            <a:r>
              <a:rPr lang="en-US" dirty="0" err="1">
                <a:solidFill>
                  <a:schemeClr val="bg1"/>
                </a:solidFill>
                <a:ea typeface="Calibri"/>
                <a:cs typeface="Calibri"/>
              </a:rPr>
              <a:t>verificat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: Prof. </a:t>
            </a:r>
            <a:r>
              <a:rPr lang="en-US" dirty="0" err="1">
                <a:solidFill>
                  <a:schemeClr val="bg1"/>
                </a:solidFill>
                <a:ea typeface="Calibri"/>
                <a:cs typeface="Calibri"/>
              </a:rPr>
              <a:t>Unv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. Munteanu Viorel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C33F9-8A8B-2BAA-DD84-848708D9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/>
                <a:ea typeface="Calibri Light"/>
                <a:cs typeface="Calibri Light"/>
              </a:rPr>
              <a:t>Problema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3F00-02DF-E4C5-0C22-EF3646F3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>
                <a:latin typeface="Times New Roman"/>
                <a:ea typeface="Calibri"/>
                <a:cs typeface="Calibri"/>
              </a:rPr>
              <a:t>Analiza datelor canalelor YouTube pentru a determina performanța și potențialul lor in funcție de țară, categorie și venituri pentru a putea face o statistică pentru noii creatori de conținut pe platforma Youtube.</a:t>
            </a: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5" name="Picture 4" descr="YouTube">
            <a:extLst>
              <a:ext uri="{FF2B5EF4-FFF2-40B4-BE49-F238E27FC236}">
                <a16:creationId xmlns:a16="http://schemas.microsoft.com/office/drawing/2014/main" id="{FE531E67-F54C-A7C7-ABAB-34FBE0D6D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 r="-5" b="-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07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68CC-7FC2-40FE-15F9-7ECF98D4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52"/>
            <a:ext cx="10515600" cy="5542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Despre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7F79-7198-387E-5FD6-017C42EB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333"/>
            <a:ext cx="10515600" cy="5712084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b="1" dirty="0">
                <a:latin typeface="Times New Roman"/>
                <a:ea typeface="+mn-lt"/>
                <a:cs typeface="+mn-lt"/>
              </a:rPr>
              <a:t>Dataset Size: </a:t>
            </a:r>
            <a:r>
              <a:rPr lang="en-US" sz="5600" dirty="0">
                <a:latin typeface="Times New Roman"/>
                <a:ea typeface="+mn-lt"/>
                <a:cs typeface="+mn-lt"/>
              </a:rPr>
              <a:t>996 </a:t>
            </a:r>
            <a:r>
              <a:rPr lang="en-US" sz="5600" dirty="0" err="1">
                <a:latin typeface="Times New Roman"/>
                <a:ea typeface="+mn-lt"/>
                <a:cs typeface="+mn-lt"/>
              </a:rPr>
              <a:t>rânduri</a:t>
            </a:r>
            <a:r>
              <a:rPr lang="en-US" sz="5600" dirty="0">
                <a:latin typeface="Times New Roman"/>
                <a:ea typeface="+mn-lt"/>
                <a:cs typeface="+mn-lt"/>
              </a:rPr>
              <a:t> 27 </a:t>
            </a:r>
            <a:r>
              <a:rPr lang="en-US" sz="5600" dirty="0" err="1">
                <a:latin typeface="Times New Roman"/>
                <a:ea typeface="+mn-lt"/>
                <a:cs typeface="+mn-lt"/>
              </a:rPr>
              <a:t>coloane</a:t>
            </a:r>
            <a:r>
              <a:rPr lang="en-US" sz="56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Times New Roman"/>
                <a:ea typeface="Calibri"/>
                <a:cs typeface="Calibri"/>
              </a:rPr>
              <a:t>Youtuber                                                -           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Denumirea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endParaRPr lang="en-US" sz="4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>
                <a:latin typeface="Times New Roman"/>
                <a:ea typeface="Calibri"/>
                <a:cs typeface="Calibri"/>
              </a:rPr>
              <a:t>subscribers                                             -           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Numărul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de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subscriberi</a:t>
            </a:r>
            <a:endParaRPr lang="en-US" sz="4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video_views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                  -           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Numărul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de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vizionalizări</a:t>
            </a:r>
            <a:endParaRPr lang="en-US" sz="4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>
                <a:latin typeface="Times New Roman"/>
                <a:ea typeface="Calibri"/>
                <a:cs typeface="Calibri"/>
              </a:rPr>
              <a:t>Category -    -                                         -           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Categoria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Times New Roman"/>
                <a:ea typeface="Calibri"/>
                <a:cs typeface="Calibri"/>
              </a:rPr>
              <a:t>Uploads -                                                -           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Numărul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de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incărcări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video a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Times New Roman"/>
                <a:cs typeface="Times New Roman"/>
              </a:rPr>
              <a:t>Country -                                                -            </a:t>
            </a:r>
            <a:r>
              <a:rPr lang="en-US" sz="4800" dirty="0" err="1">
                <a:latin typeface="Times New Roman"/>
                <a:cs typeface="Times New Roman"/>
              </a:rPr>
              <a:t>Țara</a:t>
            </a:r>
            <a:r>
              <a:rPr lang="en-US" sz="4800" dirty="0">
                <a:latin typeface="Times New Roman"/>
                <a:cs typeface="Times New Roman"/>
              </a:rPr>
              <a:t> de </a:t>
            </a:r>
            <a:r>
              <a:rPr lang="en-US" sz="4800" dirty="0" err="1">
                <a:latin typeface="Times New Roman"/>
                <a:cs typeface="Times New Roman"/>
              </a:rPr>
              <a:t>originie</a:t>
            </a:r>
            <a:r>
              <a:rPr lang="en-US" sz="4800" dirty="0">
                <a:latin typeface="Times New Roman"/>
                <a:cs typeface="Times New Roman"/>
              </a:rPr>
              <a:t> a </a:t>
            </a:r>
            <a:r>
              <a:rPr lang="en-US" sz="4800" dirty="0" err="1">
                <a:latin typeface="Times New Roman"/>
                <a:cs typeface="Times New Roman"/>
              </a:rPr>
              <a:t>canalului</a:t>
            </a:r>
            <a:r>
              <a:rPr lang="en-US" sz="48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4800" dirty="0">
                <a:latin typeface="Times New Roman"/>
                <a:ea typeface="Calibri"/>
                <a:cs typeface="Calibri"/>
              </a:rPr>
              <a:t>video_views_for_the_last_30_days       -           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Numărul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de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vizionalizari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in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ultimele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30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zile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  <a:endParaRPr lang="en-US" sz="4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lowest_monthly_earnings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-           Veniturile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mici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pe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lună</a:t>
            </a:r>
            <a:endParaRPr lang="en-US" sz="4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highest_monthly_earnings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-           Veniturile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mari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pe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lună</a:t>
            </a:r>
            <a:endParaRPr lang="en-US" sz="4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lowest_yearly_earnings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 -           Veniturile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mici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pe an</a:t>
            </a: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highest_yearly_earnings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-          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Veniturile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mari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pe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lună</a:t>
            </a:r>
            <a:br>
              <a:rPr lang="en-US" sz="4800" dirty="0">
                <a:latin typeface="Times New Roman"/>
                <a:ea typeface="Calibri"/>
                <a:cs typeface="Calibri"/>
              </a:rPr>
            </a:br>
            <a:r>
              <a:rPr lang="en-US" sz="4800" dirty="0">
                <a:latin typeface="Times New Roman"/>
                <a:ea typeface="Calibri"/>
                <a:cs typeface="Calibri"/>
              </a:rPr>
              <a:t>
subscribers_for_last_30_days                 -          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Numărul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de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subscriberi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in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ultimele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30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zile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created_year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                   -          Anul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creării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created_month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                -          Luna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creării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4800" dirty="0" err="1">
                <a:latin typeface="Times New Roman"/>
                <a:ea typeface="Calibri"/>
                <a:cs typeface="Calibri"/>
              </a:rPr>
              <a:t>created_date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                                             -          Data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creării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canalului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.
</a:t>
            </a:r>
            <a:r>
              <a:rPr lang="en-US" sz="4000" dirty="0">
                <a:latin typeface="Times New Roman"/>
                <a:ea typeface="Calibri"/>
                <a:cs typeface="Calibri"/>
              </a:rPr>
              <a:t>
</a:t>
            </a:r>
            <a:br>
              <a:rPr lang="en-US" sz="2000" dirty="0">
                <a:latin typeface="Lucida Console"/>
                <a:ea typeface="Calibri"/>
                <a:cs typeface="Calibri"/>
              </a:rPr>
            </a:br>
            <a:br>
              <a:rPr lang="en-US" sz="1100" dirty="0">
                <a:latin typeface="Lucida Console"/>
                <a:ea typeface="Calibri"/>
                <a:cs typeface="Calibri"/>
              </a:rPr>
            </a:br>
            <a:br>
              <a:rPr lang="en-US" sz="1000" dirty="0">
                <a:latin typeface="Lucida Console"/>
                <a:ea typeface="Calibri"/>
                <a:cs typeface="Calibri"/>
              </a:rPr>
            </a:br>
            <a:endParaRPr lang="en-US" sz="1000">
              <a:latin typeface="Lucida Console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3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CD2E-4588-8EAB-88F4-420331D3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>
                <a:latin typeface="Times New Roman"/>
                <a:ea typeface="+mj-lt"/>
                <a:cs typeface="+mj-lt"/>
              </a:rPr>
              <a:t>Scopuri</a:t>
            </a:r>
            <a:r>
              <a:rPr lang="en-US" b="1" dirty="0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și</a:t>
            </a:r>
            <a:r>
              <a:rPr lang="en-US" b="1" dirty="0">
                <a:latin typeface="Times New Roman"/>
                <a:ea typeface="+mj-lt"/>
                <a:cs typeface="+mj-lt"/>
              </a:rPr>
              <a:t> </a:t>
            </a:r>
            <a:r>
              <a:rPr lang="en-US" b="1" err="1">
                <a:latin typeface="Times New Roman"/>
                <a:ea typeface="+mj-lt"/>
                <a:cs typeface="+mj-lt"/>
              </a:rPr>
              <a:t>Obiective</a:t>
            </a:r>
            <a:endParaRPr lang="en-US" err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7B39-57F9-3934-208D-11023B2C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Scop: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" sz="1800" dirty="0">
                <a:latin typeface="Times New Roman"/>
                <a:ea typeface="+mn-lt"/>
                <a:cs typeface="Times New Roman"/>
              </a:rPr>
              <a:t>Să determin care tipuri de canale sunt cele mai bine plătite și cele mai vizionate și invers.</a:t>
            </a:r>
            <a:endParaRPr lang="ro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ro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800" b="1" dirty="0" err="1">
                <a:latin typeface="Times New Roman"/>
                <a:ea typeface="+mn-lt"/>
                <a:cs typeface="+mn-lt"/>
              </a:rPr>
              <a:t>Obiective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/>
                <a:ea typeface="+mn-lt"/>
                <a:cs typeface="+mn-lt"/>
              </a:rPr>
              <a:t>Analiza </a:t>
            </a:r>
            <a:r>
              <a:rPr lang="en-US" sz="1800" err="1">
                <a:latin typeface="Times New Roman"/>
                <a:ea typeface="+mn-lt"/>
                <a:cs typeface="+mn-lt"/>
              </a:rPr>
              <a:t>performanțelor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canalului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funcție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țară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tip de canal.</a:t>
            </a:r>
          </a:p>
          <a:p>
            <a:pPr marL="342900" indent="-342900">
              <a:buAutoNum type="arabicPeriod"/>
            </a:pPr>
            <a:r>
              <a:rPr lang="en-US" sz="1800" err="1">
                <a:latin typeface="Times New Roman"/>
                <a:ea typeface="+mn-lt"/>
                <a:cs typeface="+mn-lt"/>
              </a:rPr>
              <a:t>Înțelegerea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relațiilor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dintre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abonați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err="1">
                <a:latin typeface="Times New Roman"/>
                <a:ea typeface="+mn-lt"/>
                <a:cs typeface="+mn-lt"/>
              </a:rPr>
              <a:t>vizionări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categorie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Să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determin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ce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categorie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de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canale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este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cea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mai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bine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plătită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și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vizionată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cu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ajutorul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1800" dirty="0" err="1">
                <a:latin typeface="Times New Roman"/>
                <a:ea typeface="Calibri" panose="020F0502020204030204"/>
                <a:cs typeface="Calibri" panose="020F0502020204030204"/>
              </a:rPr>
              <a:t>graficilor</a:t>
            </a:r>
            <a:r>
              <a:rPr lang="en-US" sz="1800" dirty="0">
                <a:latin typeface="Times New Roman"/>
                <a:ea typeface="Calibri" panose="020F0502020204030204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4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93171-46B8-A242-8CFF-7B42C664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09" y="802586"/>
            <a:ext cx="10082152" cy="5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of red bars&#10;&#10;Description automatically generated">
            <a:extLst>
              <a:ext uri="{FF2B5EF4-FFF2-40B4-BE49-F238E27FC236}">
                <a16:creationId xmlns:a16="http://schemas.microsoft.com/office/drawing/2014/main" id="{2C041A9F-F1CC-2C20-5912-A73C1891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98" y="297827"/>
            <a:ext cx="9133283" cy="6183969"/>
          </a:xfrm>
        </p:spPr>
      </p:pic>
    </p:spTree>
    <p:extLst>
      <p:ext uri="{BB962C8B-B14F-4D97-AF65-F5344CB8AC3E}">
        <p14:creationId xmlns:p14="http://schemas.microsoft.com/office/powerpoint/2010/main" val="26679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B7B663E-7276-E3FD-224D-E4BE9FB7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80" y="543778"/>
            <a:ext cx="10373386" cy="5569313"/>
          </a:xfrm>
        </p:spPr>
      </p:pic>
    </p:spTree>
    <p:extLst>
      <p:ext uri="{BB962C8B-B14F-4D97-AF65-F5344CB8AC3E}">
        <p14:creationId xmlns:p14="http://schemas.microsoft.com/office/powerpoint/2010/main" val="26333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079FA-86FB-734D-54D7-F724A4C1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101" y="549143"/>
            <a:ext cx="9834067" cy="5756026"/>
          </a:xfrm>
        </p:spPr>
      </p:pic>
    </p:spTree>
    <p:extLst>
      <p:ext uri="{BB962C8B-B14F-4D97-AF65-F5344CB8AC3E}">
        <p14:creationId xmlns:p14="http://schemas.microsoft.com/office/powerpoint/2010/main" val="260128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C64-F102-922E-3D9F-62AFBFA4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12725"/>
            <a:ext cx="10515600" cy="2049463"/>
          </a:xfrm>
        </p:spPr>
        <p:txBody>
          <a:bodyPr>
            <a:normAutofit fontScale="90000"/>
          </a:bodyPr>
          <a:lstStyle/>
          <a:p>
            <a:br>
              <a:rPr lang="ro" sz="1600" dirty="0">
                <a:latin typeface="Times New Roman"/>
                <a:ea typeface="+mj-lt"/>
                <a:cs typeface="+mj-lt"/>
              </a:rPr>
            </a:br>
            <a:br>
              <a:rPr lang="ro" sz="1600" dirty="0">
                <a:latin typeface="Times New Roman"/>
                <a:ea typeface="+mj-lt"/>
                <a:cs typeface="+mj-lt"/>
              </a:rPr>
            </a:br>
            <a:r>
              <a:rPr lang="ro" sz="1400" dirty="0">
                <a:latin typeface="Times New Roman"/>
                <a:ea typeface="+mj-lt"/>
                <a:cs typeface="+mj-lt"/>
              </a:rPr>
              <a:t>Utilizând funcția </a:t>
            </a:r>
            <a:r>
              <a:rPr lang="ro" sz="1400" dirty="0" err="1">
                <a:latin typeface="Times New Roman"/>
                <a:ea typeface="+mj-lt"/>
                <a:cs typeface="+mj-lt"/>
              </a:rPr>
              <a:t>summary</a:t>
            </a:r>
            <a:r>
              <a:rPr lang="ro" sz="1400" dirty="0">
                <a:latin typeface="Times New Roman"/>
                <a:ea typeface="+mj-lt"/>
                <a:cs typeface="+mj-lt"/>
              </a:rPr>
              <a:t>() am obținut </a:t>
            </a:r>
            <a:r>
              <a:rPr lang="ro" sz="1400" dirty="0" err="1">
                <a:latin typeface="Times New Roman"/>
                <a:ea typeface="+mj-lt"/>
                <a:cs typeface="+mj-lt"/>
              </a:rPr>
              <a:t>următaorele</a:t>
            </a:r>
            <a:r>
              <a:rPr lang="ro" sz="1400" dirty="0">
                <a:latin typeface="Times New Roman"/>
                <a:ea typeface="+mj-lt"/>
                <a:cs typeface="+mj-lt"/>
              </a:rPr>
              <a:t> rezultate:</a:t>
            </a:r>
            <a:br>
              <a:rPr lang="en-US" sz="1400" dirty="0"/>
            </a:br>
            <a:endParaRPr lang="en-US" sz="1400">
              <a:latin typeface="Times New Roman"/>
              <a:ea typeface="Calibri Light"/>
              <a:cs typeface="Calibri Light"/>
            </a:endParaRPr>
          </a:p>
          <a:p>
            <a:r>
              <a:rPr lang="ro" sz="1400" dirty="0">
                <a:latin typeface="Times New Roman"/>
                <a:cs typeface="Times New Roman"/>
              </a:rPr>
              <a:t>Min        1Q    Median        3Q       Max </a:t>
            </a:r>
            <a:br>
              <a:rPr lang="ro" sz="1400" dirty="0">
                <a:latin typeface="Times New Roman"/>
                <a:cs typeface="Times New Roman"/>
              </a:rPr>
            </a:br>
            <a:r>
              <a:rPr lang="ro" sz="1400" dirty="0">
                <a:latin typeface="Times New Roman"/>
                <a:cs typeface="Times New Roman"/>
              </a:rPr>
              <a:t>-30347533  -4295269   -953933   2807266 126497907 </a:t>
            </a:r>
            <a:br>
              <a:rPr lang="ro" sz="1400" dirty="0">
                <a:latin typeface="Times New Roman"/>
                <a:cs typeface="Times New Roman"/>
              </a:rPr>
            </a:br>
            <a:endParaRPr lang="en-US" sz="1400">
              <a:latin typeface="Times New Roman"/>
              <a:ea typeface="Calibri Light"/>
              <a:cs typeface="Calibri Light"/>
            </a:endParaRPr>
          </a:p>
          <a:p>
            <a:r>
              <a:rPr lang="ro" sz="1400" dirty="0">
                <a:latin typeface="Times New Roman"/>
                <a:ea typeface="+mj-lt"/>
                <a:cs typeface="+mj-lt"/>
              </a:rPr>
              <a:t>RMSE     </a:t>
            </a:r>
            <a:r>
              <a:rPr lang="ro" sz="1400" err="1">
                <a:latin typeface="Times New Roman"/>
                <a:ea typeface="+mj-lt"/>
                <a:cs typeface="+mj-lt"/>
              </a:rPr>
              <a:t>Rsquared</a:t>
            </a:r>
            <a:r>
              <a:rPr lang="ro" sz="1400" dirty="0">
                <a:latin typeface="Times New Roman"/>
                <a:ea typeface="+mj-lt"/>
                <a:cs typeface="+mj-lt"/>
              </a:rPr>
              <a:t>   MAE    </a:t>
            </a:r>
            <a:endParaRPr lang="en-US" sz="1400">
              <a:latin typeface="Times New Roman"/>
              <a:ea typeface="Calibri Light"/>
              <a:cs typeface="Calibri Light"/>
            </a:endParaRPr>
          </a:p>
          <a:p>
            <a:r>
              <a:rPr lang="ro" sz="1400" dirty="0">
                <a:latin typeface="Times New Roman"/>
                <a:ea typeface="+mj-lt"/>
                <a:cs typeface="+mj-lt"/>
              </a:rPr>
              <a:t>9150899  0.6641765  6501350</a:t>
            </a:r>
            <a:br>
              <a:rPr lang="ro" sz="1400" dirty="0">
                <a:latin typeface="Times New Roman"/>
                <a:ea typeface="+mj-lt"/>
                <a:cs typeface="+mj-lt"/>
              </a:rPr>
            </a:br>
            <a:br>
              <a:rPr lang="ro" sz="1400" dirty="0">
                <a:latin typeface="Times New Roman"/>
                <a:ea typeface="+mj-lt"/>
                <a:cs typeface="+mj-lt"/>
              </a:rPr>
            </a:br>
            <a:r>
              <a:rPr lang="ro" sz="1400" dirty="0">
                <a:latin typeface="Times New Roman"/>
                <a:ea typeface="Calibri Light"/>
                <a:cs typeface="Times New Roman"/>
              </a:rPr>
              <a:t>Cu toate acestea, valoarea înaltă a erorii medii pătratice (RMSE) de 9150899 și a erorii absolute medii (MAE) de 6,501,350 sugerează că modelul prezis nu se apropie foarte bine de valorile observate.</a:t>
            </a:r>
            <a:endParaRPr lang="ro" sz="1400">
              <a:latin typeface="Times New Roman"/>
              <a:ea typeface="Calibri Light"/>
              <a:cs typeface="Calibri Light"/>
            </a:endParaRPr>
          </a:p>
          <a:p>
            <a:endParaRPr lang="en-US" sz="1400" dirty="0"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4" name="Content Placeholder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8C56A316-942D-0081-D2AD-CDC6126D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470168"/>
            <a:ext cx="7600950" cy="4033803"/>
          </a:xfrm>
        </p:spPr>
      </p:pic>
    </p:spTree>
    <p:extLst>
      <p:ext uri="{BB962C8B-B14F-4D97-AF65-F5344CB8AC3E}">
        <p14:creationId xmlns:p14="http://schemas.microsoft.com/office/powerpoint/2010/main" val="378682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YouTube Analytics Project</vt:lpstr>
      <vt:lpstr>Problema</vt:lpstr>
      <vt:lpstr>Despre data set</vt:lpstr>
      <vt:lpstr>Scopuri și Obiective</vt:lpstr>
      <vt:lpstr>PowerPoint Presentation</vt:lpstr>
      <vt:lpstr>PowerPoint Presentation</vt:lpstr>
      <vt:lpstr>PowerPoint Presentation</vt:lpstr>
      <vt:lpstr>PowerPoint Presentation</vt:lpstr>
      <vt:lpstr>  Utilizând funcția summary() am obținut următaorele rezultate:  Min        1Q    Median        3Q       Max  -30347533  -4295269   -953933   2807266 126497907   RMSE     Rsquared   MAE     9150899  0.6641765  6501350  Cu toate acestea, valoarea înaltă a erorii medii pătratice (RMSE) de 9150899 și a erorii absolute medii (MAE) de 6,501,350 sugerează că modelul prezis nu se apropie foarte bine de valorile observate.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532</cp:revision>
  <dcterms:created xsi:type="dcterms:W3CDTF">2023-09-25T08:26:08Z</dcterms:created>
  <dcterms:modified xsi:type="dcterms:W3CDTF">2023-12-18T17:37:51Z</dcterms:modified>
</cp:coreProperties>
</file>