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1" r:id="rId9"/>
    <p:sldId id="262" r:id="rId10"/>
    <p:sldId id="263" r:id="rId11"/>
    <p:sldId id="260" r:id="rId12"/>
    <p:sldId id="264" r:id="rId13"/>
    <p:sldId id="265" r:id="rId14"/>
    <p:sldId id="286" r:id="rId15"/>
    <p:sldId id="266" r:id="rId16"/>
    <p:sldId id="272" r:id="rId17"/>
    <p:sldId id="273" r:id="rId18"/>
    <p:sldId id="267" r:id="rId19"/>
    <p:sldId id="287" r:id="rId20"/>
    <p:sldId id="268" r:id="rId21"/>
    <p:sldId id="269" r:id="rId22"/>
    <p:sldId id="271" r:id="rId23"/>
    <p:sldId id="275" r:id="rId24"/>
    <p:sldId id="276" r:id="rId25"/>
    <p:sldId id="277" r:id="rId26"/>
    <p:sldId id="278" r:id="rId27"/>
    <p:sldId id="279" r:id="rId28"/>
    <p:sldId id="280" r:id="rId29"/>
    <p:sldId id="281" r:id="rId30"/>
    <p:sldId id="282" r:id="rId31"/>
    <p:sldId id="285" r:id="rId32"/>
    <p:sldId id="288" r:id="rId33"/>
    <p:sldId id="289" r:id="rId34"/>
    <p:sldId id="290" r:id="rId35"/>
    <p:sldId id="292" r:id="rId36"/>
    <p:sldId id="293" r:id="rId37"/>
    <p:sldId id="294" r:id="rId38"/>
    <p:sldId id="296"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09" autoAdjust="0"/>
    <p:restoredTop sz="94660"/>
  </p:normalViewPr>
  <p:slideViewPr>
    <p:cSldViewPr snapToGrid="0">
      <p:cViewPr varScale="1">
        <p:scale>
          <a:sx n="99" d="100"/>
          <a:sy n="99" d="100"/>
        </p:scale>
        <p:origin x="283"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FC666F4-6CBB-44A6-8C3E-ED5DABF045BA}"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76175BB-8DBC-4AE6-9FD3-B9FAE5B69A82}" type="slidenum">
              <a:rPr lang="en-US" smtClean="0"/>
              <a:t>‹#›</a:t>
            </a:fld>
            <a:endParaRPr lang="en-US"/>
          </a:p>
        </p:txBody>
      </p:sp>
    </p:spTree>
    <p:extLst>
      <p:ext uri="{BB962C8B-B14F-4D97-AF65-F5344CB8AC3E}">
        <p14:creationId xmlns:p14="http://schemas.microsoft.com/office/powerpoint/2010/main" val="1625436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C666F4-6CBB-44A6-8C3E-ED5DABF045BA}"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76175BB-8DBC-4AE6-9FD3-B9FAE5B69A82}" type="slidenum">
              <a:rPr lang="en-US" smtClean="0"/>
              <a:t>‹#›</a:t>
            </a:fld>
            <a:endParaRPr lang="en-US"/>
          </a:p>
        </p:txBody>
      </p:sp>
    </p:spTree>
    <p:extLst>
      <p:ext uri="{BB962C8B-B14F-4D97-AF65-F5344CB8AC3E}">
        <p14:creationId xmlns:p14="http://schemas.microsoft.com/office/powerpoint/2010/main" val="1032553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C666F4-6CBB-44A6-8C3E-ED5DABF045BA}"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76175BB-8DBC-4AE6-9FD3-B9FAE5B69A8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17675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FC666F4-6CBB-44A6-8C3E-ED5DABF045BA}"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76175BB-8DBC-4AE6-9FD3-B9FAE5B69A82}" type="slidenum">
              <a:rPr lang="en-US" smtClean="0"/>
              <a:t>‹#›</a:t>
            </a:fld>
            <a:endParaRPr lang="en-US"/>
          </a:p>
        </p:txBody>
      </p:sp>
    </p:spTree>
    <p:extLst>
      <p:ext uri="{BB962C8B-B14F-4D97-AF65-F5344CB8AC3E}">
        <p14:creationId xmlns:p14="http://schemas.microsoft.com/office/powerpoint/2010/main" val="1677180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FC666F4-6CBB-44A6-8C3E-ED5DABF045BA}"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76175BB-8DBC-4AE6-9FD3-B9FAE5B69A8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66773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FC666F4-6CBB-44A6-8C3E-ED5DABF045BA}"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76175BB-8DBC-4AE6-9FD3-B9FAE5B69A82}" type="slidenum">
              <a:rPr lang="en-US" smtClean="0"/>
              <a:t>‹#›</a:t>
            </a:fld>
            <a:endParaRPr lang="en-US"/>
          </a:p>
        </p:txBody>
      </p:sp>
    </p:spTree>
    <p:extLst>
      <p:ext uri="{BB962C8B-B14F-4D97-AF65-F5344CB8AC3E}">
        <p14:creationId xmlns:p14="http://schemas.microsoft.com/office/powerpoint/2010/main" val="879037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C666F4-6CBB-44A6-8C3E-ED5DABF045BA}"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76175BB-8DBC-4AE6-9FD3-B9FAE5B69A82}" type="slidenum">
              <a:rPr lang="en-US" smtClean="0"/>
              <a:t>‹#›</a:t>
            </a:fld>
            <a:endParaRPr lang="en-US"/>
          </a:p>
        </p:txBody>
      </p:sp>
    </p:spTree>
    <p:extLst>
      <p:ext uri="{BB962C8B-B14F-4D97-AF65-F5344CB8AC3E}">
        <p14:creationId xmlns:p14="http://schemas.microsoft.com/office/powerpoint/2010/main" val="1897907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C666F4-6CBB-44A6-8C3E-ED5DABF045BA}"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76175BB-8DBC-4AE6-9FD3-B9FAE5B69A82}" type="slidenum">
              <a:rPr lang="en-US" smtClean="0"/>
              <a:t>‹#›</a:t>
            </a:fld>
            <a:endParaRPr lang="en-US"/>
          </a:p>
        </p:txBody>
      </p:sp>
    </p:spTree>
    <p:extLst>
      <p:ext uri="{BB962C8B-B14F-4D97-AF65-F5344CB8AC3E}">
        <p14:creationId xmlns:p14="http://schemas.microsoft.com/office/powerpoint/2010/main" val="343264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C666F4-6CBB-44A6-8C3E-ED5DABF045BA}"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76175BB-8DBC-4AE6-9FD3-B9FAE5B69A82}" type="slidenum">
              <a:rPr lang="en-US" smtClean="0"/>
              <a:t>‹#›</a:t>
            </a:fld>
            <a:endParaRPr lang="en-US"/>
          </a:p>
        </p:txBody>
      </p:sp>
    </p:spTree>
    <p:extLst>
      <p:ext uri="{BB962C8B-B14F-4D97-AF65-F5344CB8AC3E}">
        <p14:creationId xmlns:p14="http://schemas.microsoft.com/office/powerpoint/2010/main" val="3153001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C666F4-6CBB-44A6-8C3E-ED5DABF045BA}"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76175BB-8DBC-4AE6-9FD3-B9FAE5B69A82}" type="slidenum">
              <a:rPr lang="en-US" smtClean="0"/>
              <a:t>‹#›</a:t>
            </a:fld>
            <a:endParaRPr lang="en-US"/>
          </a:p>
        </p:txBody>
      </p:sp>
    </p:spTree>
    <p:extLst>
      <p:ext uri="{BB962C8B-B14F-4D97-AF65-F5344CB8AC3E}">
        <p14:creationId xmlns:p14="http://schemas.microsoft.com/office/powerpoint/2010/main" val="146813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FC666F4-6CBB-44A6-8C3E-ED5DABF045BA}"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76175BB-8DBC-4AE6-9FD3-B9FAE5B69A82}" type="slidenum">
              <a:rPr lang="en-US" smtClean="0"/>
              <a:t>‹#›</a:t>
            </a:fld>
            <a:endParaRPr lang="en-US"/>
          </a:p>
        </p:txBody>
      </p:sp>
    </p:spTree>
    <p:extLst>
      <p:ext uri="{BB962C8B-B14F-4D97-AF65-F5344CB8AC3E}">
        <p14:creationId xmlns:p14="http://schemas.microsoft.com/office/powerpoint/2010/main" val="3882640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FC666F4-6CBB-44A6-8C3E-ED5DABF045BA}" type="datetimeFigureOut">
              <a:rPr lang="en-US" smtClean="0"/>
              <a:t>2/27/2022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76175BB-8DBC-4AE6-9FD3-B9FAE5B69A82}" type="slidenum">
              <a:rPr lang="en-US" smtClean="0"/>
              <a:t>‹#›</a:t>
            </a:fld>
            <a:endParaRPr lang="en-US"/>
          </a:p>
        </p:txBody>
      </p:sp>
    </p:spTree>
    <p:extLst>
      <p:ext uri="{BB962C8B-B14F-4D97-AF65-F5344CB8AC3E}">
        <p14:creationId xmlns:p14="http://schemas.microsoft.com/office/powerpoint/2010/main" val="246696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FC666F4-6CBB-44A6-8C3E-ED5DABF045BA}" type="datetimeFigureOut">
              <a:rPr lang="en-US" smtClean="0"/>
              <a:t>2/27/2022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76175BB-8DBC-4AE6-9FD3-B9FAE5B69A82}" type="slidenum">
              <a:rPr lang="en-US" smtClean="0"/>
              <a:t>‹#›</a:t>
            </a:fld>
            <a:endParaRPr lang="en-US"/>
          </a:p>
        </p:txBody>
      </p:sp>
    </p:spTree>
    <p:extLst>
      <p:ext uri="{BB962C8B-B14F-4D97-AF65-F5344CB8AC3E}">
        <p14:creationId xmlns:p14="http://schemas.microsoft.com/office/powerpoint/2010/main" val="382247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C666F4-6CBB-44A6-8C3E-ED5DABF045BA}" type="datetimeFigureOut">
              <a:rPr lang="en-US" smtClean="0"/>
              <a:t>2/27/2022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76175BB-8DBC-4AE6-9FD3-B9FAE5B69A82}" type="slidenum">
              <a:rPr lang="en-US" smtClean="0"/>
              <a:t>‹#›</a:t>
            </a:fld>
            <a:endParaRPr lang="en-US"/>
          </a:p>
        </p:txBody>
      </p:sp>
    </p:spTree>
    <p:extLst>
      <p:ext uri="{BB962C8B-B14F-4D97-AF65-F5344CB8AC3E}">
        <p14:creationId xmlns:p14="http://schemas.microsoft.com/office/powerpoint/2010/main" val="463813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FC666F4-6CBB-44A6-8C3E-ED5DABF045BA}"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76175BB-8DBC-4AE6-9FD3-B9FAE5B69A82}" type="slidenum">
              <a:rPr lang="en-US" smtClean="0"/>
              <a:t>‹#›</a:t>
            </a:fld>
            <a:endParaRPr lang="en-US"/>
          </a:p>
        </p:txBody>
      </p:sp>
    </p:spTree>
    <p:extLst>
      <p:ext uri="{BB962C8B-B14F-4D97-AF65-F5344CB8AC3E}">
        <p14:creationId xmlns:p14="http://schemas.microsoft.com/office/powerpoint/2010/main" val="1599364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FC666F4-6CBB-44A6-8C3E-ED5DABF045BA}"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76175BB-8DBC-4AE6-9FD3-B9FAE5B69A82}" type="slidenum">
              <a:rPr lang="en-US" smtClean="0"/>
              <a:t>‹#›</a:t>
            </a:fld>
            <a:endParaRPr lang="en-US"/>
          </a:p>
        </p:txBody>
      </p:sp>
    </p:spTree>
    <p:extLst>
      <p:ext uri="{BB962C8B-B14F-4D97-AF65-F5344CB8AC3E}">
        <p14:creationId xmlns:p14="http://schemas.microsoft.com/office/powerpoint/2010/main" val="1346997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FC666F4-6CBB-44A6-8C3E-ED5DABF045BA}" type="datetimeFigureOut">
              <a:rPr lang="en-US" smtClean="0"/>
              <a:t>2/27/2022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76175BB-8DBC-4AE6-9FD3-B9FAE5B69A82}" type="slidenum">
              <a:rPr lang="en-US" smtClean="0"/>
              <a:t>‹#›</a:t>
            </a:fld>
            <a:endParaRPr lang="en-US"/>
          </a:p>
        </p:txBody>
      </p:sp>
    </p:spTree>
    <p:extLst>
      <p:ext uri="{BB962C8B-B14F-4D97-AF65-F5344CB8AC3E}">
        <p14:creationId xmlns:p14="http://schemas.microsoft.com/office/powerpoint/2010/main" val="25359966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github.com/darkmagician148/operating_system"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cse.hcmut.edu.vn/~hungnq/courses/lopchuyendoi/ch05-CPU-Scheduling.pdf" TargetMode="External"/><Relationship Id="rId2" Type="http://schemas.openxmlformats.org/officeDocument/2006/relationships/hyperlink" Target="https://www.cs.uic.edu/~jbell/CourseNotes/OperatingSystems/5_CPU_Scheduling.html" TargetMode="External"/><Relationship Id="rId1" Type="http://schemas.openxmlformats.org/officeDocument/2006/relationships/slideLayout" Target="../slideLayouts/slideLayout2.xml"/><Relationship Id="rId5" Type="http://schemas.openxmlformats.org/officeDocument/2006/relationships/hyperlink" Target="https://access.redhat.com/documentation/en-us/red_hat_enterprise_linux/8/html/monitoring_and_managing_system_status_and_performance/tuning-scheduling-policy_monitoring-and-managing-system-status-and-performance" TargetMode="External"/><Relationship Id="rId4" Type="http://schemas.openxmlformats.org/officeDocument/2006/relationships/hyperlink" Target="https://man7.org/linux/man-pages/man2/sched_getscheduler.2.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76946" y="573578"/>
            <a:ext cx="8927666" cy="3153062"/>
          </a:xfrm>
        </p:spPr>
        <p:txBody>
          <a:bodyPr>
            <a:normAutofit/>
          </a:bodyPr>
          <a:lstStyle/>
          <a:p>
            <a:pPr algn="ctr"/>
            <a:r>
              <a:rPr lang="vi-VN" sz="3600" b="1" dirty="0" smtClean="0">
                <a:latin typeface="Bahnschrift" panose="020B0502040204020203" pitchFamily="34" charset="0"/>
              </a:rPr>
              <a:t>     Scheduling linux</a:t>
            </a:r>
            <a:endParaRPr lang="en-US" sz="3600" b="1" dirty="0">
              <a:latin typeface="Bahnschrift" panose="020B0502040204020203" pitchFamily="34" charset="0"/>
            </a:endParaRPr>
          </a:p>
        </p:txBody>
      </p:sp>
      <p:sp>
        <p:nvSpPr>
          <p:cNvPr id="5" name="Text Placeholder 4"/>
          <p:cNvSpPr>
            <a:spLocks noGrp="1"/>
          </p:cNvSpPr>
          <p:nvPr>
            <p:ph type="body" idx="1"/>
          </p:nvPr>
        </p:nvSpPr>
        <p:spPr>
          <a:xfrm>
            <a:off x="2589212" y="4131424"/>
            <a:ext cx="8915399" cy="2152997"/>
          </a:xfrm>
        </p:spPr>
        <p:txBody>
          <a:bodyPr>
            <a:normAutofit fontScale="25000" lnSpcReduction="20000"/>
          </a:bodyPr>
          <a:lstStyle/>
          <a:p>
            <a:r>
              <a:rPr lang="en-US" sz="7200" dirty="0">
                <a:latin typeface="Bahnschrift" panose="020B0502040204020203" pitchFamily="34" charset="0"/>
              </a:rPr>
              <a:t>GVHD      :   </a:t>
            </a:r>
            <a:r>
              <a:rPr lang="en-US" sz="7200" dirty="0" err="1">
                <a:latin typeface="Bahnschrift" panose="020B0502040204020203" pitchFamily="34" charset="0"/>
              </a:rPr>
              <a:t>Hàn</a:t>
            </a:r>
            <a:r>
              <a:rPr lang="en-US" sz="7200" dirty="0">
                <a:latin typeface="Bahnschrift" panose="020B0502040204020203" pitchFamily="34" charset="0"/>
              </a:rPr>
              <a:t> </a:t>
            </a:r>
            <a:r>
              <a:rPr lang="en-US" sz="7200" dirty="0" err="1">
                <a:latin typeface="Bahnschrift" panose="020B0502040204020203" pitchFamily="34" charset="0"/>
              </a:rPr>
              <a:t>Huy</a:t>
            </a:r>
            <a:r>
              <a:rPr lang="en-US" sz="7200" dirty="0">
                <a:latin typeface="Bahnschrift" panose="020B0502040204020203" pitchFamily="34" charset="0"/>
              </a:rPr>
              <a:t> </a:t>
            </a:r>
            <a:r>
              <a:rPr lang="en-US" sz="7200" dirty="0" err="1">
                <a:latin typeface="Bahnschrift" panose="020B0502040204020203" pitchFamily="34" charset="0"/>
              </a:rPr>
              <a:t>Dũng</a:t>
            </a:r>
            <a:endParaRPr lang="vi-VN" sz="7200" dirty="0">
              <a:latin typeface="Bahnschrift" panose="020B0502040204020203" pitchFamily="34" charset="0"/>
            </a:endParaRPr>
          </a:p>
          <a:p>
            <a:endParaRPr lang="en-US" sz="7200" dirty="0">
              <a:latin typeface="Bahnschrift" panose="020B0502040204020203" pitchFamily="34" charset="0"/>
            </a:endParaRPr>
          </a:p>
          <a:p>
            <a:r>
              <a:rPr lang="en-US" sz="7200" dirty="0" err="1">
                <a:latin typeface="Bahnschrift" panose="020B0502040204020203" pitchFamily="34" charset="0"/>
              </a:rPr>
              <a:t>Nhóm</a:t>
            </a:r>
            <a:r>
              <a:rPr lang="en-US" sz="7200" dirty="0">
                <a:latin typeface="Bahnschrift" panose="020B0502040204020203" pitchFamily="34" charset="0"/>
              </a:rPr>
              <a:t> </a:t>
            </a:r>
            <a:r>
              <a:rPr lang="en-US" sz="7200" dirty="0" err="1">
                <a:latin typeface="Bahnschrift" panose="020B0502040204020203" pitchFamily="34" charset="0"/>
              </a:rPr>
              <a:t>sv</a:t>
            </a:r>
            <a:r>
              <a:rPr lang="en-US" sz="7200" dirty="0">
                <a:latin typeface="Bahnschrift" panose="020B0502040204020203" pitchFamily="34" charset="0"/>
              </a:rPr>
              <a:t> :  </a:t>
            </a:r>
            <a:endParaRPr lang="vi-VN" sz="7200" dirty="0">
              <a:latin typeface="Bahnschrift" panose="020B0502040204020203" pitchFamily="34" charset="0"/>
            </a:endParaRPr>
          </a:p>
          <a:p>
            <a:r>
              <a:rPr lang="vi-VN" sz="7200" dirty="0">
                <a:latin typeface="Bahnschrift" panose="020B0502040204020203" pitchFamily="34" charset="0"/>
              </a:rPr>
              <a:t>		   Nguyễn Đăng Tuấn </a:t>
            </a:r>
            <a:r>
              <a:rPr lang="en-US" sz="7200" dirty="0" smtClean="0">
                <a:latin typeface="Bahnschrift" panose="020B0502040204020203" pitchFamily="34" charset="0"/>
              </a:rPr>
              <a:t> :</a:t>
            </a:r>
            <a:r>
              <a:rPr lang="vi-VN" sz="7200" dirty="0" smtClean="0">
                <a:latin typeface="Bahnschrift" panose="020B0502040204020203" pitchFamily="34" charset="0"/>
              </a:rPr>
              <a:t>  </a:t>
            </a:r>
            <a:r>
              <a:rPr lang="vi-VN" sz="7200" dirty="0">
                <a:latin typeface="Bahnschrift" panose="020B0502040204020203" pitchFamily="34" charset="0"/>
              </a:rPr>
              <a:t>20182860</a:t>
            </a:r>
          </a:p>
          <a:p>
            <a:r>
              <a:rPr lang="vi-VN" sz="7200" dirty="0">
                <a:latin typeface="Bahnschrift" panose="020B0502040204020203" pitchFamily="34" charset="0"/>
              </a:rPr>
              <a:t>	    </a:t>
            </a:r>
            <a:r>
              <a:rPr lang="en-US" sz="7200" dirty="0" smtClean="0">
                <a:latin typeface="Bahnschrift" panose="020B0502040204020203" pitchFamily="34" charset="0"/>
              </a:rPr>
              <a:t>      </a:t>
            </a:r>
            <a:r>
              <a:rPr lang="vi-VN" sz="7200" dirty="0" smtClean="0">
                <a:latin typeface="Bahnschrift" panose="020B0502040204020203" pitchFamily="34" charset="0"/>
              </a:rPr>
              <a:t>Nguyễn </a:t>
            </a:r>
            <a:r>
              <a:rPr lang="vi-VN" sz="7200" dirty="0">
                <a:latin typeface="Bahnschrift" panose="020B0502040204020203" pitchFamily="34" charset="0"/>
              </a:rPr>
              <a:t>Quý Hoàng </a:t>
            </a:r>
            <a:r>
              <a:rPr lang="en-US" sz="7200" dirty="0">
                <a:latin typeface="Bahnschrift" panose="020B0502040204020203" pitchFamily="34" charset="0"/>
              </a:rPr>
              <a:t> </a:t>
            </a:r>
            <a:r>
              <a:rPr lang="en-US" sz="7200" dirty="0" smtClean="0">
                <a:latin typeface="Bahnschrift" panose="020B0502040204020203" pitchFamily="34" charset="0"/>
              </a:rPr>
              <a:t>:</a:t>
            </a:r>
            <a:r>
              <a:rPr lang="vi-VN" sz="7200" dirty="0" smtClean="0">
                <a:latin typeface="Bahnschrift" panose="020B0502040204020203" pitchFamily="34" charset="0"/>
              </a:rPr>
              <a:t> 20182541</a:t>
            </a:r>
            <a:endParaRPr lang="en-US" sz="7200" dirty="0" smtClean="0">
              <a:latin typeface="Bahnschrift" panose="020B0502040204020203" pitchFamily="34" charset="0"/>
            </a:endParaRPr>
          </a:p>
          <a:p>
            <a:r>
              <a:rPr lang="en-US" sz="7200" dirty="0" smtClean="0">
                <a:latin typeface="Bahnschrift" panose="020B0502040204020203" pitchFamily="34" charset="0"/>
              </a:rPr>
              <a:t>                  </a:t>
            </a:r>
            <a:r>
              <a:rPr lang="vi-VN" sz="7200" dirty="0" smtClean="0">
                <a:latin typeface="Bahnschrift" panose="020B0502040204020203" pitchFamily="34" charset="0"/>
              </a:rPr>
              <a:t>Lê </a:t>
            </a:r>
            <a:r>
              <a:rPr lang="vi-VN" sz="7200" dirty="0">
                <a:latin typeface="Bahnschrift" panose="020B0502040204020203" pitchFamily="34" charset="0"/>
              </a:rPr>
              <a:t>Tuấn Anh           </a:t>
            </a:r>
            <a:r>
              <a:rPr lang="en-US" sz="7200" dirty="0" smtClean="0">
                <a:latin typeface="Bahnschrift" panose="020B0502040204020203" pitchFamily="34" charset="0"/>
              </a:rPr>
              <a:t>:</a:t>
            </a:r>
            <a:r>
              <a:rPr lang="vi-VN" sz="7200" dirty="0" smtClean="0">
                <a:latin typeface="Bahnschrift" panose="020B0502040204020203" pitchFamily="34" charset="0"/>
              </a:rPr>
              <a:t>  </a:t>
            </a:r>
            <a:r>
              <a:rPr lang="vi-VN" sz="7200" dirty="0">
                <a:latin typeface="Bahnschrift" panose="020B0502040204020203" pitchFamily="34" charset="0"/>
              </a:rPr>
              <a:t>20182342</a:t>
            </a:r>
            <a:endParaRPr lang="en-US" sz="7200" dirty="0">
              <a:latin typeface="Bahnschrift" panose="020B0502040204020203" pitchFamily="34" charset="0"/>
            </a:endParaRPr>
          </a:p>
          <a:p>
            <a:endParaRPr lang="en-US" dirty="0">
              <a:latin typeface="Bahnschrift" panose="020B0502040204020203" pitchFamily="34" charset="0"/>
            </a:endParaRPr>
          </a:p>
        </p:txBody>
      </p:sp>
      <p:pic>
        <p:nvPicPr>
          <p:cNvPr id="7" name="Picture 6"/>
          <p:cNvPicPr>
            <a:picLocks noChangeAspect="1"/>
          </p:cNvPicPr>
          <p:nvPr/>
        </p:nvPicPr>
        <p:blipFill>
          <a:blip r:embed="rId2"/>
          <a:stretch>
            <a:fillRect/>
          </a:stretch>
        </p:blipFill>
        <p:spPr>
          <a:xfrm>
            <a:off x="7427" y="0"/>
            <a:ext cx="1837818" cy="2481891"/>
          </a:xfrm>
          <a:prstGeom prst="rect">
            <a:avLst/>
          </a:prstGeom>
        </p:spPr>
      </p:pic>
      <p:sp>
        <p:nvSpPr>
          <p:cNvPr id="8" name="Rectangle 7"/>
          <p:cNvSpPr/>
          <p:nvPr/>
        </p:nvSpPr>
        <p:spPr>
          <a:xfrm>
            <a:off x="3034085" y="103367"/>
            <a:ext cx="6807650" cy="1384995"/>
          </a:xfrm>
          <a:prstGeom prst="rect">
            <a:avLst/>
          </a:prstGeom>
          <a:noFill/>
        </p:spPr>
        <p:txBody>
          <a:bodyPr wrap="square" lIns="91440" tIns="45720" rIns="91440" bIns="45720">
            <a:spAutoFit/>
          </a:bodyPr>
          <a:lstStyle/>
          <a:p>
            <a:pPr algn="ctr"/>
            <a:r>
              <a:rPr lang="en-US" sz="2400"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TRƯỜNG ĐẠI HỌC BÁCH KHOA HÀ NỘI</a:t>
            </a:r>
          </a:p>
          <a:p>
            <a:pPr algn="ctr"/>
            <a:r>
              <a:rPr lang="en-US" sz="2400"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VIỆN ĐIỆN TỬ VIỄN THÔNG</a:t>
            </a:r>
          </a:p>
          <a:p>
            <a:pPr algn="ctr"/>
            <a:endParaRPr lang="en-US" sz="36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776130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thuật toán lập lịch </a:t>
            </a:r>
            <a:endParaRPr lang="en-US" dirty="0"/>
          </a:p>
        </p:txBody>
      </p:sp>
      <p:sp>
        <p:nvSpPr>
          <p:cNvPr id="3" name="Content Placeholder 2"/>
          <p:cNvSpPr>
            <a:spLocks noGrp="1"/>
          </p:cNvSpPr>
          <p:nvPr>
            <p:ph idx="1"/>
          </p:nvPr>
        </p:nvSpPr>
        <p:spPr>
          <a:xfrm>
            <a:off x="1518699" y="1486894"/>
            <a:ext cx="9985913" cy="4424328"/>
          </a:xfrm>
        </p:spPr>
        <p:txBody>
          <a:bodyPr>
            <a:normAutofit/>
          </a:bodyPr>
          <a:lstStyle/>
          <a:p>
            <a:pPr marL="0" indent="0">
              <a:lnSpc>
                <a:spcPct val="150000"/>
              </a:lnSpc>
              <a:buNone/>
            </a:pPr>
            <a:r>
              <a:rPr lang="vi-VN" dirty="0" smtClean="0">
                <a:latin typeface="Bahnschrift" panose="020B0502040204020203" pitchFamily="34" charset="0"/>
              </a:rPr>
              <a:t>Các phần phụ sau đây sẽ giải thích một số chiến lược lập lịch phổ biến, chỉ xem xét mỗi một CPU đơn lẻ cho một số lượng nhỏ quy trình. Rõ ràng là các hệ thống phải xử lý nhiều quá trình đồng thời hơn thực hiện các chu kì CPU-I/O.</a:t>
            </a:r>
          </a:p>
          <a:p>
            <a:pPr>
              <a:lnSpc>
                <a:spcPct val="150000"/>
              </a:lnSpc>
              <a:buFont typeface="Wingdings" panose="05000000000000000000" pitchFamily="2" charset="2"/>
              <a:buChar char="Ø"/>
            </a:pPr>
            <a:r>
              <a:rPr lang="en-US" b="1" dirty="0">
                <a:latin typeface="Bahnschrift" panose="020B0502040204020203" pitchFamily="34" charset="0"/>
              </a:rPr>
              <a:t>First-Come First-Serve Scheduling</a:t>
            </a:r>
          </a:p>
          <a:p>
            <a:pPr>
              <a:lnSpc>
                <a:spcPct val="150000"/>
              </a:lnSpc>
              <a:buFont typeface="Wingdings" panose="05000000000000000000" pitchFamily="2" charset="2"/>
              <a:buChar char="Ø"/>
            </a:pPr>
            <a:r>
              <a:rPr lang="en-US" b="1" dirty="0">
                <a:latin typeface="Bahnschrift" panose="020B0502040204020203" pitchFamily="34" charset="0"/>
              </a:rPr>
              <a:t>Shortest-Job-First Scheduling</a:t>
            </a:r>
          </a:p>
          <a:p>
            <a:pPr>
              <a:lnSpc>
                <a:spcPct val="150000"/>
              </a:lnSpc>
              <a:buFont typeface="Wingdings" panose="05000000000000000000" pitchFamily="2" charset="2"/>
              <a:buChar char="Ø"/>
            </a:pPr>
            <a:r>
              <a:rPr lang="en-US" b="1" dirty="0">
                <a:latin typeface="Bahnschrift" panose="020B0502040204020203" pitchFamily="34" charset="0"/>
              </a:rPr>
              <a:t>Priority Scheduling</a:t>
            </a:r>
          </a:p>
          <a:p>
            <a:pPr>
              <a:lnSpc>
                <a:spcPct val="150000"/>
              </a:lnSpc>
              <a:buFont typeface="Wingdings" panose="05000000000000000000" pitchFamily="2" charset="2"/>
              <a:buChar char="Ø"/>
            </a:pPr>
            <a:r>
              <a:rPr lang="en-US" b="1" dirty="0">
                <a:latin typeface="Bahnschrift" panose="020B0502040204020203" pitchFamily="34" charset="0"/>
              </a:rPr>
              <a:t>Round Robin Scheduling</a:t>
            </a:r>
          </a:p>
          <a:p>
            <a:pPr marL="0" indent="0">
              <a:buNone/>
            </a:pPr>
            <a:endParaRPr lang="en-US" dirty="0">
              <a:latin typeface="Bahnschrift" panose="020B0502040204020203" pitchFamily="34" charset="0"/>
            </a:endParaRPr>
          </a:p>
        </p:txBody>
      </p:sp>
    </p:spTree>
    <p:extLst>
      <p:ext uri="{BB962C8B-B14F-4D97-AF65-F5344CB8AC3E}">
        <p14:creationId xmlns:p14="http://schemas.microsoft.com/office/powerpoint/2010/main" val="17466286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Cấu hình máy thử nghiệm</a:t>
            </a:r>
            <a:endParaRPr lang="en-US" dirty="0"/>
          </a:p>
        </p:txBody>
      </p:sp>
      <p:sp>
        <p:nvSpPr>
          <p:cNvPr id="3" name="Content Placeholder 2"/>
          <p:cNvSpPr>
            <a:spLocks noGrp="1"/>
          </p:cNvSpPr>
          <p:nvPr>
            <p:ph idx="1"/>
          </p:nvPr>
        </p:nvSpPr>
        <p:spPr>
          <a:xfrm>
            <a:off x="1121133" y="1614115"/>
            <a:ext cx="10686553" cy="5041127"/>
          </a:xfrm>
        </p:spPr>
        <p:txBody>
          <a:bodyPr/>
          <a:lstStyle/>
          <a:p>
            <a:pPr marL="0" indent="0">
              <a:buNone/>
            </a:pPr>
            <a:r>
              <a:rPr lang="vi-VN" dirty="0" smtClean="0"/>
              <a:t>Thiết lập cấu hình máy trên vmware:</a:t>
            </a:r>
          </a:p>
          <a:p>
            <a:pPr>
              <a:buFont typeface="Wingdings" panose="05000000000000000000" pitchFamily="2" charset="2"/>
              <a:buChar char="Ø"/>
            </a:pPr>
            <a:r>
              <a:rPr lang="vi-VN" dirty="0" smtClean="0"/>
              <a:t>CPU :1core - 2 process ( intel i7 8550u – max speed : 4.0ghz)</a:t>
            </a:r>
          </a:p>
          <a:p>
            <a:pPr>
              <a:buFont typeface="Wingdings" panose="05000000000000000000" pitchFamily="2" charset="2"/>
              <a:buChar char="Ø"/>
            </a:pPr>
            <a:r>
              <a:rPr lang="vi-VN" dirty="0" smtClean="0"/>
              <a:t>Ram: 2gb </a:t>
            </a:r>
          </a:p>
          <a:p>
            <a:pPr marL="0" indent="0">
              <a:buNone/>
            </a:pPr>
            <a:endParaRPr lang="en-US" dirty="0"/>
          </a:p>
        </p:txBody>
      </p:sp>
      <p:pic>
        <p:nvPicPr>
          <p:cNvPr id="4" name="Picture 3"/>
          <p:cNvPicPr>
            <a:picLocks noChangeAspect="1"/>
          </p:cNvPicPr>
          <p:nvPr/>
        </p:nvPicPr>
        <p:blipFill>
          <a:blip r:embed="rId2"/>
          <a:stretch>
            <a:fillRect/>
          </a:stretch>
        </p:blipFill>
        <p:spPr>
          <a:xfrm>
            <a:off x="1605037" y="2862469"/>
            <a:ext cx="6119779" cy="3573408"/>
          </a:xfrm>
          <a:prstGeom prst="rect">
            <a:avLst/>
          </a:prstGeom>
        </p:spPr>
      </p:pic>
    </p:spTree>
    <p:extLst>
      <p:ext uri="{BB962C8B-B14F-4D97-AF65-F5344CB8AC3E}">
        <p14:creationId xmlns:p14="http://schemas.microsoft.com/office/powerpoint/2010/main" val="3394626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8186" y="590860"/>
            <a:ext cx="8911687" cy="1280890"/>
          </a:xfrm>
        </p:spPr>
        <p:txBody>
          <a:bodyPr>
            <a:normAutofit/>
          </a:bodyPr>
          <a:lstStyle/>
          <a:p>
            <a:r>
              <a:rPr lang="en-US" sz="3400" b="1" u="sng" dirty="0" smtClean="0">
                <a:latin typeface="Bahnschrift" panose="020B0502040204020203" pitchFamily="34" charset="0"/>
              </a:rPr>
              <a:t>1.</a:t>
            </a:r>
            <a:r>
              <a:rPr lang="en-US" sz="3400" b="1" u="sng" dirty="0">
                <a:latin typeface="Bahnschrift" panose="020B0502040204020203" pitchFamily="34" charset="0"/>
              </a:rPr>
              <a:t> First-Come First-Serve Scheduling</a:t>
            </a:r>
            <a:br>
              <a:rPr lang="en-US" sz="3400" b="1" u="sng" dirty="0">
                <a:latin typeface="Bahnschrift" panose="020B0502040204020203" pitchFamily="34" charset="0"/>
              </a:rPr>
            </a:br>
            <a:endParaRPr lang="en-US" sz="3400" b="1" u="sng" dirty="0">
              <a:latin typeface="Bahnschrift" panose="020B0502040204020203" pitchFamily="34" charset="0"/>
            </a:endParaRPr>
          </a:p>
        </p:txBody>
      </p:sp>
      <p:sp>
        <p:nvSpPr>
          <p:cNvPr id="3" name="Content Placeholder 2"/>
          <p:cNvSpPr>
            <a:spLocks noGrp="1"/>
          </p:cNvSpPr>
          <p:nvPr>
            <p:ph idx="1"/>
          </p:nvPr>
        </p:nvSpPr>
        <p:spPr>
          <a:xfrm>
            <a:off x="1658186" y="1587731"/>
            <a:ext cx="8915400" cy="4962698"/>
          </a:xfrm>
        </p:spPr>
        <p:txBody>
          <a:bodyPr/>
          <a:lstStyle/>
          <a:p>
            <a:r>
              <a:rPr lang="vi-VN" dirty="0">
                <a:latin typeface="Bahnschrift" panose="020B0502040204020203" pitchFamily="34" charset="0"/>
              </a:rPr>
              <a:t>FCFS rất đơn giản - Chỉ cần một hàng đợi FIFO, giống như khách hàng xếp hàng chờ đợi tại ngân hàng hoặc bưu điện hoặc tại một máy sao chép</a:t>
            </a:r>
            <a:r>
              <a:rPr lang="vi-VN" dirty="0" smtClean="0">
                <a:latin typeface="Bahnschrift" panose="020B0502040204020203" pitchFamily="34" charset="0"/>
              </a:rPr>
              <a:t>.</a:t>
            </a:r>
            <a:endParaRPr lang="en-US" dirty="0" smtClean="0">
              <a:latin typeface="Bahnschrift" panose="020B0502040204020203" pitchFamily="34" charset="0"/>
            </a:endParaRPr>
          </a:p>
          <a:p>
            <a:r>
              <a:rPr lang="en-US" dirty="0" err="1">
                <a:latin typeface="Bahnschrift" panose="020B0502040204020203" pitchFamily="34" charset="0"/>
              </a:rPr>
              <a:t>Tuy</a:t>
            </a:r>
            <a:r>
              <a:rPr lang="en-US" dirty="0">
                <a:latin typeface="Bahnschrift" panose="020B0502040204020203" pitchFamily="34" charset="0"/>
              </a:rPr>
              <a:t> </a:t>
            </a:r>
            <a:r>
              <a:rPr lang="en-US" dirty="0" err="1">
                <a:latin typeface="Bahnschrift" panose="020B0502040204020203" pitchFamily="34" charset="0"/>
              </a:rPr>
              <a:t>nhiên</a:t>
            </a:r>
            <a:r>
              <a:rPr lang="en-US" dirty="0">
                <a:latin typeface="Bahnschrift" panose="020B0502040204020203" pitchFamily="34" charset="0"/>
              </a:rPr>
              <a:t>, </a:t>
            </a:r>
            <a:r>
              <a:rPr lang="en-US" dirty="0" err="1">
                <a:latin typeface="Bahnschrift" panose="020B0502040204020203" pitchFamily="34" charset="0"/>
              </a:rPr>
              <a:t>thật</a:t>
            </a:r>
            <a:r>
              <a:rPr lang="en-US" dirty="0">
                <a:latin typeface="Bahnschrift" panose="020B0502040204020203" pitchFamily="34" charset="0"/>
              </a:rPr>
              <a:t> </a:t>
            </a:r>
            <a:r>
              <a:rPr lang="en-US" dirty="0" err="1">
                <a:latin typeface="Bahnschrift" panose="020B0502040204020203" pitchFamily="34" charset="0"/>
              </a:rPr>
              <a:t>không</a:t>
            </a:r>
            <a:r>
              <a:rPr lang="en-US" dirty="0">
                <a:latin typeface="Bahnschrift" panose="020B0502040204020203" pitchFamily="34" charset="0"/>
              </a:rPr>
              <a:t> may, FCFS </a:t>
            </a:r>
            <a:r>
              <a:rPr lang="en-US" dirty="0" err="1">
                <a:latin typeface="Bahnschrift" panose="020B0502040204020203" pitchFamily="34" charset="0"/>
              </a:rPr>
              <a:t>có</a:t>
            </a:r>
            <a:r>
              <a:rPr lang="en-US" dirty="0">
                <a:latin typeface="Bahnschrift" panose="020B0502040204020203" pitchFamily="34" charset="0"/>
              </a:rPr>
              <a:t> </a:t>
            </a:r>
            <a:r>
              <a:rPr lang="en-US" dirty="0" err="1">
                <a:latin typeface="Bahnschrift" panose="020B0502040204020203" pitchFamily="34" charset="0"/>
              </a:rPr>
              <a:t>thể</a:t>
            </a:r>
            <a:r>
              <a:rPr lang="en-US" dirty="0">
                <a:latin typeface="Bahnschrift" panose="020B0502040204020203" pitchFamily="34" charset="0"/>
              </a:rPr>
              <a:t> </a:t>
            </a:r>
            <a:r>
              <a:rPr lang="en-US" dirty="0" err="1">
                <a:latin typeface="Bahnschrift" panose="020B0502040204020203" pitchFamily="34" charset="0"/>
              </a:rPr>
              <a:t>mang</a:t>
            </a:r>
            <a:r>
              <a:rPr lang="en-US" dirty="0">
                <a:latin typeface="Bahnschrift" panose="020B0502040204020203" pitchFamily="34" charset="0"/>
              </a:rPr>
              <a:t> </a:t>
            </a:r>
            <a:r>
              <a:rPr lang="en-US" dirty="0" err="1">
                <a:latin typeface="Bahnschrift" panose="020B0502040204020203" pitchFamily="34" charset="0"/>
              </a:rPr>
              <a:t>lại</a:t>
            </a:r>
            <a:r>
              <a:rPr lang="en-US" dirty="0">
                <a:latin typeface="Bahnschrift" panose="020B0502040204020203" pitchFamily="34" charset="0"/>
              </a:rPr>
              <a:t> </a:t>
            </a:r>
            <a:r>
              <a:rPr lang="en-US" dirty="0" err="1">
                <a:latin typeface="Bahnschrift" panose="020B0502040204020203" pitchFamily="34" charset="0"/>
              </a:rPr>
              <a:t>một</a:t>
            </a:r>
            <a:r>
              <a:rPr lang="en-US" dirty="0">
                <a:latin typeface="Bahnschrift" panose="020B0502040204020203" pitchFamily="34" charset="0"/>
              </a:rPr>
              <a:t> </a:t>
            </a:r>
            <a:r>
              <a:rPr lang="en-US" dirty="0" err="1">
                <a:latin typeface="Bahnschrift" panose="020B0502040204020203" pitchFamily="34" charset="0"/>
              </a:rPr>
              <a:t>số</a:t>
            </a:r>
            <a:r>
              <a:rPr lang="en-US" dirty="0">
                <a:latin typeface="Bahnschrift" panose="020B0502040204020203" pitchFamily="34" charset="0"/>
              </a:rPr>
              <a:t> </a:t>
            </a:r>
            <a:r>
              <a:rPr lang="en-US" dirty="0" err="1">
                <a:latin typeface="Bahnschrift" panose="020B0502040204020203" pitchFamily="34" charset="0"/>
              </a:rPr>
              <a:t>thời</a:t>
            </a:r>
            <a:r>
              <a:rPr lang="en-US" dirty="0">
                <a:latin typeface="Bahnschrift" panose="020B0502040204020203" pitchFamily="34" charset="0"/>
              </a:rPr>
              <a:t> </a:t>
            </a:r>
            <a:r>
              <a:rPr lang="en-US" dirty="0" err="1">
                <a:latin typeface="Bahnschrift" panose="020B0502040204020203" pitchFamily="34" charset="0"/>
              </a:rPr>
              <a:t>gian</a:t>
            </a:r>
            <a:r>
              <a:rPr lang="en-US" dirty="0">
                <a:latin typeface="Bahnschrift" panose="020B0502040204020203" pitchFamily="34" charset="0"/>
              </a:rPr>
              <a:t> </a:t>
            </a:r>
            <a:r>
              <a:rPr lang="en-US" dirty="0" err="1">
                <a:latin typeface="Bahnschrift" panose="020B0502040204020203" pitchFamily="34" charset="0"/>
              </a:rPr>
              <a:t>chờ</a:t>
            </a:r>
            <a:r>
              <a:rPr lang="en-US" dirty="0">
                <a:latin typeface="Bahnschrift" panose="020B0502040204020203" pitchFamily="34" charset="0"/>
              </a:rPr>
              <a:t> </a:t>
            </a:r>
            <a:r>
              <a:rPr lang="en-US" dirty="0" err="1">
                <a:latin typeface="Bahnschrift" panose="020B0502040204020203" pitchFamily="34" charset="0"/>
              </a:rPr>
              <a:t>trung</a:t>
            </a:r>
            <a:r>
              <a:rPr lang="en-US" dirty="0">
                <a:latin typeface="Bahnschrift" panose="020B0502040204020203" pitchFamily="34" charset="0"/>
              </a:rPr>
              <a:t> </a:t>
            </a:r>
            <a:r>
              <a:rPr lang="en-US" dirty="0" err="1">
                <a:latin typeface="Bahnschrift" panose="020B0502040204020203" pitchFamily="34" charset="0"/>
              </a:rPr>
              <a:t>bình</a:t>
            </a:r>
            <a:r>
              <a:rPr lang="en-US" dirty="0">
                <a:latin typeface="Bahnschrift" panose="020B0502040204020203" pitchFamily="34" charset="0"/>
              </a:rPr>
              <a:t> </a:t>
            </a:r>
            <a:r>
              <a:rPr lang="en-US" dirty="0" err="1">
                <a:latin typeface="Bahnschrift" panose="020B0502040204020203" pitchFamily="34" charset="0"/>
              </a:rPr>
              <a:t>rất</a:t>
            </a:r>
            <a:r>
              <a:rPr lang="en-US" dirty="0">
                <a:latin typeface="Bahnschrift" panose="020B0502040204020203" pitchFamily="34" charset="0"/>
              </a:rPr>
              <a:t> </a:t>
            </a:r>
            <a:r>
              <a:rPr lang="en-US" dirty="0" err="1">
                <a:latin typeface="Bahnschrift" panose="020B0502040204020203" pitchFamily="34" charset="0"/>
              </a:rPr>
              <a:t>lâu</a:t>
            </a:r>
            <a:r>
              <a:rPr lang="en-US" dirty="0">
                <a:latin typeface="Bahnschrift" panose="020B0502040204020203" pitchFamily="34" charset="0"/>
              </a:rPr>
              <a:t>, </a:t>
            </a:r>
            <a:r>
              <a:rPr lang="en-US" dirty="0" err="1">
                <a:latin typeface="Bahnschrift" panose="020B0502040204020203" pitchFamily="34" charset="0"/>
              </a:rPr>
              <a:t>đặc</a:t>
            </a:r>
            <a:r>
              <a:rPr lang="en-US" dirty="0">
                <a:latin typeface="Bahnschrift" panose="020B0502040204020203" pitchFamily="34" charset="0"/>
              </a:rPr>
              <a:t> </a:t>
            </a:r>
            <a:r>
              <a:rPr lang="en-US" dirty="0" err="1">
                <a:latin typeface="Bahnschrift" panose="020B0502040204020203" pitchFamily="34" charset="0"/>
              </a:rPr>
              <a:t>biệt</a:t>
            </a:r>
            <a:r>
              <a:rPr lang="en-US" dirty="0">
                <a:latin typeface="Bahnschrift" panose="020B0502040204020203" pitchFamily="34" charset="0"/>
              </a:rPr>
              <a:t> </a:t>
            </a:r>
            <a:r>
              <a:rPr lang="en-US" dirty="0" err="1">
                <a:latin typeface="Bahnschrift" panose="020B0502040204020203" pitchFamily="34" charset="0"/>
              </a:rPr>
              <a:t>nếu</a:t>
            </a:r>
            <a:r>
              <a:rPr lang="en-US" dirty="0">
                <a:latin typeface="Bahnschrift" panose="020B0502040204020203" pitchFamily="34" charset="0"/>
              </a:rPr>
              <a:t> </a:t>
            </a:r>
            <a:r>
              <a:rPr lang="en-US" dirty="0" err="1">
                <a:latin typeface="Bahnschrift" panose="020B0502040204020203" pitchFamily="34" charset="0"/>
              </a:rPr>
              <a:t>quá</a:t>
            </a:r>
            <a:r>
              <a:rPr lang="en-US" dirty="0">
                <a:latin typeface="Bahnschrift" panose="020B0502040204020203" pitchFamily="34" charset="0"/>
              </a:rPr>
              <a:t> </a:t>
            </a:r>
            <a:r>
              <a:rPr lang="en-US" dirty="0" err="1">
                <a:latin typeface="Bahnschrift" panose="020B0502040204020203" pitchFamily="34" charset="0"/>
              </a:rPr>
              <a:t>trình</a:t>
            </a:r>
            <a:r>
              <a:rPr lang="en-US" dirty="0">
                <a:latin typeface="Bahnschrift" panose="020B0502040204020203" pitchFamily="34" charset="0"/>
              </a:rPr>
              <a:t> </a:t>
            </a:r>
            <a:r>
              <a:rPr lang="en-US" dirty="0" err="1">
                <a:latin typeface="Bahnschrift" panose="020B0502040204020203" pitchFamily="34" charset="0"/>
              </a:rPr>
              <a:t>đầu</a:t>
            </a:r>
            <a:r>
              <a:rPr lang="en-US" dirty="0">
                <a:latin typeface="Bahnschrift" panose="020B0502040204020203" pitchFamily="34" charset="0"/>
              </a:rPr>
              <a:t> </a:t>
            </a:r>
            <a:r>
              <a:rPr lang="en-US" dirty="0" err="1">
                <a:latin typeface="Bahnschrift" panose="020B0502040204020203" pitchFamily="34" charset="0"/>
              </a:rPr>
              <a:t>tiên</a:t>
            </a:r>
            <a:r>
              <a:rPr lang="en-US" dirty="0">
                <a:latin typeface="Bahnschrift" panose="020B0502040204020203" pitchFamily="34" charset="0"/>
              </a:rPr>
              <a:t> </a:t>
            </a:r>
            <a:r>
              <a:rPr lang="en-US" dirty="0" err="1">
                <a:latin typeface="Bahnschrift" panose="020B0502040204020203" pitchFamily="34" charset="0"/>
              </a:rPr>
              <a:t>đến</a:t>
            </a:r>
            <a:r>
              <a:rPr lang="en-US" dirty="0">
                <a:latin typeface="Bahnschrift" panose="020B0502040204020203" pitchFamily="34" charset="0"/>
              </a:rPr>
              <a:t> </a:t>
            </a:r>
            <a:r>
              <a:rPr lang="en-US" dirty="0" err="1">
                <a:latin typeface="Bahnschrift" panose="020B0502040204020203" pitchFamily="34" charset="0"/>
              </a:rPr>
              <a:t>đó</a:t>
            </a:r>
            <a:r>
              <a:rPr lang="en-US" dirty="0">
                <a:latin typeface="Bahnschrift" panose="020B0502040204020203" pitchFamily="34" charset="0"/>
              </a:rPr>
              <a:t> </a:t>
            </a:r>
            <a:r>
              <a:rPr lang="en-US" dirty="0" err="1">
                <a:latin typeface="Bahnschrift" panose="020B0502040204020203" pitchFamily="34" charset="0"/>
              </a:rPr>
              <a:t>mất</a:t>
            </a:r>
            <a:r>
              <a:rPr lang="en-US" dirty="0">
                <a:latin typeface="Bahnschrift" panose="020B0502040204020203" pitchFamily="34" charset="0"/>
              </a:rPr>
              <a:t> </a:t>
            </a:r>
            <a:r>
              <a:rPr lang="en-US" dirty="0" err="1">
                <a:latin typeface="Bahnschrift" panose="020B0502040204020203" pitchFamily="34" charset="0"/>
              </a:rPr>
              <a:t>nhiều</a:t>
            </a:r>
            <a:r>
              <a:rPr lang="en-US" dirty="0">
                <a:latin typeface="Bahnschrift" panose="020B0502040204020203" pitchFamily="34" charset="0"/>
              </a:rPr>
              <a:t> </a:t>
            </a:r>
            <a:r>
              <a:rPr lang="en-US" dirty="0" err="1">
                <a:latin typeface="Bahnschrift" panose="020B0502040204020203" pitchFamily="34" charset="0"/>
              </a:rPr>
              <a:t>thời</a:t>
            </a:r>
            <a:r>
              <a:rPr lang="en-US" dirty="0">
                <a:latin typeface="Bahnschrift" panose="020B0502040204020203" pitchFamily="34" charset="0"/>
              </a:rPr>
              <a:t> </a:t>
            </a:r>
            <a:r>
              <a:rPr lang="en-US" dirty="0" err="1">
                <a:latin typeface="Bahnschrift" panose="020B0502040204020203" pitchFamily="34" charset="0"/>
              </a:rPr>
              <a:t>gian</a:t>
            </a:r>
            <a:r>
              <a:rPr lang="en-US" dirty="0">
                <a:latin typeface="Bahnschrift" panose="020B0502040204020203" pitchFamily="34" charset="0"/>
              </a:rPr>
              <a:t>. </a:t>
            </a:r>
            <a:r>
              <a:rPr lang="en-US" dirty="0" err="1">
                <a:latin typeface="Bahnschrift" panose="020B0502040204020203" pitchFamily="34" charset="0"/>
              </a:rPr>
              <a:t>Ví</a:t>
            </a:r>
            <a:r>
              <a:rPr lang="en-US" dirty="0">
                <a:latin typeface="Bahnschrift" panose="020B0502040204020203" pitchFamily="34" charset="0"/>
              </a:rPr>
              <a:t> </a:t>
            </a:r>
            <a:r>
              <a:rPr lang="en-US" dirty="0" err="1">
                <a:latin typeface="Bahnschrift" panose="020B0502040204020203" pitchFamily="34" charset="0"/>
              </a:rPr>
              <a:t>dụ</a:t>
            </a:r>
            <a:r>
              <a:rPr lang="en-US" dirty="0">
                <a:latin typeface="Bahnschrift" panose="020B0502040204020203" pitchFamily="34" charset="0"/>
              </a:rPr>
              <a:t>, </a:t>
            </a:r>
            <a:r>
              <a:rPr lang="en-US" dirty="0" err="1">
                <a:latin typeface="Bahnschrift" panose="020B0502040204020203" pitchFamily="34" charset="0"/>
              </a:rPr>
              <a:t>hãy</a:t>
            </a:r>
            <a:r>
              <a:rPr lang="en-US" dirty="0">
                <a:latin typeface="Bahnschrift" panose="020B0502040204020203" pitchFamily="34" charset="0"/>
              </a:rPr>
              <a:t> </a:t>
            </a:r>
            <a:r>
              <a:rPr lang="en-US" dirty="0" err="1">
                <a:latin typeface="Bahnschrift" panose="020B0502040204020203" pitchFamily="34" charset="0"/>
              </a:rPr>
              <a:t>xem</a:t>
            </a:r>
            <a:r>
              <a:rPr lang="en-US" dirty="0">
                <a:latin typeface="Bahnschrift" panose="020B0502040204020203" pitchFamily="34" charset="0"/>
              </a:rPr>
              <a:t> </a:t>
            </a:r>
            <a:r>
              <a:rPr lang="en-US" dirty="0" err="1">
                <a:latin typeface="Bahnschrift" panose="020B0502040204020203" pitchFamily="34" charset="0"/>
              </a:rPr>
              <a:t>xét</a:t>
            </a:r>
            <a:r>
              <a:rPr lang="en-US" dirty="0">
                <a:latin typeface="Bahnschrift" panose="020B0502040204020203" pitchFamily="34" charset="0"/>
              </a:rPr>
              <a:t> </a:t>
            </a:r>
            <a:r>
              <a:rPr lang="en-US" dirty="0" err="1">
                <a:latin typeface="Bahnschrift" panose="020B0502040204020203" pitchFamily="34" charset="0"/>
              </a:rPr>
              <a:t>ba</a:t>
            </a:r>
            <a:r>
              <a:rPr lang="en-US" dirty="0">
                <a:latin typeface="Bahnschrift" panose="020B0502040204020203" pitchFamily="34" charset="0"/>
              </a:rPr>
              <a:t> </a:t>
            </a:r>
            <a:r>
              <a:rPr lang="en-US" dirty="0" err="1">
                <a:latin typeface="Bahnschrift" panose="020B0502040204020203" pitchFamily="34" charset="0"/>
              </a:rPr>
              <a:t>quy</a:t>
            </a:r>
            <a:r>
              <a:rPr lang="en-US" dirty="0">
                <a:latin typeface="Bahnschrift" panose="020B0502040204020203" pitchFamily="34" charset="0"/>
              </a:rPr>
              <a:t> </a:t>
            </a:r>
            <a:r>
              <a:rPr lang="en-US" dirty="0" err="1">
                <a:latin typeface="Bahnschrift" panose="020B0502040204020203" pitchFamily="34" charset="0"/>
              </a:rPr>
              <a:t>trình</a:t>
            </a:r>
            <a:r>
              <a:rPr lang="en-US" dirty="0">
                <a:latin typeface="Bahnschrift" panose="020B0502040204020203" pitchFamily="34" charset="0"/>
              </a:rPr>
              <a:t> </a:t>
            </a:r>
            <a:r>
              <a:rPr lang="en-US" dirty="0" err="1">
                <a:latin typeface="Bahnschrift" panose="020B0502040204020203" pitchFamily="34" charset="0"/>
              </a:rPr>
              <a:t>sau</a:t>
            </a:r>
            <a:r>
              <a:rPr lang="en-US" dirty="0">
                <a:latin typeface="Bahnschrift" panose="020B0502040204020203" pitchFamily="34" charset="0"/>
              </a:rPr>
              <a:t>:</a:t>
            </a:r>
          </a:p>
        </p:txBody>
      </p:sp>
      <p:graphicFrame>
        <p:nvGraphicFramePr>
          <p:cNvPr id="4" name="Table 3"/>
          <p:cNvGraphicFramePr>
            <a:graphicFrameLocks noGrp="1"/>
          </p:cNvGraphicFramePr>
          <p:nvPr>
            <p:extLst>
              <p:ext uri="{D42A27DB-BD31-4B8C-83A1-F6EECF244321}">
                <p14:modId xmlns:p14="http://schemas.microsoft.com/office/powerpoint/2010/main" val="3750863469"/>
              </p:ext>
            </p:extLst>
          </p:nvPr>
        </p:nvGraphicFramePr>
        <p:xfrm>
          <a:off x="3237823" y="3915295"/>
          <a:ext cx="5794858" cy="2183999"/>
        </p:xfrm>
        <a:graphic>
          <a:graphicData uri="http://schemas.openxmlformats.org/drawingml/2006/table">
            <a:tbl>
              <a:tblPr firstRow="1" bandRow="1">
                <a:tableStyleId>{5C22544A-7EE6-4342-B048-85BDC9FD1C3A}</a:tableStyleId>
              </a:tblPr>
              <a:tblGrid>
                <a:gridCol w="2897429">
                  <a:extLst>
                    <a:ext uri="{9D8B030D-6E8A-4147-A177-3AD203B41FA5}">
                      <a16:colId xmlns:a16="http://schemas.microsoft.com/office/drawing/2014/main" val="1733449983"/>
                    </a:ext>
                  </a:extLst>
                </a:gridCol>
                <a:gridCol w="2897429">
                  <a:extLst>
                    <a:ext uri="{9D8B030D-6E8A-4147-A177-3AD203B41FA5}">
                      <a16:colId xmlns:a16="http://schemas.microsoft.com/office/drawing/2014/main" val="685978052"/>
                    </a:ext>
                  </a:extLst>
                </a:gridCol>
              </a:tblGrid>
              <a:tr h="445918">
                <a:tc>
                  <a:txBody>
                    <a:bodyPr/>
                    <a:lstStyle/>
                    <a:p>
                      <a:pPr algn="ctr"/>
                      <a:r>
                        <a:rPr lang="en-US" dirty="0" smtClean="0"/>
                        <a:t>process</a:t>
                      </a:r>
                      <a:endParaRPr lang="en-US" dirty="0"/>
                    </a:p>
                  </a:txBody>
                  <a:tcPr/>
                </a:tc>
                <a:tc>
                  <a:txBody>
                    <a:bodyPr/>
                    <a:lstStyle/>
                    <a:p>
                      <a:pPr algn="ctr"/>
                      <a:r>
                        <a:rPr lang="en-US" dirty="0" smtClean="0"/>
                        <a:t>Burst</a:t>
                      </a:r>
                      <a:r>
                        <a:rPr lang="en-US" baseline="0" dirty="0" smtClean="0"/>
                        <a:t> time</a:t>
                      </a:r>
                      <a:endParaRPr lang="en-US" dirty="0"/>
                    </a:p>
                  </a:txBody>
                  <a:tcPr/>
                </a:tc>
                <a:extLst>
                  <a:ext uri="{0D108BD9-81ED-4DB2-BD59-A6C34878D82A}">
                    <a16:rowId xmlns:a16="http://schemas.microsoft.com/office/drawing/2014/main" val="1872392743"/>
                  </a:ext>
                </a:extLst>
              </a:tr>
              <a:tr h="445918">
                <a:tc>
                  <a:txBody>
                    <a:bodyPr/>
                    <a:lstStyle/>
                    <a:p>
                      <a:pPr algn="ctr"/>
                      <a:r>
                        <a:rPr lang="en-US" b="1" dirty="0" smtClean="0"/>
                        <a:t>P1</a:t>
                      </a:r>
                      <a:endParaRPr lang="en-US" b="1" dirty="0"/>
                    </a:p>
                  </a:txBody>
                  <a:tcPr/>
                </a:tc>
                <a:tc>
                  <a:txBody>
                    <a:bodyPr/>
                    <a:lstStyle/>
                    <a:p>
                      <a:pPr algn="ctr"/>
                      <a:r>
                        <a:rPr lang="vi-VN" dirty="0" smtClean="0"/>
                        <a:t>20</a:t>
                      </a:r>
                      <a:endParaRPr lang="en-US" dirty="0"/>
                    </a:p>
                  </a:txBody>
                  <a:tcPr/>
                </a:tc>
                <a:extLst>
                  <a:ext uri="{0D108BD9-81ED-4DB2-BD59-A6C34878D82A}">
                    <a16:rowId xmlns:a16="http://schemas.microsoft.com/office/drawing/2014/main" val="1277583869"/>
                  </a:ext>
                </a:extLst>
              </a:tr>
              <a:tr h="430721">
                <a:tc>
                  <a:txBody>
                    <a:bodyPr/>
                    <a:lstStyle/>
                    <a:p>
                      <a:pPr algn="ctr"/>
                      <a:r>
                        <a:rPr lang="en-US" b="1" dirty="0" smtClean="0"/>
                        <a:t>P2</a:t>
                      </a:r>
                      <a:endParaRPr lang="en-US" b="1" dirty="0"/>
                    </a:p>
                  </a:txBody>
                  <a:tcPr/>
                </a:tc>
                <a:tc>
                  <a:txBody>
                    <a:bodyPr/>
                    <a:lstStyle/>
                    <a:p>
                      <a:pPr algn="ctr"/>
                      <a:r>
                        <a:rPr lang="vi-VN" dirty="0" smtClean="0"/>
                        <a:t>23</a:t>
                      </a:r>
                      <a:endParaRPr lang="en-US" dirty="0"/>
                    </a:p>
                  </a:txBody>
                  <a:tcPr/>
                </a:tc>
                <a:extLst>
                  <a:ext uri="{0D108BD9-81ED-4DB2-BD59-A6C34878D82A}">
                    <a16:rowId xmlns:a16="http://schemas.microsoft.com/office/drawing/2014/main" val="3592448367"/>
                  </a:ext>
                </a:extLst>
              </a:tr>
              <a:tr h="430721">
                <a:tc>
                  <a:txBody>
                    <a:bodyPr/>
                    <a:lstStyle/>
                    <a:p>
                      <a:pPr algn="ctr"/>
                      <a:r>
                        <a:rPr lang="en-US" b="1" dirty="0" smtClean="0"/>
                        <a:t>P3</a:t>
                      </a:r>
                      <a:endParaRPr lang="en-US" b="1" dirty="0"/>
                    </a:p>
                  </a:txBody>
                  <a:tcPr/>
                </a:tc>
                <a:tc>
                  <a:txBody>
                    <a:bodyPr/>
                    <a:lstStyle/>
                    <a:p>
                      <a:pPr algn="ctr"/>
                      <a:r>
                        <a:rPr lang="vi-VN" dirty="0" smtClean="0"/>
                        <a:t>23</a:t>
                      </a:r>
                      <a:endParaRPr lang="en-US" dirty="0"/>
                    </a:p>
                  </a:txBody>
                  <a:tcPr/>
                </a:tc>
                <a:extLst>
                  <a:ext uri="{0D108BD9-81ED-4DB2-BD59-A6C34878D82A}">
                    <a16:rowId xmlns:a16="http://schemas.microsoft.com/office/drawing/2014/main" val="3363139350"/>
                  </a:ext>
                </a:extLst>
              </a:tr>
              <a:tr h="430721">
                <a:tc>
                  <a:txBody>
                    <a:bodyPr/>
                    <a:lstStyle/>
                    <a:p>
                      <a:pPr algn="ctr"/>
                      <a:r>
                        <a:rPr lang="vi-VN" b="1" dirty="0" smtClean="0"/>
                        <a:t>P4</a:t>
                      </a:r>
                      <a:endParaRPr lang="en-US" b="1" dirty="0"/>
                    </a:p>
                  </a:txBody>
                  <a:tcPr/>
                </a:tc>
                <a:tc>
                  <a:txBody>
                    <a:bodyPr/>
                    <a:lstStyle/>
                    <a:p>
                      <a:pPr algn="ctr"/>
                      <a:r>
                        <a:rPr lang="vi-VN" dirty="0" smtClean="0"/>
                        <a:t>25</a:t>
                      </a:r>
                      <a:endParaRPr lang="en-US" dirty="0"/>
                    </a:p>
                  </a:txBody>
                  <a:tcPr/>
                </a:tc>
                <a:extLst>
                  <a:ext uri="{0D108BD9-81ED-4DB2-BD59-A6C34878D82A}">
                    <a16:rowId xmlns:a16="http://schemas.microsoft.com/office/drawing/2014/main" val="1179085977"/>
                  </a:ext>
                </a:extLst>
              </a:tr>
            </a:tbl>
          </a:graphicData>
        </a:graphic>
      </p:graphicFrame>
    </p:spTree>
    <p:extLst>
      <p:ext uri="{BB962C8B-B14F-4D97-AF65-F5344CB8AC3E}">
        <p14:creationId xmlns:p14="http://schemas.microsoft.com/office/powerpoint/2010/main" val="10866903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3491" y="623455"/>
            <a:ext cx="9551121" cy="5478087"/>
          </a:xfrm>
        </p:spPr>
        <p:txBody>
          <a:bodyPr/>
          <a:lstStyle/>
          <a:p>
            <a:r>
              <a:rPr lang="vi-VN" dirty="0">
                <a:latin typeface="Bahnschrift" panose="020B0502040204020203" pitchFamily="34" charset="0"/>
              </a:rPr>
              <a:t>Trong biểu đồ Gantt đầu tiên bên dưới, quá trình P1 đến trước. Thời gian chờ trung bình cho ba quá trình là </a:t>
            </a:r>
            <a:r>
              <a:rPr lang="vi-VN" dirty="0" smtClean="0">
                <a:latin typeface="Bahnschrift" panose="020B0502040204020203" pitchFamily="34" charset="0"/>
              </a:rPr>
              <a:t>(20+23+23+25)/ </a:t>
            </a:r>
            <a:r>
              <a:rPr lang="vi-VN" dirty="0">
                <a:latin typeface="Bahnschrift" panose="020B0502040204020203" pitchFamily="34" charset="0"/>
              </a:rPr>
              <a:t>4</a:t>
            </a:r>
            <a:r>
              <a:rPr lang="vi-VN" dirty="0" smtClean="0">
                <a:latin typeface="Bahnschrift" panose="020B0502040204020203" pitchFamily="34" charset="0"/>
              </a:rPr>
              <a:t> </a:t>
            </a:r>
            <a:r>
              <a:rPr lang="vi-VN" dirty="0">
                <a:latin typeface="Bahnschrift" panose="020B0502040204020203" pitchFamily="34" charset="0"/>
              </a:rPr>
              <a:t>= </a:t>
            </a:r>
            <a:r>
              <a:rPr lang="vi-VN" dirty="0" smtClean="0">
                <a:latin typeface="Bahnschrift" panose="020B0502040204020203" pitchFamily="34" charset="0"/>
              </a:rPr>
              <a:t>22.75 </a:t>
            </a:r>
            <a:r>
              <a:rPr lang="vi-VN" dirty="0">
                <a:latin typeface="Bahnschrift" panose="020B0502040204020203" pitchFamily="34" charset="0"/>
              </a:rPr>
              <a:t>ms</a:t>
            </a:r>
            <a:r>
              <a:rPr lang="vi-VN" dirty="0" smtClean="0">
                <a:latin typeface="Bahnschrift" panose="020B0502040204020203" pitchFamily="34" charset="0"/>
              </a:rPr>
              <a:t>.</a:t>
            </a:r>
            <a:endParaRPr lang="en-US" dirty="0" smtClean="0">
              <a:latin typeface="Bahnschrift" panose="020B0502040204020203" pitchFamily="34" charset="0"/>
            </a:endParaRPr>
          </a:p>
          <a:p>
            <a:r>
              <a:rPr lang="vi-VN" dirty="0" smtClean="0">
                <a:latin typeface="Bahnschrift" panose="020B0502040204020203" pitchFamily="34" charset="0"/>
              </a:rPr>
              <a:t>Thời gian chờ các tiến trình,trong </a:t>
            </a:r>
            <a:r>
              <a:rPr lang="vi-VN" dirty="0">
                <a:latin typeface="Bahnschrift" panose="020B0502040204020203" pitchFamily="34" charset="0"/>
              </a:rPr>
              <a:t>trường hợp thứ hai, hai trong số ba lần kết thúc nhanh hơn nhiều, và quá trình còn lại chỉ bị trì hoãn trong một khoảng thời gian ngắn.</a:t>
            </a:r>
            <a:endParaRPr lang="en-US" dirty="0">
              <a:latin typeface="Bahnschrift" panose="020B0502040204020203" pitchFamily="34" charset="0"/>
            </a:endParaRPr>
          </a:p>
        </p:txBody>
      </p:sp>
      <p:pic>
        <p:nvPicPr>
          <p:cNvPr id="7" name="Picture 6"/>
          <p:cNvPicPr>
            <a:picLocks noChangeAspect="1"/>
          </p:cNvPicPr>
          <p:nvPr/>
        </p:nvPicPr>
        <p:blipFill>
          <a:blip r:embed="rId2"/>
          <a:stretch>
            <a:fillRect/>
          </a:stretch>
        </p:blipFill>
        <p:spPr>
          <a:xfrm>
            <a:off x="2927571" y="2587570"/>
            <a:ext cx="6591300" cy="3448050"/>
          </a:xfrm>
          <a:prstGeom prst="rect">
            <a:avLst/>
          </a:prstGeom>
        </p:spPr>
      </p:pic>
    </p:spTree>
    <p:extLst>
      <p:ext uri="{BB962C8B-B14F-4D97-AF65-F5344CB8AC3E}">
        <p14:creationId xmlns:p14="http://schemas.microsoft.com/office/powerpoint/2010/main" val="38211677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3367" y="798022"/>
            <a:ext cx="9501245" cy="5113200"/>
          </a:xfrm>
        </p:spPr>
        <p:txBody>
          <a:bodyPr/>
          <a:lstStyle/>
          <a:p>
            <a:r>
              <a:rPr lang="vi-VN" dirty="0">
                <a:latin typeface="Bahnschrift" panose="020B0502040204020203" pitchFamily="34" charset="0"/>
              </a:rPr>
              <a:t>FCFS cũng có thể chặn hệ thống trong một hệ thống động bận rộn theo một cách khác, được gọi là hiệu ứng đoàn xe. Khi một quy trình chuyên sâu của CPU chặn CPU, một số quy trình I / O chuyên sâu có thể được sao lưu đằng sau nó, khiến các thiết bị I / O không hoạt động. Khi CPU hog cuối cùng cũng giải phóng CPU, thì các quá trình I / O sẽ nhanh chóng đi qua CPU, khiến CPU không hoạt động trong khi mọi người xếp hàng chờ I / O và sau đó chu trình sẽ tự lặp lại khi quá trình xử lý chuyên sâu của CPU trở lại trạng thái sẵn sàng xếp hàng.</a:t>
            </a:r>
            <a:endParaRPr lang="en-US" dirty="0">
              <a:latin typeface="Bahnschrift" panose="020B0502040204020203" pitchFamily="34" charset="0"/>
            </a:endParaRPr>
          </a:p>
        </p:txBody>
      </p:sp>
    </p:spTree>
    <p:extLst>
      <p:ext uri="{BB962C8B-B14F-4D97-AF65-F5344CB8AC3E}">
        <p14:creationId xmlns:p14="http://schemas.microsoft.com/office/powerpoint/2010/main" val="4154526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6989" y="624110"/>
            <a:ext cx="9617623" cy="1280890"/>
          </a:xfrm>
        </p:spPr>
        <p:txBody>
          <a:bodyPr>
            <a:normAutofit/>
          </a:bodyPr>
          <a:lstStyle/>
          <a:p>
            <a:r>
              <a:rPr lang="en-US" sz="3400" b="1" u="sng" dirty="0" smtClean="0">
                <a:latin typeface="Bahnschrift" panose="020B0502040204020203" pitchFamily="34" charset="0"/>
              </a:rPr>
              <a:t>2.</a:t>
            </a:r>
            <a:r>
              <a:rPr lang="en-US" sz="3400" b="1" u="sng" dirty="0">
                <a:latin typeface="Bahnschrift" panose="020B0502040204020203" pitchFamily="34" charset="0"/>
              </a:rPr>
              <a:t> Shortest-Job-First Scheduling, SJF</a:t>
            </a:r>
            <a:br>
              <a:rPr lang="en-US" sz="3400" b="1" u="sng" dirty="0">
                <a:latin typeface="Bahnschrift" panose="020B0502040204020203" pitchFamily="34" charset="0"/>
              </a:rPr>
            </a:br>
            <a:endParaRPr lang="en-US" sz="3400" u="sng" dirty="0">
              <a:latin typeface="Bahnschrift" panose="020B0502040204020203" pitchFamily="34" charset="0"/>
            </a:endParaRPr>
          </a:p>
        </p:txBody>
      </p:sp>
      <p:sp>
        <p:nvSpPr>
          <p:cNvPr id="3" name="Content Placeholder 2"/>
          <p:cNvSpPr>
            <a:spLocks noGrp="1"/>
          </p:cNvSpPr>
          <p:nvPr>
            <p:ph idx="1"/>
          </p:nvPr>
        </p:nvSpPr>
        <p:spPr>
          <a:xfrm>
            <a:off x="1886989" y="1546167"/>
            <a:ext cx="9617623" cy="4829695"/>
          </a:xfrm>
        </p:spPr>
        <p:txBody>
          <a:bodyPr/>
          <a:lstStyle/>
          <a:p>
            <a:r>
              <a:rPr lang="vi-VN" dirty="0">
                <a:latin typeface="Bahnschrift" panose="020B0502040204020203" pitchFamily="34" charset="0"/>
              </a:rPr>
              <a:t>Ý tưởng đằng sau thuật toán SJF là chọn công việc nhỏ nhanh nhất cần phải được thực hiện, đưa nó ra khỏi con đường đầu tiên, và sau đó chọn công việc nhanh nhất tiếp theo để làm tiếp theo.</a:t>
            </a:r>
          </a:p>
          <a:p>
            <a:r>
              <a:rPr lang="en-US" dirty="0">
                <a:latin typeface="Bahnschrift" panose="020B0502040204020203" pitchFamily="34" charset="0"/>
              </a:rPr>
              <a:t>(</a:t>
            </a:r>
            <a:r>
              <a:rPr lang="en-US" dirty="0" err="1">
                <a:latin typeface="Bahnschrift" panose="020B0502040204020203" pitchFamily="34" charset="0"/>
              </a:rPr>
              <a:t>Về</a:t>
            </a:r>
            <a:r>
              <a:rPr lang="en-US" dirty="0">
                <a:latin typeface="Bahnschrift" panose="020B0502040204020203" pitchFamily="34" charset="0"/>
              </a:rPr>
              <a:t> </a:t>
            </a:r>
            <a:r>
              <a:rPr lang="en-US" dirty="0" err="1">
                <a:latin typeface="Bahnschrift" panose="020B0502040204020203" pitchFamily="34" charset="0"/>
              </a:rPr>
              <a:t>mặt</a:t>
            </a:r>
            <a:r>
              <a:rPr lang="en-US" dirty="0">
                <a:latin typeface="Bahnschrift" panose="020B0502040204020203" pitchFamily="34" charset="0"/>
              </a:rPr>
              <a:t> </a:t>
            </a:r>
            <a:r>
              <a:rPr lang="en-US" dirty="0" err="1">
                <a:latin typeface="Bahnschrift" panose="020B0502040204020203" pitchFamily="34" charset="0"/>
              </a:rPr>
              <a:t>kỹ</a:t>
            </a:r>
            <a:r>
              <a:rPr lang="en-US" dirty="0">
                <a:latin typeface="Bahnschrift" panose="020B0502040204020203" pitchFamily="34" charset="0"/>
              </a:rPr>
              <a:t> </a:t>
            </a:r>
            <a:r>
              <a:rPr lang="en-US" dirty="0" err="1">
                <a:latin typeface="Bahnschrift" panose="020B0502040204020203" pitchFamily="34" charset="0"/>
              </a:rPr>
              <a:t>thuật</a:t>
            </a:r>
            <a:r>
              <a:rPr lang="en-US" dirty="0">
                <a:latin typeface="Bahnschrift" panose="020B0502040204020203" pitchFamily="34" charset="0"/>
              </a:rPr>
              <a:t>, </a:t>
            </a:r>
            <a:r>
              <a:rPr lang="en-US" dirty="0" err="1">
                <a:latin typeface="Bahnschrift" panose="020B0502040204020203" pitchFamily="34" charset="0"/>
              </a:rPr>
              <a:t>thuật</a:t>
            </a:r>
            <a:r>
              <a:rPr lang="en-US" dirty="0">
                <a:latin typeface="Bahnschrift" panose="020B0502040204020203" pitchFamily="34" charset="0"/>
              </a:rPr>
              <a:t> </a:t>
            </a:r>
            <a:r>
              <a:rPr lang="en-US" dirty="0" err="1">
                <a:latin typeface="Bahnschrift" panose="020B0502040204020203" pitchFamily="34" charset="0"/>
              </a:rPr>
              <a:t>toán</a:t>
            </a:r>
            <a:r>
              <a:rPr lang="en-US" dirty="0">
                <a:latin typeface="Bahnschrift" panose="020B0502040204020203" pitchFamily="34" charset="0"/>
              </a:rPr>
              <a:t> </a:t>
            </a:r>
            <a:r>
              <a:rPr lang="en-US" dirty="0" err="1">
                <a:latin typeface="Bahnschrift" panose="020B0502040204020203" pitchFamily="34" charset="0"/>
              </a:rPr>
              <a:t>này</a:t>
            </a:r>
            <a:r>
              <a:rPr lang="en-US" dirty="0">
                <a:latin typeface="Bahnschrift" panose="020B0502040204020203" pitchFamily="34" charset="0"/>
              </a:rPr>
              <a:t> </a:t>
            </a:r>
            <a:r>
              <a:rPr lang="en-US" dirty="0" err="1">
                <a:latin typeface="Bahnschrift" panose="020B0502040204020203" pitchFamily="34" charset="0"/>
              </a:rPr>
              <a:t>chọn</a:t>
            </a:r>
            <a:r>
              <a:rPr lang="en-US" dirty="0">
                <a:latin typeface="Bahnschrift" panose="020B0502040204020203" pitchFamily="34" charset="0"/>
              </a:rPr>
              <a:t> </a:t>
            </a:r>
            <a:r>
              <a:rPr lang="en-US" dirty="0" err="1">
                <a:latin typeface="Bahnschrift" panose="020B0502040204020203" pitchFamily="34" charset="0"/>
              </a:rPr>
              <a:t>một</a:t>
            </a:r>
            <a:r>
              <a:rPr lang="en-US" dirty="0">
                <a:latin typeface="Bahnschrift" panose="020B0502040204020203" pitchFamily="34" charset="0"/>
              </a:rPr>
              <a:t> </a:t>
            </a:r>
            <a:r>
              <a:rPr lang="en-US" dirty="0" err="1">
                <a:latin typeface="Bahnschrift" panose="020B0502040204020203" pitchFamily="34" charset="0"/>
              </a:rPr>
              <a:t>quy</a:t>
            </a:r>
            <a:r>
              <a:rPr lang="en-US" dirty="0">
                <a:latin typeface="Bahnschrift" panose="020B0502040204020203" pitchFamily="34" charset="0"/>
              </a:rPr>
              <a:t> </a:t>
            </a:r>
            <a:r>
              <a:rPr lang="en-US" dirty="0" err="1">
                <a:latin typeface="Bahnschrift" panose="020B0502040204020203" pitchFamily="34" charset="0"/>
              </a:rPr>
              <a:t>trình</a:t>
            </a:r>
            <a:r>
              <a:rPr lang="en-US" dirty="0">
                <a:latin typeface="Bahnschrift" panose="020B0502040204020203" pitchFamily="34" charset="0"/>
              </a:rPr>
              <a:t> </a:t>
            </a:r>
            <a:r>
              <a:rPr lang="en-US" dirty="0" err="1">
                <a:latin typeface="Bahnschrift" panose="020B0502040204020203" pitchFamily="34" charset="0"/>
              </a:rPr>
              <a:t>dựa</a:t>
            </a:r>
            <a:r>
              <a:rPr lang="en-US" dirty="0">
                <a:latin typeface="Bahnschrift" panose="020B0502040204020203" pitchFamily="34" charset="0"/>
              </a:rPr>
              <a:t> </a:t>
            </a:r>
            <a:r>
              <a:rPr lang="en-US" dirty="0" err="1">
                <a:latin typeface="Bahnschrift" panose="020B0502040204020203" pitchFamily="34" charset="0"/>
              </a:rPr>
              <a:t>trên</a:t>
            </a:r>
            <a:r>
              <a:rPr lang="en-US" b="1" dirty="0">
                <a:latin typeface="Bahnschrift" panose="020B0502040204020203" pitchFamily="34" charset="0"/>
              </a:rPr>
              <a:t> </a:t>
            </a:r>
            <a:r>
              <a:rPr lang="en-US" b="1" dirty="0" err="1">
                <a:latin typeface="Bahnschrift" panose="020B0502040204020203" pitchFamily="34" charset="0"/>
              </a:rPr>
              <a:t>vụ</a:t>
            </a:r>
            <a:r>
              <a:rPr lang="en-US" b="1" dirty="0">
                <a:latin typeface="Bahnschrift" panose="020B0502040204020203" pitchFamily="34" charset="0"/>
              </a:rPr>
              <a:t> </a:t>
            </a:r>
            <a:r>
              <a:rPr lang="en-US" b="1" dirty="0" err="1">
                <a:latin typeface="Bahnschrift" panose="020B0502040204020203" pitchFamily="34" charset="0"/>
              </a:rPr>
              <a:t>nổ</a:t>
            </a:r>
            <a:r>
              <a:rPr lang="en-US" b="1" dirty="0">
                <a:latin typeface="Bahnschrift" panose="020B0502040204020203" pitchFamily="34" charset="0"/>
              </a:rPr>
              <a:t> CPU</a:t>
            </a:r>
            <a:r>
              <a:rPr lang="en-US" dirty="0">
                <a:latin typeface="Bahnschrift" panose="020B0502040204020203" pitchFamily="34" charset="0"/>
              </a:rPr>
              <a:t> </a:t>
            </a:r>
            <a:r>
              <a:rPr lang="en-US" dirty="0" err="1">
                <a:latin typeface="Bahnschrift" panose="020B0502040204020203" pitchFamily="34" charset="0"/>
              </a:rPr>
              <a:t>ngắn</a:t>
            </a:r>
            <a:r>
              <a:rPr lang="en-US" dirty="0">
                <a:latin typeface="Bahnschrift" panose="020B0502040204020203" pitchFamily="34" charset="0"/>
              </a:rPr>
              <a:t> </a:t>
            </a:r>
            <a:r>
              <a:rPr lang="en-US" dirty="0" err="1">
                <a:latin typeface="Bahnschrift" panose="020B0502040204020203" pitchFamily="34" charset="0"/>
              </a:rPr>
              <a:t>nhất</a:t>
            </a:r>
            <a:r>
              <a:rPr lang="en-US" dirty="0">
                <a:latin typeface="Bahnschrift" panose="020B0502040204020203" pitchFamily="34" charset="0"/>
              </a:rPr>
              <a:t> </a:t>
            </a:r>
            <a:r>
              <a:rPr lang="en-US" dirty="0" err="1">
                <a:latin typeface="Bahnschrift" panose="020B0502040204020203" pitchFamily="34" charset="0"/>
              </a:rPr>
              <a:t>tiếp</a:t>
            </a:r>
            <a:r>
              <a:rPr lang="en-US" dirty="0">
                <a:latin typeface="Bahnschrift" panose="020B0502040204020203" pitchFamily="34" charset="0"/>
              </a:rPr>
              <a:t> </a:t>
            </a:r>
            <a:r>
              <a:rPr lang="en-US" dirty="0" err="1">
                <a:latin typeface="Bahnschrift" panose="020B0502040204020203" pitchFamily="34" charset="0"/>
              </a:rPr>
              <a:t>theo</a:t>
            </a:r>
            <a:r>
              <a:rPr lang="en-US" dirty="0">
                <a:latin typeface="Bahnschrift" panose="020B0502040204020203" pitchFamily="34" charset="0"/>
              </a:rPr>
              <a:t>, </a:t>
            </a:r>
            <a:r>
              <a:rPr lang="en-US" dirty="0" err="1">
                <a:latin typeface="Bahnschrift" panose="020B0502040204020203" pitchFamily="34" charset="0"/>
              </a:rPr>
              <a:t>không</a:t>
            </a:r>
            <a:r>
              <a:rPr lang="en-US" dirty="0">
                <a:latin typeface="Bahnschrift" panose="020B0502040204020203" pitchFamily="34" charset="0"/>
              </a:rPr>
              <a:t> </a:t>
            </a:r>
            <a:r>
              <a:rPr lang="en-US" dirty="0" err="1">
                <a:latin typeface="Bahnschrift" panose="020B0502040204020203" pitchFamily="34" charset="0"/>
              </a:rPr>
              <a:t>phải</a:t>
            </a:r>
            <a:r>
              <a:rPr lang="en-US" dirty="0">
                <a:latin typeface="Bahnschrift" panose="020B0502040204020203" pitchFamily="34" charset="0"/>
              </a:rPr>
              <a:t> </a:t>
            </a:r>
            <a:r>
              <a:rPr lang="en-US" dirty="0" err="1">
                <a:latin typeface="Bahnschrift" panose="020B0502040204020203" pitchFamily="34" charset="0"/>
              </a:rPr>
              <a:t>thời</a:t>
            </a:r>
            <a:r>
              <a:rPr lang="en-US" dirty="0">
                <a:latin typeface="Bahnschrift" panose="020B0502040204020203" pitchFamily="34" charset="0"/>
              </a:rPr>
              <a:t> </a:t>
            </a:r>
            <a:r>
              <a:rPr lang="en-US" dirty="0" err="1">
                <a:latin typeface="Bahnschrift" panose="020B0502040204020203" pitchFamily="34" charset="0"/>
              </a:rPr>
              <a:t>gian</a:t>
            </a:r>
            <a:r>
              <a:rPr lang="en-US" dirty="0">
                <a:latin typeface="Bahnschrift" panose="020B0502040204020203" pitchFamily="34" charset="0"/>
              </a:rPr>
              <a:t> </a:t>
            </a:r>
            <a:r>
              <a:rPr lang="en-US" dirty="0" err="1">
                <a:latin typeface="Bahnschrift" panose="020B0502040204020203" pitchFamily="34" charset="0"/>
              </a:rPr>
              <a:t>xử</a:t>
            </a:r>
            <a:r>
              <a:rPr lang="en-US" dirty="0">
                <a:latin typeface="Bahnschrift" panose="020B0502040204020203" pitchFamily="34" charset="0"/>
              </a:rPr>
              <a:t> </a:t>
            </a:r>
            <a:r>
              <a:rPr lang="en-US" dirty="0" err="1">
                <a:latin typeface="Bahnschrift" panose="020B0502040204020203" pitchFamily="34" charset="0"/>
              </a:rPr>
              <a:t>lý</a:t>
            </a:r>
            <a:r>
              <a:rPr lang="en-US" dirty="0">
                <a:latin typeface="Bahnschrift" panose="020B0502040204020203" pitchFamily="34" charset="0"/>
              </a:rPr>
              <a:t> </a:t>
            </a:r>
            <a:r>
              <a:rPr lang="en-US" dirty="0" err="1">
                <a:latin typeface="Bahnschrift" panose="020B0502040204020203" pitchFamily="34" charset="0"/>
              </a:rPr>
              <a:t>tổng</a:t>
            </a:r>
            <a:r>
              <a:rPr lang="en-US" dirty="0">
                <a:latin typeface="Bahnschrift" panose="020B0502040204020203" pitchFamily="34" charset="0"/>
              </a:rPr>
              <a:t> </a:t>
            </a:r>
            <a:r>
              <a:rPr lang="en-US" dirty="0" err="1">
                <a:latin typeface="Bahnschrift" panose="020B0502040204020203" pitchFamily="34" charset="0"/>
              </a:rPr>
              <a:t>thể</a:t>
            </a:r>
            <a:r>
              <a:rPr lang="en-US" dirty="0">
                <a:latin typeface="Bahnschrift" panose="020B0502040204020203" pitchFamily="34" charset="0"/>
              </a:rPr>
              <a:t>. )</a:t>
            </a:r>
          </a:p>
          <a:p>
            <a:r>
              <a:rPr lang="vi-VN" dirty="0">
                <a:latin typeface="Bahnschrift" panose="020B0502040204020203" pitchFamily="34" charset="0"/>
              </a:rPr>
              <a:t>Ví dụ: biểu đồ Gantt dưới đây dựa trên thời gian bùng nổ CPU sau đây , (và giả định rằng tất cả các công việc đến cùng một lúc. )</a:t>
            </a:r>
          </a:p>
          <a:p>
            <a:endParaRPr lang="en-US" dirty="0">
              <a:latin typeface="Bahnschrift" panose="020B0502040204020203"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38316066"/>
              </p:ext>
            </p:extLst>
          </p:nvPr>
        </p:nvGraphicFramePr>
        <p:xfrm>
          <a:off x="2464262" y="426920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18308546"/>
                    </a:ext>
                  </a:extLst>
                </a:gridCol>
                <a:gridCol w="4064000">
                  <a:extLst>
                    <a:ext uri="{9D8B030D-6E8A-4147-A177-3AD203B41FA5}">
                      <a16:colId xmlns:a16="http://schemas.microsoft.com/office/drawing/2014/main" val="1696958999"/>
                    </a:ext>
                  </a:extLst>
                </a:gridCol>
              </a:tblGrid>
              <a:tr h="370840">
                <a:tc>
                  <a:txBody>
                    <a:bodyPr/>
                    <a:lstStyle/>
                    <a:p>
                      <a:pPr algn="ctr"/>
                      <a:r>
                        <a:rPr lang="en-US" dirty="0" smtClean="0"/>
                        <a:t>Process</a:t>
                      </a:r>
                      <a:r>
                        <a:rPr lang="en-US" baseline="0" dirty="0" smtClean="0"/>
                        <a:t> </a:t>
                      </a:r>
                      <a:endParaRPr lang="en-US" dirty="0"/>
                    </a:p>
                  </a:txBody>
                  <a:tcPr/>
                </a:tc>
                <a:tc>
                  <a:txBody>
                    <a:bodyPr/>
                    <a:lstStyle/>
                    <a:p>
                      <a:pPr algn="ctr"/>
                      <a:r>
                        <a:rPr lang="en-US" dirty="0" smtClean="0"/>
                        <a:t>Burst</a:t>
                      </a:r>
                      <a:r>
                        <a:rPr lang="en-US" baseline="0" dirty="0" smtClean="0"/>
                        <a:t> Time</a:t>
                      </a:r>
                      <a:endParaRPr lang="en-US" dirty="0"/>
                    </a:p>
                  </a:txBody>
                  <a:tcPr/>
                </a:tc>
                <a:extLst>
                  <a:ext uri="{0D108BD9-81ED-4DB2-BD59-A6C34878D82A}">
                    <a16:rowId xmlns:a16="http://schemas.microsoft.com/office/drawing/2014/main" val="1142751924"/>
                  </a:ext>
                </a:extLst>
              </a:tr>
              <a:tr h="370840">
                <a:tc>
                  <a:txBody>
                    <a:bodyPr/>
                    <a:lstStyle/>
                    <a:p>
                      <a:pPr algn="ctr"/>
                      <a:r>
                        <a:rPr lang="en-US" dirty="0" smtClean="0"/>
                        <a:t>P1</a:t>
                      </a:r>
                      <a:endParaRPr lang="en-US" dirty="0"/>
                    </a:p>
                  </a:txBody>
                  <a:tcPr/>
                </a:tc>
                <a:tc>
                  <a:txBody>
                    <a:bodyPr/>
                    <a:lstStyle/>
                    <a:p>
                      <a:pPr algn="ctr"/>
                      <a:r>
                        <a:rPr lang="vi-VN" dirty="0" smtClean="0"/>
                        <a:t>3</a:t>
                      </a:r>
                      <a:endParaRPr lang="en-US" dirty="0"/>
                    </a:p>
                  </a:txBody>
                  <a:tcPr/>
                </a:tc>
                <a:extLst>
                  <a:ext uri="{0D108BD9-81ED-4DB2-BD59-A6C34878D82A}">
                    <a16:rowId xmlns:a16="http://schemas.microsoft.com/office/drawing/2014/main" val="2982737657"/>
                  </a:ext>
                </a:extLst>
              </a:tr>
              <a:tr h="370840">
                <a:tc>
                  <a:txBody>
                    <a:bodyPr/>
                    <a:lstStyle/>
                    <a:p>
                      <a:pPr algn="ctr"/>
                      <a:r>
                        <a:rPr lang="en-US" dirty="0" smtClean="0"/>
                        <a:t>P2</a:t>
                      </a:r>
                      <a:endParaRPr lang="en-US" dirty="0"/>
                    </a:p>
                  </a:txBody>
                  <a:tcPr/>
                </a:tc>
                <a:tc>
                  <a:txBody>
                    <a:bodyPr/>
                    <a:lstStyle/>
                    <a:p>
                      <a:pPr algn="ctr"/>
                      <a:r>
                        <a:rPr lang="en-US" dirty="0" smtClean="0"/>
                        <a:t>8</a:t>
                      </a:r>
                      <a:endParaRPr lang="en-US" dirty="0"/>
                    </a:p>
                  </a:txBody>
                  <a:tcPr/>
                </a:tc>
                <a:extLst>
                  <a:ext uri="{0D108BD9-81ED-4DB2-BD59-A6C34878D82A}">
                    <a16:rowId xmlns:a16="http://schemas.microsoft.com/office/drawing/2014/main" val="3229860105"/>
                  </a:ext>
                </a:extLst>
              </a:tr>
              <a:tr h="370840">
                <a:tc>
                  <a:txBody>
                    <a:bodyPr/>
                    <a:lstStyle/>
                    <a:p>
                      <a:pPr algn="ctr"/>
                      <a:r>
                        <a:rPr lang="en-US" dirty="0" smtClean="0"/>
                        <a:t>P3</a:t>
                      </a:r>
                      <a:endParaRPr lang="en-US" dirty="0"/>
                    </a:p>
                  </a:txBody>
                  <a:tcPr/>
                </a:tc>
                <a:tc>
                  <a:txBody>
                    <a:bodyPr/>
                    <a:lstStyle/>
                    <a:p>
                      <a:pPr algn="ctr"/>
                      <a:r>
                        <a:rPr lang="en-US" dirty="0" smtClean="0"/>
                        <a:t>7</a:t>
                      </a:r>
                      <a:endParaRPr lang="en-US" dirty="0"/>
                    </a:p>
                  </a:txBody>
                  <a:tcPr/>
                </a:tc>
                <a:extLst>
                  <a:ext uri="{0D108BD9-81ED-4DB2-BD59-A6C34878D82A}">
                    <a16:rowId xmlns:a16="http://schemas.microsoft.com/office/drawing/2014/main" val="2204574894"/>
                  </a:ext>
                </a:extLst>
              </a:tr>
              <a:tr h="370840">
                <a:tc>
                  <a:txBody>
                    <a:bodyPr/>
                    <a:lstStyle/>
                    <a:p>
                      <a:pPr algn="ctr"/>
                      <a:r>
                        <a:rPr lang="en-US" dirty="0" smtClean="0"/>
                        <a:t>P4</a:t>
                      </a:r>
                      <a:endParaRPr lang="en-US" dirty="0"/>
                    </a:p>
                  </a:txBody>
                  <a:tcPr/>
                </a:tc>
                <a:tc>
                  <a:txBody>
                    <a:bodyPr/>
                    <a:lstStyle/>
                    <a:p>
                      <a:pPr algn="ctr"/>
                      <a:r>
                        <a:rPr lang="vi-VN" dirty="0" smtClean="0"/>
                        <a:t>6</a:t>
                      </a:r>
                      <a:endParaRPr lang="en-US" dirty="0"/>
                    </a:p>
                  </a:txBody>
                  <a:tcPr/>
                </a:tc>
                <a:extLst>
                  <a:ext uri="{0D108BD9-81ED-4DB2-BD59-A6C34878D82A}">
                    <a16:rowId xmlns:a16="http://schemas.microsoft.com/office/drawing/2014/main" val="1985527900"/>
                  </a:ext>
                </a:extLst>
              </a:tr>
            </a:tbl>
          </a:graphicData>
        </a:graphic>
      </p:graphicFrame>
    </p:spTree>
    <p:extLst>
      <p:ext uri="{BB962C8B-B14F-4D97-AF65-F5344CB8AC3E}">
        <p14:creationId xmlns:p14="http://schemas.microsoft.com/office/powerpoint/2010/main" val="31127248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Content Placeholder 4"/>
          <p:cNvSpPr>
            <a:spLocks noGrp="1"/>
          </p:cNvSpPr>
          <p:nvPr>
            <p:ph idx="1"/>
          </p:nvPr>
        </p:nvSpPr>
        <p:spPr/>
        <p:txBody>
          <a:bodyPr/>
          <a:lstStyle/>
          <a:p>
            <a:endParaRPr lang="en-US" dirty="0"/>
          </a:p>
        </p:txBody>
      </p:sp>
      <p:pic>
        <p:nvPicPr>
          <p:cNvPr id="1026" name="Picture 2" descr="Không có mô t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563880"/>
            <a:ext cx="10287000" cy="572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0076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8320" y="243840"/>
            <a:ext cx="9099464" cy="6373091"/>
          </a:xfrm>
        </p:spPr>
        <p:txBody>
          <a:bodyPr>
            <a:normAutofit/>
          </a:bodyPr>
          <a:lstStyle/>
          <a:p>
            <a:r>
              <a:rPr lang="vi-VN" dirty="0" smtClean="0">
                <a:latin typeface="Bahnschrift" panose="020B0502040204020203" pitchFamily="34" charset="0"/>
              </a:rPr>
              <a:t>SJF </a:t>
            </a:r>
            <a:r>
              <a:rPr lang="vi-VN" dirty="0">
                <a:latin typeface="Bahnschrift" panose="020B0502040204020203" pitchFamily="34" charset="0"/>
              </a:rPr>
              <a:t>có thể được chứng minh là thuật toán lập kế hoạch nhanh nhất, nhưng nó gặp phải một vấn đề quan trọng: Làm thế nào để bạn biết đợt bùng CPU tiếp theo sẽ kéo dài bao lâu</a:t>
            </a:r>
            <a:r>
              <a:rPr lang="vi-VN" dirty="0" smtClean="0">
                <a:latin typeface="Bahnschrift" panose="020B0502040204020203" pitchFamily="34" charset="0"/>
              </a:rPr>
              <a:t>?</a:t>
            </a:r>
            <a:endParaRPr lang="en-US" dirty="0" smtClean="0">
              <a:latin typeface="Bahnschrift" panose="020B0502040204020203" pitchFamily="34" charset="0"/>
            </a:endParaRPr>
          </a:p>
          <a:p>
            <a:r>
              <a:rPr lang="vi-VN" dirty="0">
                <a:latin typeface="Bahnschrift" panose="020B0502040204020203" pitchFamily="34" charset="0"/>
              </a:rPr>
              <a:t>Đối với các công việc hàng loạt dài hạn, điều này có thể được thực hiện dựa trên các giới hạn mà người dùng đặt ra cho công việc của họ khi họ gửi chúng, điều này khuyến khích họ đặt giới hạn thấp, nhưng có nguy cơ họ phải nộp lại công việc nếu họ đặt giới hạn quá thấp. Tuy nhiên, điều đó không hiệu quả đối với việc lập lịch CPU ngắn hạn trên một hệ thống tương tác</a:t>
            </a:r>
            <a:r>
              <a:rPr lang="vi-VN" dirty="0" smtClean="0">
                <a:latin typeface="Bahnschrift" panose="020B0502040204020203" pitchFamily="34" charset="0"/>
              </a:rPr>
              <a:t>.</a:t>
            </a:r>
            <a:endParaRPr lang="en-US" dirty="0" smtClean="0">
              <a:latin typeface="Bahnschrift" panose="020B0502040204020203" pitchFamily="34" charset="0"/>
            </a:endParaRPr>
          </a:p>
          <a:p>
            <a:pPr marL="0" indent="0">
              <a:buNone/>
            </a:pPr>
            <a:endParaRPr lang="vi-VN" dirty="0">
              <a:latin typeface="Bahnschrift" panose="020B0502040204020203" pitchFamily="34" charset="0"/>
            </a:endParaRPr>
          </a:p>
          <a:p>
            <a:endParaRPr lang="vi-VN" u="sng" dirty="0">
              <a:latin typeface="Bahnschrift" panose="020B0502040204020203" pitchFamily="34" charset="0"/>
            </a:endParaRPr>
          </a:p>
          <a:p>
            <a:endParaRPr lang="en-US" u="sng" dirty="0">
              <a:latin typeface="Bahnschrift" panose="020B0502040204020203" pitchFamily="34" charset="0"/>
            </a:endParaRPr>
          </a:p>
        </p:txBody>
      </p:sp>
      <p:pic>
        <p:nvPicPr>
          <p:cNvPr id="2" name="Picture 1"/>
          <p:cNvPicPr>
            <a:picLocks noChangeAspect="1"/>
          </p:cNvPicPr>
          <p:nvPr/>
        </p:nvPicPr>
        <p:blipFill>
          <a:blip r:embed="rId2"/>
          <a:stretch>
            <a:fillRect/>
          </a:stretch>
        </p:blipFill>
        <p:spPr>
          <a:xfrm>
            <a:off x="3185159" y="2882361"/>
            <a:ext cx="6269355" cy="3565111"/>
          </a:xfrm>
          <a:prstGeom prst="rect">
            <a:avLst/>
          </a:prstGeom>
        </p:spPr>
      </p:pic>
    </p:spTree>
    <p:extLst>
      <p:ext uri="{BB962C8B-B14F-4D97-AF65-F5344CB8AC3E}">
        <p14:creationId xmlns:p14="http://schemas.microsoft.com/office/powerpoint/2010/main" val="14055697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6742" y="723207"/>
            <a:ext cx="9517870" cy="5843848"/>
          </a:xfrm>
        </p:spPr>
        <p:txBody>
          <a:bodyPr/>
          <a:lstStyle/>
          <a:p>
            <a:endParaRPr lang="en-US" dirty="0" smtClean="0">
              <a:latin typeface="Bahnschrift" panose="020B0502040204020203" pitchFamily="34" charset="0"/>
            </a:endParaRPr>
          </a:p>
          <a:p>
            <a:r>
              <a:rPr lang="vi-VN" dirty="0">
                <a:latin typeface="Bahnschrift" panose="020B0502040204020203" pitchFamily="34" charset="0"/>
              </a:rPr>
              <a:t>Một cách tiếp cận thực tế hơn là </a:t>
            </a:r>
            <a:r>
              <a:rPr lang="vi-VN" b="1" i="1" dirty="0">
                <a:latin typeface="Bahnschrift" panose="020B0502040204020203" pitchFamily="34" charset="0"/>
              </a:rPr>
              <a:t>dự đoán</a:t>
            </a:r>
            <a:r>
              <a:rPr lang="vi-VN" dirty="0">
                <a:latin typeface="Bahnschrift" panose="020B0502040204020203" pitchFamily="34" charset="0"/>
              </a:rPr>
              <a:t> độ dài của vụ nổ tiếp theo, dựa trên một số phép đo lịch sử về thời gian bùng nổ gần đây cho quá trình này. Một phương pháp đơn giản, nhanh chóng và tương đối chính xác là </a:t>
            </a:r>
            <a:r>
              <a:rPr lang="vi-VN" b="1" i="1" dirty="0">
                <a:latin typeface="Bahnschrift" panose="020B0502040204020203" pitchFamily="34" charset="0"/>
              </a:rPr>
              <a:t>mức trung bình theo cấp số nhân</a:t>
            </a:r>
            <a:r>
              <a:rPr lang="vi-VN" dirty="0">
                <a:latin typeface="Bahnschrift" panose="020B0502040204020203" pitchFamily="34" charset="0"/>
              </a:rPr>
              <a:t>, có thể được xác định như sau. (Cuốn sách sử dụng tau và t cho các biến của chúng, nhưng chúng rất khó phân biệt với nhau và không hoạt động tốt trong HTML. </a:t>
            </a:r>
            <a:r>
              <a:rPr lang="vi-VN" dirty="0" smtClean="0">
                <a:latin typeface="Bahnschrift" panose="020B0502040204020203" pitchFamily="34" charset="0"/>
              </a:rPr>
              <a:t>)</a:t>
            </a:r>
            <a:r>
              <a:rPr lang="en-US" dirty="0" smtClean="0">
                <a:latin typeface="Bahnschrift" panose="020B0502040204020203" pitchFamily="34" charset="0"/>
              </a:rPr>
              <a:t>.</a:t>
            </a:r>
            <a:endParaRPr lang="vi-VN" dirty="0">
              <a:latin typeface="Bahnschrift" panose="020B0502040204020203" pitchFamily="34" charset="0"/>
            </a:endParaRPr>
          </a:p>
          <a:p>
            <a:endParaRPr lang="en-US" dirty="0">
              <a:latin typeface="Bahnschrift" panose="020B0502040204020203" pitchFamily="34" charset="0"/>
            </a:endParaRPr>
          </a:p>
          <a:p>
            <a:pPr marL="0" indent="0">
              <a:buNone/>
            </a:pPr>
            <a:r>
              <a:rPr lang="en-US" b="1" dirty="0" smtClean="0">
                <a:latin typeface="Bahnschrift" panose="020B0502040204020203" pitchFamily="34" charset="0"/>
              </a:rPr>
              <a:t>                       </a:t>
            </a:r>
            <a:r>
              <a:rPr lang="vi-VN" b="1" dirty="0" smtClean="0">
                <a:latin typeface="Bahnschrift" panose="020B0502040204020203" pitchFamily="34" charset="0"/>
              </a:rPr>
              <a:t>estimate</a:t>
            </a:r>
            <a:r>
              <a:rPr lang="vi-VN" b="1" dirty="0">
                <a:latin typeface="Bahnschrift" panose="020B0502040204020203" pitchFamily="34" charset="0"/>
              </a:rPr>
              <a:t>[ i + 1 ] = alpha * burst[i ] + ( 1.0 - alpha ) * ước tính[i </a:t>
            </a:r>
            <a:r>
              <a:rPr lang="vi-VN" b="1" dirty="0" smtClean="0">
                <a:latin typeface="Bahnschrift" panose="020B0502040204020203" pitchFamily="34" charset="0"/>
              </a:rPr>
              <a:t>]</a:t>
            </a:r>
          </a:p>
          <a:p>
            <a:pPr>
              <a:buFont typeface="Wingdings" panose="05000000000000000000" pitchFamily="2" charset="2"/>
              <a:buChar char="Ø"/>
            </a:pPr>
            <a:endParaRPr lang="en-US" b="1" dirty="0" smtClean="0">
              <a:latin typeface="Bahnschrift" panose="020B0502040204020203" pitchFamily="34" charset="0"/>
            </a:endParaRPr>
          </a:p>
          <a:p>
            <a:r>
              <a:rPr lang="vi-VN" dirty="0" smtClean="0">
                <a:latin typeface="Bahnschrift" panose="020B0502040204020203" pitchFamily="34" charset="0"/>
              </a:rPr>
              <a:t>Giải </a:t>
            </a:r>
            <a:r>
              <a:rPr lang="vi-VN" dirty="0">
                <a:latin typeface="Bahnschrift" panose="020B0502040204020203" pitchFamily="34" charset="0"/>
              </a:rPr>
              <a:t>thuật SJF có </a:t>
            </a:r>
            <a:r>
              <a:rPr lang="vi-VN" dirty="0" smtClean="0">
                <a:latin typeface="Bahnschrift" panose="020B0502040204020203" pitchFamily="34" charset="0"/>
              </a:rPr>
              <a:t>được phát triển thành </a:t>
            </a:r>
            <a:r>
              <a:rPr lang="vi-VN" dirty="0">
                <a:latin typeface="Bahnschrift" panose="020B0502040204020203" pitchFamily="34" charset="0"/>
              </a:rPr>
              <a:t>là SJF-preemptive và </a:t>
            </a:r>
            <a:r>
              <a:rPr lang="vi-VN" dirty="0" smtClean="0">
                <a:latin typeface="Bahnschrift" panose="020B0502040204020203" pitchFamily="34" charset="0"/>
              </a:rPr>
              <a:t>SJF-nonpreemptive : </a:t>
            </a:r>
            <a:endParaRPr lang="en-US" dirty="0" smtClean="0">
              <a:latin typeface="Bahnschrift" panose="020B0502040204020203" pitchFamily="34" charset="0"/>
            </a:endParaRPr>
          </a:p>
          <a:p>
            <a:pPr marL="0" indent="0">
              <a:buNone/>
            </a:pPr>
            <a:r>
              <a:rPr lang="vi-VN" dirty="0" smtClean="0">
                <a:latin typeface="Bahnschrift" panose="020B0502040204020203" pitchFamily="34" charset="0"/>
              </a:rPr>
              <a:t>SJF-preemptive : </a:t>
            </a:r>
            <a:r>
              <a:rPr lang="vi-VN" dirty="0" smtClean="0"/>
              <a:t>các </a:t>
            </a:r>
            <a:r>
              <a:rPr lang="vi-VN" dirty="0"/>
              <a:t>công việc được đưa vào hàng đợi sẵn sàng khi chúng đến. Quá trình có thời gian bùng nổ ngắn nhất bắt đầu thực hiện. Nếu một quy trình có thời gian bùng nổ ngắn hơn đến, quy trình hiện tại sẽ bị xóa hoặc được ưu tiên thực thi và công việc ngắn hơn được phân bổ chu kỳ CPU.</a:t>
            </a:r>
            <a:endParaRPr lang="en-US" dirty="0">
              <a:latin typeface="Bahnschrift" panose="020B0502040204020203" pitchFamily="34" charset="0"/>
            </a:endParaRPr>
          </a:p>
        </p:txBody>
      </p:sp>
    </p:spTree>
    <p:extLst>
      <p:ext uri="{BB962C8B-B14F-4D97-AF65-F5344CB8AC3E}">
        <p14:creationId xmlns:p14="http://schemas.microsoft.com/office/powerpoint/2010/main" val="6879785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061556" y="714895"/>
            <a:ext cx="9443056" cy="5196327"/>
          </a:xfrm>
        </p:spPr>
        <p:txBody>
          <a:bodyPr/>
          <a:lstStyle/>
          <a:p>
            <a:r>
              <a:rPr lang="vi-VN" dirty="0">
                <a:latin typeface="Bahnschrift" panose="020B0502040204020203" pitchFamily="34" charset="0"/>
              </a:rPr>
              <a:t>SJF có thể là ưu tiên hoặc </a:t>
            </a:r>
            <a:r>
              <a:rPr lang="vi-VN" dirty="0" smtClean="0">
                <a:latin typeface="Bahnschrift" panose="020B0502040204020203" pitchFamily="34" charset="0"/>
              </a:rPr>
              <a:t>không . </a:t>
            </a:r>
            <a:r>
              <a:rPr lang="vi-VN" dirty="0">
                <a:latin typeface="Bahnschrift" panose="020B0502040204020203" pitchFamily="34" charset="0"/>
              </a:rPr>
              <a:t>Preemption xảy ra khi một quá trình mới đến trong hàng đợi sẵn sàng có thời gian bùng nổ dự đoán ngắn hơn thời gian còn lại trong quá trình có sự bùng nổ hiện đang ở trên CPU. SJF ưu tiên đôi khi được gọi là </a:t>
            </a:r>
            <a:r>
              <a:rPr lang="vi-VN" b="1" i="1" dirty="0">
                <a:latin typeface="Bahnschrift" panose="020B0502040204020203" pitchFamily="34" charset="0"/>
              </a:rPr>
              <a:t>lịch trình đầu tiên thời gian còn lại ngắn </a:t>
            </a:r>
            <a:r>
              <a:rPr lang="vi-VN" b="1" i="1" dirty="0" smtClean="0">
                <a:latin typeface="Bahnschrift" panose="020B0502040204020203" pitchFamily="34" charset="0"/>
              </a:rPr>
              <a:t>nhất</a:t>
            </a:r>
            <a:endParaRPr lang="en-US" b="1" i="1" dirty="0" smtClean="0">
              <a:latin typeface="Bahnschrift" panose="020B0502040204020203" pitchFamily="34" charset="0"/>
            </a:endParaRPr>
          </a:p>
          <a:p>
            <a:r>
              <a:rPr lang="en-US" dirty="0" err="1">
                <a:latin typeface="Bahnschrift" panose="020B0502040204020203" pitchFamily="34" charset="0"/>
              </a:rPr>
              <a:t>Ví</a:t>
            </a:r>
            <a:r>
              <a:rPr lang="en-US" dirty="0">
                <a:latin typeface="Bahnschrift" panose="020B0502040204020203" pitchFamily="34" charset="0"/>
              </a:rPr>
              <a:t> </a:t>
            </a:r>
            <a:r>
              <a:rPr lang="en-US" dirty="0" err="1">
                <a:latin typeface="Bahnschrift" panose="020B0502040204020203" pitchFamily="34" charset="0"/>
              </a:rPr>
              <a:t>dụ</a:t>
            </a:r>
            <a:r>
              <a:rPr lang="en-US" dirty="0">
                <a:latin typeface="Bahnschrift" panose="020B0502040204020203" pitchFamily="34" charset="0"/>
              </a:rPr>
              <a:t>: </a:t>
            </a:r>
            <a:r>
              <a:rPr lang="en-US" dirty="0" err="1">
                <a:latin typeface="Bahnschrift" panose="020B0502040204020203" pitchFamily="34" charset="0"/>
              </a:rPr>
              <a:t>biểu</a:t>
            </a:r>
            <a:r>
              <a:rPr lang="en-US" dirty="0">
                <a:latin typeface="Bahnschrift" panose="020B0502040204020203" pitchFamily="34" charset="0"/>
              </a:rPr>
              <a:t> </a:t>
            </a:r>
            <a:r>
              <a:rPr lang="en-US" dirty="0" err="1">
                <a:latin typeface="Bahnschrift" panose="020B0502040204020203" pitchFamily="34" charset="0"/>
              </a:rPr>
              <a:t>đồ</a:t>
            </a:r>
            <a:r>
              <a:rPr lang="en-US" dirty="0">
                <a:latin typeface="Bahnschrift" panose="020B0502040204020203" pitchFamily="34" charset="0"/>
              </a:rPr>
              <a:t> Gantt </a:t>
            </a:r>
            <a:r>
              <a:rPr lang="en-US" dirty="0" err="1">
                <a:latin typeface="Bahnschrift" panose="020B0502040204020203" pitchFamily="34" charset="0"/>
              </a:rPr>
              <a:t>sau</a:t>
            </a:r>
            <a:r>
              <a:rPr lang="en-US" dirty="0">
                <a:latin typeface="Bahnschrift" panose="020B0502040204020203" pitchFamily="34" charset="0"/>
              </a:rPr>
              <a:t> </a:t>
            </a:r>
            <a:r>
              <a:rPr lang="en-US" dirty="0" err="1">
                <a:latin typeface="Bahnschrift" panose="020B0502040204020203" pitchFamily="34" charset="0"/>
              </a:rPr>
              <a:t>đây</a:t>
            </a:r>
            <a:r>
              <a:rPr lang="en-US" dirty="0">
                <a:latin typeface="Bahnschrift" panose="020B0502040204020203" pitchFamily="34" charset="0"/>
              </a:rPr>
              <a:t> </a:t>
            </a:r>
            <a:r>
              <a:rPr lang="en-US" dirty="0" err="1">
                <a:latin typeface="Bahnschrift" panose="020B0502040204020203" pitchFamily="34" charset="0"/>
              </a:rPr>
              <a:t>dựa</a:t>
            </a:r>
            <a:r>
              <a:rPr lang="en-US" dirty="0">
                <a:latin typeface="Bahnschrift" panose="020B0502040204020203" pitchFamily="34" charset="0"/>
              </a:rPr>
              <a:t> </a:t>
            </a:r>
            <a:r>
              <a:rPr lang="en-US" dirty="0" err="1">
                <a:latin typeface="Bahnschrift" panose="020B0502040204020203" pitchFamily="34" charset="0"/>
              </a:rPr>
              <a:t>trên</a:t>
            </a:r>
            <a:r>
              <a:rPr lang="en-US" dirty="0">
                <a:latin typeface="Bahnschrift" panose="020B0502040204020203" pitchFamily="34" charset="0"/>
              </a:rPr>
              <a:t> </a:t>
            </a:r>
            <a:r>
              <a:rPr lang="en-US" dirty="0" err="1">
                <a:latin typeface="Bahnschrift" panose="020B0502040204020203" pitchFamily="34" charset="0"/>
              </a:rPr>
              <a:t>dữ</a:t>
            </a:r>
            <a:r>
              <a:rPr lang="en-US" dirty="0">
                <a:latin typeface="Bahnschrift" panose="020B0502040204020203" pitchFamily="34" charset="0"/>
              </a:rPr>
              <a:t> </a:t>
            </a:r>
            <a:r>
              <a:rPr lang="en-US" dirty="0" err="1">
                <a:latin typeface="Bahnschrift" panose="020B0502040204020203" pitchFamily="34" charset="0"/>
              </a:rPr>
              <a:t>liệu</a:t>
            </a:r>
            <a:r>
              <a:rPr lang="en-US" dirty="0">
                <a:latin typeface="Bahnschrift" panose="020B0502040204020203" pitchFamily="34" charset="0"/>
              </a:rPr>
              <a:t> </a:t>
            </a:r>
            <a:r>
              <a:rPr lang="en-US" dirty="0" err="1">
                <a:latin typeface="Bahnschrift" panose="020B0502040204020203" pitchFamily="34" charset="0"/>
              </a:rPr>
              <a:t>sau</a:t>
            </a:r>
            <a:r>
              <a:rPr lang="en-US" dirty="0">
                <a:latin typeface="Bahnschrift" panose="020B0502040204020203" pitchFamily="34" charset="0"/>
              </a:rPr>
              <a:t>:</a:t>
            </a:r>
          </a:p>
          <a:p>
            <a:endParaRPr lang="en-US" dirty="0">
              <a:latin typeface="Bahnschrift" panose="020B0502040204020203"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68989280"/>
              </p:ext>
            </p:extLst>
          </p:nvPr>
        </p:nvGraphicFramePr>
        <p:xfrm>
          <a:off x="2464261" y="3105418"/>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531837229"/>
                    </a:ext>
                  </a:extLst>
                </a:gridCol>
                <a:gridCol w="2709333">
                  <a:extLst>
                    <a:ext uri="{9D8B030D-6E8A-4147-A177-3AD203B41FA5}">
                      <a16:colId xmlns:a16="http://schemas.microsoft.com/office/drawing/2014/main" val="1097770417"/>
                    </a:ext>
                  </a:extLst>
                </a:gridCol>
                <a:gridCol w="2709333">
                  <a:extLst>
                    <a:ext uri="{9D8B030D-6E8A-4147-A177-3AD203B41FA5}">
                      <a16:colId xmlns:a16="http://schemas.microsoft.com/office/drawing/2014/main" val="2176420416"/>
                    </a:ext>
                  </a:extLst>
                </a:gridCol>
              </a:tblGrid>
              <a:tr h="370840">
                <a:tc>
                  <a:txBody>
                    <a:bodyPr/>
                    <a:lstStyle/>
                    <a:p>
                      <a:pPr algn="ctr"/>
                      <a:r>
                        <a:rPr lang="en-US" dirty="0" smtClean="0"/>
                        <a:t>Process </a:t>
                      </a:r>
                      <a:endParaRPr lang="en-US" dirty="0"/>
                    </a:p>
                  </a:txBody>
                  <a:tcPr/>
                </a:tc>
                <a:tc>
                  <a:txBody>
                    <a:bodyPr/>
                    <a:lstStyle/>
                    <a:p>
                      <a:pPr algn="ctr"/>
                      <a:r>
                        <a:rPr lang="en-US" sz="1800" b="1" i="0" kern="1200" dirty="0" smtClean="0">
                          <a:solidFill>
                            <a:schemeClr val="lt1"/>
                          </a:solidFill>
                          <a:effectLst/>
                          <a:latin typeface="+mn-lt"/>
                          <a:ea typeface="+mn-ea"/>
                          <a:cs typeface="+mn-cs"/>
                        </a:rPr>
                        <a:t>Arrival Time</a:t>
                      </a:r>
                      <a:endParaRPr lang="en-US" dirty="0"/>
                    </a:p>
                  </a:txBody>
                  <a:tcPr/>
                </a:tc>
                <a:tc>
                  <a:txBody>
                    <a:bodyPr/>
                    <a:lstStyle/>
                    <a:p>
                      <a:pPr algn="ctr"/>
                      <a:r>
                        <a:rPr lang="en-US" sz="1800" b="1" i="0" kern="1200" dirty="0" smtClean="0">
                          <a:solidFill>
                            <a:schemeClr val="lt1"/>
                          </a:solidFill>
                          <a:effectLst/>
                          <a:latin typeface="+mn-lt"/>
                          <a:ea typeface="+mn-ea"/>
                          <a:cs typeface="+mn-cs"/>
                        </a:rPr>
                        <a:t>Burst Time</a:t>
                      </a:r>
                      <a:endParaRPr lang="en-US" dirty="0"/>
                    </a:p>
                  </a:txBody>
                  <a:tcPr/>
                </a:tc>
                <a:extLst>
                  <a:ext uri="{0D108BD9-81ED-4DB2-BD59-A6C34878D82A}">
                    <a16:rowId xmlns:a16="http://schemas.microsoft.com/office/drawing/2014/main" val="1279690252"/>
                  </a:ext>
                </a:extLst>
              </a:tr>
              <a:tr h="370840">
                <a:tc>
                  <a:txBody>
                    <a:bodyPr/>
                    <a:lstStyle/>
                    <a:p>
                      <a:pPr algn="ctr"/>
                      <a:r>
                        <a:rPr lang="en-US" dirty="0" smtClean="0"/>
                        <a:t>P1</a:t>
                      </a:r>
                      <a:endParaRPr lang="en-US" dirty="0"/>
                    </a:p>
                  </a:txBody>
                  <a:tcPr/>
                </a:tc>
                <a:tc>
                  <a:txBody>
                    <a:bodyPr/>
                    <a:lstStyle/>
                    <a:p>
                      <a:pPr algn="ctr"/>
                      <a:r>
                        <a:rPr lang="en-US" dirty="0" smtClean="0"/>
                        <a:t>0</a:t>
                      </a:r>
                      <a:endParaRPr lang="en-US" dirty="0"/>
                    </a:p>
                  </a:txBody>
                  <a:tcPr/>
                </a:tc>
                <a:tc>
                  <a:txBody>
                    <a:bodyPr/>
                    <a:lstStyle/>
                    <a:p>
                      <a:pPr algn="ctr"/>
                      <a:r>
                        <a:rPr lang="en-US" dirty="0" smtClean="0"/>
                        <a:t>8</a:t>
                      </a:r>
                      <a:endParaRPr lang="en-US" dirty="0"/>
                    </a:p>
                  </a:txBody>
                  <a:tcPr/>
                </a:tc>
                <a:extLst>
                  <a:ext uri="{0D108BD9-81ED-4DB2-BD59-A6C34878D82A}">
                    <a16:rowId xmlns:a16="http://schemas.microsoft.com/office/drawing/2014/main" val="689304389"/>
                  </a:ext>
                </a:extLst>
              </a:tr>
              <a:tr h="370840">
                <a:tc>
                  <a:txBody>
                    <a:bodyPr/>
                    <a:lstStyle/>
                    <a:p>
                      <a:pPr algn="ctr"/>
                      <a:r>
                        <a:rPr lang="en-US" dirty="0" smtClean="0"/>
                        <a:t>P2</a:t>
                      </a:r>
                      <a:endParaRPr lang="en-US" dirty="0"/>
                    </a:p>
                  </a:txBody>
                  <a:tcPr/>
                </a:tc>
                <a:tc>
                  <a:txBody>
                    <a:bodyPr/>
                    <a:lstStyle/>
                    <a:p>
                      <a:pPr algn="ctr"/>
                      <a:r>
                        <a:rPr lang="en-US" dirty="0" smtClean="0"/>
                        <a:t>1</a:t>
                      </a:r>
                      <a:endParaRPr lang="en-US" dirty="0"/>
                    </a:p>
                  </a:txBody>
                  <a:tcPr/>
                </a:tc>
                <a:tc>
                  <a:txBody>
                    <a:bodyPr/>
                    <a:lstStyle/>
                    <a:p>
                      <a:pPr algn="ctr"/>
                      <a:r>
                        <a:rPr lang="en-US" dirty="0" smtClean="0"/>
                        <a:t>4</a:t>
                      </a:r>
                      <a:endParaRPr lang="en-US" dirty="0"/>
                    </a:p>
                  </a:txBody>
                  <a:tcPr/>
                </a:tc>
                <a:extLst>
                  <a:ext uri="{0D108BD9-81ED-4DB2-BD59-A6C34878D82A}">
                    <a16:rowId xmlns:a16="http://schemas.microsoft.com/office/drawing/2014/main" val="4188529926"/>
                  </a:ext>
                </a:extLst>
              </a:tr>
              <a:tr h="370840">
                <a:tc>
                  <a:txBody>
                    <a:bodyPr/>
                    <a:lstStyle/>
                    <a:p>
                      <a:pPr algn="ctr"/>
                      <a:r>
                        <a:rPr lang="en-US" dirty="0" smtClean="0"/>
                        <a:t>P3</a:t>
                      </a:r>
                      <a:endParaRPr lang="en-US" dirty="0"/>
                    </a:p>
                  </a:txBody>
                  <a:tcPr/>
                </a:tc>
                <a:tc>
                  <a:txBody>
                    <a:bodyPr/>
                    <a:lstStyle/>
                    <a:p>
                      <a:pPr algn="ctr"/>
                      <a:r>
                        <a:rPr lang="en-US" dirty="0" smtClean="0"/>
                        <a:t>2</a:t>
                      </a:r>
                      <a:endParaRPr lang="en-US" dirty="0"/>
                    </a:p>
                  </a:txBody>
                  <a:tcPr/>
                </a:tc>
                <a:tc>
                  <a:txBody>
                    <a:bodyPr/>
                    <a:lstStyle/>
                    <a:p>
                      <a:pPr algn="ctr"/>
                      <a:r>
                        <a:rPr lang="en-US" dirty="0" smtClean="0"/>
                        <a:t>9</a:t>
                      </a:r>
                      <a:endParaRPr lang="en-US" dirty="0"/>
                    </a:p>
                  </a:txBody>
                  <a:tcPr/>
                </a:tc>
                <a:extLst>
                  <a:ext uri="{0D108BD9-81ED-4DB2-BD59-A6C34878D82A}">
                    <a16:rowId xmlns:a16="http://schemas.microsoft.com/office/drawing/2014/main" val="1625430569"/>
                  </a:ext>
                </a:extLst>
              </a:tr>
              <a:tr h="370840">
                <a:tc>
                  <a:txBody>
                    <a:bodyPr/>
                    <a:lstStyle/>
                    <a:p>
                      <a:pPr algn="ctr"/>
                      <a:r>
                        <a:rPr lang="en-US" dirty="0" smtClean="0"/>
                        <a:t>P4</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extLst>
                  <a:ext uri="{0D108BD9-81ED-4DB2-BD59-A6C34878D82A}">
                    <a16:rowId xmlns:a16="http://schemas.microsoft.com/office/drawing/2014/main" val="1077975272"/>
                  </a:ext>
                </a:extLst>
              </a:tr>
            </a:tbl>
          </a:graphicData>
        </a:graphic>
      </p:graphicFrame>
    </p:spTree>
    <p:extLst>
      <p:ext uri="{BB962C8B-B14F-4D97-AF65-F5344CB8AC3E}">
        <p14:creationId xmlns:p14="http://schemas.microsoft.com/office/powerpoint/2010/main" val="39160104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Bahnschrift" panose="020B0502040204020203" pitchFamily="34" charset="0"/>
              </a:rPr>
              <a:t>Nội dung trình bày</a:t>
            </a:r>
            <a:endParaRPr lang="en-US" dirty="0">
              <a:latin typeface="Bahnschrift" panose="020B0502040204020203" pitchFamily="34" charset="0"/>
            </a:endParaRPr>
          </a:p>
        </p:txBody>
      </p:sp>
      <p:sp>
        <p:nvSpPr>
          <p:cNvPr id="3" name="Content Placeholder 2"/>
          <p:cNvSpPr>
            <a:spLocks noGrp="1"/>
          </p:cNvSpPr>
          <p:nvPr>
            <p:ph idx="1"/>
          </p:nvPr>
        </p:nvSpPr>
        <p:spPr>
          <a:xfrm>
            <a:off x="1733384" y="1765190"/>
            <a:ext cx="9771228" cy="4146032"/>
          </a:xfrm>
        </p:spPr>
        <p:txBody>
          <a:bodyPr/>
          <a:lstStyle/>
          <a:p>
            <a:pPr>
              <a:lnSpc>
                <a:spcPct val="250000"/>
              </a:lnSpc>
            </a:pPr>
            <a:r>
              <a:rPr lang="vi-VN" sz="2400" dirty="0" smtClean="0">
                <a:latin typeface="Bahnschrift" panose="020B0502040204020203" pitchFamily="34" charset="0"/>
              </a:rPr>
              <a:t>Bảng kế hoạch, phân công công việc</a:t>
            </a:r>
          </a:p>
          <a:p>
            <a:pPr>
              <a:lnSpc>
                <a:spcPct val="250000"/>
              </a:lnSpc>
            </a:pPr>
            <a:r>
              <a:rPr lang="vi-VN" sz="2400" dirty="0" smtClean="0">
                <a:latin typeface="Bahnschrift" panose="020B0502040204020203" pitchFamily="34" charset="0"/>
              </a:rPr>
              <a:t>Scheduling linux</a:t>
            </a:r>
            <a:r>
              <a:rPr lang="vi-VN" sz="2400" dirty="0">
                <a:latin typeface="Bahnschrift" panose="020B0502040204020203" pitchFamily="34" charset="0"/>
              </a:rPr>
              <a:t> </a:t>
            </a:r>
            <a:endParaRPr lang="vi-VN" sz="2400" dirty="0" smtClean="0">
              <a:latin typeface="Bahnschrift" panose="020B0502040204020203" pitchFamily="34" charset="0"/>
            </a:endParaRPr>
          </a:p>
          <a:p>
            <a:pPr>
              <a:lnSpc>
                <a:spcPct val="250000"/>
              </a:lnSpc>
            </a:pPr>
            <a:r>
              <a:rPr lang="vi-VN" sz="2400" dirty="0" smtClean="0">
                <a:latin typeface="Bahnschrift" panose="020B0502040204020203" pitchFamily="34" charset="0"/>
              </a:rPr>
              <a:t>Các thuật toán sử dụng trong scheduling</a:t>
            </a:r>
          </a:p>
          <a:p>
            <a:pPr>
              <a:lnSpc>
                <a:spcPct val="250000"/>
              </a:lnSpc>
            </a:pPr>
            <a:r>
              <a:rPr lang="vi-VN" sz="2400" dirty="0" smtClean="0">
                <a:latin typeface="Bahnschrift" panose="020B0502040204020203" pitchFamily="34" charset="0"/>
              </a:rPr>
              <a:t>Chạy và đánh giá kết quả </a:t>
            </a:r>
          </a:p>
          <a:p>
            <a:endParaRPr lang="en-US" dirty="0">
              <a:latin typeface="Bahnschrift" panose="020B0502040204020203" pitchFamily="34" charset="0"/>
            </a:endParaRPr>
          </a:p>
        </p:txBody>
      </p:sp>
    </p:spTree>
    <p:extLst>
      <p:ext uri="{BB962C8B-B14F-4D97-AF65-F5344CB8AC3E}">
        <p14:creationId xmlns:p14="http://schemas.microsoft.com/office/powerpoint/2010/main" val="15784591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8924" y="349134"/>
            <a:ext cx="9650874" cy="6192981"/>
          </a:xfrm>
        </p:spPr>
        <p:txBody>
          <a:bodyPr/>
          <a:lstStyle/>
          <a:p>
            <a:r>
              <a:rPr lang="vi-VN" dirty="0">
                <a:latin typeface="Bahnschrift" panose="020B0502040204020203" pitchFamily="34" charset="0"/>
              </a:rPr>
              <a:t>Thời gian chờ đợi trung bình trong trường hợp này là ( ( 5 - 3 ) + ( 10 - 1 ) + (17 - 2 ) / 4 = 26 / 4 = 6,5 ms. ( Trái ngược với 7,75 ms cho SJF không phủ đầu hoặc 8,75 cho FCFS).</a:t>
            </a:r>
          </a:p>
          <a:p>
            <a:endParaRPr lang="en-US" dirty="0">
              <a:latin typeface="Bahnschrift" panose="020B0502040204020203" pitchFamily="34" charset="0"/>
            </a:endParaRPr>
          </a:p>
        </p:txBody>
      </p:sp>
      <p:pic>
        <p:nvPicPr>
          <p:cNvPr id="4" name="Picture 3"/>
          <p:cNvPicPr>
            <a:picLocks noChangeAspect="1"/>
          </p:cNvPicPr>
          <p:nvPr/>
        </p:nvPicPr>
        <p:blipFill>
          <a:blip r:embed="rId2"/>
          <a:stretch>
            <a:fillRect/>
          </a:stretch>
        </p:blipFill>
        <p:spPr>
          <a:xfrm>
            <a:off x="2170473" y="2193000"/>
            <a:ext cx="8867775" cy="1514475"/>
          </a:xfrm>
          <a:prstGeom prst="rect">
            <a:avLst/>
          </a:prstGeom>
        </p:spPr>
      </p:pic>
    </p:spTree>
    <p:extLst>
      <p:ext uri="{BB962C8B-B14F-4D97-AF65-F5344CB8AC3E}">
        <p14:creationId xmlns:p14="http://schemas.microsoft.com/office/powerpoint/2010/main" val="8813072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5425" y="624110"/>
            <a:ext cx="9659187" cy="1280890"/>
          </a:xfrm>
        </p:spPr>
        <p:txBody>
          <a:bodyPr>
            <a:normAutofit/>
          </a:bodyPr>
          <a:lstStyle/>
          <a:p>
            <a:r>
              <a:rPr lang="en-US" sz="3400" b="1" u="sng" dirty="0" smtClean="0">
                <a:latin typeface="Bahnschrift" panose="020B0502040204020203" pitchFamily="34" charset="0"/>
              </a:rPr>
              <a:t>3.Priority </a:t>
            </a:r>
            <a:r>
              <a:rPr lang="en-US" sz="3400" b="1" u="sng" dirty="0">
                <a:latin typeface="Bahnschrift" panose="020B0502040204020203" pitchFamily="34" charset="0"/>
              </a:rPr>
              <a:t>Scheduling</a:t>
            </a:r>
            <a:br>
              <a:rPr lang="en-US" sz="3400" b="1" u="sng" dirty="0">
                <a:latin typeface="Bahnschrift" panose="020B0502040204020203" pitchFamily="34" charset="0"/>
              </a:rPr>
            </a:br>
            <a:endParaRPr lang="en-US" sz="3400" u="sng" dirty="0">
              <a:latin typeface="Bahnschrift" panose="020B0502040204020203" pitchFamily="34" charset="0"/>
            </a:endParaRPr>
          </a:p>
        </p:txBody>
      </p:sp>
      <p:sp>
        <p:nvSpPr>
          <p:cNvPr id="3" name="Content Placeholder 2"/>
          <p:cNvSpPr>
            <a:spLocks noGrp="1"/>
          </p:cNvSpPr>
          <p:nvPr>
            <p:ph idx="1"/>
          </p:nvPr>
        </p:nvSpPr>
        <p:spPr>
          <a:xfrm>
            <a:off x="1845425" y="1562793"/>
            <a:ext cx="9659187" cy="4995949"/>
          </a:xfrm>
        </p:spPr>
        <p:txBody>
          <a:bodyPr/>
          <a:lstStyle/>
          <a:p>
            <a:r>
              <a:rPr lang="vi-VN" dirty="0">
                <a:latin typeface="Bahnschrift" panose="020B0502040204020203" pitchFamily="34" charset="0"/>
              </a:rPr>
              <a:t>Lập kế hoạch ưu tiên là một trường hợp chung hơn của SJF, trong đó mỗi công việc được chỉ định một ưu tiên và công việc có ưu tiên cao nhất được lên kế hoạch trước. (SJF sử dụng nghịch đảo của thời gian bùng nổ dự kiến tiếp theo làm ưu tiên của nó - Vụ nổ dự kiến càng nhỏ, ưu tiên càng cao. )</a:t>
            </a:r>
          </a:p>
          <a:p>
            <a:r>
              <a:rPr lang="vi-VN" dirty="0">
                <a:latin typeface="Bahnschrift" panose="020B0502040204020203" pitchFamily="34" charset="0"/>
              </a:rPr>
              <a:t>Lưu ý rằng trong thực tế, các ưu tiên được thực hiện bằng cách sử dụng số nguyên trong một phạm vi cố định, nhưng không có quy ước nào được thống nhất về việc các ưu tiên "cao" sử dụng số lượng lớn hay số lượng nhỏ. Cuốn sách này sử dụng số lượng thấp cho các ưu tiên cao, với 0 là ưu tiên cao nhất có thể.</a:t>
            </a:r>
          </a:p>
          <a:p>
            <a:r>
              <a:rPr lang="vi-VN" dirty="0">
                <a:latin typeface="Bahnschrift" panose="020B0502040204020203" pitchFamily="34" charset="0"/>
              </a:rPr>
              <a:t>Ví dụ: biểu đồ Gantt sau đây dựa trên các thời gian và ưu tiên bùng nổ quy trình này và mang lại thời gian chờ trung bình là 8,2 ms:</a:t>
            </a:r>
          </a:p>
          <a:p>
            <a:endParaRPr lang="en-US" dirty="0">
              <a:latin typeface="Bahnschrift" panose="020B0502040204020203" pitchFamily="34" charset="0"/>
            </a:endParaRPr>
          </a:p>
        </p:txBody>
      </p:sp>
    </p:spTree>
    <p:extLst>
      <p:ext uri="{BB962C8B-B14F-4D97-AF65-F5344CB8AC3E}">
        <p14:creationId xmlns:p14="http://schemas.microsoft.com/office/powerpoint/2010/main" val="14752917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070626717"/>
              </p:ext>
            </p:extLst>
          </p:nvPr>
        </p:nvGraphicFramePr>
        <p:xfrm>
          <a:off x="2393373" y="790402"/>
          <a:ext cx="9485313" cy="2225040"/>
        </p:xfrm>
        <a:graphic>
          <a:graphicData uri="http://schemas.openxmlformats.org/drawingml/2006/table">
            <a:tbl>
              <a:tblPr firstRow="1" bandRow="1">
                <a:tableStyleId>{5C22544A-7EE6-4342-B048-85BDC9FD1C3A}</a:tableStyleId>
              </a:tblPr>
              <a:tblGrid>
                <a:gridCol w="3161771">
                  <a:extLst>
                    <a:ext uri="{9D8B030D-6E8A-4147-A177-3AD203B41FA5}">
                      <a16:colId xmlns:a16="http://schemas.microsoft.com/office/drawing/2014/main" val="2991597531"/>
                    </a:ext>
                  </a:extLst>
                </a:gridCol>
                <a:gridCol w="3161771">
                  <a:extLst>
                    <a:ext uri="{9D8B030D-6E8A-4147-A177-3AD203B41FA5}">
                      <a16:colId xmlns:a16="http://schemas.microsoft.com/office/drawing/2014/main" val="3705239986"/>
                    </a:ext>
                  </a:extLst>
                </a:gridCol>
                <a:gridCol w="3161771">
                  <a:extLst>
                    <a:ext uri="{9D8B030D-6E8A-4147-A177-3AD203B41FA5}">
                      <a16:colId xmlns:a16="http://schemas.microsoft.com/office/drawing/2014/main" val="2116226508"/>
                    </a:ext>
                  </a:extLst>
                </a:gridCol>
              </a:tblGrid>
              <a:tr h="370840">
                <a:tc>
                  <a:txBody>
                    <a:bodyPr/>
                    <a:lstStyle/>
                    <a:p>
                      <a:pPr algn="ctr"/>
                      <a:r>
                        <a:rPr lang="en-US" dirty="0"/>
                        <a:t>Process</a:t>
                      </a:r>
                    </a:p>
                  </a:txBody>
                  <a:tcPr marL="15240" marR="15240" marT="15240" marB="15240" anchor="ctr"/>
                </a:tc>
                <a:tc>
                  <a:txBody>
                    <a:bodyPr/>
                    <a:lstStyle/>
                    <a:p>
                      <a:pPr algn="ctr"/>
                      <a:r>
                        <a:rPr lang="en-US"/>
                        <a:t>Burst Time</a:t>
                      </a:r>
                    </a:p>
                  </a:txBody>
                  <a:tcPr marL="15240" marR="15240" marT="15240" marB="15240" anchor="ctr"/>
                </a:tc>
                <a:tc>
                  <a:txBody>
                    <a:bodyPr/>
                    <a:lstStyle/>
                    <a:p>
                      <a:pPr algn="ctr"/>
                      <a:r>
                        <a:rPr lang="en-US"/>
                        <a:t>Priority</a:t>
                      </a:r>
                    </a:p>
                  </a:txBody>
                  <a:tcPr marL="15240" marR="15240" marT="15240" marB="15240" anchor="ctr"/>
                </a:tc>
                <a:extLst>
                  <a:ext uri="{0D108BD9-81ED-4DB2-BD59-A6C34878D82A}">
                    <a16:rowId xmlns:a16="http://schemas.microsoft.com/office/drawing/2014/main" val="3048847607"/>
                  </a:ext>
                </a:extLst>
              </a:tr>
              <a:tr h="370840">
                <a:tc>
                  <a:txBody>
                    <a:bodyPr/>
                    <a:lstStyle/>
                    <a:p>
                      <a:pPr algn="ctr"/>
                      <a:r>
                        <a:rPr lang="en-US" dirty="0"/>
                        <a:t>P1</a:t>
                      </a:r>
                    </a:p>
                  </a:txBody>
                  <a:tcPr marL="15240" marR="15240" marT="15240" marB="15240" anchor="ctr"/>
                </a:tc>
                <a:tc>
                  <a:txBody>
                    <a:bodyPr/>
                    <a:lstStyle/>
                    <a:p>
                      <a:pPr algn="ctr"/>
                      <a:r>
                        <a:rPr lang="en-US" dirty="0"/>
                        <a:t>10</a:t>
                      </a:r>
                    </a:p>
                  </a:txBody>
                  <a:tcPr marL="15240" marR="15240" marT="15240" marB="15240" anchor="ctr"/>
                </a:tc>
                <a:tc>
                  <a:txBody>
                    <a:bodyPr/>
                    <a:lstStyle/>
                    <a:p>
                      <a:pPr algn="ctr"/>
                      <a:r>
                        <a:rPr lang="en-US"/>
                        <a:t>3</a:t>
                      </a:r>
                    </a:p>
                  </a:txBody>
                  <a:tcPr marL="15240" marR="15240" marT="15240" marB="15240" anchor="ctr"/>
                </a:tc>
                <a:extLst>
                  <a:ext uri="{0D108BD9-81ED-4DB2-BD59-A6C34878D82A}">
                    <a16:rowId xmlns:a16="http://schemas.microsoft.com/office/drawing/2014/main" val="4062254445"/>
                  </a:ext>
                </a:extLst>
              </a:tr>
              <a:tr h="370840">
                <a:tc>
                  <a:txBody>
                    <a:bodyPr/>
                    <a:lstStyle/>
                    <a:p>
                      <a:pPr algn="ctr"/>
                      <a:r>
                        <a:rPr lang="en-US"/>
                        <a:t>P2</a:t>
                      </a:r>
                    </a:p>
                  </a:txBody>
                  <a:tcPr marL="15240" marR="15240" marT="15240" marB="15240" anchor="ctr"/>
                </a:tc>
                <a:tc>
                  <a:txBody>
                    <a:bodyPr/>
                    <a:lstStyle/>
                    <a:p>
                      <a:pPr algn="ctr"/>
                      <a:r>
                        <a:rPr lang="en-US" dirty="0"/>
                        <a:t>1</a:t>
                      </a:r>
                    </a:p>
                  </a:txBody>
                  <a:tcPr marL="15240" marR="15240" marT="15240" marB="15240" anchor="ctr"/>
                </a:tc>
                <a:tc>
                  <a:txBody>
                    <a:bodyPr/>
                    <a:lstStyle/>
                    <a:p>
                      <a:pPr algn="ctr"/>
                      <a:r>
                        <a:rPr lang="en-US"/>
                        <a:t>1</a:t>
                      </a:r>
                    </a:p>
                  </a:txBody>
                  <a:tcPr marL="15240" marR="15240" marT="15240" marB="15240" anchor="ctr"/>
                </a:tc>
                <a:extLst>
                  <a:ext uri="{0D108BD9-81ED-4DB2-BD59-A6C34878D82A}">
                    <a16:rowId xmlns:a16="http://schemas.microsoft.com/office/drawing/2014/main" val="1413178946"/>
                  </a:ext>
                </a:extLst>
              </a:tr>
              <a:tr h="370840">
                <a:tc>
                  <a:txBody>
                    <a:bodyPr/>
                    <a:lstStyle/>
                    <a:p>
                      <a:pPr algn="ctr"/>
                      <a:r>
                        <a:rPr lang="en-US"/>
                        <a:t>P3</a:t>
                      </a:r>
                    </a:p>
                  </a:txBody>
                  <a:tcPr marL="15240" marR="15240" marT="15240" marB="15240" anchor="ctr"/>
                </a:tc>
                <a:tc>
                  <a:txBody>
                    <a:bodyPr/>
                    <a:lstStyle/>
                    <a:p>
                      <a:pPr algn="ctr"/>
                      <a:r>
                        <a:rPr lang="en-US" dirty="0"/>
                        <a:t>2</a:t>
                      </a:r>
                    </a:p>
                  </a:txBody>
                  <a:tcPr marL="15240" marR="15240" marT="15240" marB="15240" anchor="ctr"/>
                </a:tc>
                <a:tc>
                  <a:txBody>
                    <a:bodyPr/>
                    <a:lstStyle/>
                    <a:p>
                      <a:pPr algn="ctr"/>
                      <a:r>
                        <a:rPr lang="en-US" dirty="0"/>
                        <a:t>4</a:t>
                      </a:r>
                    </a:p>
                  </a:txBody>
                  <a:tcPr marL="15240" marR="15240" marT="15240" marB="15240" anchor="ctr"/>
                </a:tc>
                <a:extLst>
                  <a:ext uri="{0D108BD9-81ED-4DB2-BD59-A6C34878D82A}">
                    <a16:rowId xmlns:a16="http://schemas.microsoft.com/office/drawing/2014/main" val="1458850649"/>
                  </a:ext>
                </a:extLst>
              </a:tr>
              <a:tr h="370840">
                <a:tc>
                  <a:txBody>
                    <a:bodyPr/>
                    <a:lstStyle/>
                    <a:p>
                      <a:pPr algn="ctr"/>
                      <a:r>
                        <a:rPr lang="en-US"/>
                        <a:t>P4</a:t>
                      </a:r>
                    </a:p>
                  </a:txBody>
                  <a:tcPr marL="15240" marR="15240" marT="15240" marB="15240" anchor="ctr"/>
                </a:tc>
                <a:tc>
                  <a:txBody>
                    <a:bodyPr/>
                    <a:lstStyle/>
                    <a:p>
                      <a:pPr algn="ctr"/>
                      <a:r>
                        <a:rPr lang="en-US"/>
                        <a:t>1</a:t>
                      </a:r>
                    </a:p>
                  </a:txBody>
                  <a:tcPr marL="15240" marR="15240" marT="15240" marB="15240" anchor="ctr"/>
                </a:tc>
                <a:tc>
                  <a:txBody>
                    <a:bodyPr/>
                    <a:lstStyle/>
                    <a:p>
                      <a:pPr algn="ctr"/>
                      <a:r>
                        <a:rPr lang="en-US" dirty="0"/>
                        <a:t>5</a:t>
                      </a:r>
                    </a:p>
                  </a:txBody>
                  <a:tcPr marL="15240" marR="15240" marT="15240" marB="15240" anchor="ctr"/>
                </a:tc>
                <a:extLst>
                  <a:ext uri="{0D108BD9-81ED-4DB2-BD59-A6C34878D82A}">
                    <a16:rowId xmlns:a16="http://schemas.microsoft.com/office/drawing/2014/main" val="2432335761"/>
                  </a:ext>
                </a:extLst>
              </a:tr>
              <a:tr h="370840">
                <a:tc>
                  <a:txBody>
                    <a:bodyPr/>
                    <a:lstStyle/>
                    <a:p>
                      <a:pPr algn="ctr"/>
                      <a:r>
                        <a:rPr lang="en-US"/>
                        <a:t>P5</a:t>
                      </a:r>
                    </a:p>
                  </a:txBody>
                  <a:tcPr marL="15240" marR="15240" marT="15240" marB="15240" anchor="ctr"/>
                </a:tc>
                <a:tc>
                  <a:txBody>
                    <a:bodyPr/>
                    <a:lstStyle/>
                    <a:p>
                      <a:pPr algn="ctr"/>
                      <a:r>
                        <a:rPr lang="en-US"/>
                        <a:t>5</a:t>
                      </a:r>
                    </a:p>
                  </a:txBody>
                  <a:tcPr marL="15240" marR="15240" marT="15240" marB="15240" anchor="ctr"/>
                </a:tc>
                <a:tc>
                  <a:txBody>
                    <a:bodyPr/>
                    <a:lstStyle/>
                    <a:p>
                      <a:pPr algn="ctr"/>
                      <a:r>
                        <a:rPr lang="en-US" dirty="0"/>
                        <a:t>2</a:t>
                      </a:r>
                    </a:p>
                  </a:txBody>
                  <a:tcPr marL="15240" marR="15240" marT="15240" marB="15240" anchor="ctr"/>
                </a:tc>
                <a:extLst>
                  <a:ext uri="{0D108BD9-81ED-4DB2-BD59-A6C34878D82A}">
                    <a16:rowId xmlns:a16="http://schemas.microsoft.com/office/drawing/2014/main" val="3849320016"/>
                  </a:ext>
                </a:extLst>
              </a:tr>
            </a:tbl>
          </a:graphicData>
        </a:graphic>
      </p:graphicFrame>
      <p:pic>
        <p:nvPicPr>
          <p:cNvPr id="5" name="Picture 4"/>
          <p:cNvPicPr>
            <a:picLocks noChangeAspect="1"/>
          </p:cNvPicPr>
          <p:nvPr/>
        </p:nvPicPr>
        <p:blipFill>
          <a:blip r:embed="rId2"/>
          <a:stretch>
            <a:fillRect/>
          </a:stretch>
        </p:blipFill>
        <p:spPr>
          <a:xfrm>
            <a:off x="2393373" y="3909407"/>
            <a:ext cx="8886825" cy="1333500"/>
          </a:xfrm>
          <a:prstGeom prst="rect">
            <a:avLst/>
          </a:prstGeom>
        </p:spPr>
      </p:pic>
    </p:spTree>
    <p:extLst>
      <p:ext uri="{BB962C8B-B14F-4D97-AF65-F5344CB8AC3E}">
        <p14:creationId xmlns:p14="http://schemas.microsoft.com/office/powerpoint/2010/main" val="35982649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3985" y="673331"/>
            <a:ext cx="9750627" cy="5237891"/>
          </a:xfrm>
        </p:spPr>
        <p:txBody>
          <a:bodyPr/>
          <a:lstStyle/>
          <a:p>
            <a:r>
              <a:rPr lang="vi-VN" dirty="0">
                <a:latin typeface="Bahnschrift" panose="020B0502040204020203" pitchFamily="34" charset="0"/>
              </a:rPr>
              <a:t>Các ưu tiên có thể được chỉ định trong nội bộ hoặc bên ngoài. Các ưu tiên nội bộ được chỉ định bởi hệ điều hành sử dụng các tiêu chí như thời gian bùng nổ trung bình, tỷ lệ CPU so với hoạt động I / O, sử dụng tài nguyên hệ thống và các yếu tố khác có sẵn cho hạt nhân. Các ưu tiên bên ngoài được người dùng chỉ định, dựa trên tầm quan trọng của công việc, phí trả, chính trị, v.v.</a:t>
            </a:r>
          </a:p>
          <a:p>
            <a:r>
              <a:rPr lang="vi-VN" dirty="0">
                <a:latin typeface="Bahnschrift" panose="020B0502040204020203" pitchFamily="34" charset="0"/>
              </a:rPr>
              <a:t>Lập kế hoạch ưu tiên có thể là ưu tiên hoặc không phủ đầu.</a:t>
            </a:r>
          </a:p>
          <a:p>
            <a:r>
              <a:rPr lang="vi-VN" dirty="0">
                <a:latin typeface="Bahnschrift" panose="020B0502040204020203" pitchFamily="34" charset="0"/>
              </a:rPr>
              <a:t>Lập kế hoạch ưu tiên có thể gặp phải một vấn đề lớn được gọi là </a:t>
            </a:r>
            <a:r>
              <a:rPr lang="vi-VN" b="1" i="1" dirty="0">
                <a:latin typeface="Bahnschrift" panose="020B0502040204020203" pitchFamily="34" charset="0"/>
              </a:rPr>
              <a:t>chặn vô thời hạn</a:t>
            </a:r>
            <a:r>
              <a:rPr lang="vi-VN" dirty="0">
                <a:latin typeface="Bahnschrift" panose="020B0502040204020203" pitchFamily="34" charset="0"/>
              </a:rPr>
              <a:t>, hoặc </a:t>
            </a:r>
            <a:r>
              <a:rPr lang="vi-VN" b="1" i="1" dirty="0">
                <a:latin typeface="Bahnschrift" panose="020B0502040204020203" pitchFamily="34" charset="0"/>
              </a:rPr>
              <a:t>đói</a:t>
            </a:r>
            <a:r>
              <a:rPr lang="vi-VN" dirty="0">
                <a:latin typeface="Bahnschrift" panose="020B0502040204020203" pitchFamily="34" charset="0"/>
              </a:rPr>
              <a:t>, trong đó một nhiệm vụ ưu tiên thấp có thể chờ đợi mãi mãi vì luôn có một số công việc khác xung quanh có ưu tiên cao hơn</a:t>
            </a:r>
            <a:r>
              <a:rPr lang="vi-VN" dirty="0" smtClean="0">
                <a:latin typeface="Bahnschrift" panose="020B0502040204020203" pitchFamily="34" charset="0"/>
              </a:rPr>
              <a:t>.</a:t>
            </a:r>
            <a:endParaRPr lang="en-US" dirty="0" smtClean="0">
              <a:latin typeface="Bahnschrift" panose="020B0502040204020203" pitchFamily="34" charset="0"/>
            </a:endParaRPr>
          </a:p>
          <a:p>
            <a:pPr>
              <a:buFont typeface="Wingdings" panose="05000000000000000000" pitchFamily="2" charset="2"/>
              <a:buChar char="q"/>
            </a:pPr>
            <a:r>
              <a:rPr lang="vi-VN" dirty="0">
                <a:latin typeface="Bahnschrift" panose="020B0502040204020203" pitchFamily="34" charset="0"/>
              </a:rPr>
              <a:t>Nếu sự cố này được phép xảy ra, thì các quy trình sẽ chạy cuối cùng khi tải hệ thống sáng hơn (lúc 2:00 a.m.), hoặc cuối cùng sẽ bị mất khi hệ thống bị tắt hoặc gặp sự cố. (Có tin đồn về những công việc đã bị mắc kẹt trong nhiều năm. )</a:t>
            </a:r>
          </a:p>
          <a:p>
            <a:pPr>
              <a:buFont typeface="Wingdings" panose="05000000000000000000" pitchFamily="2" charset="2"/>
              <a:buChar char="q"/>
            </a:pPr>
            <a:r>
              <a:rPr lang="vi-VN" dirty="0">
                <a:latin typeface="Bahnschrift" panose="020B0502040204020203" pitchFamily="34" charset="0"/>
              </a:rPr>
              <a:t>Một giải pháp phổ biến cho vấn đề này là </a:t>
            </a:r>
            <a:r>
              <a:rPr lang="vi-VN" b="1" i="1" dirty="0">
                <a:latin typeface="Bahnschrift" panose="020B0502040204020203" pitchFamily="34" charset="0"/>
              </a:rPr>
              <a:t>lão hóa</a:t>
            </a:r>
            <a:r>
              <a:rPr lang="vi-VN" dirty="0">
                <a:latin typeface="Bahnschrift" panose="020B0502040204020203" pitchFamily="34" charset="0"/>
              </a:rPr>
              <a:t>, trong đó các ưu tiên của công việc càng tăng thời gian chờ đợi. Theo chương trình này, một công việc ưu tiên thấp cuối cùng sẽ được ưu tiên nâng lên đủ cao để nó được chạy.</a:t>
            </a:r>
          </a:p>
          <a:p>
            <a:endParaRPr lang="en-US" dirty="0">
              <a:latin typeface="Bahnschrift" panose="020B0502040204020203" pitchFamily="34" charset="0"/>
            </a:endParaRPr>
          </a:p>
        </p:txBody>
      </p:sp>
    </p:spTree>
    <p:extLst>
      <p:ext uri="{BB962C8B-B14F-4D97-AF65-F5344CB8AC3E}">
        <p14:creationId xmlns:p14="http://schemas.microsoft.com/office/powerpoint/2010/main" val="36553307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3491" y="624110"/>
            <a:ext cx="9551121" cy="1280890"/>
          </a:xfrm>
        </p:spPr>
        <p:txBody>
          <a:bodyPr>
            <a:normAutofit/>
          </a:bodyPr>
          <a:lstStyle/>
          <a:p>
            <a:r>
              <a:rPr lang="en-US" sz="3400" b="1" u="sng" dirty="0" smtClean="0">
                <a:latin typeface="Bahnschrift" panose="020B0502040204020203" pitchFamily="34" charset="0"/>
              </a:rPr>
              <a:t>4.Round </a:t>
            </a:r>
            <a:r>
              <a:rPr lang="en-US" sz="3400" b="1" u="sng" dirty="0">
                <a:latin typeface="Bahnschrift" panose="020B0502040204020203" pitchFamily="34" charset="0"/>
              </a:rPr>
              <a:t>Robin Scheduling</a:t>
            </a:r>
            <a:br>
              <a:rPr lang="en-US" sz="3400" b="1" u="sng" dirty="0">
                <a:latin typeface="Bahnschrift" panose="020B0502040204020203" pitchFamily="34" charset="0"/>
              </a:rPr>
            </a:br>
            <a:endParaRPr lang="en-US" sz="3400" u="sng" dirty="0">
              <a:latin typeface="Bahnschrift" panose="020B0502040204020203" pitchFamily="34" charset="0"/>
            </a:endParaRPr>
          </a:p>
        </p:txBody>
      </p:sp>
      <p:sp>
        <p:nvSpPr>
          <p:cNvPr id="3" name="Content Placeholder 2"/>
          <p:cNvSpPr>
            <a:spLocks noGrp="1"/>
          </p:cNvSpPr>
          <p:nvPr>
            <p:ph idx="1"/>
          </p:nvPr>
        </p:nvSpPr>
        <p:spPr>
          <a:xfrm>
            <a:off x="1953491" y="1496291"/>
            <a:ext cx="9551121" cy="5178829"/>
          </a:xfrm>
        </p:spPr>
        <p:txBody>
          <a:bodyPr/>
          <a:lstStyle/>
          <a:p>
            <a:r>
              <a:rPr lang="vi-VN" dirty="0">
                <a:latin typeface="Bahnschrift" panose="020B0502040204020203" pitchFamily="34" charset="0"/>
              </a:rPr>
              <a:t>Lập kế hoạch vòng tròn tương tự như lịch trình FCFS, ngoại trừ các vụ nổ CPU được gán với các giới hạn gọi là </a:t>
            </a:r>
            <a:r>
              <a:rPr lang="vi-VN" b="1" i="1" dirty="0">
                <a:latin typeface="Bahnschrift" panose="020B0502040204020203" pitchFamily="34" charset="0"/>
              </a:rPr>
              <a:t>lượng tử thời gian</a:t>
            </a:r>
            <a:r>
              <a:rPr lang="vi-VN" dirty="0">
                <a:latin typeface="Bahnschrift" panose="020B0502040204020203" pitchFamily="34" charset="0"/>
              </a:rPr>
              <a:t>.</a:t>
            </a:r>
          </a:p>
          <a:p>
            <a:r>
              <a:rPr lang="vi-VN" dirty="0">
                <a:latin typeface="Bahnschrift" panose="020B0502040204020203" pitchFamily="34" charset="0"/>
              </a:rPr>
              <a:t>Khi một quá trình được đưa ra CPU, một bộ hẹn giờ được thiết lập cho bất kỳ giá trị nào đã được thiết lập cho một lượng tử thời </a:t>
            </a:r>
            <a:r>
              <a:rPr lang="vi-VN" dirty="0" smtClean="0">
                <a:latin typeface="Bahnschrift" panose="020B0502040204020203" pitchFamily="34" charset="0"/>
              </a:rPr>
              <a:t>gian.</a:t>
            </a:r>
            <a:endParaRPr lang="en-US" dirty="0">
              <a:latin typeface="Bahnschrift" panose="020B0502040204020203" pitchFamily="34" charset="0"/>
            </a:endParaRPr>
          </a:p>
          <a:p>
            <a:pPr>
              <a:buFont typeface="Wingdings" panose="05000000000000000000" pitchFamily="2" charset="2"/>
              <a:buChar char="q"/>
            </a:pPr>
            <a:r>
              <a:rPr lang="vi-VN" dirty="0" smtClean="0">
                <a:latin typeface="Bahnschrift" panose="020B0502040204020203" pitchFamily="34" charset="0"/>
              </a:rPr>
              <a:t>Nếu </a:t>
            </a:r>
            <a:r>
              <a:rPr lang="vi-VN" dirty="0">
                <a:latin typeface="Bahnschrift" panose="020B0502040204020203" pitchFamily="34" charset="0"/>
              </a:rPr>
              <a:t>quá trình kết thúc sự bùng nổ của nó trước khi bộ hẹn giờ lượng tử hết hạn, thì nó sẽ được hoán đổi ra khỏi CPU giống như thuật toán FCFS thông thường.</a:t>
            </a:r>
          </a:p>
          <a:p>
            <a:pPr>
              <a:buFont typeface="Wingdings" panose="05000000000000000000" pitchFamily="2" charset="2"/>
              <a:buChar char="q"/>
            </a:pPr>
            <a:r>
              <a:rPr lang="vi-VN" dirty="0">
                <a:latin typeface="Bahnschrift" panose="020B0502040204020203" pitchFamily="34" charset="0"/>
              </a:rPr>
              <a:t>Nếu bộ hẹn giờ tắt trước, thì quá trình này sẽ được hoán đổi ra khỏi CPU và di chuyển đến đầu sau của hàng đợi sẵn sàng.</a:t>
            </a:r>
          </a:p>
          <a:p>
            <a:r>
              <a:rPr lang="vi-VN" dirty="0">
                <a:latin typeface="Bahnschrift" panose="020B0502040204020203" pitchFamily="34" charset="0"/>
              </a:rPr>
              <a:t>Hàng đợi sẵn sàng được duy trì như một hàng đợi tròn, vì vậy khi tất cả các quy trình đã có lượt, thì trình lập lịch sẽ đưa ra quy trình đầu tiên một lượt khác, v.v</a:t>
            </a:r>
            <a:r>
              <a:rPr lang="vi-VN" dirty="0" smtClean="0">
                <a:latin typeface="Bahnschrift" panose="020B0502040204020203" pitchFamily="34" charset="0"/>
              </a:rPr>
              <a:t>.</a:t>
            </a:r>
            <a:endParaRPr lang="en-US" dirty="0" smtClean="0">
              <a:latin typeface="Bahnschrift" panose="020B0502040204020203" pitchFamily="34" charset="0"/>
            </a:endParaRPr>
          </a:p>
          <a:p>
            <a:r>
              <a:rPr lang="vi-VN" dirty="0">
                <a:latin typeface="Bahnschrift" panose="020B0502040204020203" pitchFamily="34" charset="0"/>
              </a:rPr>
              <a:t>Lập kế hoạch RR có thể mang lại hiệu quả của tất cả các bộ xử lý chia sẻ CPU như nhau, mặc dù thời gian chờ trung bình có thể dài hơn so với các thuật toán lập kế hoạch khác. Trong ví dụ sau, thời gian chờ trung bình là 5,66 ms.</a:t>
            </a:r>
          </a:p>
          <a:p>
            <a:endParaRPr lang="vi-VN" dirty="0">
              <a:latin typeface="Bahnschrift" panose="020B0502040204020203" pitchFamily="34" charset="0"/>
            </a:endParaRPr>
          </a:p>
          <a:p>
            <a:endParaRPr lang="en-US" dirty="0">
              <a:latin typeface="Bahnschrift" panose="020B0502040204020203" pitchFamily="34" charset="0"/>
            </a:endParaRPr>
          </a:p>
          <a:p>
            <a:pPr marL="0" indent="0">
              <a:buNone/>
            </a:pPr>
            <a:endParaRPr lang="vi-VN" dirty="0" smtClean="0">
              <a:latin typeface="Bahnschrift" panose="020B0502040204020203" pitchFamily="34" charset="0"/>
            </a:endParaRPr>
          </a:p>
          <a:p>
            <a:pPr>
              <a:buFont typeface="Wingdings" panose="05000000000000000000" pitchFamily="2" charset="2"/>
              <a:buChar char="q"/>
            </a:pPr>
            <a:endParaRPr lang="vi-VN" dirty="0">
              <a:latin typeface="Bahnschrift" panose="020B0502040204020203" pitchFamily="34" charset="0"/>
            </a:endParaRPr>
          </a:p>
          <a:p>
            <a:endParaRPr lang="en-US" dirty="0">
              <a:latin typeface="Bahnschrift" panose="020B0502040204020203" pitchFamily="34" charset="0"/>
            </a:endParaRPr>
          </a:p>
        </p:txBody>
      </p:sp>
    </p:spTree>
    <p:extLst>
      <p:ext uri="{BB962C8B-B14F-4D97-AF65-F5344CB8AC3E}">
        <p14:creationId xmlns:p14="http://schemas.microsoft.com/office/powerpoint/2010/main" val="42358677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61953015"/>
              </p:ext>
            </p:extLst>
          </p:nvPr>
        </p:nvGraphicFramePr>
        <p:xfrm>
          <a:off x="2433031" y="539717"/>
          <a:ext cx="7024054" cy="1480140"/>
        </p:xfrm>
        <a:graphic>
          <a:graphicData uri="http://schemas.openxmlformats.org/drawingml/2006/table">
            <a:tbl>
              <a:tblPr firstRow="1" bandRow="1">
                <a:tableStyleId>{5C22544A-7EE6-4342-B048-85BDC9FD1C3A}</a:tableStyleId>
              </a:tblPr>
              <a:tblGrid>
                <a:gridCol w="3512027">
                  <a:extLst>
                    <a:ext uri="{9D8B030D-6E8A-4147-A177-3AD203B41FA5}">
                      <a16:colId xmlns:a16="http://schemas.microsoft.com/office/drawing/2014/main" val="172188758"/>
                    </a:ext>
                  </a:extLst>
                </a:gridCol>
                <a:gridCol w="3512027">
                  <a:extLst>
                    <a:ext uri="{9D8B030D-6E8A-4147-A177-3AD203B41FA5}">
                      <a16:colId xmlns:a16="http://schemas.microsoft.com/office/drawing/2014/main" val="118274000"/>
                    </a:ext>
                  </a:extLst>
                </a:gridCol>
              </a:tblGrid>
              <a:tr h="367620">
                <a:tc>
                  <a:txBody>
                    <a:bodyPr/>
                    <a:lstStyle/>
                    <a:p>
                      <a:pPr algn="ctr"/>
                      <a:r>
                        <a:rPr lang="en-US"/>
                        <a:t>Process</a:t>
                      </a:r>
                    </a:p>
                  </a:txBody>
                  <a:tcPr marL="15240" marR="15240" marT="15240" marB="15240" anchor="ctr"/>
                </a:tc>
                <a:tc>
                  <a:txBody>
                    <a:bodyPr/>
                    <a:lstStyle/>
                    <a:p>
                      <a:pPr algn="ctr"/>
                      <a:r>
                        <a:rPr lang="en-US"/>
                        <a:t>Burst Time</a:t>
                      </a:r>
                    </a:p>
                  </a:txBody>
                  <a:tcPr marL="15240" marR="15240" marT="15240" marB="15240" anchor="ctr"/>
                </a:tc>
                <a:extLst>
                  <a:ext uri="{0D108BD9-81ED-4DB2-BD59-A6C34878D82A}">
                    <a16:rowId xmlns:a16="http://schemas.microsoft.com/office/drawing/2014/main" val="3717929135"/>
                  </a:ext>
                </a:extLst>
              </a:tr>
              <a:tr h="370840">
                <a:tc>
                  <a:txBody>
                    <a:bodyPr/>
                    <a:lstStyle/>
                    <a:p>
                      <a:pPr algn="ctr"/>
                      <a:r>
                        <a:rPr lang="en-US"/>
                        <a:t>P1</a:t>
                      </a:r>
                    </a:p>
                  </a:txBody>
                  <a:tcPr marL="15240" marR="15240" marT="15240" marB="15240" anchor="ctr"/>
                </a:tc>
                <a:tc>
                  <a:txBody>
                    <a:bodyPr/>
                    <a:lstStyle/>
                    <a:p>
                      <a:pPr algn="ctr"/>
                      <a:r>
                        <a:rPr lang="en-US"/>
                        <a:t>24</a:t>
                      </a:r>
                    </a:p>
                  </a:txBody>
                  <a:tcPr marL="15240" marR="15240" marT="15240" marB="15240" anchor="ctr"/>
                </a:tc>
                <a:extLst>
                  <a:ext uri="{0D108BD9-81ED-4DB2-BD59-A6C34878D82A}">
                    <a16:rowId xmlns:a16="http://schemas.microsoft.com/office/drawing/2014/main" val="3313861851"/>
                  </a:ext>
                </a:extLst>
              </a:tr>
              <a:tr h="370840">
                <a:tc>
                  <a:txBody>
                    <a:bodyPr/>
                    <a:lstStyle/>
                    <a:p>
                      <a:pPr algn="ctr"/>
                      <a:r>
                        <a:rPr lang="en-US" dirty="0"/>
                        <a:t>P2</a:t>
                      </a:r>
                    </a:p>
                  </a:txBody>
                  <a:tcPr marL="15240" marR="15240" marT="15240" marB="15240" anchor="ctr"/>
                </a:tc>
                <a:tc>
                  <a:txBody>
                    <a:bodyPr/>
                    <a:lstStyle/>
                    <a:p>
                      <a:pPr algn="ctr"/>
                      <a:r>
                        <a:rPr lang="en-US" dirty="0"/>
                        <a:t>3</a:t>
                      </a:r>
                    </a:p>
                  </a:txBody>
                  <a:tcPr marL="15240" marR="15240" marT="15240" marB="15240" anchor="ctr"/>
                </a:tc>
                <a:extLst>
                  <a:ext uri="{0D108BD9-81ED-4DB2-BD59-A6C34878D82A}">
                    <a16:rowId xmlns:a16="http://schemas.microsoft.com/office/drawing/2014/main" val="1685415058"/>
                  </a:ext>
                </a:extLst>
              </a:tr>
              <a:tr h="370840">
                <a:tc>
                  <a:txBody>
                    <a:bodyPr/>
                    <a:lstStyle/>
                    <a:p>
                      <a:pPr algn="ctr"/>
                      <a:r>
                        <a:rPr lang="en-US"/>
                        <a:t>P3</a:t>
                      </a:r>
                    </a:p>
                  </a:txBody>
                  <a:tcPr marL="15240" marR="15240" marT="15240" marB="15240" anchor="ctr"/>
                </a:tc>
                <a:tc>
                  <a:txBody>
                    <a:bodyPr/>
                    <a:lstStyle/>
                    <a:p>
                      <a:pPr algn="ctr"/>
                      <a:r>
                        <a:rPr lang="en-US" dirty="0"/>
                        <a:t>3</a:t>
                      </a:r>
                    </a:p>
                  </a:txBody>
                  <a:tcPr marL="15240" marR="15240" marT="15240" marB="15240" anchor="ctr"/>
                </a:tc>
                <a:extLst>
                  <a:ext uri="{0D108BD9-81ED-4DB2-BD59-A6C34878D82A}">
                    <a16:rowId xmlns:a16="http://schemas.microsoft.com/office/drawing/2014/main" val="2345453872"/>
                  </a:ext>
                </a:extLst>
              </a:tr>
            </a:tbl>
          </a:graphicData>
        </a:graphic>
      </p:graphicFrame>
      <p:pic>
        <p:nvPicPr>
          <p:cNvPr id="5" name="Picture 4"/>
          <p:cNvPicPr>
            <a:picLocks noChangeAspect="1"/>
          </p:cNvPicPr>
          <p:nvPr/>
        </p:nvPicPr>
        <p:blipFill>
          <a:blip r:embed="rId2"/>
          <a:stretch>
            <a:fillRect/>
          </a:stretch>
        </p:blipFill>
        <p:spPr>
          <a:xfrm>
            <a:off x="2433031" y="2576945"/>
            <a:ext cx="8631209" cy="1164732"/>
          </a:xfrm>
          <a:prstGeom prst="rect">
            <a:avLst/>
          </a:prstGeom>
        </p:spPr>
      </p:pic>
      <p:sp>
        <p:nvSpPr>
          <p:cNvPr id="8" name="TextBox 7"/>
          <p:cNvSpPr txBox="1"/>
          <p:nvPr/>
        </p:nvSpPr>
        <p:spPr>
          <a:xfrm>
            <a:off x="1636997" y="4631274"/>
            <a:ext cx="9269128" cy="1200329"/>
          </a:xfrm>
          <a:prstGeom prst="rect">
            <a:avLst/>
          </a:prstGeom>
          <a:noFill/>
        </p:spPr>
        <p:txBody>
          <a:bodyPr wrap="square" rtlCol="0">
            <a:spAutoFit/>
          </a:bodyPr>
          <a:lstStyle/>
          <a:p>
            <a:pPr marL="285750" indent="-285750">
              <a:buFont typeface="Wingdings" panose="05000000000000000000" pitchFamily="2" charset="2"/>
              <a:buChar char="Ø"/>
            </a:pPr>
            <a:r>
              <a:rPr lang="vi-VN" dirty="0">
                <a:latin typeface="Bahnschrift" panose="020B0502040204020203" pitchFamily="34" charset="0"/>
              </a:rPr>
              <a:t>Hiệu suất của RR rất nhạy cảm với thời gian lượng tử được chọn. Nếu lượng tử đủ lớn, thì RR sẽ giảm xuống thuật toán FCFS; Nếu nó rất nhỏ, thì mỗi quá trình sẽ nhận được 1/5 thời gian xử lý và chia sẻ CPU như nhau.</a:t>
            </a:r>
          </a:p>
          <a:p>
            <a:endParaRPr lang="en-US" dirty="0">
              <a:latin typeface="Bahnschrift" panose="020B0502040204020203" pitchFamily="34" charset="0"/>
            </a:endParaRPr>
          </a:p>
        </p:txBody>
      </p:sp>
    </p:spTree>
    <p:extLst>
      <p:ext uri="{BB962C8B-B14F-4D97-AF65-F5344CB8AC3E}">
        <p14:creationId xmlns:p14="http://schemas.microsoft.com/office/powerpoint/2010/main" val="31451018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45179" y="631766"/>
            <a:ext cx="9418117" cy="5769034"/>
          </a:xfrm>
        </p:spPr>
        <p:txBody>
          <a:bodyPr/>
          <a:lstStyle/>
          <a:p>
            <a:r>
              <a:rPr lang="vi-VN" b="1" dirty="0">
                <a:latin typeface="Bahnschrift" panose="020B0502040204020203" pitchFamily="34" charset="0"/>
              </a:rPr>
              <a:t>NHƯNG</a:t>
            </a:r>
            <a:r>
              <a:rPr lang="vi-VN" dirty="0">
                <a:latin typeface="Bahnschrift" panose="020B0502040204020203" pitchFamily="34" charset="0"/>
              </a:rPr>
              <a:t>, một hệ thống thực sự gọi chi phí cho mỗi chuyển đổi ngữ cảnh, và lượng tử thời gian càng nhỏ thì càng có nhiều chuyển đổi ngữ cảnh. </a:t>
            </a:r>
            <a:r>
              <a:rPr lang="vi-VN" dirty="0" smtClean="0">
                <a:latin typeface="Bahnschrift" panose="020B0502040204020203" pitchFamily="34" charset="0"/>
              </a:rPr>
              <a:t>Hầu </a:t>
            </a:r>
            <a:r>
              <a:rPr lang="vi-VN" dirty="0">
                <a:latin typeface="Bahnschrift" panose="020B0502040204020203" pitchFamily="34" charset="0"/>
              </a:rPr>
              <a:t>hết các hệ thống hiện đại sử dụng lượng tử thời gian từ 10 đến 100 mili giây và thời gian chuyển đổi ngữ cảnh theo thứ tự 10 micro giây, vì vậy chi phí nhỏ so với lượng tử thời gian.</a:t>
            </a:r>
          </a:p>
          <a:p>
            <a:endParaRPr lang="en-US" dirty="0">
              <a:latin typeface="Bahnschrift" panose="020B0502040204020203" pitchFamily="34" charset="0"/>
            </a:endParaRPr>
          </a:p>
        </p:txBody>
      </p:sp>
      <p:pic>
        <p:nvPicPr>
          <p:cNvPr id="2" name="Picture 1"/>
          <p:cNvPicPr>
            <a:picLocks noChangeAspect="1"/>
          </p:cNvPicPr>
          <p:nvPr/>
        </p:nvPicPr>
        <p:blipFill>
          <a:blip r:embed="rId2"/>
          <a:stretch>
            <a:fillRect/>
          </a:stretch>
        </p:blipFill>
        <p:spPr>
          <a:xfrm>
            <a:off x="3705639" y="2171327"/>
            <a:ext cx="5257800" cy="3914775"/>
          </a:xfrm>
          <a:prstGeom prst="rect">
            <a:avLst/>
          </a:prstGeom>
        </p:spPr>
      </p:pic>
    </p:spTree>
    <p:extLst>
      <p:ext uri="{BB962C8B-B14F-4D97-AF65-F5344CB8AC3E}">
        <p14:creationId xmlns:p14="http://schemas.microsoft.com/office/powerpoint/2010/main" val="9473206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6371" y="739833"/>
            <a:ext cx="9368241" cy="5171389"/>
          </a:xfrm>
        </p:spPr>
        <p:txBody>
          <a:bodyPr/>
          <a:lstStyle/>
          <a:p>
            <a:r>
              <a:rPr lang="vi-VN" dirty="0">
                <a:latin typeface="Bahnschrift" panose="020B0502040204020203" pitchFamily="34" charset="0"/>
              </a:rPr>
              <a:t>Xoay quanh thời gian cũng thay đổi theo thời gian lượng tử, theo cách không rõ ràng. Ví dụ, hãy xem xét các quy trình được hiển thị trong Hình 5.5:</a:t>
            </a:r>
          </a:p>
          <a:p>
            <a:endParaRPr lang="en-US" dirty="0">
              <a:latin typeface="Bahnschrift" panose="020B0502040204020203" pitchFamily="34" charset="0"/>
            </a:endParaRPr>
          </a:p>
        </p:txBody>
      </p:sp>
      <p:pic>
        <p:nvPicPr>
          <p:cNvPr id="4" name="Picture 3"/>
          <p:cNvPicPr>
            <a:picLocks noChangeAspect="1"/>
          </p:cNvPicPr>
          <p:nvPr/>
        </p:nvPicPr>
        <p:blipFill>
          <a:blip r:embed="rId2"/>
          <a:stretch>
            <a:fillRect/>
          </a:stretch>
        </p:blipFill>
        <p:spPr>
          <a:xfrm>
            <a:off x="4023362" y="1783356"/>
            <a:ext cx="5220392" cy="4570165"/>
          </a:xfrm>
          <a:prstGeom prst="rect">
            <a:avLst/>
          </a:prstGeom>
        </p:spPr>
      </p:pic>
    </p:spTree>
    <p:extLst>
      <p:ext uri="{BB962C8B-B14F-4D97-AF65-F5344CB8AC3E}">
        <p14:creationId xmlns:p14="http://schemas.microsoft.com/office/powerpoint/2010/main" val="4870380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Mô phỏng và đánh giá đưa ra kết quả </a:t>
            </a:r>
            <a:endParaRPr lang="en-US" dirty="0"/>
          </a:p>
        </p:txBody>
      </p:sp>
      <p:sp>
        <p:nvSpPr>
          <p:cNvPr id="3" name="Content Placeholder 2"/>
          <p:cNvSpPr>
            <a:spLocks noGrp="1"/>
          </p:cNvSpPr>
          <p:nvPr>
            <p:ph idx="1"/>
          </p:nvPr>
        </p:nvSpPr>
        <p:spPr>
          <a:xfrm>
            <a:off x="1768839" y="1798820"/>
            <a:ext cx="9735773" cy="4112402"/>
          </a:xfrm>
        </p:spPr>
        <p:txBody>
          <a:bodyPr/>
          <a:lstStyle/>
          <a:p>
            <a:r>
              <a:rPr lang="vi-VN" dirty="0" smtClean="0"/>
              <a:t>Thông số CPU chưa chạy : </a:t>
            </a:r>
            <a:endParaRPr lang="en-US" dirty="0"/>
          </a:p>
        </p:txBody>
      </p:sp>
      <p:pic>
        <p:nvPicPr>
          <p:cNvPr id="5" name="Picture 4"/>
          <p:cNvPicPr>
            <a:picLocks noChangeAspect="1"/>
          </p:cNvPicPr>
          <p:nvPr/>
        </p:nvPicPr>
        <p:blipFill>
          <a:blip r:embed="rId2"/>
          <a:stretch>
            <a:fillRect/>
          </a:stretch>
        </p:blipFill>
        <p:spPr>
          <a:xfrm>
            <a:off x="2355720" y="2315980"/>
            <a:ext cx="7000875" cy="4114800"/>
          </a:xfrm>
          <a:prstGeom prst="rect">
            <a:avLst/>
          </a:prstGeom>
        </p:spPr>
      </p:pic>
    </p:spTree>
    <p:extLst>
      <p:ext uri="{BB962C8B-B14F-4D97-AF65-F5344CB8AC3E}">
        <p14:creationId xmlns:p14="http://schemas.microsoft.com/office/powerpoint/2010/main" val="40515474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Thiết lập</a:t>
            </a:r>
            <a:endParaRPr lang="en-US" dirty="0"/>
          </a:p>
        </p:txBody>
      </p:sp>
      <p:sp>
        <p:nvSpPr>
          <p:cNvPr id="5" name="Content Placeholder 4"/>
          <p:cNvSpPr>
            <a:spLocks noGrp="1"/>
          </p:cNvSpPr>
          <p:nvPr>
            <p:ph idx="1"/>
          </p:nvPr>
        </p:nvSpPr>
        <p:spPr>
          <a:xfrm>
            <a:off x="1738859" y="1528997"/>
            <a:ext cx="10013430" cy="5329003"/>
          </a:xfrm>
        </p:spPr>
        <p:txBody>
          <a:bodyPr/>
          <a:lstStyle/>
          <a:p>
            <a:pPr>
              <a:lnSpc>
                <a:spcPct val="150000"/>
              </a:lnSpc>
              <a:buAutoNum type="arabicPeriod"/>
            </a:pPr>
            <a:r>
              <a:rPr lang="vi-VN" dirty="0" smtClean="0"/>
              <a:t>Khởi tạo: Tạo 4 tiến trình P0, P1, P2, P3 chạy liên tục với vòng lặp vô hạn.</a:t>
            </a:r>
          </a:p>
          <a:p>
            <a:pPr>
              <a:lnSpc>
                <a:spcPct val="150000"/>
              </a:lnSpc>
              <a:buAutoNum type="arabicPeriod"/>
            </a:pPr>
            <a:r>
              <a:rPr lang="vi-VN" dirty="0" smtClean="0"/>
              <a:t>Theo dõi: Theo dõi mức độ sử dụng tài nguyễn của các giải thuật:</a:t>
            </a:r>
          </a:p>
          <a:p>
            <a:pPr>
              <a:lnSpc>
                <a:spcPct val="150000"/>
              </a:lnSpc>
            </a:pPr>
            <a:r>
              <a:rPr lang="vi-VN" dirty="0"/>
              <a:t> </a:t>
            </a:r>
            <a:r>
              <a:rPr lang="vi-VN" dirty="0" smtClean="0"/>
              <a:t>Thiết lập các tiến trình sử dụng chung một giải thuật vời mức độ ưu tiên giống nhau. ( sử dụng giải thuật FCFS , FJS-pritority FJS, ROUND ROBIN</a:t>
            </a:r>
            <a:endParaRPr lang="vi-VN" dirty="0" smtClean="0"/>
          </a:p>
          <a:p>
            <a:pPr marL="0" indent="0">
              <a:lnSpc>
                <a:spcPct val="150000"/>
              </a:lnSpc>
              <a:buNone/>
            </a:pPr>
            <a:r>
              <a:rPr lang="vi-VN" dirty="0" smtClean="0"/>
              <a:t>3</a:t>
            </a:r>
            <a:r>
              <a:rPr lang="vi-VN" dirty="0" smtClean="0"/>
              <a:t>. Kết quả</a:t>
            </a:r>
          </a:p>
          <a:p>
            <a:pPr marL="0" indent="0">
              <a:lnSpc>
                <a:spcPct val="150000"/>
              </a:lnSpc>
              <a:buNone/>
            </a:pPr>
            <a:endParaRPr lang="vi-VN" dirty="0" smtClean="0"/>
          </a:p>
          <a:p>
            <a:pPr marL="0" indent="0">
              <a:buNone/>
            </a:pPr>
            <a:endParaRPr lang="vi-VN" dirty="0" smtClean="0"/>
          </a:p>
          <a:p>
            <a:pPr>
              <a:buFont typeface="Symbol" panose="05050102010706020507" pitchFamily="18" charset="2"/>
              <a:buChar char="Þ"/>
            </a:pPr>
            <a:endParaRPr lang="vi-VN" dirty="0" smtClean="0"/>
          </a:p>
          <a:p>
            <a:pPr>
              <a:buFont typeface="Symbol" panose="05050102010706020507" pitchFamily="18" charset="2"/>
              <a:buChar char="Þ"/>
            </a:pPr>
            <a:endParaRPr lang="en-US" dirty="0"/>
          </a:p>
        </p:txBody>
      </p:sp>
    </p:spTree>
    <p:extLst>
      <p:ext uri="{BB962C8B-B14F-4D97-AF65-F5344CB8AC3E}">
        <p14:creationId xmlns:p14="http://schemas.microsoft.com/office/powerpoint/2010/main" val="429745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graphicFrame>
        <p:nvGraphicFramePr>
          <p:cNvPr id="4" name="Content Placeholder 4"/>
          <p:cNvGraphicFramePr>
            <a:graphicFrameLocks/>
          </p:cNvGraphicFramePr>
          <p:nvPr>
            <p:extLst>
              <p:ext uri="{D42A27DB-BD31-4B8C-83A1-F6EECF244321}">
                <p14:modId xmlns:p14="http://schemas.microsoft.com/office/powerpoint/2010/main" val="3400355855"/>
              </p:ext>
            </p:extLst>
          </p:nvPr>
        </p:nvGraphicFramePr>
        <p:xfrm>
          <a:off x="1786826" y="994511"/>
          <a:ext cx="9717786" cy="4044315"/>
        </p:xfrm>
        <a:graphic>
          <a:graphicData uri="http://schemas.openxmlformats.org/drawingml/2006/table">
            <a:tbl>
              <a:tblPr firstRow="1" firstCol="1" bandRow="1"/>
              <a:tblGrid>
                <a:gridCol w="697737">
                  <a:extLst>
                    <a:ext uri="{9D8B030D-6E8A-4147-A177-3AD203B41FA5}">
                      <a16:colId xmlns:a16="http://schemas.microsoft.com/office/drawing/2014/main" val="1622764467"/>
                    </a:ext>
                  </a:extLst>
                </a:gridCol>
                <a:gridCol w="3066933">
                  <a:extLst>
                    <a:ext uri="{9D8B030D-6E8A-4147-A177-3AD203B41FA5}">
                      <a16:colId xmlns:a16="http://schemas.microsoft.com/office/drawing/2014/main" val="3867563566"/>
                    </a:ext>
                  </a:extLst>
                </a:gridCol>
                <a:gridCol w="4709239">
                  <a:extLst>
                    <a:ext uri="{9D8B030D-6E8A-4147-A177-3AD203B41FA5}">
                      <a16:colId xmlns:a16="http://schemas.microsoft.com/office/drawing/2014/main" val="1015058612"/>
                    </a:ext>
                  </a:extLst>
                </a:gridCol>
                <a:gridCol w="1243877">
                  <a:extLst>
                    <a:ext uri="{9D8B030D-6E8A-4147-A177-3AD203B41FA5}">
                      <a16:colId xmlns:a16="http://schemas.microsoft.com/office/drawing/2014/main" val="3607331816"/>
                    </a:ext>
                  </a:extLst>
                </a:gridCol>
              </a:tblGrid>
              <a:tr h="0">
                <a:tc>
                  <a:txBody>
                    <a:bodyPr/>
                    <a:lstStyle/>
                    <a:p>
                      <a:pPr marL="0" marR="0" algn="ctr">
                        <a:lnSpc>
                          <a:spcPct val="150000"/>
                        </a:lnSpc>
                        <a:spcBef>
                          <a:spcPts val="600"/>
                        </a:spcBef>
                        <a:spcAft>
                          <a:spcPts val="600"/>
                        </a:spcAft>
                      </a:pPr>
                      <a:r>
                        <a:rPr lang="en-US" sz="1600" b="1" dirty="0">
                          <a:solidFill>
                            <a:schemeClr val="bg2"/>
                          </a:solidFill>
                          <a:effectLst/>
                          <a:latin typeface="Times New Roman" panose="02020603050405020304" pitchFamily="18" charset="0"/>
                          <a:ea typeface="SimSun" panose="02010600030101010101" pitchFamily="2" charset="-122"/>
                          <a:cs typeface="Times New Roman" panose="02020603050405020304" pitchFamily="18" charset="0"/>
                        </a:rPr>
                        <a:t>STT</a:t>
                      </a:r>
                      <a:endParaRPr lang="en-US" sz="16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tc>
                  <a:txBody>
                    <a:bodyPr/>
                    <a:lstStyle/>
                    <a:p>
                      <a:pPr marL="0" marR="0" algn="ctr">
                        <a:lnSpc>
                          <a:spcPct val="150000"/>
                        </a:lnSpc>
                        <a:spcBef>
                          <a:spcPts val="600"/>
                        </a:spcBef>
                        <a:spcAft>
                          <a:spcPts val="600"/>
                        </a:spcAft>
                      </a:pPr>
                      <a:r>
                        <a:rPr lang="en-US" sz="1600" b="1" dirty="0" err="1">
                          <a:solidFill>
                            <a:schemeClr val="bg2"/>
                          </a:solidFill>
                          <a:effectLst/>
                          <a:latin typeface="Times New Roman" panose="02020603050405020304" pitchFamily="18" charset="0"/>
                          <a:ea typeface="SimSun" panose="02010600030101010101" pitchFamily="2" charset="-122"/>
                          <a:cs typeface="Times New Roman" panose="02020603050405020304" pitchFamily="18" charset="0"/>
                        </a:rPr>
                        <a:t>Tên</a:t>
                      </a:r>
                      <a:r>
                        <a:rPr lang="en-US" sz="1600" b="1" dirty="0">
                          <a:solidFill>
                            <a:schemeClr val="bg2"/>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600" b="1" dirty="0" err="1">
                          <a:solidFill>
                            <a:schemeClr val="bg2"/>
                          </a:solidFill>
                          <a:effectLst/>
                          <a:latin typeface="Times New Roman" panose="02020603050405020304" pitchFamily="18" charset="0"/>
                          <a:ea typeface="SimSun" panose="02010600030101010101" pitchFamily="2" charset="-122"/>
                          <a:cs typeface="Times New Roman" panose="02020603050405020304" pitchFamily="18" charset="0"/>
                        </a:rPr>
                        <a:t>công</a:t>
                      </a:r>
                      <a:r>
                        <a:rPr lang="en-US" sz="1600" b="1" dirty="0">
                          <a:solidFill>
                            <a:schemeClr val="bg2"/>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600" b="1" dirty="0" err="1">
                          <a:solidFill>
                            <a:schemeClr val="bg2"/>
                          </a:solidFill>
                          <a:effectLst/>
                          <a:latin typeface="Times New Roman" panose="02020603050405020304" pitchFamily="18" charset="0"/>
                          <a:ea typeface="SimSun" panose="02010600030101010101" pitchFamily="2" charset="-122"/>
                          <a:cs typeface="Times New Roman" panose="02020603050405020304" pitchFamily="18" charset="0"/>
                        </a:rPr>
                        <a:t>việc</a:t>
                      </a:r>
                      <a:endParaRPr lang="en-US" sz="16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tc>
                  <a:txBody>
                    <a:bodyPr/>
                    <a:lstStyle/>
                    <a:p>
                      <a:pPr marL="0" marR="0" algn="ctr">
                        <a:lnSpc>
                          <a:spcPct val="150000"/>
                        </a:lnSpc>
                        <a:spcBef>
                          <a:spcPts val="600"/>
                        </a:spcBef>
                        <a:spcAft>
                          <a:spcPts val="600"/>
                        </a:spcAft>
                      </a:pPr>
                      <a:r>
                        <a:rPr lang="en-US" sz="1600" b="1" dirty="0" err="1">
                          <a:solidFill>
                            <a:schemeClr val="bg2"/>
                          </a:solidFill>
                          <a:effectLst/>
                          <a:latin typeface="Times New Roman" panose="02020603050405020304" pitchFamily="18" charset="0"/>
                          <a:ea typeface="SimSun" panose="02010600030101010101" pitchFamily="2" charset="-122"/>
                          <a:cs typeface="Times New Roman" panose="02020603050405020304" pitchFamily="18" charset="0"/>
                        </a:rPr>
                        <a:t>Mô</a:t>
                      </a:r>
                      <a:r>
                        <a:rPr lang="en-US" sz="1600" b="1" dirty="0">
                          <a:solidFill>
                            <a:schemeClr val="bg2"/>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600" b="1" dirty="0" err="1">
                          <a:solidFill>
                            <a:schemeClr val="bg2"/>
                          </a:solidFill>
                          <a:effectLst/>
                          <a:latin typeface="Times New Roman" panose="02020603050405020304" pitchFamily="18" charset="0"/>
                          <a:ea typeface="SimSun" panose="02010600030101010101" pitchFamily="2" charset="-122"/>
                          <a:cs typeface="Times New Roman" panose="02020603050405020304" pitchFamily="18" charset="0"/>
                        </a:rPr>
                        <a:t>tả</a:t>
                      </a:r>
                      <a:r>
                        <a:rPr lang="en-US" sz="1600" b="1" dirty="0">
                          <a:solidFill>
                            <a:schemeClr val="bg2"/>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600" b="1" dirty="0" err="1">
                          <a:solidFill>
                            <a:schemeClr val="bg2"/>
                          </a:solidFill>
                          <a:effectLst/>
                          <a:latin typeface="Times New Roman" panose="02020603050405020304" pitchFamily="18" charset="0"/>
                          <a:ea typeface="SimSun" panose="02010600030101010101" pitchFamily="2" charset="-122"/>
                          <a:cs typeface="Times New Roman" panose="02020603050405020304" pitchFamily="18" charset="0"/>
                        </a:rPr>
                        <a:t>công</a:t>
                      </a:r>
                      <a:r>
                        <a:rPr lang="en-US" sz="1600" b="1" dirty="0">
                          <a:solidFill>
                            <a:schemeClr val="bg2"/>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600" b="1" dirty="0" err="1">
                          <a:solidFill>
                            <a:schemeClr val="bg2"/>
                          </a:solidFill>
                          <a:effectLst/>
                          <a:latin typeface="Times New Roman" panose="02020603050405020304" pitchFamily="18" charset="0"/>
                          <a:ea typeface="SimSun" panose="02010600030101010101" pitchFamily="2" charset="-122"/>
                          <a:cs typeface="Times New Roman" panose="02020603050405020304" pitchFamily="18" charset="0"/>
                        </a:rPr>
                        <a:t>việc</a:t>
                      </a:r>
                      <a:endParaRPr lang="en-US" sz="16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tc>
                  <a:txBody>
                    <a:bodyPr/>
                    <a:lstStyle/>
                    <a:p>
                      <a:pPr marL="0" marR="0" algn="ctr">
                        <a:lnSpc>
                          <a:spcPct val="150000"/>
                        </a:lnSpc>
                        <a:spcBef>
                          <a:spcPts val="600"/>
                        </a:spcBef>
                        <a:spcAft>
                          <a:spcPts val="600"/>
                        </a:spcAft>
                      </a:pPr>
                      <a:r>
                        <a:rPr lang="en-US" sz="1600" b="1" dirty="0" err="1">
                          <a:solidFill>
                            <a:schemeClr val="bg2"/>
                          </a:solidFill>
                          <a:effectLst/>
                          <a:latin typeface="Times New Roman" panose="02020603050405020304" pitchFamily="18" charset="0"/>
                          <a:ea typeface="SimSun" panose="02010600030101010101" pitchFamily="2" charset="-122"/>
                          <a:cs typeface="Times New Roman" panose="02020603050405020304" pitchFamily="18" charset="0"/>
                        </a:rPr>
                        <a:t>Thời</a:t>
                      </a:r>
                      <a:r>
                        <a:rPr lang="en-US" sz="1600" b="1" dirty="0">
                          <a:solidFill>
                            <a:schemeClr val="bg2"/>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600" b="1" dirty="0" err="1">
                          <a:solidFill>
                            <a:schemeClr val="bg2"/>
                          </a:solidFill>
                          <a:effectLst/>
                          <a:latin typeface="Times New Roman" panose="02020603050405020304" pitchFamily="18" charset="0"/>
                          <a:ea typeface="SimSun" panose="02010600030101010101" pitchFamily="2" charset="-122"/>
                          <a:cs typeface="Times New Roman" panose="02020603050405020304" pitchFamily="18" charset="0"/>
                        </a:rPr>
                        <a:t>gian</a:t>
                      </a:r>
                      <a:endParaRPr lang="en-US" sz="16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50000"/>
                        </a:lnSpc>
                        <a:spcBef>
                          <a:spcPts val="600"/>
                        </a:spcBef>
                        <a:spcAft>
                          <a:spcPts val="600"/>
                        </a:spcAft>
                      </a:pPr>
                      <a:r>
                        <a:rPr lang="en-US" sz="1600" b="1" dirty="0" smtClean="0">
                          <a:solidFill>
                            <a:schemeClr val="bg2"/>
                          </a:solidFill>
                          <a:effectLst/>
                          <a:latin typeface="Times New Roman" panose="02020603050405020304" pitchFamily="18" charset="0"/>
                          <a:ea typeface="SimSun" panose="02010600030101010101" pitchFamily="2" charset="-122"/>
                          <a:cs typeface="Times New Roman" panose="02020603050405020304" pitchFamily="18" charset="0"/>
                        </a:rPr>
                        <a:t>(</a:t>
                      </a:r>
                      <a:r>
                        <a:rPr lang="vi-VN" sz="1600" b="1" dirty="0" smtClean="0">
                          <a:solidFill>
                            <a:schemeClr val="bg2"/>
                          </a:solidFill>
                          <a:effectLst/>
                          <a:latin typeface="Times New Roman" panose="02020603050405020304" pitchFamily="18" charset="0"/>
                          <a:ea typeface="SimSun" panose="02010600030101010101" pitchFamily="2" charset="-122"/>
                          <a:cs typeface="Times New Roman" panose="02020603050405020304" pitchFamily="18" charset="0"/>
                        </a:rPr>
                        <a:t>Tuần</a:t>
                      </a:r>
                      <a:r>
                        <a:rPr lang="en-US" sz="1600" b="1" dirty="0" smtClean="0">
                          <a:solidFill>
                            <a:schemeClr val="bg2"/>
                          </a:solidFill>
                          <a:effectLst/>
                          <a:latin typeface="Times New Roman" panose="02020603050405020304" pitchFamily="18" charset="0"/>
                          <a:ea typeface="SimSun" panose="02010600030101010101" pitchFamily="2" charset="-122"/>
                          <a:cs typeface="Times New Roman" panose="02020603050405020304" pitchFamily="18" charset="0"/>
                        </a:rPr>
                        <a:t>)</a:t>
                      </a:r>
                      <a:endParaRPr lang="en-US" sz="16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extLst>
                  <a:ext uri="{0D108BD9-81ED-4DB2-BD59-A6C34878D82A}">
                    <a16:rowId xmlns:a16="http://schemas.microsoft.com/office/drawing/2014/main" val="3834122940"/>
                  </a:ext>
                </a:extLst>
              </a:tr>
              <a:tr h="0">
                <a:tc>
                  <a:txBody>
                    <a:bodyPr/>
                    <a:lstStyle/>
                    <a:p>
                      <a:pPr marL="342900" marR="0" lvl="0" indent="-342900" algn="just">
                        <a:lnSpc>
                          <a:spcPct val="150000"/>
                        </a:lnSpc>
                        <a:spcBef>
                          <a:spcPts val="600"/>
                        </a:spcBef>
                        <a:spcAft>
                          <a:spcPts val="600"/>
                        </a:spcAft>
                        <a:buFont typeface="+mj-lt"/>
                        <a:buAutoNum type="arabicPeriod"/>
                      </a:pPr>
                      <a:r>
                        <a:rPr lang="en-US" sz="1600" kern="12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0" algn="just">
                        <a:lnSpc>
                          <a:spcPct val="150000"/>
                        </a:lnSpc>
                        <a:spcBef>
                          <a:spcPts val="600"/>
                        </a:spcBef>
                        <a:spcAft>
                          <a:spcPts val="600"/>
                        </a:spcAft>
                      </a:pPr>
                      <a:r>
                        <a:rPr lang="en-US" sz="1600" kern="12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Tìm</a:t>
                      </a:r>
                      <a:r>
                        <a:rPr lang="en-US" sz="16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600" kern="12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hiểu</a:t>
                      </a:r>
                      <a:r>
                        <a:rPr lang="en-US" sz="16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vi-VN" sz="16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đề tài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0" algn="just">
                        <a:lnSpc>
                          <a:spcPct val="150000"/>
                        </a:lnSpc>
                        <a:spcBef>
                          <a:spcPts val="600"/>
                        </a:spcBef>
                        <a:spcAft>
                          <a:spcPts val="600"/>
                        </a:spcAft>
                      </a:pPr>
                      <a:r>
                        <a:rPr lang="vi-VN" sz="16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a:t>
                      </a:r>
                      <a:r>
                        <a:rPr lang="en-US" sz="1600" kern="1200" dirty="0" err="1" smtClean="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ìm</a:t>
                      </a:r>
                      <a:r>
                        <a:rPr lang="en-US" sz="1600" kern="1200" dirty="0" smtClean="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600" kern="1200" dirty="0" err="1" smtClean="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hiểu</a:t>
                      </a:r>
                      <a:r>
                        <a:rPr lang="vi-VN" sz="1600" kern="1200" baseline="0" dirty="0" smtClean="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về hệ điều hành linux</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0" algn="just">
                        <a:lnSpc>
                          <a:spcPct val="150000"/>
                        </a:lnSpc>
                        <a:spcBef>
                          <a:spcPts val="600"/>
                        </a:spcBef>
                        <a:spcAft>
                          <a:spcPts val="600"/>
                        </a:spcAft>
                      </a:pPr>
                      <a:r>
                        <a:rPr lang="en-US" sz="1600"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1083879364"/>
                  </a:ext>
                </a:extLst>
              </a:tr>
              <a:tr h="0">
                <a:tc>
                  <a:txBody>
                    <a:bodyPr/>
                    <a:lstStyle/>
                    <a:p>
                      <a:pPr marL="0" marR="0" lvl="0" indent="0" algn="just">
                        <a:lnSpc>
                          <a:spcPct val="150000"/>
                        </a:lnSpc>
                        <a:spcBef>
                          <a:spcPts val="600"/>
                        </a:spcBef>
                        <a:spcAft>
                          <a:spcPts val="600"/>
                        </a:spcAft>
                        <a:buFont typeface="+mj-lt"/>
                        <a:buNone/>
                      </a:pPr>
                      <a:r>
                        <a:rPr lang="vi-VN" sz="1600" kern="1200" dirty="0" smtClean="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2</a:t>
                      </a:r>
                      <a:r>
                        <a:rPr lang="en-US" sz="16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600"/>
                        </a:spcBef>
                        <a:spcAft>
                          <a:spcPts val="600"/>
                        </a:spcAft>
                      </a:pPr>
                      <a:r>
                        <a:rPr lang="vi-VN" sz="1600" dirty="0">
                          <a:effectLst/>
                          <a:latin typeface="Times New Roman" panose="02020603050405020304" pitchFamily="18" charset="0"/>
                          <a:ea typeface="SimSun" panose="02010600030101010101" pitchFamily="2" charset="-122"/>
                          <a:cs typeface="Times New Roman" panose="02020603050405020304" pitchFamily="18" charset="0"/>
                        </a:rPr>
                        <a:t>Lập lịch </a:t>
                      </a:r>
                      <a:r>
                        <a:rPr lang="vi-VN" sz="1600" dirty="0" smtClean="0">
                          <a:effectLst/>
                          <a:latin typeface="Times New Roman" panose="02020603050405020304" pitchFamily="18" charset="0"/>
                          <a:ea typeface="SimSun" panose="02010600030101010101" pitchFamily="2" charset="-122"/>
                          <a:cs typeface="Times New Roman" panose="02020603050405020304" pitchFamily="18" charset="0"/>
                        </a:rPr>
                        <a:t>và công việc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600"/>
                        </a:spcBef>
                        <a:spcAft>
                          <a:spcPts val="600"/>
                        </a:spcAft>
                      </a:pPr>
                      <a:r>
                        <a:rPr lang="en-US" sz="1600" kern="12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Xây dựng và phân công công việc</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600"/>
                        </a:spcBef>
                        <a:spcAft>
                          <a:spcPts val="600"/>
                        </a:spcAft>
                      </a:pPr>
                      <a:r>
                        <a:rPr lang="en-US" sz="16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1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1998764"/>
                  </a:ext>
                </a:extLst>
              </a:tr>
              <a:tr h="0">
                <a:tc>
                  <a:txBody>
                    <a:bodyPr/>
                    <a:lstStyle/>
                    <a:p>
                      <a:pPr marL="0" marR="0" lvl="0" indent="0" algn="just">
                        <a:lnSpc>
                          <a:spcPct val="150000"/>
                        </a:lnSpc>
                        <a:spcBef>
                          <a:spcPts val="600"/>
                        </a:spcBef>
                        <a:spcAft>
                          <a:spcPts val="600"/>
                        </a:spcAft>
                        <a:buFont typeface="+mj-lt"/>
                        <a:buNone/>
                      </a:pPr>
                      <a:r>
                        <a:rPr lang="vi-VN" sz="1600" kern="1200" dirty="0" smtClean="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3</a:t>
                      </a:r>
                      <a:r>
                        <a:rPr lang="en-US" sz="16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0" algn="just">
                        <a:lnSpc>
                          <a:spcPct val="150000"/>
                        </a:lnSpc>
                        <a:spcBef>
                          <a:spcPts val="600"/>
                        </a:spcBef>
                        <a:spcAft>
                          <a:spcPts val="600"/>
                        </a:spcAft>
                      </a:pPr>
                      <a:r>
                        <a:rPr lang="vi-VN" sz="1600" dirty="0" smtClean="0">
                          <a:effectLst/>
                          <a:latin typeface="Times New Roman" panose="02020603050405020304" pitchFamily="18" charset="0"/>
                          <a:ea typeface="Calibri" panose="020F0502020204030204" pitchFamily="34" charset="0"/>
                          <a:cs typeface="Times New Roman" panose="02020603050405020304" pitchFamily="18" charset="0"/>
                        </a:rPr>
                        <a:t>Tìm hiểu các phương pháp lập lịch</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0" algn="just">
                        <a:lnSpc>
                          <a:spcPct val="150000"/>
                        </a:lnSpc>
                        <a:spcBef>
                          <a:spcPts val="600"/>
                        </a:spcBef>
                        <a:spcAft>
                          <a:spcPts val="600"/>
                        </a:spcAft>
                      </a:pPr>
                      <a:r>
                        <a:rPr lang="vi-VN" sz="1600" dirty="0" smtClean="0">
                          <a:effectLst/>
                          <a:latin typeface="Times New Roman" panose="02020603050405020304" pitchFamily="18" charset="0"/>
                          <a:ea typeface="Calibri" panose="020F0502020204030204" pitchFamily="34" charset="0"/>
                          <a:cs typeface="Times New Roman" panose="02020603050405020304" pitchFamily="18" charset="0"/>
                        </a:rPr>
                        <a:t>Tìm hiểu các giải thuật hiện có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0" algn="just">
                        <a:lnSpc>
                          <a:spcPct val="150000"/>
                        </a:lnSpc>
                        <a:spcBef>
                          <a:spcPts val="600"/>
                        </a:spcBef>
                        <a:spcAft>
                          <a:spcPts val="600"/>
                        </a:spcAft>
                      </a:pPr>
                      <a:r>
                        <a:rPr lang="en-US" sz="1600">
                          <a:effectLst/>
                          <a:latin typeface="Times New Roman" panose="02020603050405020304" pitchFamily="18" charset="0"/>
                          <a:ea typeface="SimSun" panose="02010600030101010101" pitchFamily="2" charset="-122"/>
                          <a:cs typeface="Times New Roman" panose="02020603050405020304" pitchFamily="18" charset="0"/>
                        </a:rPr>
                        <a:t>2</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339072654"/>
                  </a:ext>
                </a:extLst>
              </a:tr>
              <a:tr h="0">
                <a:tc>
                  <a:txBody>
                    <a:bodyPr/>
                    <a:lstStyle/>
                    <a:p>
                      <a:pPr marL="0" marR="0" lvl="0" indent="0" algn="just">
                        <a:lnSpc>
                          <a:spcPct val="150000"/>
                        </a:lnSpc>
                        <a:spcBef>
                          <a:spcPts val="600"/>
                        </a:spcBef>
                        <a:spcAft>
                          <a:spcPts val="600"/>
                        </a:spcAft>
                        <a:buFont typeface="+mj-lt"/>
                        <a:buNone/>
                      </a:pPr>
                      <a:r>
                        <a:rPr lang="vi-VN" sz="1600" kern="1200" dirty="0" smtClean="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4</a:t>
                      </a:r>
                      <a:r>
                        <a:rPr lang="en-US" sz="16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600"/>
                        </a:spcBef>
                        <a:spcAft>
                          <a:spcPts val="600"/>
                        </a:spcAft>
                      </a:pPr>
                      <a:r>
                        <a:rPr lang="vi-VN" sz="1600" dirty="0" smtClean="0">
                          <a:effectLst/>
                          <a:latin typeface="Times New Roman" panose="02020603050405020304" pitchFamily="18" charset="0"/>
                          <a:ea typeface="Calibri" panose="020F0502020204030204" pitchFamily="34" charset="0"/>
                          <a:cs typeface="Times New Roman" panose="02020603050405020304" pitchFamily="18" charset="0"/>
                        </a:rPr>
                        <a:t>Tìm hiểu code mô phỏng</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600"/>
                        </a:spcBef>
                        <a:spcAft>
                          <a:spcPts val="600"/>
                        </a:spcAft>
                      </a:pPr>
                      <a:r>
                        <a:rPr lang="vi-VN" sz="16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vi-VN" sz="1600" kern="1200" dirty="0" smtClean="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Đọc và chạy thử code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600"/>
                        </a:spcBef>
                        <a:spcAft>
                          <a:spcPts val="600"/>
                        </a:spcAft>
                      </a:pPr>
                      <a:r>
                        <a:rPr lang="vi-VN" sz="1600">
                          <a:effectLst/>
                          <a:latin typeface="Times New Roman" panose="02020603050405020304" pitchFamily="18" charset="0"/>
                          <a:ea typeface="SimSun" panose="02010600030101010101" pitchFamily="2" charset="-122"/>
                          <a:cs typeface="Times New Roman" panose="02020603050405020304" pitchFamily="18" charset="0"/>
                        </a:rPr>
                        <a:t>2</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64542"/>
                  </a:ext>
                </a:extLst>
              </a:tr>
              <a:tr h="0">
                <a:tc>
                  <a:txBody>
                    <a:bodyPr/>
                    <a:lstStyle/>
                    <a:p>
                      <a:pPr marL="0" marR="0" lvl="0" indent="0" algn="just">
                        <a:lnSpc>
                          <a:spcPct val="150000"/>
                        </a:lnSpc>
                        <a:spcBef>
                          <a:spcPts val="600"/>
                        </a:spcBef>
                        <a:spcAft>
                          <a:spcPts val="600"/>
                        </a:spcAft>
                        <a:buFont typeface="+mj-lt"/>
                        <a:buNone/>
                      </a:pPr>
                      <a:r>
                        <a:rPr lang="vi-VN" sz="1600" kern="1200" dirty="0" smtClean="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5</a:t>
                      </a:r>
                      <a:r>
                        <a:rPr lang="en-US" sz="16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0" algn="just">
                        <a:lnSpc>
                          <a:spcPct val="150000"/>
                        </a:lnSpc>
                        <a:spcBef>
                          <a:spcPts val="600"/>
                        </a:spcBef>
                        <a:spcAft>
                          <a:spcPts val="600"/>
                        </a:spcAft>
                      </a:pPr>
                      <a:r>
                        <a:rPr lang="vi-VN" sz="1600" dirty="0" smtClean="0">
                          <a:effectLst/>
                          <a:latin typeface="Times New Roman" panose="02020603050405020304" pitchFamily="18" charset="0"/>
                          <a:ea typeface="Calibri" panose="020F0502020204030204" pitchFamily="34" charset="0"/>
                          <a:cs typeface="Times New Roman" panose="02020603050405020304" pitchFamily="18" charset="0"/>
                        </a:rPr>
                        <a:t>Hiểu chỉnh code</a:t>
                      </a:r>
                      <a:r>
                        <a:rPr lang="vi-VN" sz="1600" baseline="0" dirty="0" smtClean="0">
                          <a:effectLst/>
                          <a:latin typeface="Times New Roman" panose="02020603050405020304" pitchFamily="18" charset="0"/>
                          <a:ea typeface="Calibri" panose="020F0502020204030204" pitchFamily="34" charset="0"/>
                          <a:cs typeface="Times New Roman" panose="02020603050405020304" pitchFamily="18" charset="0"/>
                        </a:rPr>
                        <a:t> in ra kết quả( time cpu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0" algn="just">
                        <a:lnSpc>
                          <a:spcPct val="150000"/>
                        </a:lnSpc>
                        <a:spcBef>
                          <a:spcPts val="600"/>
                        </a:spcBef>
                        <a:spcAft>
                          <a:spcPts val="600"/>
                        </a:spcAft>
                      </a:pPr>
                      <a:r>
                        <a:rPr lang="en-US" sz="1600" kern="12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Chạy</a:t>
                      </a:r>
                      <a:r>
                        <a:rPr lang="en-US" sz="16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600" kern="12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thử</a:t>
                      </a:r>
                      <a:r>
                        <a:rPr lang="en-US" sz="16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600" kern="12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nghiệm</a:t>
                      </a:r>
                      <a:r>
                        <a:rPr lang="en-US" sz="16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vi-VN" sz="1600" kern="1200" dirty="0" smtClean="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tính toán thời gian, biểu đồ</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0" algn="just">
                        <a:lnSpc>
                          <a:spcPct val="150000"/>
                        </a:lnSpc>
                        <a:spcBef>
                          <a:spcPts val="600"/>
                        </a:spcBef>
                        <a:spcAft>
                          <a:spcPts val="600"/>
                        </a:spcAft>
                      </a:pPr>
                      <a:r>
                        <a:rPr lang="en-US" sz="1600">
                          <a:effectLst/>
                          <a:latin typeface="Times New Roman" panose="02020603050405020304" pitchFamily="18" charset="0"/>
                          <a:ea typeface="SimSun" panose="02010600030101010101" pitchFamily="2" charset="-122"/>
                          <a:cs typeface="Times New Roman" panose="02020603050405020304" pitchFamily="18" charset="0"/>
                        </a:rPr>
                        <a:t>2</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2359679379"/>
                  </a:ext>
                </a:extLst>
              </a:tr>
              <a:tr h="0">
                <a:tc>
                  <a:txBody>
                    <a:bodyPr/>
                    <a:lstStyle/>
                    <a:p>
                      <a:pPr marL="0" marR="0" lvl="0" indent="0" algn="just">
                        <a:lnSpc>
                          <a:spcPct val="150000"/>
                        </a:lnSpc>
                        <a:spcBef>
                          <a:spcPts val="600"/>
                        </a:spcBef>
                        <a:spcAft>
                          <a:spcPts val="600"/>
                        </a:spcAft>
                        <a:buFont typeface="+mj-lt"/>
                        <a:buNone/>
                      </a:pPr>
                      <a:r>
                        <a:rPr lang="vi-VN" sz="1600" kern="1200" dirty="0" smtClean="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6</a:t>
                      </a:r>
                      <a:r>
                        <a:rPr lang="en-US" sz="16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600"/>
                        </a:spcBef>
                        <a:spcAft>
                          <a:spcPts val="600"/>
                        </a:spcAft>
                      </a:pPr>
                      <a:r>
                        <a:rPr lang="vi-VN" sz="1600" dirty="0" smtClean="0">
                          <a:effectLst/>
                          <a:latin typeface="Times New Roman" panose="02020603050405020304" pitchFamily="18" charset="0"/>
                          <a:ea typeface="Calibri" panose="020F0502020204030204" pitchFamily="34" charset="0"/>
                          <a:cs typeface="Times New Roman" panose="02020603050405020304" pitchFamily="18" charset="0"/>
                        </a:rPr>
                        <a:t>Lập biểu đồ và so sánh giữa các giải thuật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600"/>
                        </a:spcBef>
                        <a:spcAft>
                          <a:spcPts val="600"/>
                        </a:spcAft>
                      </a:pPr>
                      <a:r>
                        <a:rPr lang="vi-VN" sz="16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Dựa trên thông số mô phỏng </a:t>
                      </a:r>
                      <a:r>
                        <a:rPr lang="vi-VN" sz="1600" kern="1200" dirty="0" smtClean="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và so sánh giữa các giải thuật , đưa ra kết luận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600"/>
                        </a:spcBef>
                        <a:spcAft>
                          <a:spcPts val="600"/>
                        </a:spcAft>
                      </a:pPr>
                      <a:r>
                        <a:rPr lang="en-US" sz="16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3</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7969937"/>
                  </a:ext>
                </a:extLst>
              </a:tr>
              <a:tr h="0">
                <a:tc>
                  <a:txBody>
                    <a:bodyPr/>
                    <a:lstStyle/>
                    <a:p>
                      <a:pPr marL="0" marR="0" lvl="0" indent="0" algn="just">
                        <a:lnSpc>
                          <a:spcPct val="150000"/>
                        </a:lnSpc>
                        <a:spcBef>
                          <a:spcPts val="600"/>
                        </a:spcBef>
                        <a:spcAft>
                          <a:spcPts val="600"/>
                        </a:spcAft>
                        <a:buFont typeface="+mj-lt"/>
                        <a:buNone/>
                      </a:pPr>
                      <a:r>
                        <a:rPr lang="vi-VN" sz="1600" dirty="0" smtClean="0">
                          <a:effectLst/>
                          <a:latin typeface="Times New Roman" panose="02020603050405020304" pitchFamily="18" charset="0"/>
                          <a:ea typeface="SimSun" panose="02010600030101010101" pitchFamily="2" charset="-122"/>
                          <a:cs typeface="Times New Roman" panose="02020603050405020304" pitchFamily="18" charset="0"/>
                        </a:rPr>
                        <a:t>7</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0" algn="just">
                        <a:lnSpc>
                          <a:spcPct val="150000"/>
                        </a:lnSpc>
                        <a:spcBef>
                          <a:spcPts val="600"/>
                        </a:spcBef>
                        <a:spcAft>
                          <a:spcPts val="600"/>
                        </a:spcAft>
                      </a:pPr>
                      <a:r>
                        <a:rPr lang="vi-VN" sz="1600">
                          <a:effectLst/>
                          <a:latin typeface="Times New Roman" panose="02020603050405020304" pitchFamily="18" charset="0"/>
                          <a:ea typeface="SimSun" panose="02010600030101010101" pitchFamily="2" charset="-122"/>
                          <a:cs typeface="Times New Roman" panose="02020603050405020304" pitchFamily="18" charset="0"/>
                        </a:rPr>
                        <a:t> Sửa lỗi, b</a:t>
                      </a:r>
                      <a:r>
                        <a:rPr lang="en-US" sz="1600">
                          <a:effectLst/>
                          <a:latin typeface="Times New Roman" panose="02020603050405020304" pitchFamily="18" charset="0"/>
                          <a:ea typeface="SimSun" panose="02010600030101010101" pitchFamily="2" charset="-122"/>
                          <a:cs typeface="Times New Roman" panose="02020603050405020304" pitchFamily="18" charset="0"/>
                        </a:rPr>
                        <a:t>áo cáo GVHD</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0" algn="just">
                        <a:lnSpc>
                          <a:spcPct val="150000"/>
                        </a:lnSpc>
                        <a:spcBef>
                          <a:spcPts val="600"/>
                        </a:spcBef>
                        <a:spcAft>
                          <a:spcPts val="600"/>
                        </a:spcAft>
                      </a:pPr>
                      <a:r>
                        <a:rPr lang="vi-VN" sz="16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Kiểm tra lại, làm báo cáo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0" algn="just">
                        <a:lnSpc>
                          <a:spcPct val="150000"/>
                        </a:lnSpc>
                        <a:spcBef>
                          <a:spcPts val="600"/>
                        </a:spcBef>
                        <a:spcAft>
                          <a:spcPts val="600"/>
                        </a:spcAft>
                      </a:pPr>
                      <a:r>
                        <a:rPr lang="en-US" sz="16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1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887301387"/>
                  </a:ext>
                </a:extLst>
              </a:tr>
            </a:tbl>
          </a:graphicData>
        </a:graphic>
      </p:graphicFrame>
    </p:spTree>
    <p:extLst>
      <p:ext uri="{BB962C8B-B14F-4D97-AF65-F5344CB8AC3E}">
        <p14:creationId xmlns:p14="http://schemas.microsoft.com/office/powerpoint/2010/main" val="38877254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Scheduling FCFS</a:t>
            </a:r>
            <a:endParaRPr lang="en-US" dirty="0"/>
          </a:p>
        </p:txBody>
      </p:sp>
      <p:sp>
        <p:nvSpPr>
          <p:cNvPr id="5" name="Content Placeholder 4"/>
          <p:cNvSpPr>
            <a:spLocks noGrp="1"/>
          </p:cNvSpPr>
          <p:nvPr>
            <p:ph idx="1"/>
          </p:nvPr>
        </p:nvSpPr>
        <p:spPr>
          <a:xfrm>
            <a:off x="1169233" y="1588957"/>
            <a:ext cx="10335379" cy="5111646"/>
          </a:xfrm>
        </p:spPr>
        <p:txBody>
          <a:bodyPr/>
          <a:lstStyle/>
          <a:p>
            <a:r>
              <a:rPr lang="vi-VN" dirty="0" smtClean="0"/>
              <a:t>Giả sử mức độ ưu tiên đặt ngẫu nhiên: ta có bẳng thời gian chiếm dụng CPU các luồng ( trong 1 phút </a:t>
            </a:r>
            <a:r>
              <a:rPr lang="vi-VN" dirty="0" smtClean="0"/>
              <a:t>)</a:t>
            </a:r>
          </a:p>
          <a:p>
            <a:endParaRPr lang="vi-VN" dirty="0"/>
          </a:p>
          <a:p>
            <a:endParaRPr lang="vi-VN" dirty="0" smtClean="0"/>
          </a:p>
          <a:p>
            <a:endParaRPr lang="vi-VN" dirty="0"/>
          </a:p>
          <a:p>
            <a:endParaRPr lang="vi-VN" dirty="0" smtClean="0"/>
          </a:p>
          <a:p>
            <a:endParaRPr lang="vi-VN" dirty="0"/>
          </a:p>
          <a:p>
            <a:endParaRPr lang="vi-VN" dirty="0" smtClean="0"/>
          </a:p>
          <a:p>
            <a:pPr marL="0" indent="0">
              <a:buNone/>
            </a:pPr>
            <a:endParaRPr lang="vi-VN" dirty="0"/>
          </a:p>
          <a:p>
            <a:pPr marL="0" indent="0">
              <a:buNone/>
            </a:pPr>
            <a:r>
              <a:rPr lang="vi-VN" dirty="0" smtClean="0"/>
              <a:t>=&gt; Kết luận: khi có cùng mức độ ưu tiên với giải thuật FCFS , thời gian sử dụng tài nguyên của các tiến trình có giá trị gần giống nhau. Tuy nhiên có sự đột biến về thời gian sử dụng tại P0 ( nguyên nhân xảy ra chưa xác định ). Ta thay đổi mức độ ưu tiên thì kết quả không thay đổi nhiều </a:t>
            </a:r>
            <a:endParaRPr lang="vi-VN" dirty="0" smtClean="0"/>
          </a:p>
          <a:p>
            <a:pPr marL="0" indent="0">
              <a:buNone/>
            </a:pPr>
            <a:endParaRPr lang="vi-VN" dirty="0" smtClean="0"/>
          </a:p>
          <a:p>
            <a:pPr marL="0" indent="0">
              <a:buNone/>
            </a:pPr>
            <a:endParaRPr lang="vi-VN" dirty="0" smtClean="0"/>
          </a:p>
          <a:p>
            <a:pPr marL="0" indent="0">
              <a:buNone/>
            </a:pPr>
            <a:endParaRPr lang="en-US" dirty="0"/>
          </a:p>
        </p:txBody>
      </p:sp>
      <p:pic>
        <p:nvPicPr>
          <p:cNvPr id="3" name="Picture 2"/>
          <p:cNvPicPr>
            <a:picLocks noChangeAspect="1"/>
          </p:cNvPicPr>
          <p:nvPr/>
        </p:nvPicPr>
        <p:blipFill>
          <a:blip r:embed="rId2"/>
          <a:stretch>
            <a:fillRect/>
          </a:stretch>
        </p:blipFill>
        <p:spPr>
          <a:xfrm>
            <a:off x="3076413" y="2148453"/>
            <a:ext cx="4998204" cy="2959463"/>
          </a:xfrm>
          <a:prstGeom prst="rect">
            <a:avLst/>
          </a:prstGeom>
        </p:spPr>
      </p:pic>
    </p:spTree>
    <p:extLst>
      <p:ext uri="{BB962C8B-B14F-4D97-AF65-F5344CB8AC3E}">
        <p14:creationId xmlns:p14="http://schemas.microsoft.com/office/powerpoint/2010/main" val="10328092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Scheduling </a:t>
            </a:r>
            <a:r>
              <a:rPr lang="vi-VN" dirty="0" smtClean="0"/>
              <a:t>FJS-prority FJS</a:t>
            </a:r>
            <a:r>
              <a:rPr lang="vi-VN" dirty="0"/>
              <a:t/>
            </a:r>
            <a:br>
              <a:rPr lang="vi-VN" dirty="0"/>
            </a:br>
            <a:endParaRPr lang="en-US" dirty="0"/>
          </a:p>
        </p:txBody>
      </p:sp>
      <p:sp>
        <p:nvSpPr>
          <p:cNvPr id="3" name="Content Placeholder 2"/>
          <p:cNvSpPr>
            <a:spLocks noGrp="1"/>
          </p:cNvSpPr>
          <p:nvPr>
            <p:ph idx="1"/>
          </p:nvPr>
        </p:nvSpPr>
        <p:spPr>
          <a:xfrm>
            <a:off x="860157" y="1487838"/>
            <a:ext cx="10644456" cy="5098942"/>
          </a:xfrm>
        </p:spPr>
        <p:txBody>
          <a:bodyPr>
            <a:normAutofit/>
          </a:bodyPr>
          <a:lstStyle/>
          <a:p>
            <a:r>
              <a:rPr lang="vi-VN" dirty="0"/>
              <a:t>Giả sử mức độ ưu tiên đặt ngẫu nhiên: ta có bẳng thời gian chiếm dụng CPU các </a:t>
            </a:r>
            <a:r>
              <a:rPr lang="vi-VN" dirty="0" smtClean="0"/>
              <a:t>luồng</a:t>
            </a:r>
          </a:p>
          <a:p>
            <a:endParaRPr lang="vi-VN" b="1" dirty="0"/>
          </a:p>
          <a:p>
            <a:endParaRPr lang="vi-VN" b="1" dirty="0" smtClean="0"/>
          </a:p>
          <a:p>
            <a:endParaRPr lang="vi-VN" b="1" dirty="0"/>
          </a:p>
          <a:p>
            <a:endParaRPr lang="vi-VN" b="1" dirty="0" smtClean="0"/>
          </a:p>
          <a:p>
            <a:endParaRPr lang="vi-VN" b="1" dirty="0"/>
          </a:p>
          <a:p>
            <a:endParaRPr lang="vi-VN" b="1" dirty="0" smtClean="0"/>
          </a:p>
          <a:p>
            <a:endParaRPr lang="vi-VN" b="1" dirty="0"/>
          </a:p>
          <a:p>
            <a:pPr marL="0" indent="0">
              <a:buNone/>
            </a:pPr>
            <a:endParaRPr lang="vi-VN" dirty="0" smtClean="0"/>
          </a:p>
          <a:p>
            <a:pPr marL="0" indent="0">
              <a:buNone/>
            </a:pPr>
            <a:r>
              <a:rPr lang="vi-VN" dirty="0" smtClean="0"/>
              <a:t>=&gt; </a:t>
            </a:r>
            <a:r>
              <a:rPr lang="vi-VN" dirty="0"/>
              <a:t>Kết luận: khi có cùng mức độ ưu tiên với giải thuật FCFS , thời gian sử dụng tài nguyên của các tiến trình có giá trị gần giống nhau. Tuy nhiên có sự đột biến về thời gian sử dụng tại P0 ( nguyên nhân xảy ra chưa xác định ). Ta thay đổi mức độ ưu tiên thì kết quả không thay đổi nhiều </a:t>
            </a:r>
          </a:p>
          <a:p>
            <a:endParaRPr lang="en-US" b="1" dirty="0"/>
          </a:p>
        </p:txBody>
      </p:sp>
      <p:pic>
        <p:nvPicPr>
          <p:cNvPr id="5" name="Picture 4"/>
          <p:cNvPicPr>
            <a:picLocks noChangeAspect="1"/>
          </p:cNvPicPr>
          <p:nvPr/>
        </p:nvPicPr>
        <p:blipFill>
          <a:blip r:embed="rId2"/>
          <a:stretch>
            <a:fillRect/>
          </a:stretch>
        </p:blipFill>
        <p:spPr>
          <a:xfrm>
            <a:off x="1449092" y="1981622"/>
            <a:ext cx="5061687" cy="3055328"/>
          </a:xfrm>
          <a:prstGeom prst="rect">
            <a:avLst/>
          </a:prstGeom>
        </p:spPr>
      </p:pic>
      <p:pic>
        <p:nvPicPr>
          <p:cNvPr id="6" name="Picture 5"/>
          <p:cNvPicPr>
            <a:picLocks noChangeAspect="1"/>
          </p:cNvPicPr>
          <p:nvPr/>
        </p:nvPicPr>
        <p:blipFill>
          <a:blip r:embed="rId3"/>
          <a:stretch>
            <a:fillRect/>
          </a:stretch>
        </p:blipFill>
        <p:spPr>
          <a:xfrm>
            <a:off x="7007643" y="2131017"/>
            <a:ext cx="3254340" cy="2588217"/>
          </a:xfrm>
          <a:prstGeom prst="rect">
            <a:avLst/>
          </a:prstGeom>
        </p:spPr>
      </p:pic>
    </p:spTree>
    <p:extLst>
      <p:ext uri="{BB962C8B-B14F-4D97-AF65-F5344CB8AC3E}">
        <p14:creationId xmlns:p14="http://schemas.microsoft.com/office/powerpoint/2010/main" val="13335113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Round robin</a:t>
            </a:r>
            <a:br>
              <a:rPr lang="vi-VN" dirty="0"/>
            </a:br>
            <a:endParaRPr lang="en-US" dirty="0"/>
          </a:p>
        </p:txBody>
      </p:sp>
      <p:sp>
        <p:nvSpPr>
          <p:cNvPr id="3" name="Content Placeholder 2"/>
          <p:cNvSpPr>
            <a:spLocks noGrp="1"/>
          </p:cNvSpPr>
          <p:nvPr>
            <p:ph idx="1"/>
          </p:nvPr>
        </p:nvSpPr>
        <p:spPr>
          <a:xfrm>
            <a:off x="1410346" y="1511085"/>
            <a:ext cx="10094266" cy="4400137"/>
          </a:xfrm>
        </p:spPr>
        <p:txBody>
          <a:bodyPr/>
          <a:lstStyle/>
          <a:p>
            <a:r>
              <a:rPr lang="vi-VN" dirty="0"/>
              <a:t>Giả sử mức độ ưu tiên </a:t>
            </a:r>
            <a:r>
              <a:rPr lang="vi-VN" dirty="0" smtClean="0"/>
              <a:t>: P0=20, P1=15, P2=10, P3=0</a:t>
            </a:r>
          </a:p>
          <a:p>
            <a:pPr marL="0" indent="0">
              <a:buNone/>
            </a:pPr>
            <a:endParaRPr lang="en-US" dirty="0"/>
          </a:p>
        </p:txBody>
      </p:sp>
      <p:pic>
        <p:nvPicPr>
          <p:cNvPr id="5" name="Picture 4"/>
          <p:cNvPicPr>
            <a:picLocks noChangeAspect="1"/>
          </p:cNvPicPr>
          <p:nvPr/>
        </p:nvPicPr>
        <p:blipFill>
          <a:blip r:embed="rId2"/>
          <a:stretch>
            <a:fillRect/>
          </a:stretch>
        </p:blipFill>
        <p:spPr>
          <a:xfrm>
            <a:off x="1735810" y="2136883"/>
            <a:ext cx="3781587" cy="3721475"/>
          </a:xfrm>
          <a:prstGeom prst="rect">
            <a:avLst/>
          </a:prstGeom>
        </p:spPr>
      </p:pic>
      <p:pic>
        <p:nvPicPr>
          <p:cNvPr id="7" name="Picture 6"/>
          <p:cNvPicPr>
            <a:picLocks noChangeAspect="1"/>
          </p:cNvPicPr>
          <p:nvPr/>
        </p:nvPicPr>
        <p:blipFill>
          <a:blip r:embed="rId3"/>
          <a:stretch>
            <a:fillRect/>
          </a:stretch>
        </p:blipFill>
        <p:spPr>
          <a:xfrm>
            <a:off x="6080421" y="2022286"/>
            <a:ext cx="3533775" cy="3743325"/>
          </a:xfrm>
          <a:prstGeom prst="rect">
            <a:avLst/>
          </a:prstGeom>
        </p:spPr>
      </p:pic>
    </p:spTree>
    <p:extLst>
      <p:ext uri="{BB962C8B-B14F-4D97-AF65-F5344CB8AC3E}">
        <p14:creationId xmlns:p14="http://schemas.microsoft.com/office/powerpoint/2010/main" val="24854575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Round robin</a:t>
            </a:r>
            <a:endParaRPr lang="en-US" dirty="0"/>
          </a:p>
        </p:txBody>
      </p:sp>
      <p:sp>
        <p:nvSpPr>
          <p:cNvPr id="3" name="Content Placeholder 2"/>
          <p:cNvSpPr>
            <a:spLocks noGrp="1"/>
          </p:cNvSpPr>
          <p:nvPr>
            <p:ph idx="1"/>
          </p:nvPr>
        </p:nvSpPr>
        <p:spPr>
          <a:xfrm>
            <a:off x="1766807" y="1611824"/>
            <a:ext cx="9737805" cy="5005952"/>
          </a:xfrm>
        </p:spPr>
        <p:txBody>
          <a:bodyPr/>
          <a:lstStyle/>
          <a:p>
            <a:r>
              <a:rPr lang="vi-VN" dirty="0" smtClean="0"/>
              <a:t>Bảng thời gian chiếm </a:t>
            </a:r>
            <a:r>
              <a:rPr lang="vi-VN" dirty="0"/>
              <a:t>dụng CPU các </a:t>
            </a:r>
            <a:r>
              <a:rPr lang="vi-VN" dirty="0" smtClean="0"/>
              <a:t>luồng:</a:t>
            </a:r>
          </a:p>
          <a:p>
            <a:endParaRPr lang="vi-VN" dirty="0"/>
          </a:p>
          <a:p>
            <a:endParaRPr lang="vi-VN" dirty="0" smtClean="0"/>
          </a:p>
          <a:p>
            <a:endParaRPr lang="vi-VN" dirty="0"/>
          </a:p>
          <a:p>
            <a:endParaRPr lang="vi-VN" dirty="0" smtClean="0"/>
          </a:p>
          <a:p>
            <a:endParaRPr lang="vi-VN" dirty="0"/>
          </a:p>
          <a:p>
            <a:endParaRPr lang="vi-VN" dirty="0" smtClean="0"/>
          </a:p>
          <a:p>
            <a:endParaRPr lang="vi-VN" dirty="0"/>
          </a:p>
          <a:p>
            <a:endParaRPr lang="vi-VN" dirty="0" smtClean="0"/>
          </a:p>
          <a:p>
            <a:endParaRPr lang="vi-VN" dirty="0"/>
          </a:p>
          <a:p>
            <a:pPr marL="0" indent="0">
              <a:buNone/>
            </a:pPr>
            <a:r>
              <a:rPr lang="vi-VN" dirty="0" smtClean="0"/>
              <a:t>=&gt; Kết luận : Giải thuật RR với độ ưu tiên khác nhau, tuy nhiên các tiến trình với độ dài thời gian sử dụng cpu giống nhau được thực hiện luân phiên với các khoảng thời gian xấp xỉ nhau.</a:t>
            </a:r>
            <a:endParaRPr lang="en-US" dirty="0"/>
          </a:p>
        </p:txBody>
      </p:sp>
      <p:pic>
        <p:nvPicPr>
          <p:cNvPr id="4" name="Picture 3"/>
          <p:cNvPicPr>
            <a:picLocks noChangeAspect="1"/>
          </p:cNvPicPr>
          <p:nvPr/>
        </p:nvPicPr>
        <p:blipFill>
          <a:blip r:embed="rId2"/>
          <a:stretch>
            <a:fillRect/>
          </a:stretch>
        </p:blipFill>
        <p:spPr>
          <a:xfrm>
            <a:off x="2948632" y="2111483"/>
            <a:ext cx="5457825" cy="3409950"/>
          </a:xfrm>
          <a:prstGeom prst="rect">
            <a:avLst/>
          </a:prstGeom>
        </p:spPr>
      </p:pic>
    </p:spTree>
    <p:extLst>
      <p:ext uri="{BB962C8B-B14F-4D97-AF65-F5344CB8AC3E}">
        <p14:creationId xmlns:p14="http://schemas.microsoft.com/office/powerpoint/2010/main" val="4376219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Tổng kết và đánh giá</a:t>
            </a:r>
            <a:endParaRPr lang="en-US" dirty="0"/>
          </a:p>
        </p:txBody>
      </p:sp>
      <p:sp>
        <p:nvSpPr>
          <p:cNvPr id="3" name="Content Placeholder 2"/>
          <p:cNvSpPr>
            <a:spLocks noGrp="1"/>
          </p:cNvSpPr>
          <p:nvPr>
            <p:ph idx="1"/>
          </p:nvPr>
        </p:nvSpPr>
        <p:spPr>
          <a:xfrm>
            <a:off x="1698060" y="1428427"/>
            <a:ext cx="8915400" cy="3777622"/>
          </a:xfrm>
        </p:spPr>
        <p:txBody>
          <a:bodyPr/>
          <a:lstStyle/>
          <a:p>
            <a:r>
              <a:rPr lang="vi-VN" dirty="0" smtClean="0"/>
              <a:t>Kết quả và số liệu đo được thực hiện bằng tay và mô phỏng nên có sai số lớn. Kết quả chỉ có tác dụng đánh giá lý thuyết và khảo nghiệm.</a:t>
            </a:r>
          </a:p>
          <a:p>
            <a:r>
              <a:rPr lang="vi-VN" dirty="0" smtClean="0"/>
              <a:t>Còn một số giải thuật khác mới được phát triển </a:t>
            </a:r>
            <a:r>
              <a:rPr lang="vi-VN" dirty="0"/>
              <a:t>Các phần </a:t>
            </a:r>
            <a:r>
              <a:rPr lang="vi-VN" dirty="0" smtClean="0"/>
              <a:t>chỉ giải </a:t>
            </a:r>
            <a:r>
              <a:rPr lang="vi-VN" dirty="0"/>
              <a:t>thích một số chiến lược lập lịch phổ biến, chỉ xem xét mỗi một CPU đơn lẻ cho một số lượng nhỏ quy trình. Rõ ràng là các hệ thống thực phải xử lý nhiều quá trình đồng thời hơn thực hiện các chu kỳ bùng nổ CPU-I / O của chúng</a:t>
            </a:r>
            <a:r>
              <a:rPr lang="vi-VN" dirty="0" smtClean="0"/>
              <a:t>.</a:t>
            </a:r>
          </a:p>
          <a:p>
            <a:r>
              <a:rPr lang="vi-VN" dirty="0" smtClean="0"/>
              <a:t> các số liệu đo được trong trường hợp đơn luồng CPU </a:t>
            </a:r>
            <a:endParaRPr lang="en-US" dirty="0"/>
          </a:p>
        </p:txBody>
      </p:sp>
      <p:pic>
        <p:nvPicPr>
          <p:cNvPr id="4" name="Picture 3"/>
          <p:cNvPicPr>
            <a:picLocks noChangeAspect="1"/>
          </p:cNvPicPr>
          <p:nvPr/>
        </p:nvPicPr>
        <p:blipFill>
          <a:blip r:embed="rId2"/>
          <a:stretch>
            <a:fillRect/>
          </a:stretch>
        </p:blipFill>
        <p:spPr>
          <a:xfrm>
            <a:off x="3830834" y="3760275"/>
            <a:ext cx="4649917" cy="2663771"/>
          </a:xfrm>
          <a:prstGeom prst="rect">
            <a:avLst/>
          </a:prstGeom>
        </p:spPr>
      </p:pic>
    </p:spTree>
    <p:extLst>
      <p:ext uri="{BB962C8B-B14F-4D97-AF65-F5344CB8AC3E}">
        <p14:creationId xmlns:p14="http://schemas.microsoft.com/office/powerpoint/2010/main" val="4133418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Link Github</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github.com/darkmagician148/operating_system</a:t>
            </a:r>
            <a:endParaRPr lang="vi-VN" dirty="0" smtClean="0"/>
          </a:p>
          <a:p>
            <a:endParaRPr lang="en-US" dirty="0"/>
          </a:p>
        </p:txBody>
      </p:sp>
      <p:pic>
        <p:nvPicPr>
          <p:cNvPr id="4" name="Picture 3"/>
          <p:cNvPicPr>
            <a:picLocks noChangeAspect="1"/>
          </p:cNvPicPr>
          <p:nvPr/>
        </p:nvPicPr>
        <p:blipFill>
          <a:blip r:embed="rId3"/>
          <a:stretch>
            <a:fillRect/>
          </a:stretch>
        </p:blipFill>
        <p:spPr>
          <a:xfrm>
            <a:off x="2711803" y="2594764"/>
            <a:ext cx="8945946" cy="3958550"/>
          </a:xfrm>
          <a:prstGeom prst="rect">
            <a:avLst/>
          </a:prstGeom>
        </p:spPr>
      </p:pic>
    </p:spTree>
    <p:extLst>
      <p:ext uri="{BB962C8B-B14F-4D97-AF65-F5344CB8AC3E}">
        <p14:creationId xmlns:p14="http://schemas.microsoft.com/office/powerpoint/2010/main" val="327602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Tài Liệu Tham Khảo </a:t>
            </a:r>
            <a:endParaRPr lang="en-US" dirty="0"/>
          </a:p>
        </p:txBody>
      </p:sp>
      <p:sp>
        <p:nvSpPr>
          <p:cNvPr id="3" name="Content Placeholder 2"/>
          <p:cNvSpPr>
            <a:spLocks noGrp="1"/>
          </p:cNvSpPr>
          <p:nvPr>
            <p:ph idx="1"/>
          </p:nvPr>
        </p:nvSpPr>
        <p:spPr/>
        <p:txBody>
          <a:bodyPr/>
          <a:lstStyle/>
          <a:p>
            <a:r>
              <a:rPr lang="en-US" dirty="0">
                <a:hlinkClick r:id="rId2"/>
              </a:rPr>
              <a:t>https://www.cs.uic.edu/~</a:t>
            </a:r>
            <a:r>
              <a:rPr lang="en-US" dirty="0" smtClean="0">
                <a:hlinkClick r:id="rId2"/>
              </a:rPr>
              <a:t>jbell/CourseNotes/OperatingSystems/5_CPU_Scheduling.html</a:t>
            </a:r>
            <a:endParaRPr lang="vi-VN" dirty="0" smtClean="0"/>
          </a:p>
          <a:p>
            <a:r>
              <a:rPr lang="en-US" dirty="0">
                <a:hlinkClick r:id="rId3"/>
              </a:rPr>
              <a:t>http://www.cse.hcmut.edu.vn/~</a:t>
            </a:r>
            <a:r>
              <a:rPr lang="en-US" dirty="0" smtClean="0">
                <a:hlinkClick r:id="rId3"/>
              </a:rPr>
              <a:t>hungnq/courses/lopchuyendoi/ch05-CPU-Scheduling.pdf</a:t>
            </a:r>
            <a:endParaRPr lang="vi-VN" dirty="0" smtClean="0"/>
          </a:p>
          <a:p>
            <a:r>
              <a:rPr lang="en-US" dirty="0">
                <a:hlinkClick r:id="rId4"/>
              </a:rPr>
              <a:t>https://</a:t>
            </a:r>
            <a:r>
              <a:rPr lang="en-US" dirty="0" smtClean="0">
                <a:hlinkClick r:id="rId4"/>
              </a:rPr>
              <a:t>man7.org/linux/man-pages/man2/sched_getscheduler.2.html</a:t>
            </a:r>
            <a:endParaRPr lang="vi-VN" dirty="0" smtClean="0"/>
          </a:p>
          <a:p>
            <a:r>
              <a:rPr lang="en-US" dirty="0">
                <a:hlinkClick r:id="rId5"/>
              </a:rPr>
              <a:t>https://</a:t>
            </a:r>
            <a:r>
              <a:rPr lang="en-US" dirty="0" smtClean="0">
                <a:hlinkClick r:id="rId5"/>
              </a:rPr>
              <a:t>access.redhat.com/documentation/en-us/red_hat_enterprise_linux/8/html/monitoring_and_managing_system_status_and_performance/tuning-scheduling-policy_monitoring-and-managing-system-status-and-performance</a:t>
            </a:r>
            <a:endParaRPr lang="vi-VN" dirty="0" smtClean="0"/>
          </a:p>
          <a:p>
            <a:endParaRPr lang="en-US" dirty="0"/>
          </a:p>
        </p:txBody>
      </p:sp>
    </p:spTree>
    <p:extLst>
      <p:ext uri="{BB962C8B-B14F-4D97-AF65-F5344CB8AC3E}">
        <p14:creationId xmlns:p14="http://schemas.microsoft.com/office/powerpoint/2010/main" val="2327664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495706201"/>
              </p:ext>
            </p:extLst>
          </p:nvPr>
        </p:nvGraphicFramePr>
        <p:xfrm>
          <a:off x="1232449" y="1773140"/>
          <a:ext cx="9875522" cy="4253949"/>
        </p:xfrm>
        <a:graphic>
          <a:graphicData uri="http://schemas.openxmlformats.org/drawingml/2006/table">
            <a:tbl>
              <a:tblPr firstRow="1" firstCol="1" bandRow="1">
                <a:tableStyleId>{5C22544A-7EE6-4342-B048-85BDC9FD1C3A}</a:tableStyleId>
              </a:tblPr>
              <a:tblGrid>
                <a:gridCol w="2942055">
                  <a:extLst>
                    <a:ext uri="{9D8B030D-6E8A-4147-A177-3AD203B41FA5}">
                      <a16:colId xmlns:a16="http://schemas.microsoft.com/office/drawing/2014/main" val="1511695690"/>
                    </a:ext>
                  </a:extLst>
                </a:gridCol>
                <a:gridCol w="2521124">
                  <a:extLst>
                    <a:ext uri="{9D8B030D-6E8A-4147-A177-3AD203B41FA5}">
                      <a16:colId xmlns:a16="http://schemas.microsoft.com/office/drawing/2014/main" val="1109945385"/>
                    </a:ext>
                  </a:extLst>
                </a:gridCol>
                <a:gridCol w="2100200">
                  <a:extLst>
                    <a:ext uri="{9D8B030D-6E8A-4147-A177-3AD203B41FA5}">
                      <a16:colId xmlns:a16="http://schemas.microsoft.com/office/drawing/2014/main" val="945904245"/>
                    </a:ext>
                  </a:extLst>
                </a:gridCol>
                <a:gridCol w="2312143">
                  <a:extLst>
                    <a:ext uri="{9D8B030D-6E8A-4147-A177-3AD203B41FA5}">
                      <a16:colId xmlns:a16="http://schemas.microsoft.com/office/drawing/2014/main" val="2723234044"/>
                    </a:ext>
                  </a:extLst>
                </a:gridCol>
              </a:tblGrid>
              <a:tr h="721358">
                <a:tc>
                  <a:txBody>
                    <a:bodyPr/>
                    <a:lstStyle/>
                    <a:p>
                      <a:pPr marL="0" marR="0" algn="ctr">
                        <a:lnSpc>
                          <a:spcPct val="150000"/>
                        </a:lnSpc>
                        <a:spcBef>
                          <a:spcPts val="600"/>
                        </a:spcBef>
                        <a:spcAft>
                          <a:spcPts val="600"/>
                        </a:spcAft>
                      </a:pPr>
                      <a:r>
                        <a:rPr lang="en-US" sz="1600" dirty="0" err="1">
                          <a:effectLst/>
                        </a:rPr>
                        <a:t>Công</a:t>
                      </a:r>
                      <a:r>
                        <a:rPr lang="en-US" sz="1600" dirty="0">
                          <a:effectLst/>
                        </a:rPr>
                        <a:t> </a:t>
                      </a:r>
                      <a:r>
                        <a:rPr lang="en-US" sz="1600" dirty="0" err="1">
                          <a:effectLst/>
                        </a:rPr>
                        <a:t>việc</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888" marR="34888" marT="0" marB="0" anchor="ctr"/>
                </a:tc>
                <a:tc>
                  <a:txBody>
                    <a:bodyPr/>
                    <a:lstStyle/>
                    <a:p>
                      <a:pPr marL="0" marR="0" algn="ctr">
                        <a:lnSpc>
                          <a:spcPct val="150000"/>
                        </a:lnSpc>
                        <a:spcBef>
                          <a:spcPts val="600"/>
                        </a:spcBef>
                        <a:spcAft>
                          <a:spcPts val="600"/>
                        </a:spcAft>
                      </a:pPr>
                      <a:r>
                        <a:rPr lang="en-US" sz="1600" dirty="0" err="1">
                          <a:effectLst/>
                        </a:rPr>
                        <a:t>Nguyễn</a:t>
                      </a:r>
                      <a:r>
                        <a:rPr lang="en-US" sz="1600" dirty="0">
                          <a:effectLst/>
                        </a:rPr>
                        <a:t> </a:t>
                      </a:r>
                      <a:r>
                        <a:rPr lang="vi-VN" sz="1600" dirty="0">
                          <a:effectLst/>
                        </a:rPr>
                        <a:t>Đăng Tuấn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888" marR="34888" marT="0" marB="0" anchor="ctr"/>
                </a:tc>
                <a:tc>
                  <a:txBody>
                    <a:bodyPr/>
                    <a:lstStyle/>
                    <a:p>
                      <a:pPr marL="0" marR="0" algn="ctr">
                        <a:lnSpc>
                          <a:spcPct val="150000"/>
                        </a:lnSpc>
                        <a:spcBef>
                          <a:spcPts val="600"/>
                        </a:spcBef>
                        <a:spcAft>
                          <a:spcPts val="600"/>
                        </a:spcAft>
                      </a:pPr>
                      <a:r>
                        <a:rPr lang="en-US" sz="1600" dirty="0" err="1" smtClean="0">
                          <a:effectLst/>
                        </a:rPr>
                        <a:t>Lê</a:t>
                      </a:r>
                      <a:r>
                        <a:rPr lang="en-US" sz="1600" baseline="0" dirty="0" smtClean="0">
                          <a:effectLst/>
                        </a:rPr>
                        <a:t> </a:t>
                      </a:r>
                      <a:r>
                        <a:rPr lang="en-US" sz="1600" baseline="0" dirty="0" err="1" smtClean="0">
                          <a:effectLst/>
                        </a:rPr>
                        <a:t>Tuấn</a:t>
                      </a:r>
                      <a:r>
                        <a:rPr lang="en-US" sz="1600" baseline="0" dirty="0" smtClean="0">
                          <a:effectLst/>
                        </a:rPr>
                        <a:t> </a:t>
                      </a:r>
                      <a:r>
                        <a:rPr lang="en-US" sz="1600" baseline="0" dirty="0" err="1" smtClean="0">
                          <a:effectLst/>
                        </a:rPr>
                        <a:t>Anh</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888" marR="34888" marT="0" marB="0" anchor="ctr"/>
                </a:tc>
                <a:tc>
                  <a:txBody>
                    <a:bodyPr/>
                    <a:lstStyle/>
                    <a:p>
                      <a:pPr marL="0" marR="0" algn="ctr">
                        <a:lnSpc>
                          <a:spcPct val="150000"/>
                        </a:lnSpc>
                        <a:spcBef>
                          <a:spcPts val="600"/>
                        </a:spcBef>
                        <a:spcAft>
                          <a:spcPts val="600"/>
                        </a:spcAft>
                      </a:pPr>
                      <a:r>
                        <a:rPr lang="en-US" sz="1600" dirty="0" err="1">
                          <a:effectLst/>
                        </a:rPr>
                        <a:t>Nguyễn</a:t>
                      </a:r>
                      <a:r>
                        <a:rPr lang="en-US" sz="1600" dirty="0">
                          <a:effectLst/>
                        </a:rPr>
                        <a:t> </a:t>
                      </a:r>
                      <a:r>
                        <a:rPr lang="vi-VN" sz="1600" dirty="0">
                          <a:effectLst/>
                        </a:rPr>
                        <a:t>Quý Hoàng</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888" marR="34888" marT="0" marB="0" anchor="ctr"/>
                </a:tc>
                <a:extLst>
                  <a:ext uri="{0D108BD9-81ED-4DB2-BD59-A6C34878D82A}">
                    <a16:rowId xmlns:a16="http://schemas.microsoft.com/office/drawing/2014/main" val="1442898782"/>
                  </a:ext>
                </a:extLst>
              </a:tr>
              <a:tr h="801916">
                <a:tc>
                  <a:txBody>
                    <a:bodyPr/>
                    <a:lstStyle/>
                    <a:p>
                      <a:pPr marL="0" marR="0" lvl="0" indent="0" algn="just">
                        <a:lnSpc>
                          <a:spcPct val="150000"/>
                        </a:lnSpc>
                        <a:spcBef>
                          <a:spcPts val="600"/>
                        </a:spcBef>
                        <a:spcAft>
                          <a:spcPts val="600"/>
                        </a:spcAft>
                        <a:buFont typeface="+mj-lt"/>
                        <a:buNone/>
                      </a:pPr>
                      <a:r>
                        <a:rPr lang="vi-VN" sz="1600" kern="1200" dirty="0" smtClean="0">
                          <a:effectLst/>
                        </a:rPr>
                        <a:t>Tìm </a:t>
                      </a:r>
                      <a:r>
                        <a:rPr lang="vi-VN" sz="1600" kern="1200" dirty="0">
                          <a:effectLst/>
                        </a:rPr>
                        <a:t>hiểu </a:t>
                      </a:r>
                      <a:r>
                        <a:rPr lang="vi-VN" sz="1600" kern="1200" dirty="0" smtClean="0">
                          <a:effectLst/>
                        </a:rPr>
                        <a:t>và chọn đề </a:t>
                      </a:r>
                      <a:r>
                        <a:rPr lang="vi-VN" sz="1600" kern="1200" dirty="0">
                          <a:effectLst/>
                        </a:rPr>
                        <a:t>tài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888" marR="34888" marT="0" marB="0" anchor="ctr"/>
                </a:tc>
                <a:tc>
                  <a:txBody>
                    <a:bodyPr/>
                    <a:lstStyle/>
                    <a:p>
                      <a:pPr marL="0" marR="0" algn="ctr">
                        <a:lnSpc>
                          <a:spcPct val="150000"/>
                        </a:lnSpc>
                        <a:spcBef>
                          <a:spcPts val="600"/>
                        </a:spcBef>
                        <a:spcAft>
                          <a:spcPts val="600"/>
                        </a:spcAft>
                      </a:pPr>
                      <a:r>
                        <a:rPr lang="en-US" sz="1600" dirty="0">
                          <a:effectLst/>
                        </a:rPr>
                        <a:t>x</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888" marR="34888" marT="0" marB="0" anchor="ctr"/>
                </a:tc>
                <a:tc>
                  <a:txBody>
                    <a:bodyPr/>
                    <a:lstStyle/>
                    <a:p>
                      <a:pPr marL="0" marR="0" algn="ctr">
                        <a:lnSpc>
                          <a:spcPct val="150000"/>
                        </a:lnSpc>
                        <a:spcBef>
                          <a:spcPts val="600"/>
                        </a:spcBef>
                        <a:spcAft>
                          <a:spcPts val="600"/>
                        </a:spcAft>
                      </a:pPr>
                      <a:r>
                        <a:rPr lang="en-US" sz="1600">
                          <a:effectLst/>
                        </a:rPr>
                        <a:t>x</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888" marR="34888" marT="0" marB="0" anchor="ctr"/>
                </a:tc>
                <a:tc>
                  <a:txBody>
                    <a:bodyPr/>
                    <a:lstStyle/>
                    <a:p>
                      <a:pPr marL="0" marR="0" algn="ctr">
                        <a:lnSpc>
                          <a:spcPct val="150000"/>
                        </a:lnSpc>
                        <a:spcBef>
                          <a:spcPts val="600"/>
                        </a:spcBef>
                        <a:spcAft>
                          <a:spcPts val="600"/>
                        </a:spcAft>
                      </a:pPr>
                      <a:r>
                        <a:rPr lang="en-US" sz="1600">
                          <a:effectLst/>
                        </a:rPr>
                        <a:t>x</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888" marR="34888" marT="0" marB="0" anchor="ctr"/>
                </a:tc>
                <a:extLst>
                  <a:ext uri="{0D108BD9-81ED-4DB2-BD59-A6C34878D82A}">
                    <a16:rowId xmlns:a16="http://schemas.microsoft.com/office/drawing/2014/main" val="519641041"/>
                  </a:ext>
                </a:extLst>
              </a:tr>
              <a:tr h="418435">
                <a:tc>
                  <a:txBody>
                    <a:bodyPr/>
                    <a:lstStyle/>
                    <a:p>
                      <a:pPr marL="0" marR="0" lvl="0" indent="0" algn="just">
                        <a:lnSpc>
                          <a:spcPct val="150000"/>
                        </a:lnSpc>
                        <a:spcBef>
                          <a:spcPts val="600"/>
                        </a:spcBef>
                        <a:spcAft>
                          <a:spcPts val="600"/>
                        </a:spcAft>
                        <a:buFont typeface="+mj-lt"/>
                        <a:buNone/>
                      </a:pPr>
                      <a:r>
                        <a:rPr lang="vi-VN" sz="1600" dirty="0" smtClean="0">
                          <a:effectLst/>
                          <a:latin typeface="+mn-lt"/>
                          <a:ea typeface="+mn-ea"/>
                          <a:cs typeface="+mn-cs"/>
                        </a:rPr>
                        <a:t>Tìm hiểu lý thuyết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888" marR="34888" marT="0" marB="0" anchor="ctr"/>
                </a:tc>
                <a:tc>
                  <a:txBody>
                    <a:bodyPr/>
                    <a:lstStyle/>
                    <a:p>
                      <a:pPr marL="0" marR="0" algn="ctr">
                        <a:lnSpc>
                          <a:spcPct val="150000"/>
                        </a:lnSpc>
                        <a:spcBef>
                          <a:spcPts val="600"/>
                        </a:spcBef>
                        <a:spcAft>
                          <a:spcPts val="600"/>
                        </a:spcAft>
                      </a:pPr>
                      <a:r>
                        <a:rPr lang="en-US" sz="1600" dirty="0">
                          <a:effectLst/>
                        </a:rPr>
                        <a:t>x</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888" marR="34888" marT="0" marB="0" anchor="ctr"/>
                </a:tc>
                <a:tc>
                  <a:txBody>
                    <a:bodyPr/>
                    <a:lstStyle/>
                    <a:p>
                      <a:pPr marL="0" marR="0" algn="ctr">
                        <a:lnSpc>
                          <a:spcPct val="150000"/>
                        </a:lnSpc>
                        <a:spcBef>
                          <a:spcPts val="600"/>
                        </a:spcBef>
                        <a:spcAft>
                          <a:spcPts val="600"/>
                        </a:spcAft>
                      </a:pPr>
                      <a:r>
                        <a:rPr lang="vi-VN" sz="1600">
                          <a:effectLst/>
                        </a:rPr>
                        <a:t>x</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888" marR="34888" marT="0" marB="0" anchor="ctr"/>
                </a:tc>
                <a:tc>
                  <a:txBody>
                    <a:bodyPr/>
                    <a:lstStyle/>
                    <a:p>
                      <a:pPr marL="0" marR="0" algn="ctr">
                        <a:lnSpc>
                          <a:spcPct val="150000"/>
                        </a:lnSpc>
                        <a:spcBef>
                          <a:spcPts val="600"/>
                        </a:spcBef>
                        <a:spcAft>
                          <a:spcPts val="600"/>
                        </a:spcAft>
                      </a:pPr>
                      <a:r>
                        <a:rPr lang="en-US" sz="1600">
                          <a:effectLst/>
                        </a:rPr>
                        <a:t>x</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888" marR="34888" marT="0" marB="0" anchor="ctr"/>
                </a:tc>
                <a:extLst>
                  <a:ext uri="{0D108BD9-81ED-4DB2-BD59-A6C34878D82A}">
                    <a16:rowId xmlns:a16="http://schemas.microsoft.com/office/drawing/2014/main" val="959528177"/>
                  </a:ext>
                </a:extLst>
              </a:tr>
              <a:tr h="1090527">
                <a:tc>
                  <a:txBody>
                    <a:bodyPr/>
                    <a:lstStyle/>
                    <a:p>
                      <a:pPr marL="0" marR="0" lvl="0" indent="0" algn="just">
                        <a:lnSpc>
                          <a:spcPct val="150000"/>
                        </a:lnSpc>
                        <a:spcBef>
                          <a:spcPts val="600"/>
                        </a:spcBef>
                        <a:spcAft>
                          <a:spcPts val="600"/>
                        </a:spcAft>
                        <a:buFont typeface="+mj-lt"/>
                        <a:buNone/>
                      </a:pPr>
                      <a:r>
                        <a:rPr lang="vi-VN" sz="1600" dirty="0" smtClean="0">
                          <a:effectLst/>
                        </a:rPr>
                        <a:t>Lập trình , tính toán </a:t>
                      </a:r>
                      <a:r>
                        <a:rPr lang="vi-VN" sz="1600" dirty="0">
                          <a:effectLst/>
                        </a:rPr>
                        <a:t>lại dựa trên thông </a:t>
                      </a:r>
                      <a:r>
                        <a:rPr lang="vi-VN" sz="1600" dirty="0" smtClean="0">
                          <a:effectLst/>
                        </a:rPr>
                        <a:t>số</a:t>
                      </a:r>
                      <a:r>
                        <a:rPr lang="vi-VN" sz="1600" baseline="0" dirty="0" smtClean="0">
                          <a:effectLst/>
                        </a:rPr>
                        <a:t> </a:t>
                      </a:r>
                      <a:r>
                        <a:rPr lang="vi-VN" sz="1600" dirty="0" smtClean="0">
                          <a:effectLst/>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888" marR="34888" marT="0" marB="0" anchor="ctr"/>
                </a:tc>
                <a:tc>
                  <a:txBody>
                    <a:bodyPr/>
                    <a:lstStyle/>
                    <a:p>
                      <a:pPr marL="0" marR="0" algn="ctr">
                        <a:lnSpc>
                          <a:spcPct val="150000"/>
                        </a:lnSpc>
                        <a:spcBef>
                          <a:spcPts val="600"/>
                        </a:spcBef>
                        <a:spcAft>
                          <a:spcPts val="600"/>
                        </a:spcAft>
                      </a:pPr>
                      <a:r>
                        <a:rPr lang="vi-VN" sz="1600">
                          <a:effectLst/>
                        </a:rPr>
                        <a:t>x</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4888" marR="34888" marT="0" marB="0" anchor="ctr"/>
                </a:tc>
                <a:tc>
                  <a:txBody>
                    <a:bodyPr/>
                    <a:lstStyle/>
                    <a:p>
                      <a:pPr marL="0" marR="0" algn="ctr">
                        <a:lnSpc>
                          <a:spcPct val="150000"/>
                        </a:lnSpc>
                        <a:spcBef>
                          <a:spcPts val="600"/>
                        </a:spcBef>
                        <a:spcAft>
                          <a:spcPts val="600"/>
                        </a:spcAft>
                      </a:pPr>
                      <a:r>
                        <a:rPr lang="vi-VN" sz="1600" dirty="0" smtClean="0">
                          <a:effectLst/>
                        </a:rPr>
                        <a:t>x</a:t>
                      </a:r>
                      <a:r>
                        <a:rPr lang="en-US" sz="1600" dirty="0">
                          <a:effectLst/>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888" marR="34888" marT="0" marB="0" anchor="ctr"/>
                </a:tc>
                <a:tc>
                  <a:txBody>
                    <a:bodyPr/>
                    <a:lstStyle/>
                    <a:p>
                      <a:pPr marL="0" marR="0" algn="ctr">
                        <a:lnSpc>
                          <a:spcPct val="150000"/>
                        </a:lnSpc>
                        <a:spcBef>
                          <a:spcPts val="600"/>
                        </a:spcBef>
                        <a:spcAft>
                          <a:spcPts val="600"/>
                        </a:spcAft>
                      </a:pPr>
                      <a:r>
                        <a:rPr lang="vi-VN" sz="1600" dirty="0" smtClean="0">
                          <a:effectLst/>
                        </a:rPr>
                        <a:t>x</a:t>
                      </a:r>
                      <a:r>
                        <a:rPr lang="en-US" sz="1600" dirty="0">
                          <a:effectLst/>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888" marR="34888" marT="0" marB="0" anchor="ctr"/>
                </a:tc>
                <a:extLst>
                  <a:ext uri="{0D108BD9-81ED-4DB2-BD59-A6C34878D82A}">
                    <a16:rowId xmlns:a16="http://schemas.microsoft.com/office/drawing/2014/main" val="2289241807"/>
                  </a:ext>
                </a:extLst>
              </a:tr>
              <a:tr h="1221713">
                <a:tc>
                  <a:txBody>
                    <a:bodyPr/>
                    <a:lstStyle/>
                    <a:p>
                      <a:pPr marL="0" marR="0" lvl="0" indent="0" algn="just">
                        <a:lnSpc>
                          <a:spcPct val="150000"/>
                        </a:lnSpc>
                        <a:spcBef>
                          <a:spcPts val="600"/>
                        </a:spcBef>
                        <a:spcAft>
                          <a:spcPts val="600"/>
                        </a:spcAft>
                        <a:buFont typeface="+mj-lt"/>
                        <a:buNone/>
                      </a:pPr>
                      <a:r>
                        <a:rPr lang="en-US" sz="1600" dirty="0" err="1">
                          <a:effectLst/>
                        </a:rPr>
                        <a:t>Làm</a:t>
                      </a:r>
                      <a:r>
                        <a:rPr lang="en-US" sz="1600" dirty="0">
                          <a:effectLst/>
                        </a:rPr>
                        <a:t> </a:t>
                      </a:r>
                      <a:r>
                        <a:rPr lang="en-US" sz="1600" dirty="0" err="1">
                          <a:effectLst/>
                        </a:rPr>
                        <a:t>báo</a:t>
                      </a:r>
                      <a:r>
                        <a:rPr lang="en-US" sz="1600" dirty="0">
                          <a:effectLst/>
                        </a:rPr>
                        <a:t> </a:t>
                      </a:r>
                      <a:r>
                        <a:rPr lang="en-US" sz="1600" dirty="0" err="1">
                          <a:effectLst/>
                        </a:rPr>
                        <a:t>cáo</a:t>
                      </a:r>
                      <a:r>
                        <a:rPr lang="en-US" sz="1600" dirty="0">
                          <a:effectLst/>
                        </a:rPr>
                        <a: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888" marR="34888" marT="0" marB="0" anchor="ctr"/>
                </a:tc>
                <a:tc>
                  <a:txBody>
                    <a:bodyPr/>
                    <a:lstStyle/>
                    <a:p>
                      <a:pPr marL="0" marR="0" algn="just">
                        <a:lnSpc>
                          <a:spcPct val="150000"/>
                        </a:lnSpc>
                        <a:spcBef>
                          <a:spcPts val="600"/>
                        </a:spcBef>
                        <a:spcAft>
                          <a:spcPts val="600"/>
                        </a:spcAft>
                      </a:pPr>
                      <a:r>
                        <a:rPr lang="en-US" sz="1600" dirty="0" err="1">
                          <a:effectLst/>
                        </a:rPr>
                        <a:t>Viết</a:t>
                      </a:r>
                      <a:r>
                        <a:rPr lang="en-US" sz="1600" dirty="0">
                          <a:effectLst/>
                        </a:rPr>
                        <a:t> </a:t>
                      </a:r>
                      <a:r>
                        <a:rPr lang="en-US" sz="1600" dirty="0" err="1">
                          <a:effectLst/>
                        </a:rPr>
                        <a:t>báo</a:t>
                      </a:r>
                      <a:r>
                        <a:rPr lang="en-US" sz="1600" dirty="0">
                          <a:effectLst/>
                        </a:rPr>
                        <a:t> </a:t>
                      </a:r>
                      <a:r>
                        <a:rPr lang="vi-VN" sz="1600" dirty="0" smtClean="0">
                          <a:effectLst/>
                        </a:rPr>
                        <a:t>cáo, làm biểu đồ làm việc ,code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888" marR="34888" marT="0" marB="0" anchor="ctr"/>
                </a:tc>
                <a:tc>
                  <a:txBody>
                    <a:bodyPr/>
                    <a:lstStyle/>
                    <a:p>
                      <a:pPr marL="0" marR="0" algn="just">
                        <a:lnSpc>
                          <a:spcPct val="150000"/>
                        </a:lnSpc>
                        <a:spcBef>
                          <a:spcPts val="600"/>
                        </a:spcBef>
                        <a:spcAft>
                          <a:spcPts val="600"/>
                        </a:spcAft>
                      </a:pPr>
                      <a:r>
                        <a:rPr lang="en-US" sz="1600" dirty="0" err="1">
                          <a:effectLst/>
                        </a:rPr>
                        <a:t>Đọc</a:t>
                      </a:r>
                      <a:r>
                        <a:rPr lang="en-US" sz="1600" dirty="0">
                          <a:effectLst/>
                        </a:rPr>
                        <a:t> </a:t>
                      </a:r>
                      <a:r>
                        <a:rPr lang="en-US" sz="1600" dirty="0" err="1">
                          <a:effectLst/>
                        </a:rPr>
                        <a:t>soát</a:t>
                      </a:r>
                      <a:r>
                        <a:rPr lang="en-US" sz="1600" dirty="0">
                          <a:effectLst/>
                        </a:rPr>
                        <a:t> </a:t>
                      </a:r>
                      <a:r>
                        <a:rPr lang="en-US" sz="1600" dirty="0" err="1">
                          <a:effectLst/>
                        </a:rPr>
                        <a:t>và</a:t>
                      </a:r>
                      <a:r>
                        <a:rPr lang="en-US" sz="1600" dirty="0">
                          <a:effectLst/>
                        </a:rPr>
                        <a:t> </a:t>
                      </a:r>
                      <a:r>
                        <a:rPr lang="en-US" sz="1600" dirty="0" err="1">
                          <a:effectLst/>
                        </a:rPr>
                        <a:t>chỉnh</a:t>
                      </a:r>
                      <a:r>
                        <a:rPr lang="en-US" sz="1600" dirty="0">
                          <a:effectLst/>
                        </a:rPr>
                        <a:t> </a:t>
                      </a:r>
                      <a:r>
                        <a:rPr lang="vi-VN" sz="1600" dirty="0" smtClean="0">
                          <a:effectLst/>
                        </a:rPr>
                        <a:t>sửa,code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888" marR="34888" marT="0" marB="0" anchor="ctr"/>
                </a:tc>
                <a:tc>
                  <a:txBody>
                    <a:bodyPr/>
                    <a:lstStyle/>
                    <a:p>
                      <a:pPr marL="0" marR="0" algn="just">
                        <a:lnSpc>
                          <a:spcPct val="150000"/>
                        </a:lnSpc>
                        <a:spcBef>
                          <a:spcPts val="600"/>
                        </a:spcBef>
                        <a:spcAft>
                          <a:spcPts val="600"/>
                        </a:spcAft>
                      </a:pPr>
                      <a:r>
                        <a:rPr lang="en-US" sz="1600" dirty="0" err="1">
                          <a:effectLst/>
                        </a:rPr>
                        <a:t>Viết</a:t>
                      </a:r>
                      <a:r>
                        <a:rPr lang="en-US" sz="1600" dirty="0">
                          <a:effectLst/>
                        </a:rPr>
                        <a:t> </a:t>
                      </a:r>
                      <a:r>
                        <a:rPr lang="en-US" sz="1600" dirty="0" err="1">
                          <a:effectLst/>
                        </a:rPr>
                        <a:t>báo</a:t>
                      </a:r>
                      <a:r>
                        <a:rPr lang="en-US" sz="1600" dirty="0">
                          <a:effectLst/>
                        </a:rPr>
                        <a:t> </a:t>
                      </a:r>
                      <a:r>
                        <a:rPr lang="en-US" sz="1600" dirty="0" err="1">
                          <a:effectLst/>
                        </a:rPr>
                        <a:t>cáo</a:t>
                      </a:r>
                      <a:r>
                        <a:rPr lang="en-US" sz="1600" dirty="0">
                          <a:effectLst/>
                        </a:rPr>
                        <a:t> </a:t>
                      </a:r>
                      <a:r>
                        <a:rPr lang="en-US" sz="1600" dirty="0" err="1">
                          <a:effectLst/>
                        </a:rPr>
                        <a:t>về</a:t>
                      </a:r>
                      <a:r>
                        <a:rPr lang="en-US" sz="1600" dirty="0">
                          <a:effectLst/>
                        </a:rPr>
                        <a:t> </a:t>
                      </a:r>
                      <a:r>
                        <a:rPr lang="en-US" sz="1600" dirty="0" err="1">
                          <a:effectLst/>
                        </a:rPr>
                        <a:t>phần</a:t>
                      </a:r>
                      <a:r>
                        <a:rPr lang="en-US" sz="1600" dirty="0">
                          <a:effectLst/>
                        </a:rPr>
                        <a:t> </a:t>
                      </a:r>
                      <a:r>
                        <a:rPr lang="en-US" sz="1600" dirty="0" err="1">
                          <a:effectLst/>
                        </a:rPr>
                        <a:t>mô</a:t>
                      </a:r>
                      <a:r>
                        <a:rPr lang="en-US" sz="1600" dirty="0">
                          <a:effectLst/>
                        </a:rPr>
                        <a:t> </a:t>
                      </a:r>
                      <a:r>
                        <a:rPr lang="en-US" sz="1600" dirty="0" err="1">
                          <a:effectLst/>
                        </a:rPr>
                        <a:t>phỏng</a:t>
                      </a:r>
                      <a:r>
                        <a:rPr lang="en-US" sz="1600" dirty="0">
                          <a:effectLst/>
                        </a:rPr>
                        <a:t> </a:t>
                      </a:r>
                      <a:r>
                        <a:rPr lang="en-US" sz="1600" dirty="0" err="1">
                          <a:effectLst/>
                        </a:rPr>
                        <a:t>và</a:t>
                      </a:r>
                      <a:r>
                        <a:rPr lang="en-US" sz="1600" dirty="0">
                          <a:effectLst/>
                        </a:rPr>
                        <a:t> </a:t>
                      </a:r>
                      <a:r>
                        <a:rPr lang="en-US" sz="1600" dirty="0" err="1">
                          <a:effectLst/>
                        </a:rPr>
                        <a:t>chỉnh</a:t>
                      </a:r>
                      <a:r>
                        <a:rPr lang="en-US" sz="1600" dirty="0">
                          <a:effectLst/>
                        </a:rPr>
                        <a:t> </a:t>
                      </a:r>
                      <a:r>
                        <a:rPr lang="vi-VN" sz="1600" dirty="0" smtClean="0">
                          <a:effectLst/>
                        </a:rPr>
                        <a:t>sửa,code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888" marR="34888" marT="0" marB="0" anchor="ctr"/>
                </a:tc>
                <a:extLst>
                  <a:ext uri="{0D108BD9-81ED-4DB2-BD59-A6C34878D82A}">
                    <a16:rowId xmlns:a16="http://schemas.microsoft.com/office/drawing/2014/main" val="2007740191"/>
                  </a:ext>
                </a:extLst>
              </a:tr>
            </a:tbl>
          </a:graphicData>
        </a:graphic>
      </p:graphicFrame>
    </p:spTree>
    <p:extLst>
      <p:ext uri="{BB962C8B-B14F-4D97-AF65-F5344CB8AC3E}">
        <p14:creationId xmlns:p14="http://schemas.microsoft.com/office/powerpoint/2010/main" val="3819565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Bahnschrift" panose="020B0502040204020203" pitchFamily="34" charset="0"/>
              </a:rPr>
              <a:t>Scheduling linux </a:t>
            </a:r>
            <a:endParaRPr lang="en-US" dirty="0">
              <a:latin typeface="Bahnschrift" panose="020B0502040204020203" pitchFamily="34" charset="0"/>
            </a:endParaRPr>
          </a:p>
        </p:txBody>
      </p:sp>
      <p:sp>
        <p:nvSpPr>
          <p:cNvPr id="3" name="Content Placeholder 2"/>
          <p:cNvSpPr>
            <a:spLocks noGrp="1"/>
          </p:cNvSpPr>
          <p:nvPr>
            <p:ph idx="1"/>
          </p:nvPr>
        </p:nvSpPr>
        <p:spPr/>
        <p:txBody>
          <a:bodyPr/>
          <a:lstStyle/>
          <a:p>
            <a:r>
              <a:rPr lang="vi-VN" dirty="0" smtClean="0">
                <a:latin typeface="Bahnschrift" panose="020B0502040204020203" pitchFamily="34" charset="0"/>
              </a:rPr>
              <a:t>Process được hiểu đơn giải là sự thực thi của một chương trình đang được hệ điều hành thực thi và phân ra bởi một hoặc nhiều luồng ( thread ).</a:t>
            </a:r>
          </a:p>
          <a:p>
            <a:r>
              <a:rPr lang="vi-VN" dirty="0" smtClean="0">
                <a:latin typeface="Bahnschrift" panose="020B0502040204020203" pitchFamily="34" charset="0"/>
              </a:rPr>
              <a:t>Cấu trúc thực hiện của tiến trình trong hệ điều hành </a:t>
            </a:r>
            <a:endParaRPr lang="en-US" dirty="0">
              <a:latin typeface="Bahnschrift" panose="020B0502040204020203" pitchFamily="34" charset="0"/>
            </a:endParaRPr>
          </a:p>
        </p:txBody>
      </p:sp>
      <p:pic>
        <p:nvPicPr>
          <p:cNvPr id="4" name="Picture 2" descr="All You Need To Know About Processes in Linux [Comprehensive Gu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0479" y="3151955"/>
            <a:ext cx="4996070" cy="3222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540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Bahnschrift" panose="020B0502040204020203" pitchFamily="34" charset="0"/>
              </a:rPr>
              <a:t>Lý thuyết cơ bản scheduling </a:t>
            </a:r>
            <a:endParaRPr lang="en-US" dirty="0">
              <a:latin typeface="Bahnschrift" panose="020B0502040204020203" pitchFamily="34" charset="0"/>
            </a:endParaRPr>
          </a:p>
        </p:txBody>
      </p:sp>
      <p:sp>
        <p:nvSpPr>
          <p:cNvPr id="3" name="Content Placeholder 2"/>
          <p:cNvSpPr>
            <a:spLocks noGrp="1"/>
          </p:cNvSpPr>
          <p:nvPr>
            <p:ph idx="1"/>
          </p:nvPr>
        </p:nvSpPr>
        <p:spPr>
          <a:xfrm>
            <a:off x="1502797" y="2059388"/>
            <a:ext cx="10042498" cy="4357314"/>
          </a:xfrm>
        </p:spPr>
        <p:txBody>
          <a:bodyPr>
            <a:normAutofit/>
          </a:bodyPr>
          <a:lstStyle/>
          <a:p>
            <a:pPr lvl="1">
              <a:lnSpc>
                <a:spcPct val="200000"/>
              </a:lnSpc>
              <a:buFont typeface="Wingdings" panose="05000000000000000000" pitchFamily="2" charset="2"/>
              <a:buChar char="Ø"/>
            </a:pPr>
            <a:r>
              <a:rPr lang="vi-VN" sz="1800" dirty="0" smtClean="0">
                <a:latin typeface="Bahnschrift" panose="020B0502040204020203" pitchFamily="34" charset="0"/>
              </a:rPr>
              <a:t>Bất cứ khi nào CPU trở nên nhàn rỗi, công việc của Bộ lập lịch Cup ( hay còn gọi là bộ lập lịch ngắn hạn) là chọn một quá trình khác từ hạng đợi sẵn sàng để chạy tiếp theo. </a:t>
            </a:r>
          </a:p>
          <a:p>
            <a:pPr lvl="1">
              <a:lnSpc>
                <a:spcPct val="200000"/>
              </a:lnSpc>
              <a:buFont typeface="Wingdings" panose="05000000000000000000" pitchFamily="2" charset="2"/>
              <a:buChar char="Ø"/>
            </a:pPr>
            <a:r>
              <a:rPr lang="vi-VN" sz="1800" dirty="0" smtClean="0">
                <a:latin typeface="Bahnschrift" panose="020B0502040204020203" pitchFamily="34" charset="0"/>
              </a:rPr>
              <a:t>Cấu trúc lưu trữ cho hàng đợi sẵn sàng và thuật toán được sử dụng để chọn quy trình tiếp theo không nhất thiết phải là hàng đợi FIFO. Có một số giải pháp thay thế để lựa chọn, cũng như nhiều tham số có thể điều chỉnh cho mỗi thuật toán, là chủ đề cơ bản của toàn bộ chương trình này </a:t>
            </a:r>
          </a:p>
        </p:txBody>
      </p:sp>
    </p:spTree>
    <p:extLst>
      <p:ext uri="{BB962C8B-B14F-4D97-AF65-F5344CB8AC3E}">
        <p14:creationId xmlns:p14="http://schemas.microsoft.com/office/powerpoint/2010/main" val="29095899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latin typeface="Bahnschrift" panose="020B0502040204020203" pitchFamily="34" charset="0"/>
              </a:rPr>
              <a:t>Khái niệm cơ bản scheduling </a:t>
            </a:r>
            <a:endParaRPr lang="en-US" b="1" dirty="0">
              <a:latin typeface="Bahnschrift" panose="020B0502040204020203" pitchFamily="34" charset="0"/>
            </a:endParaRPr>
          </a:p>
        </p:txBody>
      </p:sp>
      <p:sp>
        <p:nvSpPr>
          <p:cNvPr id="3" name="Content Placeholder 2"/>
          <p:cNvSpPr>
            <a:spLocks noGrp="1"/>
          </p:cNvSpPr>
          <p:nvPr>
            <p:ph idx="1"/>
          </p:nvPr>
        </p:nvSpPr>
        <p:spPr>
          <a:xfrm>
            <a:off x="1884459" y="1669773"/>
            <a:ext cx="9660835" cy="4651513"/>
          </a:xfrm>
        </p:spPr>
        <p:txBody>
          <a:bodyPr>
            <a:normAutofit/>
          </a:bodyPr>
          <a:lstStyle/>
          <a:p>
            <a:r>
              <a:rPr lang="vi-VN" sz="2000" dirty="0" smtClean="0">
                <a:latin typeface="Bahnschrift" panose="020B0502040204020203" pitchFamily="34" charset="0"/>
              </a:rPr>
              <a:t>Lập lịch trình CPU diễn ra theo bốn điều kiện: </a:t>
            </a:r>
          </a:p>
          <a:p>
            <a:pPr marL="0" indent="0">
              <a:buNone/>
            </a:pPr>
            <a:r>
              <a:rPr lang="vi-VN" sz="2000" dirty="0" smtClean="0">
                <a:latin typeface="Bahnschrift" panose="020B0502040204020203" pitchFamily="34" charset="0"/>
              </a:rPr>
              <a:t>	1, khi một tiến trình chuyển từ trạng thái đang chạy sang trạng thái đợi, chẳng hạn như đối với một yêu cầu I/O hoặc thực hiện lệch gọi hệ thống wait().</a:t>
            </a:r>
          </a:p>
          <a:p>
            <a:pPr marL="0" indent="0">
              <a:buNone/>
            </a:pPr>
            <a:r>
              <a:rPr lang="vi-VN" sz="2000" dirty="0">
                <a:latin typeface="Bahnschrift" panose="020B0502040204020203" pitchFamily="34" charset="0"/>
              </a:rPr>
              <a:t>	</a:t>
            </a:r>
            <a:r>
              <a:rPr lang="vi-VN" sz="2000" dirty="0" smtClean="0">
                <a:latin typeface="Bahnschrift" panose="020B0502040204020203" pitchFamily="34" charset="0"/>
              </a:rPr>
              <a:t>2, khi một tiến trình chuyển từ trạng thái đang chạy sang trạng thái sẵn sàng. Vd như phản ứng một ngắt. </a:t>
            </a:r>
          </a:p>
          <a:p>
            <a:pPr marL="0" indent="0">
              <a:buNone/>
            </a:pPr>
            <a:r>
              <a:rPr lang="vi-VN" sz="2000" dirty="0">
                <a:latin typeface="Bahnschrift" panose="020B0502040204020203" pitchFamily="34" charset="0"/>
              </a:rPr>
              <a:t>	</a:t>
            </a:r>
            <a:r>
              <a:rPr lang="vi-VN" sz="2000" dirty="0" smtClean="0">
                <a:latin typeface="Bahnschrift" panose="020B0502040204020203" pitchFamily="34" charset="0"/>
              </a:rPr>
              <a:t>3, khi một quy trình chuyển từ trạng thái chờ sang trạng thái sẵn sàng, hãy nói khi hoàn thành I/O hoặc quay lại từ wait()</a:t>
            </a:r>
          </a:p>
          <a:p>
            <a:pPr marL="0" indent="0">
              <a:buNone/>
            </a:pPr>
            <a:r>
              <a:rPr lang="vi-VN" sz="2000" dirty="0">
                <a:latin typeface="Bahnschrift" panose="020B0502040204020203" pitchFamily="34" charset="0"/>
              </a:rPr>
              <a:t>	</a:t>
            </a:r>
            <a:r>
              <a:rPr lang="vi-VN" sz="2000" dirty="0" smtClean="0">
                <a:latin typeface="Bahnschrift" panose="020B0502040204020203" pitchFamily="34" charset="0"/>
              </a:rPr>
              <a:t>4, khi một quá trình kết thúc</a:t>
            </a:r>
          </a:p>
          <a:p>
            <a:pPr marL="0" indent="0">
              <a:buNone/>
            </a:pPr>
            <a:endParaRPr lang="vi-VN" sz="2000" dirty="0">
              <a:latin typeface="Bahnschrift" panose="020B0502040204020203" pitchFamily="34" charset="0"/>
            </a:endParaRPr>
          </a:p>
          <a:p>
            <a:pPr marL="0" indent="0">
              <a:buNone/>
            </a:pPr>
            <a:r>
              <a:rPr lang="vi-VN" sz="2000" dirty="0" smtClean="0">
                <a:latin typeface="Bahnschrift" panose="020B0502040204020203" pitchFamily="34" charset="0"/>
              </a:rPr>
              <a:t>=&gt; mỗi điều kiện sẽ có một bộ lập lịch và phương pháp riêng </a:t>
            </a:r>
            <a:endParaRPr lang="en-US" sz="2000" dirty="0">
              <a:latin typeface="Bahnschrift" panose="020B0502040204020203" pitchFamily="34" charset="0"/>
            </a:endParaRPr>
          </a:p>
        </p:txBody>
      </p:sp>
    </p:spTree>
    <p:extLst>
      <p:ext uri="{BB962C8B-B14F-4D97-AF65-F5344CB8AC3E}">
        <p14:creationId xmlns:p14="http://schemas.microsoft.com/office/powerpoint/2010/main" val="39996663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Bahnschrift" panose="020B0502040204020203" pitchFamily="34" charset="0"/>
              </a:rPr>
              <a:t>Scheduling linux </a:t>
            </a:r>
            <a:endParaRPr lang="en-US" dirty="0">
              <a:latin typeface="Bahnschrift" panose="020B0502040204020203" pitchFamily="34" charset="0"/>
            </a:endParaRPr>
          </a:p>
        </p:txBody>
      </p:sp>
      <p:sp>
        <p:nvSpPr>
          <p:cNvPr id="3" name="Content Placeholder 2"/>
          <p:cNvSpPr>
            <a:spLocks noGrp="1"/>
          </p:cNvSpPr>
          <p:nvPr>
            <p:ph idx="1"/>
          </p:nvPr>
        </p:nvSpPr>
        <p:spPr>
          <a:xfrm>
            <a:off x="1773141" y="1804945"/>
            <a:ext cx="9239415" cy="4921858"/>
          </a:xfrm>
        </p:spPr>
        <p:txBody>
          <a:bodyPr>
            <a:normAutofit/>
          </a:bodyPr>
          <a:lstStyle/>
          <a:p>
            <a:pPr>
              <a:lnSpc>
                <a:spcPct val="150000"/>
              </a:lnSpc>
            </a:pPr>
            <a:r>
              <a:rPr lang="vi-VN" sz="2000" dirty="0" smtClean="0">
                <a:latin typeface="Bahnschrift" panose="020B0502040204020203" pitchFamily="34" charset="0"/>
              </a:rPr>
              <a:t>Lập lịch tiến trình là một trong những công việc quan trọng của tiến trình : đánh giá và xắp xếp xem tiến trình nào chạy trước, tiến trình nào chạy sau, chạy trong thời gian bao lâu( timeslice ) hoặc có nên dừng lại tiến trình hiện tại để thực thi tiến trình khác mà nó thấy quan trọng hơn.</a:t>
            </a:r>
          </a:p>
          <a:p>
            <a:pPr marL="0" indent="0">
              <a:lnSpc>
                <a:spcPct val="150000"/>
              </a:lnSpc>
              <a:buNone/>
            </a:pPr>
            <a:endParaRPr lang="vi-VN" sz="2000" dirty="0" smtClean="0">
              <a:latin typeface="Bahnschrift" panose="020B0502040204020203" pitchFamily="34" charset="0"/>
            </a:endParaRPr>
          </a:p>
          <a:p>
            <a:pPr>
              <a:lnSpc>
                <a:spcPct val="150000"/>
              </a:lnSpc>
            </a:pPr>
            <a:r>
              <a:rPr lang="vi-VN" sz="2000" dirty="0" smtClean="0">
                <a:latin typeface="Bahnschrift" panose="020B0502040204020203" pitchFamily="34" charset="0"/>
              </a:rPr>
              <a:t>Mục đích cuối cùng của các bộ lập lịch là làm sao cho có thể tối ưu được thời gian xử lý và đồng thời hoàn thành các yêu cầu độ ưu tiên trước sau</a:t>
            </a:r>
            <a:endParaRPr lang="en-US" sz="2000" dirty="0">
              <a:latin typeface="Bahnschrift" panose="020B0502040204020203" pitchFamily="34" charset="0"/>
            </a:endParaRPr>
          </a:p>
        </p:txBody>
      </p:sp>
    </p:spTree>
    <p:extLst>
      <p:ext uri="{BB962C8B-B14F-4D97-AF65-F5344CB8AC3E}">
        <p14:creationId xmlns:p14="http://schemas.microsoft.com/office/powerpoint/2010/main" val="32591586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Bahnschrift" panose="020B0502040204020203" pitchFamily="34" charset="0"/>
              </a:rPr>
              <a:t>Tiêu chí scheduling </a:t>
            </a:r>
            <a:endParaRPr lang="en-US" dirty="0">
              <a:latin typeface="Bahnschrift" panose="020B0502040204020203" pitchFamily="34" charset="0"/>
            </a:endParaRPr>
          </a:p>
        </p:txBody>
      </p:sp>
      <p:sp>
        <p:nvSpPr>
          <p:cNvPr id="3" name="Content Placeholder 2"/>
          <p:cNvSpPr>
            <a:spLocks noGrp="1"/>
          </p:cNvSpPr>
          <p:nvPr>
            <p:ph idx="1"/>
          </p:nvPr>
        </p:nvSpPr>
        <p:spPr>
          <a:xfrm>
            <a:off x="1264257" y="1757237"/>
            <a:ext cx="10240355" cy="4699221"/>
          </a:xfrm>
        </p:spPr>
        <p:txBody>
          <a:bodyPr>
            <a:normAutofit fontScale="92500" lnSpcReduction="10000"/>
          </a:bodyPr>
          <a:lstStyle/>
          <a:p>
            <a:pPr marL="0" indent="0">
              <a:buNone/>
            </a:pPr>
            <a:r>
              <a:rPr lang="vi-VN" dirty="0" smtClean="0">
                <a:latin typeface="Bahnschrift" panose="020B0502040204020203" pitchFamily="34" charset="0"/>
              </a:rPr>
              <a:t>Một số tiêu chí khác nhau cần xem xét khi cố gắng chọn thuật toán “ tốt nhất “ cho một tình huống và môi trường cụ thể:</a:t>
            </a:r>
          </a:p>
          <a:p>
            <a:pPr>
              <a:buFont typeface="Wingdings" panose="05000000000000000000" pitchFamily="2" charset="2"/>
              <a:buChar char="Ø"/>
            </a:pPr>
            <a:r>
              <a:rPr lang="vi-VN" dirty="0" smtClean="0">
                <a:latin typeface="Bahnschrift" panose="020B0502040204020203" pitchFamily="34" charset="0"/>
              </a:rPr>
              <a:t>Sử dụng CPU – Lý tưởng nhất là CPU sẽ bận 100% thời gian , để lãng phí 0 chu kì CPU. Trên hệ thống thực, mức sử dụng nên từ 40% ( tải nhẹ ) đến 90% ( tải nặng ).</a:t>
            </a:r>
          </a:p>
          <a:p>
            <a:pPr>
              <a:buFont typeface="Wingdings" panose="05000000000000000000" pitchFamily="2" charset="2"/>
              <a:buChar char="Ø"/>
            </a:pPr>
            <a:r>
              <a:rPr lang="vi-VN" dirty="0" smtClean="0">
                <a:latin typeface="Bahnschrift" panose="020B0502040204020203" pitchFamily="34" charset="0"/>
              </a:rPr>
              <a:t>Thông lượng – Số lượng quy trình đã hoàn thành trên một đơn vị thời gian. Có số dao động từ 10 / giây đến 1 / giờ tùy thuộc vào các quy trình cụ thể. </a:t>
            </a:r>
          </a:p>
          <a:p>
            <a:pPr>
              <a:buFont typeface="Wingdings" panose="05000000000000000000" pitchFamily="2" charset="2"/>
              <a:buChar char="Ø"/>
            </a:pPr>
            <a:r>
              <a:rPr lang="vi-VN" dirty="0" smtClean="0">
                <a:latin typeface="Bahnschrift" panose="020B0502040204020203" pitchFamily="34" charset="0"/>
              </a:rPr>
              <a:t>Thời gian quay vòng – Thời gian cần thiết để một quy trình cụ thể hoàn thành, từ lúc gửi đến khi hoàn thành. </a:t>
            </a:r>
            <a:endParaRPr lang="vi-VN" dirty="0">
              <a:latin typeface="Bahnschrift" panose="020B0502040204020203" pitchFamily="34" charset="0"/>
            </a:endParaRPr>
          </a:p>
          <a:p>
            <a:pPr>
              <a:buFont typeface="Wingdings" panose="05000000000000000000" pitchFamily="2" charset="2"/>
              <a:buChar char="Ø"/>
            </a:pPr>
            <a:r>
              <a:rPr lang="vi-VN" dirty="0" smtClean="0">
                <a:latin typeface="Bahnschrift" panose="020B0502040204020203" pitchFamily="34" charset="0"/>
              </a:rPr>
              <a:t>Thời gian chờ đợi – Các tiến trình dành bao nhiêu thời gian trong hàng đợi sẵn sàng để chờ đến lượt chúng chạy trên CPU.</a:t>
            </a:r>
          </a:p>
          <a:p>
            <a:pPr>
              <a:buFont typeface="Wingdings" panose="05000000000000000000" pitchFamily="2" charset="2"/>
              <a:buChar char="Ø"/>
            </a:pPr>
            <a:r>
              <a:rPr lang="vi-VN" dirty="0" smtClean="0">
                <a:latin typeface="Bahnschrift" panose="020B0502040204020203" pitchFamily="34" charset="0"/>
              </a:rPr>
              <a:t>Thời gian phản hồi – Thời gian thực hiện trong một chương trình tương tác từ khi đưa ra lệnh cho đến khi </a:t>
            </a:r>
            <a:r>
              <a:rPr lang="vi-VN" b="1" dirty="0" smtClean="0">
                <a:latin typeface="Bahnschrift" panose="020B0502040204020203" pitchFamily="34" charset="0"/>
              </a:rPr>
              <a:t>commence </a:t>
            </a:r>
            <a:r>
              <a:rPr lang="vi-VN" dirty="0" smtClean="0">
                <a:latin typeface="Bahnschrift" panose="020B0502040204020203" pitchFamily="34" charset="0"/>
              </a:rPr>
              <a:t>phản hồi lệnh</a:t>
            </a:r>
          </a:p>
          <a:p>
            <a:pPr marL="0" indent="0">
              <a:buNone/>
            </a:pPr>
            <a:r>
              <a:rPr lang="vi-VN" dirty="0" smtClean="0"/>
              <a:t> 		=&gt; 	Nói </a:t>
            </a:r>
            <a:r>
              <a:rPr lang="vi-VN" dirty="0"/>
              <a:t>chung, người ta muốn tối ưu hóa giá trị trung bình của một tiêu chí (Tối đa hóa việc sử dụng và thông lượng CPU và giảm thiểu tất cả các tiêu chí khác.) Tuy nhiên, đôi khi người ta muốn làm điều gì đó khác biệt, chẳng hạn như giảm thiểu thời gian phản hồi tối đa.</a:t>
            </a:r>
          </a:p>
          <a:p>
            <a:pPr>
              <a:buFont typeface="Wingdings" panose="05000000000000000000" pitchFamily="2" charset="2"/>
              <a:buChar char="Ø"/>
            </a:pPr>
            <a:endParaRPr lang="vi-VN" dirty="0" smtClean="0">
              <a:latin typeface="Bahnschrift" panose="020B0502040204020203" pitchFamily="34" charset="0"/>
            </a:endParaRPr>
          </a:p>
        </p:txBody>
      </p:sp>
    </p:spTree>
    <p:extLst>
      <p:ext uri="{BB962C8B-B14F-4D97-AF65-F5344CB8AC3E}">
        <p14:creationId xmlns:p14="http://schemas.microsoft.com/office/powerpoint/2010/main" val="235442952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04DB4E71CE2C24E892A53589CD549EF" ma:contentTypeVersion="8" ma:contentTypeDescription="Create a new document." ma:contentTypeScope="" ma:versionID="03a8b4e915dc5c85c244b91e08529dd9">
  <xsd:schema xmlns:xsd="http://www.w3.org/2001/XMLSchema" xmlns:xs="http://www.w3.org/2001/XMLSchema" xmlns:p="http://schemas.microsoft.com/office/2006/metadata/properties" xmlns:ns2="2aaa3be9-5871-4dea-8f36-fc2ff3209b56" xmlns:ns3="81205b7a-92de-4f55-8340-46b22df423dd" targetNamespace="http://schemas.microsoft.com/office/2006/metadata/properties" ma:root="true" ma:fieldsID="68c6f3b751db61ac61b7ff9063c17ff0" ns2:_="" ns3:_="">
    <xsd:import namespace="2aaa3be9-5871-4dea-8f36-fc2ff3209b56"/>
    <xsd:import namespace="81205b7a-92de-4f55-8340-46b22df423d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aa3be9-5871-4dea-8f36-fc2ff3209b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1205b7a-92de-4f55-8340-46b22df423d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8DBC209-F0E2-48DF-AD2E-311122EEFC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aaa3be9-5871-4dea-8f36-fc2ff3209b56"/>
    <ds:schemaRef ds:uri="81205b7a-92de-4f55-8340-46b22df423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694679E-F89C-4330-BF3D-51DD7CE16F82}">
  <ds:schemaRefs>
    <ds:schemaRef ds:uri="http://schemas.microsoft.com/sharepoint/v3/contenttype/forms"/>
  </ds:schemaRefs>
</ds:datastoreItem>
</file>

<file path=customXml/itemProps3.xml><?xml version="1.0" encoding="utf-8"?>
<ds:datastoreItem xmlns:ds="http://schemas.openxmlformats.org/officeDocument/2006/customXml" ds:itemID="{7E677E0B-516A-4D7E-A2BA-8A53B8F8852F}">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81205b7a-92de-4f55-8340-46b22df423dd"/>
    <ds:schemaRef ds:uri="2aaa3be9-5871-4dea-8f36-fc2ff3209b56"/>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Wisp</Template>
  <TotalTime>1597</TotalTime>
  <Words>2465</Words>
  <Application>Microsoft Office PowerPoint</Application>
  <PresentationFormat>Widescreen</PresentationFormat>
  <Paragraphs>265</Paragraphs>
  <Slides>36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SimSun</vt:lpstr>
      <vt:lpstr>Arial</vt:lpstr>
      <vt:lpstr>Bahnschrift</vt:lpstr>
      <vt:lpstr>Calibri</vt:lpstr>
      <vt:lpstr>Century Gothic</vt:lpstr>
      <vt:lpstr>Symbol</vt:lpstr>
      <vt:lpstr>Tahoma</vt:lpstr>
      <vt:lpstr>Times New Roman</vt:lpstr>
      <vt:lpstr>Wingdings</vt:lpstr>
      <vt:lpstr>Wingdings 3</vt:lpstr>
      <vt:lpstr>Wisp</vt:lpstr>
      <vt:lpstr>     Scheduling linux</vt:lpstr>
      <vt:lpstr>Nội dung trình bày</vt:lpstr>
      <vt:lpstr>PowerPoint Presentation</vt:lpstr>
      <vt:lpstr>PowerPoint Presentation</vt:lpstr>
      <vt:lpstr>Scheduling linux </vt:lpstr>
      <vt:lpstr>Lý thuyết cơ bản scheduling </vt:lpstr>
      <vt:lpstr>Khái niệm cơ bản scheduling </vt:lpstr>
      <vt:lpstr>Scheduling linux </vt:lpstr>
      <vt:lpstr>Tiêu chí scheduling </vt:lpstr>
      <vt:lpstr>Các thuật toán lập lịch </vt:lpstr>
      <vt:lpstr>Cấu hình máy thử nghiệm</vt:lpstr>
      <vt:lpstr>1. First-Come First-Serve Scheduling </vt:lpstr>
      <vt:lpstr>PowerPoint Presentation</vt:lpstr>
      <vt:lpstr>PowerPoint Presentation</vt:lpstr>
      <vt:lpstr>2. Shortest-Job-First Scheduling, SJF </vt:lpstr>
      <vt:lpstr>PowerPoint Presentation</vt:lpstr>
      <vt:lpstr>PowerPoint Presentation</vt:lpstr>
      <vt:lpstr>PowerPoint Presentation</vt:lpstr>
      <vt:lpstr>PowerPoint Presentation</vt:lpstr>
      <vt:lpstr>PowerPoint Presentation</vt:lpstr>
      <vt:lpstr>3.Priority Scheduling </vt:lpstr>
      <vt:lpstr>PowerPoint Presentation</vt:lpstr>
      <vt:lpstr>PowerPoint Presentation</vt:lpstr>
      <vt:lpstr>4.Round Robin Scheduling </vt:lpstr>
      <vt:lpstr>PowerPoint Presentation</vt:lpstr>
      <vt:lpstr>PowerPoint Presentation</vt:lpstr>
      <vt:lpstr>PowerPoint Presentation</vt:lpstr>
      <vt:lpstr>Mô phỏng và đánh giá đưa ra kết quả </vt:lpstr>
      <vt:lpstr>Thiết lập</vt:lpstr>
      <vt:lpstr>Scheduling FCFS</vt:lpstr>
      <vt:lpstr>Scheduling FJS-prority FJS </vt:lpstr>
      <vt:lpstr>Round robin </vt:lpstr>
      <vt:lpstr>Round robin</vt:lpstr>
      <vt:lpstr>Tổng kết và đánh giá</vt:lpstr>
      <vt:lpstr>Link Github</vt:lpstr>
      <vt:lpstr>Tài Liệu Tham Khảo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Scheduling linux</dc:title>
  <dc:creator>admin</dc:creator>
  <cp:lastModifiedBy>admin</cp:lastModifiedBy>
  <cp:revision>71</cp:revision>
  <dcterms:created xsi:type="dcterms:W3CDTF">2022-02-04T06:52:45Z</dcterms:created>
  <dcterms:modified xsi:type="dcterms:W3CDTF">2022-02-26T19:41:07Z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0x010100904DB4E71CE2C24E892A53589CD549EF</vt:lpwstr>
  </property>
</Properties>
</file>