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9" r:id="rId1"/>
  </p:sldMasterIdLst>
  <p:notesMasterIdLst>
    <p:notesMasterId r:id="rId18"/>
  </p:notesMasterIdLst>
  <p:sldIdLst>
    <p:sldId id="269" r:id="rId2"/>
    <p:sldId id="275" r:id="rId3"/>
    <p:sldId id="256" r:id="rId4"/>
    <p:sldId id="277" r:id="rId5"/>
    <p:sldId id="278" r:id="rId6"/>
    <p:sldId id="265" r:id="rId7"/>
    <p:sldId id="279" r:id="rId8"/>
    <p:sldId id="280" r:id="rId9"/>
    <p:sldId id="281" r:id="rId10"/>
    <p:sldId id="282" r:id="rId11"/>
    <p:sldId id="283" r:id="rId12"/>
    <p:sldId id="284" r:id="rId13"/>
    <p:sldId id="285" r:id="rId14"/>
    <p:sldId id="287" r:id="rId15"/>
    <p:sldId id="288" r:id="rId16"/>
    <p:sldId id="27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4660"/>
  </p:normalViewPr>
  <p:slideViewPr>
    <p:cSldViewPr>
      <p:cViewPr varScale="1">
        <p:scale>
          <a:sx n="94" d="100"/>
          <a:sy n="94" d="100"/>
        </p:scale>
        <p:origin x="581"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CF7051-8B55-424F-B9D3-B9BF4E88D03B}" type="doc">
      <dgm:prSet loTypeId="urn:microsoft.com/office/officeart/2005/8/layout/vList3" loCatId="list" qsTypeId="urn:microsoft.com/office/officeart/2005/8/quickstyle/simple1" qsCatId="simple" csTypeId="urn:microsoft.com/office/officeart/2005/8/colors/accent1_1" csCatId="accent1" phldr="1"/>
      <dgm:spPr/>
    </dgm:pt>
    <dgm:pt modelId="{CB326AE1-7BDC-4185-9515-09136DAB54B7}">
      <dgm:prSet phldrT="[Text]"/>
      <dgm:spPr/>
      <dgm:t>
        <a:bodyPr/>
        <a:lstStyle/>
        <a:p>
          <a:r>
            <a:rPr lang="en-US" dirty="0" err="1" smtClean="0"/>
            <a:t>Khái</a:t>
          </a:r>
          <a:r>
            <a:rPr lang="en-US" dirty="0" smtClean="0"/>
            <a:t> </a:t>
          </a:r>
          <a:r>
            <a:rPr lang="en-US" dirty="0" err="1" smtClean="0"/>
            <a:t>niệm</a:t>
          </a:r>
          <a:endParaRPr lang="en-US" dirty="0"/>
        </a:p>
      </dgm:t>
    </dgm:pt>
    <dgm:pt modelId="{14C4A43D-7FB0-4254-AB06-46B352286E3C}" type="parTrans" cxnId="{093C9F6F-6333-45CE-8803-0605ABC81FE2}">
      <dgm:prSet/>
      <dgm:spPr/>
      <dgm:t>
        <a:bodyPr/>
        <a:lstStyle/>
        <a:p>
          <a:endParaRPr lang="en-US"/>
        </a:p>
      </dgm:t>
    </dgm:pt>
    <dgm:pt modelId="{8F8F54A2-FE2E-4A3B-8369-7576D83D265A}" type="sibTrans" cxnId="{093C9F6F-6333-45CE-8803-0605ABC81FE2}">
      <dgm:prSet/>
      <dgm:spPr/>
      <dgm:t>
        <a:bodyPr/>
        <a:lstStyle/>
        <a:p>
          <a:endParaRPr lang="en-US"/>
        </a:p>
      </dgm:t>
    </dgm:pt>
    <dgm:pt modelId="{D52E1518-92EC-4566-B127-D4DC515AEA0B}">
      <dgm:prSet phldrT="[Text]"/>
      <dgm:spPr/>
      <dgm:t>
        <a:bodyPr/>
        <a:lstStyle/>
        <a:p>
          <a:r>
            <a:rPr lang="en-US" dirty="0" err="1" smtClean="0"/>
            <a:t>Phân</a:t>
          </a:r>
          <a:r>
            <a:rPr lang="en-US" dirty="0" smtClean="0"/>
            <a:t> </a:t>
          </a:r>
          <a:r>
            <a:rPr lang="en-US" dirty="0" err="1" smtClean="0"/>
            <a:t>tích</a:t>
          </a:r>
          <a:endParaRPr lang="en-US" dirty="0"/>
        </a:p>
      </dgm:t>
    </dgm:pt>
    <dgm:pt modelId="{25A7A9D8-853C-4AC0-A675-D6A66B4558E8}" type="parTrans" cxnId="{5B8B3177-1A7B-49E1-8C43-A79D81F5A765}">
      <dgm:prSet/>
      <dgm:spPr/>
      <dgm:t>
        <a:bodyPr/>
        <a:lstStyle/>
        <a:p>
          <a:endParaRPr lang="en-US"/>
        </a:p>
      </dgm:t>
    </dgm:pt>
    <dgm:pt modelId="{5F4C6689-A206-4787-91A2-0C12604AD9F0}" type="sibTrans" cxnId="{5B8B3177-1A7B-49E1-8C43-A79D81F5A765}">
      <dgm:prSet/>
      <dgm:spPr/>
      <dgm:t>
        <a:bodyPr/>
        <a:lstStyle/>
        <a:p>
          <a:endParaRPr lang="en-US"/>
        </a:p>
      </dgm:t>
    </dgm:pt>
    <dgm:pt modelId="{3D51EAB4-9AD0-4D88-986A-DD490C1AE172}">
      <dgm:prSet phldrT="[Text]"/>
      <dgm:spPr/>
      <dgm:t>
        <a:bodyPr/>
        <a:lstStyle/>
        <a:p>
          <a:r>
            <a:rPr lang="en-US" dirty="0" err="1" smtClean="0"/>
            <a:t>Nhận</a:t>
          </a:r>
          <a:r>
            <a:rPr lang="en-US" dirty="0" smtClean="0"/>
            <a:t> </a:t>
          </a:r>
          <a:r>
            <a:rPr lang="en-US" dirty="0" err="1" smtClean="0"/>
            <a:t>xét</a:t>
          </a:r>
          <a:endParaRPr lang="en-US" dirty="0"/>
        </a:p>
      </dgm:t>
    </dgm:pt>
    <dgm:pt modelId="{6AB6DD62-4FC2-4896-86C3-03153AA3B1D4}" type="parTrans" cxnId="{0BECEA25-65ED-440D-96C8-3A93E4A083F1}">
      <dgm:prSet/>
      <dgm:spPr/>
      <dgm:t>
        <a:bodyPr/>
        <a:lstStyle/>
        <a:p>
          <a:endParaRPr lang="en-US"/>
        </a:p>
      </dgm:t>
    </dgm:pt>
    <dgm:pt modelId="{F50D8A1D-6B7B-4BAD-83F2-62D13B9A6E13}" type="sibTrans" cxnId="{0BECEA25-65ED-440D-96C8-3A93E4A083F1}">
      <dgm:prSet/>
      <dgm:spPr/>
      <dgm:t>
        <a:bodyPr/>
        <a:lstStyle/>
        <a:p>
          <a:endParaRPr lang="en-US"/>
        </a:p>
      </dgm:t>
    </dgm:pt>
    <dgm:pt modelId="{6DBE460B-1C92-49EB-A2C1-2F55A911E831}" type="pres">
      <dgm:prSet presAssocID="{2ECF7051-8B55-424F-B9D3-B9BF4E88D03B}" presName="linearFlow" presStyleCnt="0">
        <dgm:presLayoutVars>
          <dgm:dir/>
          <dgm:resizeHandles val="exact"/>
        </dgm:presLayoutVars>
      </dgm:prSet>
      <dgm:spPr/>
    </dgm:pt>
    <dgm:pt modelId="{2A60F20D-BBDE-4CEB-89A8-BAA11BE4224D}" type="pres">
      <dgm:prSet presAssocID="{CB326AE1-7BDC-4185-9515-09136DAB54B7}" presName="composite" presStyleCnt="0"/>
      <dgm:spPr/>
    </dgm:pt>
    <dgm:pt modelId="{60E8822A-B86C-468E-84B6-A2973D284168}" type="pres">
      <dgm:prSet presAssocID="{CB326AE1-7BDC-4185-9515-09136DAB54B7}" presName="imgShp" presStyleLbl="fgImgPlace1" presStyleIdx="0" presStyleCnt="3" custFlipVert="1" custFlipHor="1" custScaleX="12136" custScaleY="15043" custLinFactNeighborX="-5553" custLinFactNeighborY="-176"/>
      <dgm:spPr>
        <a:blipFill rotWithShape="1">
          <a:blip xmlns:r="http://schemas.openxmlformats.org/officeDocument/2006/relationships" r:embed="rId1"/>
          <a:stretch>
            <a:fillRect/>
          </a:stretch>
        </a:blipFill>
      </dgm:spPr>
      <dgm:t>
        <a:bodyPr/>
        <a:lstStyle/>
        <a:p>
          <a:endParaRPr lang="en-US"/>
        </a:p>
      </dgm:t>
    </dgm:pt>
    <dgm:pt modelId="{48E965C4-F7C7-49D1-B939-C33DAA1148B4}" type="pres">
      <dgm:prSet presAssocID="{CB326AE1-7BDC-4185-9515-09136DAB54B7}" presName="txShp" presStyleLbl="node1" presStyleIdx="0" presStyleCnt="3" custLinFactNeighborX="130" custLinFactNeighborY="-175">
        <dgm:presLayoutVars>
          <dgm:bulletEnabled val="1"/>
        </dgm:presLayoutVars>
      </dgm:prSet>
      <dgm:spPr/>
      <dgm:t>
        <a:bodyPr/>
        <a:lstStyle/>
        <a:p>
          <a:endParaRPr lang="en-US"/>
        </a:p>
      </dgm:t>
    </dgm:pt>
    <dgm:pt modelId="{0AFBCC8E-FE7F-4B22-BF60-68052B5E3440}" type="pres">
      <dgm:prSet presAssocID="{8F8F54A2-FE2E-4A3B-8369-7576D83D265A}" presName="spacing" presStyleCnt="0"/>
      <dgm:spPr/>
    </dgm:pt>
    <dgm:pt modelId="{EC0FE673-D35A-4AA0-8129-756EA8EDF516}" type="pres">
      <dgm:prSet presAssocID="{D52E1518-92EC-4566-B127-D4DC515AEA0B}" presName="composite" presStyleCnt="0"/>
      <dgm:spPr/>
    </dgm:pt>
    <dgm:pt modelId="{4B9516E8-A7C9-4D28-BC69-78D7399BF81F}" type="pres">
      <dgm:prSet presAssocID="{D52E1518-92EC-4566-B127-D4DC515AEA0B}" presName="imgShp" presStyleLbl="fgImgPlace1" presStyleIdx="1" presStyleCnt="3" custFlipVert="1" custFlipHor="0" custScaleX="12137" custScaleY="8496" custLinFactNeighborX="-5552" custLinFactNeighborY="3843"/>
      <dgm:spPr>
        <a:blipFill rotWithShape="1">
          <a:blip xmlns:r="http://schemas.openxmlformats.org/officeDocument/2006/relationships" r:embed="rId1"/>
          <a:stretch>
            <a:fillRect/>
          </a:stretch>
        </a:blipFill>
      </dgm:spPr>
    </dgm:pt>
    <dgm:pt modelId="{A90C5553-FCBA-44B4-8E38-6E7C676CE15D}" type="pres">
      <dgm:prSet presAssocID="{D52E1518-92EC-4566-B127-D4DC515AEA0B}" presName="txShp" presStyleLbl="node1" presStyleIdx="1" presStyleCnt="3">
        <dgm:presLayoutVars>
          <dgm:bulletEnabled val="1"/>
        </dgm:presLayoutVars>
      </dgm:prSet>
      <dgm:spPr/>
      <dgm:t>
        <a:bodyPr/>
        <a:lstStyle/>
        <a:p>
          <a:endParaRPr lang="en-US"/>
        </a:p>
      </dgm:t>
    </dgm:pt>
    <dgm:pt modelId="{2963E8CE-006A-4D5E-9833-6456A8728CFE}" type="pres">
      <dgm:prSet presAssocID="{5F4C6689-A206-4787-91A2-0C12604AD9F0}" presName="spacing" presStyleCnt="0"/>
      <dgm:spPr/>
    </dgm:pt>
    <dgm:pt modelId="{AD37D8C3-CD15-4605-B5C0-07D0540A3193}" type="pres">
      <dgm:prSet presAssocID="{3D51EAB4-9AD0-4D88-986A-DD490C1AE172}" presName="composite" presStyleCnt="0"/>
      <dgm:spPr/>
    </dgm:pt>
    <dgm:pt modelId="{03637091-4F97-45A2-BD22-BF18E98DB095}" type="pres">
      <dgm:prSet presAssocID="{3D51EAB4-9AD0-4D88-986A-DD490C1AE172}" presName="imgShp" presStyleLbl="fgImgPlace1" presStyleIdx="2" presStyleCnt="3" custScaleX="9028" custScaleY="11349"/>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t="-1000" b="-1000"/>
          </a:stretch>
        </a:blipFill>
      </dgm:spPr>
    </dgm:pt>
    <dgm:pt modelId="{2B8A3102-20D6-4059-9751-CDAFF17D3F77}" type="pres">
      <dgm:prSet presAssocID="{3D51EAB4-9AD0-4D88-986A-DD490C1AE172}" presName="txShp" presStyleLbl="node1" presStyleIdx="2" presStyleCnt="3">
        <dgm:presLayoutVars>
          <dgm:bulletEnabled val="1"/>
        </dgm:presLayoutVars>
      </dgm:prSet>
      <dgm:spPr/>
      <dgm:t>
        <a:bodyPr/>
        <a:lstStyle/>
        <a:p>
          <a:endParaRPr lang="en-US"/>
        </a:p>
      </dgm:t>
    </dgm:pt>
  </dgm:ptLst>
  <dgm:cxnLst>
    <dgm:cxn modelId="{093C9F6F-6333-45CE-8803-0605ABC81FE2}" srcId="{2ECF7051-8B55-424F-B9D3-B9BF4E88D03B}" destId="{CB326AE1-7BDC-4185-9515-09136DAB54B7}" srcOrd="0" destOrd="0" parTransId="{14C4A43D-7FB0-4254-AB06-46B352286E3C}" sibTransId="{8F8F54A2-FE2E-4A3B-8369-7576D83D265A}"/>
    <dgm:cxn modelId="{98FC46BA-2A1D-4647-AC34-4E8610A7D51E}" type="presOf" srcId="{D52E1518-92EC-4566-B127-D4DC515AEA0B}" destId="{A90C5553-FCBA-44B4-8E38-6E7C676CE15D}" srcOrd="0" destOrd="0" presId="urn:microsoft.com/office/officeart/2005/8/layout/vList3"/>
    <dgm:cxn modelId="{5B8B3177-1A7B-49E1-8C43-A79D81F5A765}" srcId="{2ECF7051-8B55-424F-B9D3-B9BF4E88D03B}" destId="{D52E1518-92EC-4566-B127-D4DC515AEA0B}" srcOrd="1" destOrd="0" parTransId="{25A7A9D8-853C-4AC0-A675-D6A66B4558E8}" sibTransId="{5F4C6689-A206-4787-91A2-0C12604AD9F0}"/>
    <dgm:cxn modelId="{07D04C58-D755-498A-BFC9-75F74CF111B4}" type="presOf" srcId="{2ECF7051-8B55-424F-B9D3-B9BF4E88D03B}" destId="{6DBE460B-1C92-49EB-A2C1-2F55A911E831}" srcOrd="0" destOrd="0" presId="urn:microsoft.com/office/officeart/2005/8/layout/vList3"/>
    <dgm:cxn modelId="{D28CE103-AA82-4719-A7F6-7406269475F5}" type="presOf" srcId="{3D51EAB4-9AD0-4D88-986A-DD490C1AE172}" destId="{2B8A3102-20D6-4059-9751-CDAFF17D3F77}" srcOrd="0" destOrd="0" presId="urn:microsoft.com/office/officeart/2005/8/layout/vList3"/>
    <dgm:cxn modelId="{7A4C27B8-EB54-4E21-897B-7A2609DF4745}" type="presOf" srcId="{CB326AE1-7BDC-4185-9515-09136DAB54B7}" destId="{48E965C4-F7C7-49D1-B939-C33DAA1148B4}" srcOrd="0" destOrd="0" presId="urn:microsoft.com/office/officeart/2005/8/layout/vList3"/>
    <dgm:cxn modelId="{0BECEA25-65ED-440D-96C8-3A93E4A083F1}" srcId="{2ECF7051-8B55-424F-B9D3-B9BF4E88D03B}" destId="{3D51EAB4-9AD0-4D88-986A-DD490C1AE172}" srcOrd="2" destOrd="0" parTransId="{6AB6DD62-4FC2-4896-86C3-03153AA3B1D4}" sibTransId="{F50D8A1D-6B7B-4BAD-83F2-62D13B9A6E13}"/>
    <dgm:cxn modelId="{B0905888-B44C-4134-B47B-FF60EDD48595}" type="presParOf" srcId="{6DBE460B-1C92-49EB-A2C1-2F55A911E831}" destId="{2A60F20D-BBDE-4CEB-89A8-BAA11BE4224D}" srcOrd="0" destOrd="0" presId="urn:microsoft.com/office/officeart/2005/8/layout/vList3"/>
    <dgm:cxn modelId="{BBBF0629-F6B7-4285-8291-648129936779}" type="presParOf" srcId="{2A60F20D-BBDE-4CEB-89A8-BAA11BE4224D}" destId="{60E8822A-B86C-468E-84B6-A2973D284168}" srcOrd="0" destOrd="0" presId="urn:microsoft.com/office/officeart/2005/8/layout/vList3"/>
    <dgm:cxn modelId="{1CCF7D32-1739-4D8F-A324-844BB08B8B2E}" type="presParOf" srcId="{2A60F20D-BBDE-4CEB-89A8-BAA11BE4224D}" destId="{48E965C4-F7C7-49D1-B939-C33DAA1148B4}" srcOrd="1" destOrd="0" presId="urn:microsoft.com/office/officeart/2005/8/layout/vList3"/>
    <dgm:cxn modelId="{7C9B78ED-A3BC-4F33-BCA0-7C51BECA041C}" type="presParOf" srcId="{6DBE460B-1C92-49EB-A2C1-2F55A911E831}" destId="{0AFBCC8E-FE7F-4B22-BF60-68052B5E3440}" srcOrd="1" destOrd="0" presId="urn:microsoft.com/office/officeart/2005/8/layout/vList3"/>
    <dgm:cxn modelId="{4AE6FC22-3A91-496F-A3EA-8B52F2322348}" type="presParOf" srcId="{6DBE460B-1C92-49EB-A2C1-2F55A911E831}" destId="{EC0FE673-D35A-4AA0-8129-756EA8EDF516}" srcOrd="2" destOrd="0" presId="urn:microsoft.com/office/officeart/2005/8/layout/vList3"/>
    <dgm:cxn modelId="{77C3ED3B-6D0E-45F5-9D39-6B8C66355D1E}" type="presParOf" srcId="{EC0FE673-D35A-4AA0-8129-756EA8EDF516}" destId="{4B9516E8-A7C9-4D28-BC69-78D7399BF81F}" srcOrd="0" destOrd="0" presId="urn:microsoft.com/office/officeart/2005/8/layout/vList3"/>
    <dgm:cxn modelId="{F093B22B-2B3C-499D-95AB-733DA62EBA25}" type="presParOf" srcId="{EC0FE673-D35A-4AA0-8129-756EA8EDF516}" destId="{A90C5553-FCBA-44B4-8E38-6E7C676CE15D}" srcOrd="1" destOrd="0" presId="urn:microsoft.com/office/officeart/2005/8/layout/vList3"/>
    <dgm:cxn modelId="{A3094DEA-D7E9-4076-8329-C3A7B3D86522}" type="presParOf" srcId="{6DBE460B-1C92-49EB-A2C1-2F55A911E831}" destId="{2963E8CE-006A-4D5E-9833-6456A8728CFE}" srcOrd="3" destOrd="0" presId="urn:microsoft.com/office/officeart/2005/8/layout/vList3"/>
    <dgm:cxn modelId="{83032A9E-CB4A-47EF-8AD2-4018167D20E2}" type="presParOf" srcId="{6DBE460B-1C92-49EB-A2C1-2F55A911E831}" destId="{AD37D8C3-CD15-4605-B5C0-07D0540A3193}" srcOrd="4" destOrd="0" presId="urn:microsoft.com/office/officeart/2005/8/layout/vList3"/>
    <dgm:cxn modelId="{379649F8-823E-4895-A5C8-CB5534A7C187}" type="presParOf" srcId="{AD37D8C3-CD15-4605-B5C0-07D0540A3193}" destId="{03637091-4F97-45A2-BD22-BF18E98DB095}" srcOrd="0" destOrd="0" presId="urn:microsoft.com/office/officeart/2005/8/layout/vList3"/>
    <dgm:cxn modelId="{1223BCEA-8073-43B2-93EF-1923999A849E}" type="presParOf" srcId="{AD37D8C3-CD15-4605-B5C0-07D0540A3193}" destId="{2B8A3102-20D6-4059-9751-CDAFF17D3F77}"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E965C4-F7C7-49D1-B939-C33DAA1148B4}">
      <dsp:nvSpPr>
        <dsp:cNvPr id="0" name=""/>
        <dsp:cNvSpPr/>
      </dsp:nvSpPr>
      <dsp:spPr>
        <a:xfrm rot="10800000">
          <a:off x="1295376" y="0"/>
          <a:ext cx="4965954" cy="1255709"/>
        </a:xfrm>
        <a:prstGeom prst="homePlat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3733" tIns="220980" rIns="412496" bIns="220980" numCol="1" spcCol="1270" anchor="ctr" anchorCtr="0">
          <a:noAutofit/>
        </a:bodyPr>
        <a:lstStyle/>
        <a:p>
          <a:pPr lvl="0" algn="ctr" defTabSz="2578100">
            <a:lnSpc>
              <a:spcPct val="90000"/>
            </a:lnSpc>
            <a:spcBef>
              <a:spcPct val="0"/>
            </a:spcBef>
            <a:spcAft>
              <a:spcPct val="35000"/>
            </a:spcAft>
          </a:pPr>
          <a:r>
            <a:rPr lang="en-US" sz="5800" kern="1200" dirty="0" err="1" smtClean="0"/>
            <a:t>Khái</a:t>
          </a:r>
          <a:r>
            <a:rPr lang="en-US" sz="5800" kern="1200" dirty="0" smtClean="0"/>
            <a:t> </a:t>
          </a:r>
          <a:r>
            <a:rPr lang="en-US" sz="5800" kern="1200" dirty="0" err="1" smtClean="0"/>
            <a:t>niệm</a:t>
          </a:r>
          <a:endParaRPr lang="en-US" sz="5800" kern="1200" dirty="0"/>
        </a:p>
      </dsp:txBody>
      <dsp:txXfrm rot="10800000">
        <a:off x="1609303" y="0"/>
        <a:ext cx="4652027" cy="1255709"/>
      </dsp:txXfrm>
    </dsp:sp>
    <dsp:sp modelId="{60E8822A-B86C-468E-84B6-A2973D284168}">
      <dsp:nvSpPr>
        <dsp:cNvPr id="0" name=""/>
        <dsp:cNvSpPr/>
      </dsp:nvSpPr>
      <dsp:spPr>
        <a:xfrm flipH="1" flipV="1">
          <a:off x="1142995" y="533394"/>
          <a:ext cx="152392" cy="188896"/>
        </a:xfrm>
        <a:prstGeom prst="ellipse">
          <a:avLst/>
        </a:prstGeom>
        <a:blipFill rotWithShape="1">
          <a:blip xmlns:r="http://schemas.openxmlformats.org/officeDocument/2006/relationships" r:embed="rId1"/>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0C5553-FCBA-44B4-8E38-6E7C676CE15D}">
      <dsp:nvSpPr>
        <dsp:cNvPr id="0" name=""/>
        <dsp:cNvSpPr/>
      </dsp:nvSpPr>
      <dsp:spPr>
        <a:xfrm rot="10800000">
          <a:off x="1288924" y="1632745"/>
          <a:ext cx="4965954" cy="1255709"/>
        </a:xfrm>
        <a:prstGeom prst="homePlat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3733" tIns="220980" rIns="412496" bIns="220980" numCol="1" spcCol="1270" anchor="ctr" anchorCtr="0">
          <a:noAutofit/>
        </a:bodyPr>
        <a:lstStyle/>
        <a:p>
          <a:pPr lvl="0" algn="ctr" defTabSz="2578100">
            <a:lnSpc>
              <a:spcPct val="90000"/>
            </a:lnSpc>
            <a:spcBef>
              <a:spcPct val="0"/>
            </a:spcBef>
            <a:spcAft>
              <a:spcPct val="35000"/>
            </a:spcAft>
          </a:pPr>
          <a:r>
            <a:rPr lang="en-US" sz="5800" kern="1200" dirty="0" err="1" smtClean="0"/>
            <a:t>Phân</a:t>
          </a:r>
          <a:r>
            <a:rPr lang="en-US" sz="5800" kern="1200" dirty="0" smtClean="0"/>
            <a:t> </a:t>
          </a:r>
          <a:r>
            <a:rPr lang="en-US" sz="5800" kern="1200" dirty="0" err="1" smtClean="0"/>
            <a:t>tích</a:t>
          </a:r>
          <a:endParaRPr lang="en-US" sz="5800" kern="1200" dirty="0"/>
        </a:p>
      </dsp:txBody>
      <dsp:txXfrm rot="10800000">
        <a:off x="1602851" y="1632745"/>
        <a:ext cx="4652027" cy="1255709"/>
      </dsp:txXfrm>
    </dsp:sp>
    <dsp:sp modelId="{4B9516E8-A7C9-4D28-BC69-78D7399BF81F}">
      <dsp:nvSpPr>
        <dsp:cNvPr id="0" name=""/>
        <dsp:cNvSpPr/>
      </dsp:nvSpPr>
      <dsp:spPr>
        <a:xfrm flipV="1">
          <a:off x="1143004" y="2255514"/>
          <a:ext cx="152405" cy="106685"/>
        </a:xfrm>
        <a:prstGeom prst="ellipse">
          <a:avLst/>
        </a:prstGeom>
        <a:blipFill rotWithShape="1">
          <a:blip xmlns:r="http://schemas.openxmlformats.org/officeDocument/2006/relationships" r:embed="rId1"/>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B8A3102-20D6-4059-9751-CDAFF17D3F77}">
      <dsp:nvSpPr>
        <dsp:cNvPr id="0" name=""/>
        <dsp:cNvSpPr/>
      </dsp:nvSpPr>
      <dsp:spPr>
        <a:xfrm rot="10800000">
          <a:off x="1279164" y="3263293"/>
          <a:ext cx="4965954" cy="1255709"/>
        </a:xfrm>
        <a:prstGeom prst="homePlat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3733" tIns="220980" rIns="412496" bIns="220980" numCol="1" spcCol="1270" anchor="ctr" anchorCtr="0">
          <a:noAutofit/>
        </a:bodyPr>
        <a:lstStyle/>
        <a:p>
          <a:pPr lvl="0" algn="ctr" defTabSz="2578100">
            <a:lnSpc>
              <a:spcPct val="90000"/>
            </a:lnSpc>
            <a:spcBef>
              <a:spcPct val="0"/>
            </a:spcBef>
            <a:spcAft>
              <a:spcPct val="35000"/>
            </a:spcAft>
          </a:pPr>
          <a:r>
            <a:rPr lang="en-US" sz="5800" kern="1200" dirty="0" err="1" smtClean="0"/>
            <a:t>Nhận</a:t>
          </a:r>
          <a:r>
            <a:rPr lang="en-US" sz="5800" kern="1200" dirty="0" smtClean="0"/>
            <a:t> </a:t>
          </a:r>
          <a:r>
            <a:rPr lang="en-US" sz="5800" kern="1200" dirty="0" err="1" smtClean="0"/>
            <a:t>xét</a:t>
          </a:r>
          <a:endParaRPr lang="en-US" sz="5800" kern="1200" dirty="0"/>
        </a:p>
      </dsp:txBody>
      <dsp:txXfrm rot="10800000">
        <a:off x="1593091" y="3263293"/>
        <a:ext cx="4652027" cy="1255709"/>
      </dsp:txXfrm>
    </dsp:sp>
    <dsp:sp modelId="{03637091-4F97-45A2-BD22-BF18E98DB095}">
      <dsp:nvSpPr>
        <dsp:cNvPr id="0" name=""/>
        <dsp:cNvSpPr/>
      </dsp:nvSpPr>
      <dsp:spPr>
        <a:xfrm>
          <a:off x="1222481" y="3819892"/>
          <a:ext cx="113365" cy="142510"/>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t="-1000" b="-1000"/>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0380D1-6850-45EE-88FE-B9455A445D18}" type="datetimeFigureOut">
              <a:rPr lang="en-US" smtClean="0"/>
              <a:t>10/13/2021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0118EB-D705-46D2-8A33-8A6B2416DDA9}" type="slidenum">
              <a:rPr lang="en-US" smtClean="0"/>
              <a:t>‹#›</a:t>
            </a:fld>
            <a:endParaRPr lang="en-US"/>
          </a:p>
        </p:txBody>
      </p:sp>
    </p:spTree>
    <p:extLst>
      <p:ext uri="{BB962C8B-B14F-4D97-AF65-F5344CB8AC3E}">
        <p14:creationId xmlns:p14="http://schemas.microsoft.com/office/powerpoint/2010/main" val="3094619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04501E-DAC1-4668-A188-665D5441DA4F}"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A8FA4-46BC-4E03-B6AF-C01E428DC12B}" type="slidenum">
              <a:rPr lang="en-US" smtClean="0"/>
              <a:t>‹#›</a:t>
            </a:fld>
            <a:endParaRPr lang="en-US"/>
          </a:p>
        </p:txBody>
      </p:sp>
    </p:spTree>
    <p:extLst>
      <p:ext uri="{BB962C8B-B14F-4D97-AF65-F5344CB8AC3E}">
        <p14:creationId xmlns:p14="http://schemas.microsoft.com/office/powerpoint/2010/main" val="471326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04501E-DAC1-4668-A188-665D5441DA4F}"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A8FA4-46BC-4E03-B6AF-C01E428DC12B}" type="slidenum">
              <a:rPr lang="en-US" smtClean="0"/>
              <a:t>‹#›</a:t>
            </a:fld>
            <a:endParaRPr lang="en-US"/>
          </a:p>
        </p:txBody>
      </p:sp>
    </p:spTree>
    <p:extLst>
      <p:ext uri="{BB962C8B-B14F-4D97-AF65-F5344CB8AC3E}">
        <p14:creationId xmlns:p14="http://schemas.microsoft.com/office/powerpoint/2010/main" val="2981628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04501E-DAC1-4668-A188-665D5441DA4F}"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A8FA4-46BC-4E03-B6AF-C01E428DC12B}" type="slidenum">
              <a:rPr lang="en-US" smtClean="0"/>
              <a:t>‹#›</a:t>
            </a:fld>
            <a:endParaRPr lang="en-US"/>
          </a:p>
        </p:txBody>
      </p:sp>
    </p:spTree>
    <p:extLst>
      <p:ext uri="{BB962C8B-B14F-4D97-AF65-F5344CB8AC3E}">
        <p14:creationId xmlns:p14="http://schemas.microsoft.com/office/powerpoint/2010/main" val="173177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04501E-DAC1-4668-A188-665D5441DA4F}"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A8FA4-46BC-4E03-B6AF-C01E428DC12B}" type="slidenum">
              <a:rPr lang="en-US" smtClean="0"/>
              <a:t>‹#›</a:t>
            </a:fld>
            <a:endParaRPr lang="en-US"/>
          </a:p>
        </p:txBody>
      </p:sp>
    </p:spTree>
    <p:extLst>
      <p:ext uri="{BB962C8B-B14F-4D97-AF65-F5344CB8AC3E}">
        <p14:creationId xmlns:p14="http://schemas.microsoft.com/office/powerpoint/2010/main" val="1327566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04501E-DAC1-4668-A188-665D5441DA4F}"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A8FA4-46BC-4E03-B6AF-C01E428DC12B}" type="slidenum">
              <a:rPr lang="en-US" smtClean="0"/>
              <a:t>‹#›</a:t>
            </a:fld>
            <a:endParaRPr lang="en-US"/>
          </a:p>
        </p:txBody>
      </p:sp>
    </p:spTree>
    <p:extLst>
      <p:ext uri="{BB962C8B-B14F-4D97-AF65-F5344CB8AC3E}">
        <p14:creationId xmlns:p14="http://schemas.microsoft.com/office/powerpoint/2010/main" val="3883892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04501E-DAC1-4668-A188-665D5441DA4F}" type="datetimeFigureOut">
              <a:rPr lang="en-US" smtClean="0"/>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0A8FA4-46BC-4E03-B6AF-C01E428DC12B}" type="slidenum">
              <a:rPr lang="en-US" smtClean="0"/>
              <a:t>‹#›</a:t>
            </a:fld>
            <a:endParaRPr lang="en-US"/>
          </a:p>
        </p:txBody>
      </p:sp>
    </p:spTree>
    <p:extLst>
      <p:ext uri="{BB962C8B-B14F-4D97-AF65-F5344CB8AC3E}">
        <p14:creationId xmlns:p14="http://schemas.microsoft.com/office/powerpoint/2010/main" val="2945348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04501E-DAC1-4668-A188-665D5441DA4F}" type="datetimeFigureOut">
              <a:rPr lang="en-US" smtClean="0"/>
              <a:t>10/13/2021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0A8FA4-46BC-4E03-B6AF-C01E428DC12B}" type="slidenum">
              <a:rPr lang="en-US" smtClean="0"/>
              <a:t>‹#›</a:t>
            </a:fld>
            <a:endParaRPr lang="en-US"/>
          </a:p>
        </p:txBody>
      </p:sp>
    </p:spTree>
    <p:extLst>
      <p:ext uri="{BB962C8B-B14F-4D97-AF65-F5344CB8AC3E}">
        <p14:creationId xmlns:p14="http://schemas.microsoft.com/office/powerpoint/2010/main" val="3916357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04501E-DAC1-4668-A188-665D5441DA4F}" type="datetimeFigureOut">
              <a:rPr lang="en-US" smtClean="0"/>
              <a:t>10/13/2021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0A8FA4-46BC-4E03-B6AF-C01E428DC12B}" type="slidenum">
              <a:rPr lang="en-US" smtClean="0"/>
              <a:t>‹#›</a:t>
            </a:fld>
            <a:endParaRPr lang="en-US"/>
          </a:p>
        </p:txBody>
      </p:sp>
    </p:spTree>
    <p:extLst>
      <p:ext uri="{BB962C8B-B14F-4D97-AF65-F5344CB8AC3E}">
        <p14:creationId xmlns:p14="http://schemas.microsoft.com/office/powerpoint/2010/main" val="1863316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04501E-DAC1-4668-A188-665D5441DA4F}" type="datetimeFigureOut">
              <a:rPr lang="en-US" smtClean="0"/>
              <a:t>10/13/2021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0A8FA4-46BC-4E03-B6AF-C01E428DC12B}" type="slidenum">
              <a:rPr lang="en-US" smtClean="0"/>
              <a:t>‹#›</a:t>
            </a:fld>
            <a:endParaRPr lang="en-US"/>
          </a:p>
        </p:txBody>
      </p:sp>
    </p:spTree>
    <p:extLst>
      <p:ext uri="{BB962C8B-B14F-4D97-AF65-F5344CB8AC3E}">
        <p14:creationId xmlns:p14="http://schemas.microsoft.com/office/powerpoint/2010/main" val="1817406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04501E-DAC1-4668-A188-665D5441DA4F}" type="datetimeFigureOut">
              <a:rPr lang="en-US" smtClean="0"/>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0A8FA4-46BC-4E03-B6AF-C01E428DC12B}" type="slidenum">
              <a:rPr lang="en-US" smtClean="0"/>
              <a:t>‹#›</a:t>
            </a:fld>
            <a:endParaRPr lang="en-US"/>
          </a:p>
        </p:txBody>
      </p:sp>
    </p:spTree>
    <p:extLst>
      <p:ext uri="{BB962C8B-B14F-4D97-AF65-F5344CB8AC3E}">
        <p14:creationId xmlns:p14="http://schemas.microsoft.com/office/powerpoint/2010/main" val="2642559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04501E-DAC1-4668-A188-665D5441DA4F}" type="datetimeFigureOut">
              <a:rPr lang="en-US" smtClean="0"/>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0A8FA4-46BC-4E03-B6AF-C01E428DC12B}" type="slidenum">
              <a:rPr lang="en-US" smtClean="0"/>
              <a:t>‹#›</a:t>
            </a:fld>
            <a:endParaRPr lang="en-US"/>
          </a:p>
        </p:txBody>
      </p:sp>
    </p:spTree>
    <p:extLst>
      <p:ext uri="{BB962C8B-B14F-4D97-AF65-F5344CB8AC3E}">
        <p14:creationId xmlns:p14="http://schemas.microsoft.com/office/powerpoint/2010/main" val="3476177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D04501E-DAC1-4668-A188-665D5441DA4F}" type="datetimeFigureOut">
              <a:rPr lang="en-US" smtClean="0"/>
              <a:t>10/13/2021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B0A8FA4-46BC-4E03-B6AF-C01E428DC12B}" type="slidenum">
              <a:rPr lang="en-US" smtClean="0"/>
              <a:t>‹#›</a:t>
            </a:fld>
            <a:endParaRPr lang="en-US"/>
          </a:p>
        </p:txBody>
      </p:sp>
    </p:spTree>
    <p:extLst>
      <p:ext uri="{BB962C8B-B14F-4D97-AF65-F5344CB8AC3E}">
        <p14:creationId xmlns:p14="http://schemas.microsoft.com/office/powerpoint/2010/main" val="190474321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blogd.net/linux/qua-trinh-khoi-dong-he-dieu-hanh-linux/?fbclid=IwAR02c1VlIhRGL_rXNKLrJTeXn75V5n3jd1hRQQNh6mYsac08iizuQsoVnw8"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vi.wikipedia.org/wiki/M%C3%A1y_t%C3%ADnh"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vi.wikipedia.org/wiki/H%E1%BB%87_%C4%91i%E1%BB%81u_h%C3%A0nh"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65000" t="-38000" r="-2000" b="-17000"/>
          </a:stretch>
        </a:blipFill>
        <a:effectLst/>
      </p:bgPr>
    </p:bg>
    <p:spTree>
      <p:nvGrpSpPr>
        <p:cNvPr id="1" name=""/>
        <p:cNvGrpSpPr/>
        <p:nvPr/>
      </p:nvGrpSpPr>
      <p:grpSpPr>
        <a:xfrm>
          <a:off x="0" y="0"/>
          <a:ext cx="0" cy="0"/>
          <a:chOff x="0" y="0"/>
          <a:chExt cx="0" cy="0"/>
        </a:xfrm>
      </p:grpSpPr>
      <p:sp>
        <p:nvSpPr>
          <p:cNvPr id="4" name="Hộp Văn bản 3">
            <a:extLst>
              <a:ext uri="{FF2B5EF4-FFF2-40B4-BE49-F238E27FC236}">
                <a16:creationId xmlns:a16="http://schemas.microsoft.com/office/drawing/2014/main" id="{D28233F0-02D9-418B-B326-F99E4703447C}"/>
              </a:ext>
            </a:extLst>
          </p:cNvPr>
          <p:cNvSpPr txBox="1"/>
          <p:nvPr/>
        </p:nvSpPr>
        <p:spPr>
          <a:xfrm>
            <a:off x="2488158" y="3581400"/>
            <a:ext cx="4495800" cy="1415772"/>
          </a:xfrm>
          <a:prstGeom prst="rect">
            <a:avLst/>
          </a:prstGeom>
          <a:noFill/>
        </p:spPr>
        <p:txBody>
          <a:bodyPr wrap="square" rtlCol="0">
            <a:spAutoFit/>
          </a:bodyPr>
          <a:lstStyle/>
          <a:p>
            <a:r>
              <a:rPr lang="en-US" dirty="0" smtClean="0"/>
              <a:t>GVHD      :   </a:t>
            </a:r>
            <a:r>
              <a:rPr lang="en-US" dirty="0" err="1" smtClean="0"/>
              <a:t>Hàn</a:t>
            </a:r>
            <a:r>
              <a:rPr lang="en-US" dirty="0" smtClean="0"/>
              <a:t> </a:t>
            </a:r>
            <a:r>
              <a:rPr lang="en-US" dirty="0" err="1" smtClean="0"/>
              <a:t>Huy</a:t>
            </a:r>
            <a:r>
              <a:rPr lang="en-US" dirty="0" smtClean="0"/>
              <a:t> </a:t>
            </a:r>
            <a:r>
              <a:rPr lang="en-US" dirty="0" err="1" smtClean="0"/>
              <a:t>Dũng</a:t>
            </a:r>
            <a:endParaRPr lang="en-US" dirty="0" smtClean="0"/>
          </a:p>
          <a:p>
            <a:r>
              <a:rPr lang="en-US" dirty="0" err="1" smtClean="0"/>
              <a:t>Nhóm</a:t>
            </a:r>
            <a:r>
              <a:rPr lang="en-US" dirty="0" smtClean="0"/>
              <a:t> </a:t>
            </a:r>
            <a:r>
              <a:rPr lang="en-US" dirty="0" err="1" smtClean="0"/>
              <a:t>sv</a:t>
            </a:r>
            <a:r>
              <a:rPr lang="en-US" dirty="0" smtClean="0"/>
              <a:t> :  </a:t>
            </a:r>
            <a:endParaRPr lang="vi-VN" dirty="0" smtClean="0"/>
          </a:p>
          <a:p>
            <a:r>
              <a:rPr lang="vi-VN" dirty="0"/>
              <a:t>	</a:t>
            </a:r>
            <a:r>
              <a:rPr lang="vi-VN" dirty="0" smtClean="0"/>
              <a:t>   </a:t>
            </a:r>
            <a:r>
              <a:rPr lang="vi-VN" sz="1400" dirty="0" smtClean="0"/>
              <a:t>Lê Tuấn Anh              20182342</a:t>
            </a:r>
            <a:endParaRPr lang="en-US" dirty="0"/>
          </a:p>
          <a:p>
            <a:r>
              <a:rPr lang="vi-VN" dirty="0" smtClean="0"/>
              <a:t>	   </a:t>
            </a:r>
            <a:r>
              <a:rPr lang="vi-VN" sz="1400" dirty="0" smtClean="0"/>
              <a:t>Nguyễn Đăng Tuấn   20182860</a:t>
            </a:r>
          </a:p>
          <a:p>
            <a:r>
              <a:rPr lang="vi-VN" sz="1400" dirty="0"/>
              <a:t>	</a:t>
            </a:r>
            <a:r>
              <a:rPr lang="vi-VN" sz="1400" dirty="0" smtClean="0"/>
              <a:t>    Nguyễn Quý Hoàng  20182541</a:t>
            </a:r>
            <a:endParaRPr lang="en-US" dirty="0"/>
          </a:p>
        </p:txBody>
      </p:sp>
      <p:sp>
        <p:nvSpPr>
          <p:cNvPr id="2" name="TextBox 1"/>
          <p:cNvSpPr txBox="1"/>
          <p:nvPr/>
        </p:nvSpPr>
        <p:spPr>
          <a:xfrm>
            <a:off x="152400" y="1844786"/>
            <a:ext cx="9167317" cy="954107"/>
          </a:xfrm>
          <a:prstGeom prst="rect">
            <a:avLst/>
          </a:prstGeom>
          <a:noFill/>
        </p:spPr>
        <p:txBody>
          <a:bodyPr wrap="square" rtlCol="0">
            <a:spAutoFit/>
          </a:bodyPr>
          <a:lstStyle/>
          <a:p>
            <a:pPr algn="ctr"/>
            <a:r>
              <a:rPr lang="en-US" sz="2800" b="1" dirty="0" smtClean="0"/>
              <a:t>THUYẾT TRÌNH VỀ HỆ THỐNG</a:t>
            </a:r>
          </a:p>
          <a:p>
            <a:pPr algn="ctr"/>
            <a:r>
              <a:rPr lang="en-US" sz="2800" b="1" dirty="0" smtClean="0"/>
              <a:t>SYSTEM BOOT TRONG HĐH LINUX</a:t>
            </a:r>
            <a:endParaRPr lang="en-US" sz="2800" b="1" dirty="0"/>
          </a:p>
        </p:txBody>
      </p:sp>
      <p:sp>
        <p:nvSpPr>
          <p:cNvPr id="7" name="TextBox 6"/>
          <p:cNvSpPr txBox="1"/>
          <p:nvPr/>
        </p:nvSpPr>
        <p:spPr>
          <a:xfrm>
            <a:off x="8686800" y="6400800"/>
            <a:ext cx="337131" cy="369332"/>
          </a:xfrm>
          <a:prstGeom prst="rect">
            <a:avLst/>
          </a:prstGeom>
          <a:noFill/>
        </p:spPr>
        <p:txBody>
          <a:bodyPr wrap="square" rtlCol="0">
            <a:spAutoFit/>
          </a:bodyPr>
          <a:lstStyle/>
          <a:p>
            <a:r>
              <a:rPr lang="en-US" dirty="0"/>
              <a:t>1</a:t>
            </a:r>
          </a:p>
        </p:txBody>
      </p:sp>
      <p:sp>
        <p:nvSpPr>
          <p:cNvPr id="5" name="Rectangle 4"/>
          <p:cNvSpPr/>
          <p:nvPr/>
        </p:nvSpPr>
        <p:spPr>
          <a:xfrm>
            <a:off x="1905000" y="152400"/>
            <a:ext cx="6807650" cy="1261884"/>
          </a:xfrm>
          <a:prstGeom prst="rect">
            <a:avLst/>
          </a:prstGeom>
          <a:noFill/>
        </p:spPr>
        <p:txBody>
          <a:bodyPr wrap="squar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TRƯỜNG ĐẠI HỌC BÁCH KHOA HÀ NỘI</a:t>
            </a:r>
          </a:p>
          <a:p>
            <a:pPr algn="ctr"/>
            <a:r>
              <a:rPr lang="en-US" sz="20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VIỆN ĐIỆN TỬ VIỄN THÔNG</a:t>
            </a:r>
          </a:p>
          <a:p>
            <a:pPr algn="ctr"/>
            <a:endParaRPr lang="en-US" sz="3600" b="0" cap="none" spc="0" dirty="0">
              <a:ln w="0"/>
              <a:solidFill>
                <a:schemeClr val="tx1"/>
              </a:solidFill>
              <a:effectLst>
                <a:outerShdw blurRad="38100" dist="19050" dir="2700000" algn="tl" rotWithShape="0">
                  <a:schemeClr val="dk1">
                    <a:alpha val="40000"/>
                  </a:schemeClr>
                </a:outerShdw>
              </a:effectLst>
            </a:endParaRPr>
          </a:p>
        </p:txBody>
      </p:sp>
      <p:pic>
        <p:nvPicPr>
          <p:cNvPr id="3" name="Picture 2"/>
          <p:cNvPicPr>
            <a:picLocks noChangeAspect="1"/>
          </p:cNvPicPr>
          <p:nvPr/>
        </p:nvPicPr>
        <p:blipFill>
          <a:blip r:embed="rId3"/>
          <a:stretch>
            <a:fillRect/>
          </a:stretch>
        </p:blipFill>
        <p:spPr>
          <a:xfrm>
            <a:off x="3110" y="0"/>
            <a:ext cx="1600200" cy="2144373"/>
          </a:xfrm>
          <a:prstGeom prst="rect">
            <a:avLst/>
          </a:prstGeom>
        </p:spPr>
      </p:pic>
    </p:spTree>
    <p:extLst>
      <p:ext uri="{BB962C8B-B14F-4D97-AF65-F5344CB8AC3E}">
        <p14:creationId xmlns:p14="http://schemas.microsoft.com/office/powerpoint/2010/main" val="3352171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t>- </a:t>
            </a:r>
            <a:r>
              <a:rPr lang="vi-VN" sz="1800" dirty="0" smtClean="0"/>
              <a:t>Sau </a:t>
            </a:r>
            <a:r>
              <a:rPr lang="vi-VN" sz="1800" dirty="0"/>
              <a:t>khi chọn kernel trong file cấu hình của boot loader, hệ thống sẽ tự động nạp chương trình init trong thư mục /sbin.</a:t>
            </a:r>
            <a:endParaRPr lang="en-US" sz="1800" dirty="0"/>
          </a:p>
        </p:txBody>
      </p:sp>
      <p:pic>
        <p:nvPicPr>
          <p:cNvPr id="4" name="Content Placeholder 3"/>
          <p:cNvPicPr>
            <a:picLocks noGrp="1" noChangeAspect="1"/>
          </p:cNvPicPr>
          <p:nvPr>
            <p:ph idx="1"/>
          </p:nvPr>
        </p:nvPicPr>
        <p:blipFill>
          <a:blip r:embed="rId3"/>
          <a:stretch>
            <a:fillRect/>
          </a:stretch>
        </p:blipFill>
        <p:spPr>
          <a:xfrm>
            <a:off x="2990850" y="2101056"/>
            <a:ext cx="3162300" cy="3800475"/>
          </a:xfrm>
          <a:prstGeom prst="rect">
            <a:avLst/>
          </a:prstGeom>
        </p:spPr>
      </p:pic>
    </p:spTree>
    <p:extLst>
      <p:ext uri="{BB962C8B-B14F-4D97-AF65-F5344CB8AC3E}">
        <p14:creationId xmlns:p14="http://schemas.microsoft.com/office/powerpoint/2010/main" val="15232426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534400" cy="2590800"/>
          </a:xfrm>
        </p:spPr>
        <p:txBody>
          <a:bodyPr>
            <a:normAutofit/>
          </a:bodyPr>
          <a:lstStyle/>
          <a:p>
            <a:r>
              <a:rPr lang="vi-VN" sz="2400" b="1" dirty="0"/>
              <a:t>Bước 5: Các script trong INITRD thực </a:t>
            </a:r>
            <a:r>
              <a:rPr lang="vi-VN" sz="2400" b="1" dirty="0" smtClean="0"/>
              <a:t>thi</a:t>
            </a:r>
            <a:r>
              <a:rPr lang="en-US" sz="2400" b="1" dirty="0" smtClean="0"/>
              <a:t/>
            </a:r>
            <a:br>
              <a:rPr lang="en-US" sz="2400" b="1" dirty="0" smtClean="0"/>
            </a:br>
            <a:r>
              <a:rPr lang="vi-VN" sz="1800" b="1" dirty="0"/>
              <a:t/>
            </a:r>
            <a:br>
              <a:rPr lang="vi-VN" sz="1800" b="1" dirty="0"/>
            </a:br>
            <a:r>
              <a:rPr lang="en-US" sz="1800" b="1" dirty="0" smtClean="0"/>
              <a:t>- </a:t>
            </a:r>
            <a:r>
              <a:rPr lang="vi-VN" sz="1800" dirty="0" smtClean="0"/>
              <a:t>INITRD </a:t>
            </a:r>
            <a:r>
              <a:rPr lang="vi-VN" sz="1800" dirty="0"/>
              <a:t>cung cấp một giải pháp: là một tập các chương trình sẽ được thực thi khi kernel vừa mới được khởi chạy. Các chương trình này sẽ dò quét phần cứng của hệ thống và xác định xem kernel cần được hỗ trợ thêm những gì để có thể quản lý được các phần cứng đó. Chương trình INITRD có thể nạp thêm vào kernel các module bổ trợ. Khi chương trình INITRD kết thúc thì quá trình khởi động Linux sẽ tiếp diễn.</a:t>
            </a:r>
            <a:br>
              <a:rPr lang="vi-VN" sz="1800" dirty="0"/>
            </a:br>
            <a:endParaRPr lang="en-US" sz="1800" dirty="0"/>
          </a:p>
        </p:txBody>
      </p:sp>
      <p:pic>
        <p:nvPicPr>
          <p:cNvPr id="4" name="Content Placeholder 3"/>
          <p:cNvPicPr>
            <a:picLocks noGrp="1" noChangeAspect="1"/>
          </p:cNvPicPr>
          <p:nvPr>
            <p:ph idx="1"/>
          </p:nvPr>
        </p:nvPicPr>
        <p:blipFill>
          <a:blip r:embed="rId3"/>
          <a:stretch>
            <a:fillRect/>
          </a:stretch>
        </p:blipFill>
        <p:spPr>
          <a:xfrm>
            <a:off x="1600200" y="3200400"/>
            <a:ext cx="6032860" cy="2496038"/>
          </a:xfrm>
          <a:prstGeom prst="rect">
            <a:avLst/>
          </a:prstGeom>
        </p:spPr>
      </p:pic>
    </p:spTree>
    <p:extLst>
      <p:ext uri="{BB962C8B-B14F-4D97-AF65-F5344CB8AC3E}">
        <p14:creationId xmlns:p14="http://schemas.microsoft.com/office/powerpoint/2010/main" val="18882909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410199"/>
            <a:ext cx="8210550" cy="766763"/>
          </a:xfrm>
        </p:spPr>
        <p:txBody>
          <a:bodyPr/>
          <a:lstStyle/>
          <a:p>
            <a:endParaRPr lang="en-US" dirty="0"/>
          </a:p>
        </p:txBody>
      </p:sp>
      <p:sp>
        <p:nvSpPr>
          <p:cNvPr id="6" name="Rectangle 3"/>
          <p:cNvSpPr>
            <a:spLocks noGrp="1" noChangeArrowheads="1"/>
          </p:cNvSpPr>
          <p:nvPr>
            <p:ph type="title"/>
          </p:nvPr>
        </p:nvSpPr>
        <p:spPr bwMode="auto">
          <a:xfrm>
            <a:off x="495607" y="152400"/>
            <a:ext cx="8648393" cy="2741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Bước</a:t>
            </a:r>
            <a:r>
              <a:rPr kumimoji="0" lang="en-US" sz="2400" b="1"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6: </a:t>
            </a:r>
            <a:r>
              <a:rPr kumimoji="0" lang="en-US" sz="2400" b="1" i="0"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Chương</a:t>
            </a:r>
            <a:r>
              <a:rPr kumimoji="0" lang="en-US" sz="2400" b="1"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t>
            </a:r>
            <a:r>
              <a:rPr kumimoji="0" lang="en-US" sz="2400" b="1" i="0"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trình</a:t>
            </a:r>
            <a:r>
              <a:rPr kumimoji="0" lang="en-US" sz="2400" b="1"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t>
            </a:r>
            <a:r>
              <a:rPr kumimoji="0" lang="en-US" sz="2400" b="1" i="0"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init</a:t>
            </a:r>
            <a:r>
              <a:rPr kumimoji="0" lang="en-US" sz="2400" b="1"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t>
            </a:r>
            <a:r>
              <a:rPr kumimoji="0" lang="en-US" sz="2400" b="1" i="0"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thực</a:t>
            </a:r>
            <a:r>
              <a:rPr kumimoji="0" lang="en-US" sz="2400" b="1"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t>
            </a:r>
            <a:r>
              <a:rPr kumimoji="0" lang="en-US" sz="2400" b="1" i="0"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thi</a:t>
            </a:r>
            <a:r>
              <a:rPr kumimoji="0" lang="en-US" sz="2400" b="1"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r>
            <a:br>
              <a:rPr kumimoji="0" lang="en-US" sz="2400" b="1"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br>
            <a:endParaRPr kumimoji="0" lang="en-US" sz="2400" b="1"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Kernel </a:t>
            </a:r>
            <a:r>
              <a:rPr kumimoji="0" lang="en-US" sz="18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được</a:t>
            </a:r>
            <a:r>
              <a:rPr kumimoji="0" lang="en-US" sz="1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khởi</a:t>
            </a:r>
            <a:r>
              <a:rPr kumimoji="0" lang="en-US" sz="1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chạy</a:t>
            </a:r>
            <a:r>
              <a:rPr kumimoji="0" lang="en-US" sz="1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xong</a:t>
            </a:r>
            <a:r>
              <a:rPr kumimoji="0" lang="en-US" sz="1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nó</a:t>
            </a:r>
            <a:r>
              <a:rPr kumimoji="0" lang="en-US" sz="1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sẽ</a:t>
            </a:r>
            <a:r>
              <a:rPr kumimoji="0" lang="en-US" sz="1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gọi</a:t>
            </a:r>
            <a:r>
              <a:rPr kumimoji="0" lang="en-US" sz="1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duy</a:t>
            </a:r>
            <a:r>
              <a:rPr kumimoji="0" lang="en-US" sz="1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nhất</a:t>
            </a:r>
            <a:r>
              <a:rPr kumimoji="0" lang="en-US" sz="1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một</a:t>
            </a:r>
            <a:r>
              <a:rPr kumimoji="0" lang="en-US" sz="1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chương</a:t>
            </a:r>
            <a:r>
              <a:rPr kumimoji="0" lang="en-US" sz="1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trình</a:t>
            </a:r>
            <a:r>
              <a:rPr kumimoji="0" lang="en-US" sz="1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tên</a:t>
            </a:r>
            <a:r>
              <a:rPr kumimoji="0" lang="en-US" sz="1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là</a:t>
            </a:r>
            <a:r>
              <a:rPr kumimoji="0" lang="en-US" sz="1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init.</a:t>
            </a:r>
            <a:endPar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Tiến</a:t>
            </a:r>
            <a:r>
              <a:rPr kumimoji="0" lang="en-US" sz="1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trình</a:t>
            </a:r>
            <a:r>
              <a:rPr kumimoji="0" lang="en-US" sz="1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này</a:t>
            </a:r>
            <a:r>
              <a:rPr kumimoji="0" lang="en-US" sz="1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có</a:t>
            </a:r>
            <a:r>
              <a:rPr kumimoji="0" lang="en-US" sz="1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ID = 1 </a:t>
            </a:r>
            <a:r>
              <a:rPr kumimoji="0" lang="en-US" sz="18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Init</a:t>
            </a:r>
            <a:r>
              <a:rPr kumimoji="0" lang="en-US" sz="1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là</a:t>
            </a:r>
            <a:r>
              <a:rPr kumimoji="0" lang="en-US" sz="1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cha </a:t>
            </a:r>
            <a:r>
              <a:rPr kumimoji="0" lang="en-US" sz="18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của</a:t>
            </a:r>
            <a:r>
              <a:rPr kumimoji="0" lang="en-US" sz="1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tất</a:t>
            </a:r>
            <a:r>
              <a:rPr kumimoji="0" lang="en-US" sz="1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cả</a:t>
            </a:r>
            <a:r>
              <a:rPr kumimoji="0" lang="en-US" sz="1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các</a:t>
            </a:r>
            <a:r>
              <a:rPr kumimoji="0" lang="en-US" sz="1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tiến</a:t>
            </a:r>
            <a:r>
              <a:rPr kumimoji="0" lang="en-US" sz="1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trình</a:t>
            </a:r>
            <a:r>
              <a:rPr kumimoji="0" lang="en-US" sz="1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khác</a:t>
            </a:r>
            <a:r>
              <a:rPr kumimoji="0" lang="en-US" sz="1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mà</a:t>
            </a:r>
            <a:r>
              <a:rPr kumimoji="0" lang="en-US" sz="1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có</a:t>
            </a:r>
            <a:r>
              <a:rPr kumimoji="0" lang="en-US" sz="1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trên</a:t>
            </a:r>
            <a:r>
              <a:rPr kumimoji="0" lang="en-US" sz="1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hệ</a:t>
            </a:r>
            <a:r>
              <a:rPr kumimoji="0" lang="en-US" sz="1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thống</a:t>
            </a:r>
            <a:r>
              <a:rPr kumimoji="0" lang="en-US" sz="1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Linux.</a:t>
            </a:r>
            <a:br>
              <a:rPr kumimoji="0" lang="en-US" sz="1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br>
            <a:endPar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sz="180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Lưu</a:t>
            </a: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ý:</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Không</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dược</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sử</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dụng</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lệnh</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kill </a:t>
            </a:r>
            <a:r>
              <a:rPr kumimoji="0" 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đối</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với</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init</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này</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b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endPar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Init</a:t>
            </a:r>
            <a:r>
              <a:rPr kumimoji="0" lang="en-US" sz="1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xử</a:t>
            </a:r>
            <a:r>
              <a:rPr kumimoji="0" lang="en-US" sz="1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lý</a:t>
            </a:r>
            <a:r>
              <a:rPr kumimoji="0" lang="en-US" sz="1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việc</a:t>
            </a:r>
            <a:r>
              <a:rPr kumimoji="0" lang="en-US" sz="1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gắn</a:t>
            </a:r>
            <a:r>
              <a:rPr kumimoji="0" lang="en-US" sz="1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và</a:t>
            </a:r>
            <a:r>
              <a:rPr kumimoji="0" lang="en-US" sz="1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xoay</a:t>
            </a:r>
            <a:r>
              <a:rPr kumimoji="0" lang="en-US" sz="1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vòng</a:t>
            </a:r>
            <a:r>
              <a:rPr kumimoji="0" lang="en-US" sz="1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vào</a:t>
            </a:r>
            <a:r>
              <a:rPr kumimoji="0" lang="en-US" sz="1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hệ</a:t>
            </a:r>
            <a:r>
              <a:rPr kumimoji="0" lang="en-US" sz="1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thống</a:t>
            </a:r>
            <a:r>
              <a:rPr kumimoji="0" lang="en-US" sz="1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tập</a:t>
            </a:r>
            <a:r>
              <a:rPr kumimoji="0" lang="en-US" sz="1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tin </a:t>
            </a:r>
            <a:r>
              <a:rPr kumimoji="0" lang="en-US" sz="18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gốc</a:t>
            </a:r>
            <a:r>
              <a:rPr kumimoji="0" lang="en-US" sz="1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thực</a:t>
            </a:r>
            <a:r>
              <a:rPr kumimoji="0" lang="en-US" sz="1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sự</a:t>
            </a:r>
            <a:r>
              <a:rPr kumimoji="0" lang="en-US" sz="1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cuối</a:t>
            </a:r>
            <a:r>
              <a:rPr kumimoji="0" lang="en-US" sz="1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cùng</a:t>
            </a:r>
            <a:r>
              <a:rPr kumimoji="0" lang="en-US" sz="1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a:t>
            </a:r>
            <a:endPar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7697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981950" cy="1385889"/>
          </a:xfrm>
        </p:spPr>
        <p:txBody>
          <a:bodyPr>
            <a:normAutofit fontScale="90000"/>
          </a:bodyPr>
          <a:lstStyle/>
          <a:p>
            <a:r>
              <a:rPr lang="vi-VN" sz="2700" b="1" dirty="0"/>
              <a:t>Bước 7: Đăng nhập với giao diện đồ </a:t>
            </a:r>
            <a:r>
              <a:rPr lang="vi-VN" sz="2700" b="1" dirty="0" smtClean="0"/>
              <a:t>hoạ</a:t>
            </a:r>
            <a:r>
              <a:rPr lang="en-US" sz="2700" b="1" dirty="0" smtClean="0"/>
              <a:t/>
            </a:r>
            <a:br>
              <a:rPr lang="en-US" sz="2700" b="1" dirty="0" smtClean="0"/>
            </a:br>
            <a:r>
              <a:rPr lang="vi-VN" sz="1800" dirty="0"/>
              <a:t/>
            </a:r>
            <a:br>
              <a:rPr lang="vi-VN" sz="1800" dirty="0"/>
            </a:br>
            <a:r>
              <a:rPr lang="vi-VN" sz="1800" b="1" dirty="0"/>
              <a:t>Đăng nhập text mode</a:t>
            </a:r>
            <a:br>
              <a:rPr lang="vi-VN" sz="1800" b="1" dirty="0"/>
            </a:br>
            <a:r>
              <a:rPr lang="en-US" sz="1800" b="1" dirty="0" smtClean="0"/>
              <a:t>-</a:t>
            </a:r>
            <a:r>
              <a:rPr lang="vi-VN" sz="1800" dirty="0" smtClean="0"/>
              <a:t>Gần </a:t>
            </a:r>
            <a:r>
              <a:rPr lang="vi-VN" sz="1800" dirty="0"/>
              <a:t>cuối quá trình khởi động, init sẽ bắt đầu một chế độ đăng nhập text mode. Nhập tên người dùng và mật khẩu của bạn để đăng nhập và xuất hiện các dấu nhắc lệnh shell.</a:t>
            </a:r>
            <a:br>
              <a:rPr lang="vi-VN" sz="1800" dirty="0"/>
            </a:br>
            <a:endParaRPr lang="en-US" sz="18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3"/>
          <a:stretch>
            <a:fillRect/>
          </a:stretch>
        </p:blipFill>
        <p:spPr>
          <a:xfrm>
            <a:off x="2590800" y="1752600"/>
            <a:ext cx="3514725" cy="3905250"/>
          </a:xfrm>
          <a:prstGeom prst="rect">
            <a:avLst/>
          </a:prstGeom>
        </p:spPr>
      </p:pic>
    </p:spTree>
    <p:extLst>
      <p:ext uri="{BB962C8B-B14F-4D97-AF65-F5344CB8AC3E}">
        <p14:creationId xmlns:p14="http://schemas.microsoft.com/office/powerpoint/2010/main" val="26410579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058150" cy="2759074"/>
          </a:xfrm>
        </p:spPr>
        <p:txBody>
          <a:bodyPr>
            <a:normAutofit/>
          </a:bodyPr>
          <a:lstStyle/>
          <a:p>
            <a:r>
              <a:rPr lang="vi-VN" sz="2400" b="1" dirty="0"/>
              <a:t>Bước 8: Đăng nhập thành công vào hệ </a:t>
            </a:r>
            <a:r>
              <a:rPr lang="vi-VN" sz="2400" b="1" dirty="0" smtClean="0"/>
              <a:t>thống</a:t>
            </a:r>
            <a:r>
              <a:rPr lang="en-US" sz="2400" b="1" dirty="0" smtClean="0"/>
              <a:t/>
            </a:r>
            <a:br>
              <a:rPr lang="en-US" sz="2400" b="1" dirty="0" smtClean="0"/>
            </a:br>
            <a:r>
              <a:rPr lang="vi-VN" sz="2400" b="1" dirty="0"/>
              <a:t/>
            </a:r>
            <a:br>
              <a:rPr lang="vi-VN" sz="2400" b="1" dirty="0"/>
            </a:br>
            <a:r>
              <a:rPr lang="en-US" sz="2400" b="1" dirty="0" smtClean="0"/>
              <a:t>- </a:t>
            </a:r>
            <a:r>
              <a:rPr lang="vi-VN" sz="1800" dirty="0" smtClean="0"/>
              <a:t>Shell </a:t>
            </a:r>
            <a:r>
              <a:rPr lang="vi-VN" sz="1800" dirty="0"/>
              <a:t>lệnh mặc định là bash (GNU Bourne Again Shell), nhưng có một số shell lệnh nâng cao khác có sẵn. Nó đã sẵn sàng chấp nhận các lệnh, bạn gõ lệnh và nhấn Enter ,lệnh được thực hiện.</a:t>
            </a:r>
            <a:br>
              <a:rPr lang="vi-VN" sz="1800" dirty="0"/>
            </a:br>
            <a:r>
              <a:rPr lang="vi-VN" sz="1800" dirty="0"/>
              <a:t/>
            </a:r>
            <a:br>
              <a:rPr lang="vi-VN" sz="1800" dirty="0"/>
            </a:b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38217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0" y="6324600"/>
            <a:ext cx="2362200" cy="369332"/>
          </a:xfrm>
          <a:prstGeom prst="rect">
            <a:avLst/>
          </a:prstGeom>
          <a:noFill/>
        </p:spPr>
        <p:txBody>
          <a:bodyPr wrap="square" lIns="91440" tIns="45720" rIns="91440" bIns="45720">
            <a:spAutoFit/>
          </a:bodyPr>
          <a:lstStyle/>
          <a:p>
            <a:pPr algn="ctr"/>
            <a:r>
              <a:rPr lang="en-US" dirty="0" smtClean="0">
                <a:ln w="0"/>
                <a:effectLst>
                  <a:outerShdw blurRad="38100" dist="19050" dir="2700000" algn="tl" rotWithShape="0">
                    <a:schemeClr val="dk1">
                      <a:alpha val="40000"/>
                    </a:schemeClr>
                  </a:outerShdw>
                </a:effectLst>
              </a:rPr>
              <a:t>16</a:t>
            </a: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3" name="Title 2"/>
          <p:cNvSpPr>
            <a:spLocks noGrp="1"/>
          </p:cNvSpPr>
          <p:nvPr>
            <p:ph type="ctrTitle"/>
          </p:nvPr>
        </p:nvSpPr>
        <p:spPr>
          <a:xfrm>
            <a:off x="1066800" y="838200"/>
            <a:ext cx="6858000" cy="766763"/>
          </a:xfrm>
        </p:spPr>
        <p:txBody>
          <a:bodyPr/>
          <a:lstStyle/>
          <a:p>
            <a:r>
              <a:rPr lang="vi-VN" dirty="0" smtClean="0"/>
              <a:t>Tài liệu tham khảo</a:t>
            </a:r>
            <a:endParaRPr lang="en-US" dirty="0"/>
          </a:p>
        </p:txBody>
      </p:sp>
      <p:sp>
        <p:nvSpPr>
          <p:cNvPr id="5" name="Subtitle 4"/>
          <p:cNvSpPr>
            <a:spLocks noGrp="1"/>
          </p:cNvSpPr>
          <p:nvPr>
            <p:ph type="subTitle" idx="1"/>
          </p:nvPr>
        </p:nvSpPr>
        <p:spPr/>
        <p:txBody>
          <a:bodyPr/>
          <a:lstStyle/>
          <a:p>
            <a:pPr algn="l"/>
            <a:r>
              <a:rPr lang="vi-VN" dirty="0" smtClean="0">
                <a:hlinkClick r:id="rId2"/>
              </a:rPr>
              <a:t>- </a:t>
            </a:r>
            <a:r>
              <a:rPr lang="en-US" dirty="0" smtClean="0">
                <a:hlinkClick r:id="rId2"/>
              </a:rPr>
              <a:t>https</a:t>
            </a:r>
            <a:r>
              <a:rPr lang="en-US" dirty="0">
                <a:hlinkClick r:id="rId2"/>
              </a:rPr>
              <a:t>://blogd.net/linux/qua-trinh-khoi-dong-he-dieu-hanh-linux/?</a:t>
            </a:r>
            <a:r>
              <a:rPr lang="en-US" dirty="0" smtClean="0">
                <a:hlinkClick r:id="rId2"/>
              </a:rPr>
              <a:t>fbclid=IwAR02c1VlIhRGL_rXNKLrJTeXn75V5n3jd1hRQQNh6mYsac08iizuQsoVnw8</a:t>
            </a:r>
            <a:endParaRPr lang="vi-VN" dirty="0" smtClean="0"/>
          </a:p>
          <a:p>
            <a:pPr algn="l"/>
            <a:endParaRPr lang="en-US" dirty="0" smtClean="0"/>
          </a:p>
          <a:p>
            <a:pPr algn="l"/>
            <a:r>
              <a:rPr lang="vi-VN" dirty="0" smtClean="0"/>
              <a:t>- </a:t>
            </a:r>
            <a:r>
              <a:rPr lang="en-US" dirty="0" smtClean="0"/>
              <a:t>Slide </a:t>
            </a:r>
            <a:r>
              <a:rPr lang="vi-VN" dirty="0" smtClean="0"/>
              <a:t>operating system</a:t>
            </a:r>
            <a:endParaRPr lang="en-US" dirty="0"/>
          </a:p>
        </p:txBody>
      </p:sp>
    </p:spTree>
    <p:extLst>
      <p:ext uri="{BB962C8B-B14F-4D97-AF65-F5344CB8AC3E}">
        <p14:creationId xmlns:p14="http://schemas.microsoft.com/office/powerpoint/2010/main" val="869940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4" name="Rectangle 3"/>
          <p:cNvSpPr/>
          <p:nvPr/>
        </p:nvSpPr>
        <p:spPr>
          <a:xfrm>
            <a:off x="7620000" y="6324600"/>
            <a:ext cx="2362200" cy="369332"/>
          </a:xfrm>
          <a:prstGeom prst="rect">
            <a:avLst/>
          </a:prstGeom>
          <a:noFill/>
        </p:spPr>
        <p:txBody>
          <a:bodyPr wrap="square" lIns="91440" tIns="45720" rIns="91440" bIns="45720">
            <a:spAutoFit/>
          </a:bodyPr>
          <a:lstStyle/>
          <a:p>
            <a:pPr algn="ctr"/>
            <a:r>
              <a:rPr lang="en-US" dirty="0" smtClean="0">
                <a:ln w="0"/>
                <a:effectLst>
                  <a:outerShdw blurRad="38100" dist="19050" dir="2700000" algn="tl" rotWithShape="0">
                    <a:schemeClr val="dk1">
                      <a:alpha val="40000"/>
                    </a:schemeClr>
                  </a:outerShdw>
                </a:effectLst>
              </a:rPr>
              <a:t>16</a:t>
            </a: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p:cNvSpPr/>
          <p:nvPr/>
        </p:nvSpPr>
        <p:spPr>
          <a:xfrm>
            <a:off x="374780" y="2743200"/>
            <a:ext cx="8420100" cy="1754326"/>
          </a:xfrm>
          <a:prstGeom prst="rect">
            <a:avLst/>
          </a:prstGeom>
          <a:noFill/>
        </p:spPr>
        <p:txBody>
          <a:bodyPr wrap="square" lIns="91440" tIns="45720" rIns="91440" bIns="45720">
            <a:spAutoFit/>
          </a:bodyPr>
          <a:lstStyle/>
          <a:p>
            <a:pPr algn="ctr"/>
            <a:r>
              <a:rPr lang="en-US" sz="5400" b="1" dirty="0" err="1" smtClean="0">
                <a:ln w="0"/>
                <a:effectLst>
                  <a:outerShdw blurRad="38100" dist="19050" dir="2700000" algn="tl" rotWithShape="0">
                    <a:schemeClr val="dk1">
                      <a:alpha val="40000"/>
                    </a:schemeClr>
                  </a:outerShdw>
                </a:effectLst>
              </a:rPr>
              <a:t>Cảm</a:t>
            </a:r>
            <a:r>
              <a:rPr lang="en-US" sz="5400" b="1" dirty="0" smtClean="0">
                <a:ln w="0"/>
                <a:effectLst>
                  <a:outerShdw blurRad="38100" dist="19050" dir="2700000" algn="tl" rotWithShape="0">
                    <a:schemeClr val="dk1">
                      <a:alpha val="40000"/>
                    </a:schemeClr>
                  </a:outerShdw>
                </a:effectLst>
              </a:rPr>
              <a:t> </a:t>
            </a:r>
            <a:r>
              <a:rPr lang="en-US" sz="5400" b="1" dirty="0" err="1" smtClean="0">
                <a:ln w="0"/>
                <a:effectLst>
                  <a:outerShdw blurRad="38100" dist="19050" dir="2700000" algn="tl" rotWithShape="0">
                    <a:schemeClr val="dk1">
                      <a:alpha val="40000"/>
                    </a:schemeClr>
                  </a:outerShdw>
                </a:effectLst>
              </a:rPr>
              <a:t>ơn</a:t>
            </a:r>
            <a:r>
              <a:rPr lang="en-US" sz="5400" b="1" dirty="0" smtClean="0">
                <a:ln w="0"/>
                <a:effectLst>
                  <a:outerShdw blurRad="38100" dist="19050" dir="2700000" algn="tl" rotWithShape="0">
                    <a:schemeClr val="dk1">
                      <a:alpha val="40000"/>
                    </a:schemeClr>
                  </a:outerShdw>
                </a:effectLst>
              </a:rPr>
              <a:t> </a:t>
            </a:r>
            <a:r>
              <a:rPr lang="en-US" sz="5400" b="1" dirty="0" err="1" smtClean="0">
                <a:ln w="0"/>
                <a:effectLst>
                  <a:outerShdw blurRad="38100" dist="19050" dir="2700000" algn="tl" rotWithShape="0">
                    <a:schemeClr val="dk1">
                      <a:alpha val="40000"/>
                    </a:schemeClr>
                  </a:outerShdw>
                </a:effectLst>
              </a:rPr>
              <a:t>thầy</a:t>
            </a:r>
            <a:r>
              <a:rPr lang="en-US" sz="5400" b="1" dirty="0" smtClean="0">
                <a:ln w="0"/>
                <a:effectLst>
                  <a:outerShdw blurRad="38100" dist="19050" dir="2700000" algn="tl" rotWithShape="0">
                    <a:schemeClr val="dk1">
                      <a:alpha val="40000"/>
                    </a:schemeClr>
                  </a:outerShdw>
                </a:effectLst>
              </a:rPr>
              <a:t> </a:t>
            </a:r>
            <a:r>
              <a:rPr lang="en-US" sz="5400" b="1" dirty="0" err="1" smtClean="0">
                <a:ln w="0"/>
                <a:effectLst>
                  <a:outerShdw blurRad="38100" dist="19050" dir="2700000" algn="tl" rotWithShape="0">
                    <a:schemeClr val="dk1">
                      <a:alpha val="40000"/>
                    </a:schemeClr>
                  </a:outerShdw>
                </a:effectLst>
              </a:rPr>
              <a:t>và</a:t>
            </a:r>
            <a:r>
              <a:rPr lang="en-US" sz="5400" b="1" dirty="0" smtClean="0">
                <a:ln w="0"/>
                <a:effectLst>
                  <a:outerShdw blurRad="38100" dist="19050" dir="2700000" algn="tl" rotWithShape="0">
                    <a:schemeClr val="dk1">
                      <a:alpha val="40000"/>
                    </a:schemeClr>
                  </a:outerShdw>
                </a:effectLst>
              </a:rPr>
              <a:t> </a:t>
            </a:r>
            <a:r>
              <a:rPr lang="en-US" sz="5400" b="1" dirty="0" err="1" smtClean="0">
                <a:ln w="0"/>
                <a:effectLst>
                  <a:outerShdw blurRad="38100" dist="19050" dir="2700000" algn="tl" rotWithShape="0">
                    <a:schemeClr val="dk1">
                      <a:alpha val="40000"/>
                    </a:schemeClr>
                  </a:outerShdw>
                </a:effectLst>
              </a:rPr>
              <a:t>các</a:t>
            </a:r>
            <a:r>
              <a:rPr lang="en-US" sz="5400" b="1" dirty="0" smtClean="0">
                <a:ln w="0"/>
                <a:effectLst>
                  <a:outerShdw blurRad="38100" dist="19050" dir="2700000" algn="tl" rotWithShape="0">
                    <a:schemeClr val="dk1">
                      <a:alpha val="40000"/>
                    </a:schemeClr>
                  </a:outerShdw>
                </a:effectLst>
              </a:rPr>
              <a:t> </a:t>
            </a:r>
            <a:r>
              <a:rPr lang="en-US" sz="5400" b="1" dirty="0" err="1" smtClean="0">
                <a:ln w="0"/>
                <a:effectLst>
                  <a:outerShdw blurRad="38100" dist="19050" dir="2700000" algn="tl" rotWithShape="0">
                    <a:schemeClr val="dk1">
                      <a:alpha val="40000"/>
                    </a:schemeClr>
                  </a:outerShdw>
                </a:effectLst>
              </a:rPr>
              <a:t>bạn</a:t>
            </a:r>
            <a:r>
              <a:rPr lang="en-US" sz="5400" b="1" dirty="0" smtClean="0">
                <a:ln w="0"/>
                <a:effectLst>
                  <a:outerShdw blurRad="38100" dist="19050" dir="2700000" algn="tl" rotWithShape="0">
                    <a:schemeClr val="dk1">
                      <a:alpha val="40000"/>
                    </a:schemeClr>
                  </a:outerShdw>
                </a:effectLst>
              </a:rPr>
              <a:t> </a:t>
            </a:r>
            <a:r>
              <a:rPr lang="en-US" sz="5400" b="1" dirty="0" err="1" smtClean="0">
                <a:ln w="0"/>
                <a:effectLst>
                  <a:outerShdw blurRad="38100" dist="19050" dir="2700000" algn="tl" rotWithShape="0">
                    <a:schemeClr val="dk1">
                      <a:alpha val="40000"/>
                    </a:schemeClr>
                  </a:outerShdw>
                </a:effectLst>
              </a:rPr>
              <a:t>đã</a:t>
            </a:r>
            <a:r>
              <a:rPr lang="en-US" sz="5400" b="1" dirty="0" smtClean="0">
                <a:ln w="0"/>
                <a:effectLst>
                  <a:outerShdw blurRad="38100" dist="19050" dir="2700000" algn="tl" rotWithShape="0">
                    <a:schemeClr val="dk1">
                      <a:alpha val="40000"/>
                    </a:schemeClr>
                  </a:outerShdw>
                </a:effectLst>
              </a:rPr>
              <a:t> </a:t>
            </a:r>
            <a:r>
              <a:rPr lang="en-US" sz="5400" b="1" dirty="0" err="1" smtClean="0">
                <a:ln w="0"/>
                <a:effectLst>
                  <a:outerShdw blurRad="38100" dist="19050" dir="2700000" algn="tl" rotWithShape="0">
                    <a:schemeClr val="dk1">
                      <a:alpha val="40000"/>
                    </a:schemeClr>
                  </a:outerShdw>
                </a:effectLst>
              </a:rPr>
              <a:t>lắng</a:t>
            </a:r>
            <a:r>
              <a:rPr lang="en-US" sz="5400" b="1" dirty="0" smtClean="0">
                <a:ln w="0"/>
                <a:effectLst>
                  <a:outerShdw blurRad="38100" dist="19050" dir="2700000" algn="tl" rotWithShape="0">
                    <a:schemeClr val="dk1">
                      <a:alpha val="40000"/>
                    </a:schemeClr>
                  </a:outerShdw>
                </a:effectLst>
              </a:rPr>
              <a:t> </a:t>
            </a:r>
            <a:r>
              <a:rPr lang="en-US" sz="5400" b="1" dirty="0" err="1" smtClean="0">
                <a:ln w="0"/>
                <a:effectLst>
                  <a:outerShdw blurRad="38100" dist="19050" dir="2700000" algn="tl" rotWithShape="0">
                    <a:schemeClr val="dk1">
                      <a:alpha val="40000"/>
                    </a:schemeClr>
                  </a:outerShdw>
                </a:effectLst>
              </a:rPr>
              <a:t>nghe</a:t>
            </a:r>
            <a:endParaRPr lang="en-US" sz="5400" b="1"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6550389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4000" t="-1000" r="7000" b="-4000"/>
          </a:stretch>
        </a:blipFill>
        <a:effectLst/>
      </p:bgPr>
    </p:bg>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1200266921"/>
              </p:ext>
            </p:extLst>
          </p:nvPr>
        </p:nvGraphicFramePr>
        <p:xfrm>
          <a:off x="685800" y="1600200"/>
          <a:ext cx="7467600" cy="452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p:cNvSpPr txBox="1"/>
          <p:nvPr/>
        </p:nvSpPr>
        <p:spPr>
          <a:xfrm>
            <a:off x="3657600" y="457200"/>
            <a:ext cx="2060179" cy="707886"/>
          </a:xfrm>
          <a:prstGeom prst="rect">
            <a:avLst/>
          </a:prstGeom>
          <a:noFill/>
        </p:spPr>
        <p:txBody>
          <a:bodyPr wrap="none" rtlCol="0">
            <a:spAutoFit/>
          </a:bodyPr>
          <a:lstStyle/>
          <a:p>
            <a:r>
              <a:rPr lang="en-US" sz="4000" b="1" dirty="0" smtClean="0"/>
              <a:t>OUTLINE</a:t>
            </a:r>
            <a:endParaRPr lang="en-US" sz="4000" b="1" dirty="0"/>
          </a:p>
        </p:txBody>
      </p:sp>
      <p:sp>
        <p:nvSpPr>
          <p:cNvPr id="4" name="TextBox 3"/>
          <p:cNvSpPr txBox="1"/>
          <p:nvPr/>
        </p:nvSpPr>
        <p:spPr>
          <a:xfrm>
            <a:off x="8686800" y="6400800"/>
            <a:ext cx="337131" cy="369332"/>
          </a:xfrm>
          <a:prstGeom prst="rect">
            <a:avLst/>
          </a:prstGeom>
          <a:noFill/>
        </p:spPr>
        <p:txBody>
          <a:bodyPr wrap="square" rtlCol="0">
            <a:spAutoFit/>
          </a:bodyPr>
          <a:lstStyle/>
          <a:p>
            <a:r>
              <a:rPr lang="en-US" dirty="0"/>
              <a:t>2</a:t>
            </a:r>
          </a:p>
        </p:txBody>
      </p:sp>
    </p:spTree>
    <p:extLst>
      <p:ext uri="{BB962C8B-B14F-4D97-AF65-F5344CB8AC3E}">
        <p14:creationId xmlns:p14="http://schemas.microsoft.com/office/powerpoint/2010/main" val="7928603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42000" t="-36000" r="-3000"/>
          </a:stretch>
        </a:blipFill>
        <a:effectLst/>
      </p:bgPr>
    </p:bg>
    <p:spTree>
      <p:nvGrpSpPr>
        <p:cNvPr id="1" name=""/>
        <p:cNvGrpSpPr/>
        <p:nvPr/>
      </p:nvGrpSpPr>
      <p:grpSpPr>
        <a:xfrm>
          <a:off x="0" y="0"/>
          <a:ext cx="0" cy="0"/>
          <a:chOff x="0" y="0"/>
          <a:chExt cx="0" cy="0"/>
        </a:xfrm>
      </p:grpSpPr>
      <p:sp>
        <p:nvSpPr>
          <p:cNvPr id="4" name="TextBox 3"/>
          <p:cNvSpPr txBox="1"/>
          <p:nvPr/>
        </p:nvSpPr>
        <p:spPr>
          <a:xfrm>
            <a:off x="381000" y="304800"/>
            <a:ext cx="7772400" cy="707886"/>
          </a:xfrm>
          <a:prstGeom prst="rect">
            <a:avLst/>
          </a:prstGeom>
          <a:noFill/>
        </p:spPr>
        <p:txBody>
          <a:bodyPr wrap="square" rtlCol="0">
            <a:spAutoFit/>
          </a:bodyPr>
          <a:lstStyle/>
          <a:p>
            <a:r>
              <a:rPr lang="en-US" sz="4000" b="1" dirty="0">
                <a:latin typeface="+mj-lt"/>
              </a:rPr>
              <a:t> </a:t>
            </a:r>
            <a:r>
              <a:rPr lang="en-US" sz="4000" b="1" dirty="0" smtClean="0">
                <a:latin typeface="+mj-lt"/>
              </a:rPr>
              <a:t>I. </a:t>
            </a:r>
            <a:r>
              <a:rPr lang="en-US" sz="4000" b="1" dirty="0" err="1" smtClean="0">
                <a:latin typeface="+mj-lt"/>
              </a:rPr>
              <a:t>Khái</a:t>
            </a:r>
            <a:r>
              <a:rPr lang="en-US" sz="4000" b="1" dirty="0" smtClean="0">
                <a:latin typeface="+mj-lt"/>
              </a:rPr>
              <a:t> </a:t>
            </a:r>
            <a:r>
              <a:rPr lang="en-US" sz="4000" b="1" dirty="0" err="1" smtClean="0">
                <a:latin typeface="+mj-lt"/>
              </a:rPr>
              <a:t>niệm</a:t>
            </a:r>
            <a:r>
              <a:rPr lang="vi-VN" sz="4000" b="1" dirty="0" smtClean="0">
                <a:latin typeface="+mj-lt"/>
              </a:rPr>
              <a:t>:</a:t>
            </a:r>
            <a:endParaRPr lang="en-US" sz="4000" dirty="0">
              <a:latin typeface="+mj-lt"/>
            </a:endParaRPr>
          </a:p>
        </p:txBody>
      </p:sp>
      <p:sp>
        <p:nvSpPr>
          <p:cNvPr id="5" name="TextBox 4"/>
          <p:cNvSpPr txBox="1"/>
          <p:nvPr/>
        </p:nvSpPr>
        <p:spPr>
          <a:xfrm>
            <a:off x="914400" y="1180266"/>
            <a:ext cx="5029200" cy="584775"/>
          </a:xfrm>
          <a:prstGeom prst="rect">
            <a:avLst/>
          </a:prstGeom>
          <a:noFill/>
        </p:spPr>
        <p:txBody>
          <a:bodyPr wrap="square" rtlCol="0">
            <a:spAutoFit/>
          </a:bodyPr>
          <a:lstStyle/>
          <a:p>
            <a:r>
              <a:rPr lang="en-US" sz="3200" b="1" dirty="0"/>
              <a:t>*</a:t>
            </a:r>
            <a:r>
              <a:rPr lang="vi-VN" sz="3200" b="1" dirty="0" smtClean="0"/>
              <a:t> </a:t>
            </a:r>
            <a:r>
              <a:rPr lang="en-US" sz="3200" b="1" dirty="0" smtClean="0"/>
              <a:t>System boot </a:t>
            </a:r>
            <a:r>
              <a:rPr lang="en-US" sz="3200" b="1" dirty="0" err="1" smtClean="0"/>
              <a:t>là</a:t>
            </a:r>
            <a:r>
              <a:rPr lang="en-US" sz="3200" b="1" dirty="0" smtClean="0"/>
              <a:t> </a:t>
            </a:r>
            <a:r>
              <a:rPr lang="en-US" sz="3200" b="1" dirty="0" err="1" smtClean="0"/>
              <a:t>gì</a:t>
            </a:r>
            <a:r>
              <a:rPr lang="en-US" sz="3200" b="1" dirty="0"/>
              <a:t> </a:t>
            </a:r>
            <a:r>
              <a:rPr lang="en-US" sz="3200" b="1" dirty="0" smtClean="0"/>
              <a:t>?</a:t>
            </a:r>
            <a:endParaRPr lang="en-US" sz="3200" dirty="0"/>
          </a:p>
        </p:txBody>
      </p:sp>
      <p:sp>
        <p:nvSpPr>
          <p:cNvPr id="6" name="TextBox 5"/>
          <p:cNvSpPr txBox="1"/>
          <p:nvPr/>
        </p:nvSpPr>
        <p:spPr>
          <a:xfrm>
            <a:off x="914400" y="1932621"/>
            <a:ext cx="8153400" cy="3908762"/>
          </a:xfrm>
          <a:prstGeom prst="rect">
            <a:avLst/>
          </a:prstGeom>
          <a:noFill/>
        </p:spPr>
        <p:txBody>
          <a:bodyPr wrap="square" rtlCol="0">
            <a:spAutoFit/>
          </a:bodyPr>
          <a:lstStyle/>
          <a:p>
            <a:pPr marL="457200" lvl="0" indent="-457200" algn="just">
              <a:buFontTx/>
              <a:buChar char="-"/>
            </a:pPr>
            <a:r>
              <a:rPr lang="en-US" sz="2400" b="1" dirty="0" err="1" smtClean="0">
                <a:latin typeface="Times New Roman" panose="02020603050405020304" pitchFamily="18" charset="0"/>
                <a:cs typeface="Times New Roman" panose="02020603050405020304" pitchFamily="18" charset="0"/>
              </a:rPr>
              <a:t>Khái</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niệm</a:t>
            </a:r>
            <a:r>
              <a:rPr lang="vi-VN" sz="2400" b="1" dirty="0" smtClean="0">
                <a:latin typeface="Times New Roman" panose="02020603050405020304" pitchFamily="18" charset="0"/>
                <a:cs typeface="Times New Roman" panose="02020603050405020304" pitchFamily="18" charset="0"/>
              </a:rPr>
              <a:t>:</a:t>
            </a:r>
            <a:r>
              <a:rPr lang="en-US" sz="2400" b="1" dirty="0" smtClean="0">
                <a:latin typeface="Times New Roman" panose="02020603050405020304" pitchFamily="18" charset="0"/>
                <a:cs typeface="Times New Roman" panose="02020603050405020304" pitchFamily="18" charset="0"/>
              </a:rPr>
              <a:t> </a:t>
            </a:r>
            <a:r>
              <a:rPr lang="vi-VN" sz="2400" dirty="0" smtClean="0">
                <a:latin typeface="+mj-lt"/>
              </a:rPr>
              <a:t>Trong</a:t>
            </a:r>
            <a:r>
              <a:rPr lang="en-US" sz="2400" dirty="0">
                <a:latin typeface="+mj-lt"/>
              </a:rPr>
              <a:t> </a:t>
            </a:r>
            <a:r>
              <a:rPr lang="vi-VN" sz="2400" dirty="0" smtClean="0">
                <a:latin typeface="+mj-lt"/>
                <a:hlinkClick r:id="rId3" tooltip="Máy tính"/>
              </a:rPr>
              <a:t>máy </a:t>
            </a:r>
            <a:r>
              <a:rPr lang="vi-VN" sz="2400" dirty="0">
                <a:latin typeface="+mj-lt"/>
                <a:hlinkClick r:id="rId3" tooltip="Máy tính"/>
              </a:rPr>
              <a:t>tính</a:t>
            </a:r>
            <a:r>
              <a:rPr lang="vi-VN" sz="2400" dirty="0">
                <a:latin typeface="+mj-lt"/>
              </a:rPr>
              <a:t>, </a:t>
            </a:r>
            <a:r>
              <a:rPr lang="vi-VN" sz="2400" b="1" dirty="0">
                <a:latin typeface="+mj-lt"/>
              </a:rPr>
              <a:t>khởi động máy tính</a:t>
            </a:r>
            <a:r>
              <a:rPr lang="vi-VN" sz="2400" dirty="0">
                <a:latin typeface="+mj-lt"/>
              </a:rPr>
              <a:t> hay </a:t>
            </a:r>
            <a:r>
              <a:rPr lang="vi-VN" sz="2400" b="1" dirty="0">
                <a:latin typeface="+mj-lt"/>
              </a:rPr>
              <a:t>boot máy tính</a:t>
            </a:r>
            <a:r>
              <a:rPr lang="vi-VN" sz="2400" dirty="0">
                <a:latin typeface="+mj-lt"/>
              </a:rPr>
              <a:t> (</a:t>
            </a:r>
            <a:r>
              <a:rPr lang="vi-VN" sz="2400" b="1" dirty="0">
                <a:latin typeface="+mj-lt"/>
              </a:rPr>
              <a:t>booting</a:t>
            </a:r>
            <a:r>
              <a:rPr lang="vi-VN" sz="2400" dirty="0">
                <a:latin typeface="+mj-lt"/>
              </a:rPr>
              <a:t>) là một quá trình tải hay tự mồi (bootstrapping) để khởi động sự làm việc của </a:t>
            </a:r>
            <a:r>
              <a:rPr lang="vi-VN" sz="2400" dirty="0">
                <a:latin typeface="+mj-lt"/>
                <a:hlinkClick r:id="rId4" tooltip="Hệ điều hành"/>
              </a:rPr>
              <a:t>hệ điều hành</a:t>
            </a:r>
            <a:r>
              <a:rPr lang="vi-VN" sz="2400" dirty="0">
                <a:latin typeface="+mj-lt"/>
              </a:rPr>
              <a:t> khi người dùng bật một </a:t>
            </a:r>
            <a:r>
              <a:rPr lang="vi-VN" sz="2400" dirty="0">
                <a:latin typeface="+mj-lt"/>
                <a:hlinkClick r:id="rId3" tooltip="Máy tính"/>
              </a:rPr>
              <a:t>hệ thống máy tính</a:t>
            </a:r>
            <a:r>
              <a:rPr lang="vi-VN" sz="2400" dirty="0">
                <a:latin typeface="+mj-lt"/>
              </a:rPr>
              <a:t>. Một </a:t>
            </a:r>
            <a:r>
              <a:rPr lang="vi-VN" sz="2400" b="1" dirty="0">
                <a:latin typeface="+mj-lt"/>
              </a:rPr>
              <a:t>trình tự khởi động</a:t>
            </a:r>
            <a:r>
              <a:rPr lang="vi-VN" sz="2400" dirty="0">
                <a:latin typeface="+mj-lt"/>
              </a:rPr>
              <a:t> (boot sequence) là một tập hợp các lệnh ban đầu được máy tính thực hiện khi nó được khởi động. Trình khởi động (bootloader) sẽ nạp hệ điều hành chính vào máy tính để hoạt động</a:t>
            </a:r>
            <a:endParaRPr lang="en-US" sz="2400" dirty="0" smtClean="0">
              <a:latin typeface="+mj-lt"/>
              <a:cs typeface="Times New Roman" panose="02020603050405020304" pitchFamily="18" charset="0"/>
            </a:endParaRPr>
          </a:p>
          <a:p>
            <a:pPr lvl="0" algn="just"/>
            <a:endParaRPr lang="en-US" sz="2800" dirty="0">
              <a:latin typeface="+mj-lt"/>
              <a:cs typeface="Arial" panose="020B0604020202020204" pitchFamily="34" charset="0"/>
            </a:endParaRPr>
          </a:p>
          <a:p>
            <a:pPr algn="just"/>
            <a:endParaRPr lang="en-US" sz="2800" dirty="0"/>
          </a:p>
        </p:txBody>
      </p:sp>
      <p:sp>
        <p:nvSpPr>
          <p:cNvPr id="7" name="TextBox 6"/>
          <p:cNvSpPr txBox="1"/>
          <p:nvPr/>
        </p:nvSpPr>
        <p:spPr>
          <a:xfrm>
            <a:off x="8686800" y="6400800"/>
            <a:ext cx="337131" cy="369332"/>
          </a:xfrm>
          <a:prstGeom prst="rect">
            <a:avLst/>
          </a:prstGeom>
          <a:noFill/>
        </p:spPr>
        <p:txBody>
          <a:bodyPr wrap="square" rtlCol="0">
            <a:spAutoFit/>
          </a:bodyPr>
          <a:lstStyle/>
          <a:p>
            <a:r>
              <a:rPr lang="en-US" dirty="0"/>
              <a:t>3</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24000" r="-2000" b="-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09800" y="6613527"/>
            <a:ext cx="3714750" cy="244473"/>
          </a:xfrm>
        </p:spPr>
        <p:txBody>
          <a:bodyPr>
            <a:normAutofit fontScale="90000"/>
          </a:bodyPr>
          <a:lstStyle/>
          <a:p>
            <a:endParaRPr lang="en-US" dirty="0"/>
          </a:p>
        </p:txBody>
      </p:sp>
      <p:sp>
        <p:nvSpPr>
          <p:cNvPr id="3" name="Content Placeholder 2"/>
          <p:cNvSpPr>
            <a:spLocks noGrp="1"/>
          </p:cNvSpPr>
          <p:nvPr>
            <p:ph idx="1"/>
          </p:nvPr>
        </p:nvSpPr>
        <p:spPr>
          <a:xfrm>
            <a:off x="685800" y="381000"/>
            <a:ext cx="7315200" cy="5948364"/>
          </a:xfrm>
        </p:spPr>
        <p:txBody>
          <a:bodyPr/>
          <a:lstStyle/>
          <a:p>
            <a:r>
              <a:rPr lang="en-US" sz="3200" b="1" dirty="0" err="1" smtClean="0"/>
              <a:t>Quy</a:t>
            </a:r>
            <a:r>
              <a:rPr lang="en-US" sz="3200" b="1" dirty="0" smtClean="0"/>
              <a:t> </a:t>
            </a:r>
            <a:r>
              <a:rPr lang="en-US" sz="3200" b="1" dirty="0" err="1"/>
              <a:t>trình</a:t>
            </a:r>
            <a:r>
              <a:rPr lang="en-US" sz="3200" b="1" dirty="0"/>
              <a:t> </a:t>
            </a:r>
            <a:r>
              <a:rPr lang="en-US" sz="3200" b="1" dirty="0" err="1"/>
              <a:t>hoạt</a:t>
            </a:r>
            <a:r>
              <a:rPr lang="en-US" sz="3200" b="1" dirty="0"/>
              <a:t> </a:t>
            </a:r>
            <a:r>
              <a:rPr lang="en-US" sz="3200" b="1" dirty="0" err="1"/>
              <a:t>của</a:t>
            </a:r>
            <a:r>
              <a:rPr lang="en-US" sz="3200" b="1" dirty="0"/>
              <a:t> boot </a:t>
            </a:r>
            <a:r>
              <a:rPr lang="en-US" sz="3200" b="1" dirty="0" err="1"/>
              <a:t>là</a:t>
            </a:r>
            <a:r>
              <a:rPr lang="en-US" sz="3200" b="1" dirty="0"/>
              <a:t> </a:t>
            </a:r>
            <a:r>
              <a:rPr lang="en-US" sz="3200" b="1" dirty="0" err="1"/>
              <a:t>gì</a:t>
            </a:r>
            <a:r>
              <a:rPr lang="en-US" sz="3200" b="1" dirty="0" smtClean="0"/>
              <a:t>?</a:t>
            </a:r>
          </a:p>
          <a:p>
            <a:pPr marL="0" indent="0">
              <a:buNone/>
            </a:pPr>
            <a:r>
              <a:rPr lang="en-US" sz="2400" dirty="0">
                <a:latin typeface="+mj-lt"/>
              </a:rPr>
              <a:t> </a:t>
            </a:r>
            <a:r>
              <a:rPr lang="en-US" sz="2400" dirty="0" smtClean="0">
                <a:latin typeface="+mj-lt"/>
              </a:rPr>
              <a:t>     </a:t>
            </a:r>
            <a:r>
              <a:rPr lang="vi-VN" sz="2400" dirty="0" smtClean="0">
                <a:latin typeface="+mj-lt"/>
              </a:rPr>
              <a:t>Trong </a:t>
            </a:r>
            <a:r>
              <a:rPr lang="vi-VN" sz="2400" dirty="0">
                <a:latin typeface="+mj-lt"/>
              </a:rPr>
              <a:t>quá trình khởi động, bộ nhớ ROM sẽ chạy 1 đoạn chương trình mồi giúp kiểm tra hệ thống máy tính và nạp hệ điều hành vào RAM. Chính vì bản chất của RAM là không lưu lại thông tin sau khi mất điện, nên mỗi lần khởi động ROM lại phải đóng vai trò "mồi" giúp hệ điều hành được đưa lên RAM. Nôm na là máy tính phải "tự dẫn dắt" nó khi khởi động.</a:t>
            </a:r>
            <a:endParaRPr lang="en-US" sz="2400" b="1" dirty="0">
              <a:latin typeface="+mj-lt"/>
            </a:endParaRPr>
          </a:p>
          <a:p>
            <a:endParaRPr lang="en-US" dirty="0"/>
          </a:p>
        </p:txBody>
      </p:sp>
    </p:spTree>
    <p:extLst>
      <p:ext uri="{BB962C8B-B14F-4D97-AF65-F5344CB8AC3E}">
        <p14:creationId xmlns:p14="http://schemas.microsoft.com/office/powerpoint/2010/main" val="39302298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301983144"/>
              </p:ext>
            </p:extLst>
          </p:nvPr>
        </p:nvGraphicFramePr>
        <p:xfrm>
          <a:off x="628650" y="1447798"/>
          <a:ext cx="7886700" cy="5181600"/>
        </p:xfrm>
        <a:graphic>
          <a:graphicData uri="http://schemas.openxmlformats.org/drawingml/2006/table">
            <a:tbl>
              <a:tblPr/>
              <a:tblGrid>
                <a:gridCol w="3943350">
                  <a:extLst>
                    <a:ext uri="{9D8B030D-6E8A-4147-A177-3AD203B41FA5}">
                      <a16:colId xmlns:a16="http://schemas.microsoft.com/office/drawing/2014/main" val="20000"/>
                    </a:ext>
                  </a:extLst>
                </a:gridCol>
                <a:gridCol w="3943350">
                  <a:extLst>
                    <a:ext uri="{9D8B030D-6E8A-4147-A177-3AD203B41FA5}">
                      <a16:colId xmlns:a16="http://schemas.microsoft.com/office/drawing/2014/main" val="20001"/>
                    </a:ext>
                  </a:extLst>
                </a:gridCol>
              </a:tblGrid>
              <a:tr h="647700">
                <a:tc>
                  <a:txBody>
                    <a:bodyPr/>
                    <a:lstStyle/>
                    <a:p>
                      <a:pPr algn="l" fontAlgn="b"/>
                      <a:endParaRPr lang="vi-VN" sz="1800" dirty="0">
                        <a:effectLst/>
                        <a:latin typeface="Times New Roman" panose="02020603050405020304" pitchFamily="18" charset="0"/>
                        <a:cs typeface="Times New Roman" panose="02020603050405020304" pitchFamily="18" charset="0"/>
                      </a:endParaRPr>
                    </a:p>
                  </a:txBody>
                  <a:tcPr anchor="b">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b"/>
                      <a:endParaRPr lang="en-US" sz="1800" dirty="0">
                        <a:effectLst/>
                        <a:latin typeface="Times New Roman" panose="02020603050405020304" pitchFamily="18" charset="0"/>
                        <a:cs typeface="Times New Roman" panose="02020603050405020304" pitchFamily="18" charset="0"/>
                      </a:endParaRPr>
                    </a:p>
                  </a:txBody>
                  <a:tcPr anchor="b">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647700">
                <a:tc>
                  <a:txBody>
                    <a:bodyPr/>
                    <a:lstStyle/>
                    <a:p>
                      <a:pPr fontAlgn="t"/>
                      <a:endParaRPr lang="vi-VN" sz="1800" dirty="0">
                        <a:effectLst/>
                        <a:latin typeface="Times New Roman" panose="02020603050405020304" pitchFamily="18" charset="0"/>
                        <a:cs typeface="Times New Roman" panose="02020603050405020304" pitchFamily="18" charset="0"/>
                      </a:endParaRPr>
                    </a:p>
                  </a:txBody>
                  <a:tcPr>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endParaRPr lang="en-US" sz="1800" dirty="0">
                        <a:effectLst/>
                        <a:latin typeface="Times New Roman" panose="02020603050405020304" pitchFamily="18" charset="0"/>
                        <a:cs typeface="Times New Roman" panose="02020603050405020304" pitchFamily="18" charset="0"/>
                      </a:endParaRPr>
                    </a:p>
                  </a:txBody>
                  <a:tcPr>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47700">
                <a:tc>
                  <a:txBody>
                    <a:bodyPr/>
                    <a:lstStyle/>
                    <a:p>
                      <a:pPr fontAlgn="t"/>
                      <a:endParaRPr lang="vi-VN" sz="1800" dirty="0">
                        <a:effectLst/>
                        <a:latin typeface="Times New Roman" panose="02020603050405020304" pitchFamily="18" charset="0"/>
                        <a:cs typeface="Times New Roman" panose="02020603050405020304" pitchFamily="18" charset="0"/>
                      </a:endParaRPr>
                    </a:p>
                  </a:txBody>
                  <a:tcPr>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endParaRPr lang="en-US" sz="1800" dirty="0">
                        <a:effectLst/>
                        <a:latin typeface="Times New Roman" panose="02020603050405020304" pitchFamily="18" charset="0"/>
                        <a:cs typeface="Times New Roman" panose="02020603050405020304" pitchFamily="18" charset="0"/>
                      </a:endParaRPr>
                    </a:p>
                  </a:txBody>
                  <a:tcPr>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647700">
                <a:tc>
                  <a:txBody>
                    <a:bodyPr/>
                    <a:lstStyle/>
                    <a:p>
                      <a:pPr fontAlgn="t"/>
                      <a:endParaRPr lang="vi-VN" sz="1800" dirty="0">
                        <a:effectLst/>
                        <a:latin typeface="Times New Roman" panose="02020603050405020304" pitchFamily="18" charset="0"/>
                        <a:cs typeface="Times New Roman" panose="02020603050405020304" pitchFamily="18" charset="0"/>
                      </a:endParaRPr>
                    </a:p>
                  </a:txBody>
                  <a:tcPr>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endParaRPr lang="vi-VN" sz="1800" dirty="0">
                        <a:effectLst/>
                        <a:latin typeface="Times New Roman" panose="02020603050405020304" pitchFamily="18" charset="0"/>
                        <a:cs typeface="Times New Roman" panose="02020603050405020304" pitchFamily="18" charset="0"/>
                      </a:endParaRPr>
                    </a:p>
                  </a:txBody>
                  <a:tcPr>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47700">
                <a:tc>
                  <a:txBody>
                    <a:bodyPr/>
                    <a:lstStyle/>
                    <a:p>
                      <a:pPr fontAlgn="t"/>
                      <a:endParaRPr lang="vi-VN" sz="1800" dirty="0">
                        <a:effectLst/>
                        <a:latin typeface="Times New Roman" panose="02020603050405020304" pitchFamily="18" charset="0"/>
                        <a:cs typeface="Times New Roman" panose="02020603050405020304" pitchFamily="18" charset="0"/>
                      </a:endParaRPr>
                    </a:p>
                  </a:txBody>
                  <a:tcPr>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endParaRPr lang="en-US" sz="1800">
                        <a:effectLst/>
                        <a:latin typeface="Times New Roman" panose="02020603050405020304" pitchFamily="18" charset="0"/>
                        <a:cs typeface="Times New Roman" panose="02020603050405020304" pitchFamily="18" charset="0"/>
                      </a:endParaRPr>
                    </a:p>
                  </a:txBody>
                  <a:tcPr>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647700">
                <a:tc>
                  <a:txBody>
                    <a:bodyPr/>
                    <a:lstStyle/>
                    <a:p>
                      <a:pPr fontAlgn="t"/>
                      <a:endParaRPr lang="vi-VN" sz="1800" dirty="0">
                        <a:effectLst/>
                        <a:latin typeface="Times New Roman" panose="02020603050405020304" pitchFamily="18" charset="0"/>
                        <a:cs typeface="Times New Roman" panose="02020603050405020304" pitchFamily="18" charset="0"/>
                      </a:endParaRPr>
                    </a:p>
                  </a:txBody>
                  <a:tcPr>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endParaRPr lang="vi-VN" sz="1800" dirty="0">
                        <a:effectLst/>
                        <a:latin typeface="Times New Roman" panose="02020603050405020304" pitchFamily="18" charset="0"/>
                        <a:cs typeface="Times New Roman" panose="02020603050405020304" pitchFamily="18" charset="0"/>
                      </a:endParaRPr>
                    </a:p>
                  </a:txBody>
                  <a:tcPr>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647700">
                <a:tc>
                  <a:txBody>
                    <a:bodyPr/>
                    <a:lstStyle/>
                    <a:p>
                      <a:pPr fontAlgn="t"/>
                      <a:endParaRPr lang="vi-VN" sz="1800" dirty="0">
                        <a:effectLst/>
                        <a:latin typeface="Times New Roman" panose="02020603050405020304" pitchFamily="18" charset="0"/>
                        <a:cs typeface="Times New Roman" panose="02020603050405020304" pitchFamily="18" charset="0"/>
                      </a:endParaRPr>
                    </a:p>
                  </a:txBody>
                  <a:tcPr>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endParaRPr lang="en-US" sz="1800" dirty="0">
                        <a:effectLst/>
                        <a:latin typeface="Times New Roman" panose="02020603050405020304" pitchFamily="18" charset="0"/>
                        <a:cs typeface="Times New Roman" panose="02020603050405020304" pitchFamily="18" charset="0"/>
                      </a:endParaRPr>
                    </a:p>
                  </a:txBody>
                  <a:tcPr>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647700">
                <a:tc>
                  <a:txBody>
                    <a:bodyPr/>
                    <a:lstStyle/>
                    <a:p>
                      <a:pPr fontAlgn="t"/>
                      <a:endParaRPr lang="vi-VN" sz="1800" dirty="0">
                        <a:effectLst/>
                        <a:latin typeface="Times New Roman" panose="02020603050405020304" pitchFamily="18" charset="0"/>
                        <a:cs typeface="Times New Roman" panose="02020603050405020304" pitchFamily="18" charset="0"/>
                      </a:endParaRPr>
                    </a:p>
                  </a:txBody>
                  <a:tcPr>
                    <a:lnL>
                      <a:noFill/>
                    </a:lnL>
                    <a:lnR>
                      <a:noFill/>
                    </a:lnR>
                    <a:lnT w="7620" cap="flat" cmpd="sng" algn="ctr">
                      <a:solidFill>
                        <a:srgbClr val="DEE2E6"/>
                      </a:solidFill>
                      <a:prstDash val="solid"/>
                      <a:round/>
                      <a:headEnd type="none" w="med" len="med"/>
                      <a:tailEnd type="none" w="med" len="med"/>
                    </a:lnT>
                    <a:lnB>
                      <a:noFill/>
                    </a:lnB>
                    <a:solidFill>
                      <a:srgbClr val="FFFFFF"/>
                    </a:solidFill>
                  </a:tcPr>
                </a:tc>
                <a:tc>
                  <a:txBody>
                    <a:bodyPr/>
                    <a:lstStyle/>
                    <a:p>
                      <a:pPr fontAlgn="t"/>
                      <a:endParaRPr lang="en-US" sz="1800" dirty="0">
                        <a:effectLst/>
                        <a:latin typeface="Times New Roman" panose="02020603050405020304" pitchFamily="18" charset="0"/>
                        <a:cs typeface="Times New Roman" panose="02020603050405020304" pitchFamily="18" charset="0"/>
                      </a:endParaRPr>
                    </a:p>
                  </a:txBody>
                  <a:tcPr>
                    <a:lnL>
                      <a:noFill/>
                    </a:lnL>
                    <a:lnR>
                      <a:noFill/>
                    </a:lnR>
                    <a:lnT w="7620" cap="flat" cmpd="sng" algn="ctr">
                      <a:solidFill>
                        <a:srgbClr val="DEE2E6"/>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7"/>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985214384"/>
              </p:ext>
            </p:extLst>
          </p:nvPr>
        </p:nvGraphicFramePr>
        <p:xfrm>
          <a:off x="76200" y="1295400"/>
          <a:ext cx="4038600" cy="5181600"/>
        </p:xfrm>
        <a:graphic>
          <a:graphicData uri="http://schemas.openxmlformats.org/drawingml/2006/table">
            <a:tbl>
              <a:tblPr firstRow="1" bandRow="1">
                <a:tableStyleId>{5C22544A-7EE6-4342-B048-85BDC9FD1C3A}</a:tableStyleId>
              </a:tblPr>
              <a:tblGrid>
                <a:gridCol w="2019300">
                  <a:extLst>
                    <a:ext uri="{9D8B030D-6E8A-4147-A177-3AD203B41FA5}">
                      <a16:colId xmlns:a16="http://schemas.microsoft.com/office/drawing/2014/main" val="20000"/>
                    </a:ext>
                  </a:extLst>
                </a:gridCol>
                <a:gridCol w="2019300">
                  <a:extLst>
                    <a:ext uri="{9D8B030D-6E8A-4147-A177-3AD203B41FA5}">
                      <a16:colId xmlns:a16="http://schemas.microsoft.com/office/drawing/2014/main" val="20001"/>
                    </a:ext>
                  </a:extLst>
                </a:gridCol>
              </a:tblGrid>
              <a:tr h="426027">
                <a:tc>
                  <a:txBody>
                    <a:bodyPr/>
                    <a:lstStyle/>
                    <a:p>
                      <a:pPr algn="l" fontAlgn="b"/>
                      <a:r>
                        <a:rPr lang="vi-VN" sz="1800" dirty="0">
                          <a:effectLst/>
                          <a:latin typeface="Times New Roman" panose="02020603050405020304" pitchFamily="18" charset="0"/>
                          <a:cs typeface="Times New Roman" panose="02020603050405020304" pitchFamily="18" charset="0"/>
                        </a:rPr>
                        <a:t>Bước </a:t>
                      </a:r>
                      <a:r>
                        <a:rPr lang="vi-VN" sz="1800" dirty="0" smtClean="0">
                          <a:effectLst/>
                          <a:latin typeface="Times New Roman" panose="02020603050405020304" pitchFamily="18" charset="0"/>
                          <a:cs typeface="Times New Roman" panose="02020603050405020304" pitchFamily="18" charset="0"/>
                        </a:rPr>
                        <a:t>1</a:t>
                      </a:r>
                      <a:r>
                        <a:rPr lang="en-US" sz="1800" dirty="0" smtClean="0">
                          <a:effectLst/>
                          <a:latin typeface="Times New Roman" panose="02020603050405020304" pitchFamily="18" charset="0"/>
                          <a:cs typeface="Times New Roman" panose="02020603050405020304" pitchFamily="18" charset="0"/>
                        </a:rPr>
                        <a:t>  </a:t>
                      </a:r>
                      <a:endParaRPr lang="vi-VN" sz="1800" dirty="0">
                        <a:effectLst/>
                        <a:latin typeface="Times New Roman" panose="02020603050405020304" pitchFamily="18" charset="0"/>
                        <a:cs typeface="Times New Roman" panose="02020603050405020304" pitchFamily="18" charset="0"/>
                      </a:endParaRPr>
                    </a:p>
                  </a:txBody>
                  <a:tcPr anchor="b"/>
                </a:tc>
                <a:tc>
                  <a:txBody>
                    <a:bodyPr/>
                    <a:lstStyle/>
                    <a:p>
                      <a:pPr algn="l" fontAlgn="b"/>
                      <a:r>
                        <a:rPr lang="en-US" sz="1800" dirty="0">
                          <a:effectLst/>
                          <a:latin typeface="Times New Roman" panose="02020603050405020304" pitchFamily="18" charset="0"/>
                          <a:cs typeface="Times New Roman" panose="02020603050405020304" pitchFamily="18" charset="0"/>
                        </a:rPr>
                        <a:t>BIOS</a:t>
                      </a:r>
                    </a:p>
                  </a:txBody>
                  <a:tcPr anchor="b"/>
                </a:tc>
                <a:extLst>
                  <a:ext uri="{0D108BD9-81ED-4DB2-BD59-A6C34878D82A}">
                    <a16:rowId xmlns:a16="http://schemas.microsoft.com/office/drawing/2014/main" val="10000"/>
                  </a:ext>
                </a:extLst>
              </a:tr>
              <a:tr h="702648">
                <a:tc>
                  <a:txBody>
                    <a:bodyPr/>
                    <a:lstStyle/>
                    <a:p>
                      <a:pPr fontAlgn="t"/>
                      <a:r>
                        <a:rPr lang="vi-VN" sz="1800" dirty="0">
                          <a:effectLst/>
                          <a:latin typeface="Times New Roman" panose="02020603050405020304" pitchFamily="18" charset="0"/>
                          <a:cs typeface="Times New Roman" panose="02020603050405020304" pitchFamily="18" charset="0"/>
                        </a:rPr>
                        <a:t>Bước 2</a:t>
                      </a:r>
                    </a:p>
                  </a:txBody>
                  <a:tcPr/>
                </a:tc>
                <a:tc>
                  <a:txBody>
                    <a:bodyPr/>
                    <a:lstStyle/>
                    <a:p>
                      <a:pPr fontAlgn="t"/>
                      <a:r>
                        <a:rPr lang="en-US" sz="1800" dirty="0">
                          <a:effectLst/>
                          <a:latin typeface="Times New Roman" panose="02020603050405020304" pitchFamily="18" charset="0"/>
                          <a:cs typeface="Times New Roman" panose="02020603050405020304" pitchFamily="18" charset="0"/>
                        </a:rPr>
                        <a:t>Master Boot Record (MBR).</a:t>
                      </a:r>
                    </a:p>
                  </a:txBody>
                  <a:tcPr/>
                </a:tc>
                <a:extLst>
                  <a:ext uri="{0D108BD9-81ED-4DB2-BD59-A6C34878D82A}">
                    <a16:rowId xmlns:a16="http://schemas.microsoft.com/office/drawing/2014/main" val="10001"/>
                  </a:ext>
                </a:extLst>
              </a:tr>
              <a:tr h="426027">
                <a:tc>
                  <a:txBody>
                    <a:bodyPr/>
                    <a:lstStyle/>
                    <a:p>
                      <a:pPr fontAlgn="t"/>
                      <a:r>
                        <a:rPr lang="vi-VN" sz="1800" dirty="0">
                          <a:effectLst/>
                          <a:latin typeface="Times New Roman" panose="02020603050405020304" pitchFamily="18" charset="0"/>
                          <a:cs typeface="Times New Roman" panose="02020603050405020304" pitchFamily="18" charset="0"/>
                        </a:rPr>
                        <a:t>Bước 3</a:t>
                      </a:r>
                    </a:p>
                  </a:txBody>
                  <a:tcPr/>
                </a:tc>
                <a:tc>
                  <a:txBody>
                    <a:bodyPr/>
                    <a:lstStyle/>
                    <a:p>
                      <a:pPr fontAlgn="t"/>
                      <a:r>
                        <a:rPr lang="en-US" sz="1800">
                          <a:effectLst/>
                          <a:latin typeface="Times New Roman" panose="02020603050405020304" pitchFamily="18" charset="0"/>
                          <a:cs typeface="Times New Roman" panose="02020603050405020304" pitchFamily="18" charset="0"/>
                        </a:rPr>
                        <a:t>Boot loader.</a:t>
                      </a:r>
                    </a:p>
                  </a:txBody>
                  <a:tcPr/>
                </a:tc>
                <a:extLst>
                  <a:ext uri="{0D108BD9-81ED-4DB2-BD59-A6C34878D82A}">
                    <a16:rowId xmlns:a16="http://schemas.microsoft.com/office/drawing/2014/main" val="10002"/>
                  </a:ext>
                </a:extLst>
              </a:tr>
              <a:tr h="745551">
                <a:tc>
                  <a:txBody>
                    <a:bodyPr/>
                    <a:lstStyle/>
                    <a:p>
                      <a:pPr fontAlgn="t"/>
                      <a:r>
                        <a:rPr lang="vi-VN" sz="1800" dirty="0">
                          <a:effectLst/>
                          <a:latin typeface="Times New Roman" panose="02020603050405020304" pitchFamily="18" charset="0"/>
                          <a:cs typeface="Times New Roman" panose="02020603050405020304" pitchFamily="18" charset="0"/>
                        </a:rPr>
                        <a:t>Bước 4</a:t>
                      </a:r>
                    </a:p>
                  </a:txBody>
                  <a:tcPr/>
                </a:tc>
                <a:tc>
                  <a:txBody>
                    <a:bodyPr/>
                    <a:lstStyle/>
                    <a:p>
                      <a:pPr fontAlgn="t"/>
                      <a:r>
                        <a:rPr lang="vi-VN" sz="1800" dirty="0">
                          <a:effectLst/>
                          <a:latin typeface="Times New Roman" panose="02020603050405020304" pitchFamily="18" charset="0"/>
                          <a:cs typeface="Times New Roman" panose="02020603050405020304" pitchFamily="18" charset="0"/>
                        </a:rPr>
                        <a:t>Linux kernel được nạp và khỏi chạy.</a:t>
                      </a:r>
                    </a:p>
                  </a:txBody>
                  <a:tcPr/>
                </a:tc>
                <a:extLst>
                  <a:ext uri="{0D108BD9-81ED-4DB2-BD59-A6C34878D82A}">
                    <a16:rowId xmlns:a16="http://schemas.microsoft.com/office/drawing/2014/main" val="10003"/>
                  </a:ext>
                </a:extLst>
              </a:tr>
              <a:tr h="716574">
                <a:tc>
                  <a:txBody>
                    <a:bodyPr/>
                    <a:lstStyle/>
                    <a:p>
                      <a:pPr fontAlgn="t"/>
                      <a:r>
                        <a:rPr lang="vi-VN" sz="1800" dirty="0">
                          <a:effectLst/>
                          <a:latin typeface="Times New Roman" panose="02020603050405020304" pitchFamily="18" charset="0"/>
                          <a:cs typeface="Times New Roman" panose="02020603050405020304" pitchFamily="18" charset="0"/>
                        </a:rPr>
                        <a:t>Bước 5</a:t>
                      </a:r>
                    </a:p>
                  </a:txBody>
                  <a:tcPr/>
                </a:tc>
                <a:tc>
                  <a:txBody>
                    <a:bodyPr/>
                    <a:lstStyle/>
                    <a:p>
                      <a:pPr fontAlgn="t"/>
                      <a:r>
                        <a:rPr lang="en-US" sz="1800">
                          <a:effectLst/>
                          <a:latin typeface="Times New Roman" panose="02020603050405020304" pitchFamily="18" charset="0"/>
                          <a:cs typeface="Times New Roman" panose="02020603050405020304" pitchFamily="18" charset="0"/>
                        </a:rPr>
                        <a:t>Các script trong INITRD thực thi.</a:t>
                      </a:r>
                    </a:p>
                  </a:txBody>
                  <a:tcPr/>
                </a:tc>
                <a:extLst>
                  <a:ext uri="{0D108BD9-81ED-4DB2-BD59-A6C34878D82A}">
                    <a16:rowId xmlns:a16="http://schemas.microsoft.com/office/drawing/2014/main" val="10004"/>
                  </a:ext>
                </a:extLst>
              </a:tr>
              <a:tr h="716574">
                <a:tc>
                  <a:txBody>
                    <a:bodyPr/>
                    <a:lstStyle/>
                    <a:p>
                      <a:pPr fontAlgn="t"/>
                      <a:r>
                        <a:rPr lang="vi-VN" sz="1800" dirty="0">
                          <a:effectLst/>
                          <a:latin typeface="Times New Roman" panose="02020603050405020304" pitchFamily="18" charset="0"/>
                          <a:cs typeface="Times New Roman" panose="02020603050405020304" pitchFamily="18" charset="0"/>
                        </a:rPr>
                        <a:t>Bước 6</a:t>
                      </a:r>
                    </a:p>
                  </a:txBody>
                  <a:tcPr/>
                </a:tc>
                <a:tc>
                  <a:txBody>
                    <a:bodyPr/>
                    <a:lstStyle/>
                    <a:p>
                      <a:pPr fontAlgn="t"/>
                      <a:r>
                        <a:rPr lang="vi-VN" sz="1800" dirty="0">
                          <a:effectLst/>
                          <a:latin typeface="Times New Roman" panose="02020603050405020304" pitchFamily="18" charset="0"/>
                          <a:cs typeface="Times New Roman" panose="02020603050405020304" pitchFamily="18" charset="0"/>
                        </a:rPr>
                        <a:t>Chương trình init được thực thi.</a:t>
                      </a:r>
                    </a:p>
                  </a:txBody>
                  <a:tcPr/>
                </a:tc>
                <a:extLst>
                  <a:ext uri="{0D108BD9-81ED-4DB2-BD59-A6C34878D82A}">
                    <a16:rowId xmlns:a16="http://schemas.microsoft.com/office/drawing/2014/main" val="10005"/>
                  </a:ext>
                </a:extLst>
              </a:tr>
              <a:tr h="702648">
                <a:tc>
                  <a:txBody>
                    <a:bodyPr/>
                    <a:lstStyle/>
                    <a:p>
                      <a:pPr fontAlgn="t"/>
                      <a:r>
                        <a:rPr lang="vi-VN" sz="1800" dirty="0">
                          <a:effectLst/>
                          <a:latin typeface="Times New Roman" panose="02020603050405020304" pitchFamily="18" charset="0"/>
                          <a:cs typeface="Times New Roman" panose="02020603050405020304" pitchFamily="18" charset="0"/>
                        </a:rPr>
                        <a:t>Bước 7</a:t>
                      </a:r>
                    </a:p>
                  </a:txBody>
                  <a:tcPr/>
                </a:tc>
                <a:tc>
                  <a:txBody>
                    <a:bodyPr/>
                    <a:lstStyle/>
                    <a:p>
                      <a:pPr fontAlgn="t"/>
                      <a:r>
                        <a:rPr lang="en-US" sz="1800" dirty="0" err="1">
                          <a:effectLst/>
                          <a:latin typeface="Times New Roman" panose="02020603050405020304" pitchFamily="18" charset="0"/>
                          <a:cs typeface="Times New Roman" panose="02020603050405020304" pitchFamily="18" charset="0"/>
                        </a:rPr>
                        <a:t>Đăng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nhập</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giao</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diện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đồ</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hoạ</a:t>
                      </a:r>
                      <a:r>
                        <a:rPr lang="en-US" sz="1800" dirty="0">
                          <a:effectLst/>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0006"/>
                  </a:ext>
                </a:extLst>
              </a:tr>
              <a:tr h="745551">
                <a:tc>
                  <a:txBody>
                    <a:bodyPr/>
                    <a:lstStyle/>
                    <a:p>
                      <a:pPr fontAlgn="t"/>
                      <a:r>
                        <a:rPr lang="vi-VN" sz="1800" dirty="0">
                          <a:effectLst/>
                          <a:latin typeface="Times New Roman" panose="02020603050405020304" pitchFamily="18" charset="0"/>
                          <a:cs typeface="Times New Roman" panose="02020603050405020304" pitchFamily="18" charset="0"/>
                        </a:rPr>
                        <a:t>Bước 8</a:t>
                      </a:r>
                    </a:p>
                  </a:txBody>
                  <a:tcPr/>
                </a:tc>
                <a:tc>
                  <a:txBody>
                    <a:bodyPr/>
                    <a:lstStyle/>
                    <a:p>
                      <a:pPr fontAlgn="t"/>
                      <a:r>
                        <a:rPr lang="en-US" sz="1800" dirty="0" err="1">
                          <a:effectLst/>
                          <a:latin typeface="Times New Roman" panose="02020603050405020304" pitchFamily="18" charset="0"/>
                          <a:cs typeface="Times New Roman" panose="02020603050405020304" pitchFamily="18" charset="0"/>
                        </a:rPr>
                        <a:t>Đăng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nhập</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thành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công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vào</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hệ</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thống</a:t>
                      </a:r>
                      <a:endParaRPr lang="en-US" sz="1800" dirty="0">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bl>
          </a:graphicData>
        </a:graphic>
      </p:graphicFrame>
      <p:pic>
        <p:nvPicPr>
          <p:cNvPr id="5" name="Picture 4"/>
          <p:cNvPicPr>
            <a:picLocks noChangeAspect="1"/>
          </p:cNvPicPr>
          <p:nvPr/>
        </p:nvPicPr>
        <p:blipFill>
          <a:blip r:embed="rId2"/>
          <a:stretch>
            <a:fillRect/>
          </a:stretch>
        </p:blipFill>
        <p:spPr>
          <a:xfrm>
            <a:off x="4724400" y="1219200"/>
            <a:ext cx="2262355" cy="5343525"/>
          </a:xfrm>
          <a:prstGeom prst="rect">
            <a:avLst/>
          </a:prstGeom>
        </p:spPr>
      </p:pic>
      <p:sp>
        <p:nvSpPr>
          <p:cNvPr id="7" name="Rectangle 6"/>
          <p:cNvSpPr/>
          <p:nvPr/>
        </p:nvSpPr>
        <p:spPr>
          <a:xfrm>
            <a:off x="533400" y="76200"/>
            <a:ext cx="2438400" cy="584775"/>
          </a:xfrm>
          <a:prstGeom prst="rect">
            <a:avLst/>
          </a:prstGeom>
          <a:noFill/>
        </p:spPr>
        <p:txBody>
          <a:bodyPr wrap="square" lIns="91440" tIns="45720" rIns="91440" bIns="45720">
            <a:spAutoFit/>
          </a:bodyPr>
          <a:lstStyle/>
          <a:p>
            <a:pPr algn="ctr"/>
            <a:r>
              <a:rPr lang="en-US" sz="32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II. </a:t>
            </a:r>
            <a:r>
              <a:rPr lang="en-US" sz="3200" dirty="0" err="1"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Phân</a:t>
            </a:r>
            <a:r>
              <a:rPr lang="en-US" sz="32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3200" dirty="0" err="1"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tích</a:t>
            </a:r>
            <a:endParaRPr lang="en-US" sz="32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8" name="Rectangle 7"/>
          <p:cNvSpPr/>
          <p:nvPr/>
        </p:nvSpPr>
        <p:spPr>
          <a:xfrm>
            <a:off x="380999" y="762000"/>
            <a:ext cx="4929355" cy="369332"/>
          </a:xfrm>
          <a:prstGeom prst="rect">
            <a:avLst/>
          </a:prstGeom>
          <a:noFill/>
        </p:spPr>
        <p:txBody>
          <a:bodyPr wrap="square" lIns="91440" tIns="45720" rIns="91440" bIns="45720">
            <a:spAutoFit/>
          </a:bodyPr>
          <a:lstStyle/>
          <a:p>
            <a:pPr algn="ctr"/>
            <a:r>
              <a:rPr lang="en-US" b="0" cap="none" spc="0" dirty="0" smtClean="0">
                <a:ln w="0"/>
                <a:solidFill>
                  <a:schemeClr val="tx1"/>
                </a:solidFill>
                <a:effectLst>
                  <a:outerShdw blurRad="38100" dist="19050" dir="2700000" algn="tl" rotWithShape="0">
                    <a:schemeClr val="dk1">
                      <a:alpha val="40000"/>
                    </a:schemeClr>
                  </a:outerShdw>
                </a:effectLst>
              </a:rPr>
              <a:t>1.Sơ </a:t>
            </a:r>
            <a:r>
              <a:rPr lang="en-US" b="0" cap="none" spc="0" dirty="0" err="1" smtClean="0">
                <a:ln w="0"/>
                <a:solidFill>
                  <a:schemeClr val="tx1"/>
                </a:solidFill>
                <a:effectLst>
                  <a:outerShdw blurRad="38100" dist="19050" dir="2700000" algn="tl" rotWithShape="0">
                    <a:schemeClr val="dk1">
                      <a:alpha val="40000"/>
                    </a:schemeClr>
                  </a:outerShdw>
                </a:effectLst>
              </a:rPr>
              <a:t>đồ</a:t>
            </a:r>
            <a:r>
              <a:rPr lang="en-US" b="0" cap="none" spc="0" dirty="0" smtClean="0">
                <a:ln w="0"/>
                <a:solidFill>
                  <a:schemeClr val="tx1"/>
                </a:solidFill>
                <a:effectLst>
                  <a:outerShdw blurRad="38100" dist="19050" dir="2700000" algn="tl" rotWithShape="0">
                    <a:schemeClr val="dk1">
                      <a:alpha val="40000"/>
                    </a:schemeClr>
                  </a:outerShdw>
                </a:effectLst>
              </a:rPr>
              <a:t> </a:t>
            </a:r>
            <a:r>
              <a:rPr lang="en-US" b="0" cap="none" spc="0" dirty="0" err="1" smtClean="0">
                <a:ln w="0"/>
                <a:solidFill>
                  <a:schemeClr val="tx1"/>
                </a:solidFill>
                <a:effectLst>
                  <a:outerShdw blurRad="38100" dist="19050" dir="2700000" algn="tl" rotWithShape="0">
                    <a:schemeClr val="dk1">
                      <a:alpha val="40000"/>
                    </a:schemeClr>
                  </a:outerShdw>
                </a:effectLst>
              </a:rPr>
              <a:t>khối</a:t>
            </a:r>
            <a:r>
              <a:rPr lang="en-US" b="0" cap="none" spc="0" dirty="0" smtClean="0">
                <a:ln w="0"/>
                <a:solidFill>
                  <a:schemeClr val="tx1"/>
                </a:solidFill>
                <a:effectLst>
                  <a:outerShdw blurRad="38100" dist="19050" dir="2700000" algn="tl" rotWithShape="0">
                    <a:schemeClr val="dk1">
                      <a:alpha val="40000"/>
                    </a:schemeClr>
                  </a:outerShdw>
                </a:effectLst>
              </a:rPr>
              <a:t> </a:t>
            </a:r>
            <a:r>
              <a:rPr lang="en-US" b="0" cap="none" spc="0" dirty="0" err="1" smtClean="0">
                <a:ln w="0"/>
                <a:solidFill>
                  <a:schemeClr val="tx1"/>
                </a:solidFill>
                <a:effectLst>
                  <a:outerShdw blurRad="38100" dist="19050" dir="2700000" algn="tl" rotWithShape="0">
                    <a:schemeClr val="dk1">
                      <a:alpha val="40000"/>
                    </a:schemeClr>
                  </a:outerShdw>
                </a:effectLst>
              </a:rPr>
              <a:t>của</a:t>
            </a:r>
            <a:r>
              <a:rPr lang="en-US" b="0" cap="none" spc="0" dirty="0" smtClean="0">
                <a:ln w="0"/>
                <a:solidFill>
                  <a:schemeClr val="tx1"/>
                </a:solidFill>
                <a:effectLst>
                  <a:outerShdw blurRad="38100" dist="19050" dir="2700000" algn="tl" rotWithShape="0">
                    <a:schemeClr val="dk1">
                      <a:alpha val="40000"/>
                    </a:schemeClr>
                  </a:outerShdw>
                </a:effectLst>
              </a:rPr>
              <a:t> </a:t>
            </a:r>
            <a:r>
              <a:rPr lang="en-US" dirty="0" err="1"/>
              <a:t>Toàn</a:t>
            </a:r>
            <a:r>
              <a:rPr lang="en-US" dirty="0"/>
              <a:t> </a:t>
            </a:r>
            <a:r>
              <a:rPr lang="en-US" dirty="0" err="1"/>
              <a:t>bộ</a:t>
            </a:r>
            <a:r>
              <a:rPr lang="en-US" dirty="0"/>
              <a:t> </a:t>
            </a:r>
            <a:r>
              <a:rPr lang="en-US" dirty="0" err="1"/>
              <a:t>quá</a:t>
            </a:r>
            <a:r>
              <a:rPr lang="en-US" dirty="0"/>
              <a:t> </a:t>
            </a:r>
            <a:r>
              <a:rPr lang="en-US" dirty="0" err="1"/>
              <a:t>trình</a:t>
            </a:r>
            <a:r>
              <a:rPr lang="en-US" dirty="0"/>
              <a:t> </a:t>
            </a:r>
            <a:r>
              <a:rPr lang="en-US" dirty="0" err="1" smtClean="0"/>
              <a:t>khởỉ</a:t>
            </a:r>
            <a:r>
              <a:rPr lang="en-US" dirty="0" smtClean="0"/>
              <a:t> </a:t>
            </a:r>
            <a:r>
              <a:rPr lang="en-US" dirty="0" err="1" smtClean="0"/>
              <a:t>động</a:t>
            </a:r>
            <a:endParaRPr lang="en-US" dirty="0"/>
          </a:p>
        </p:txBody>
      </p:sp>
    </p:spTree>
    <p:extLst>
      <p:ext uri="{BB962C8B-B14F-4D97-AF65-F5344CB8AC3E}">
        <p14:creationId xmlns:p14="http://schemas.microsoft.com/office/powerpoint/2010/main" val="37994611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3000"/>
          </a:stretch>
        </a:blipFill>
        <a:effectLst/>
      </p:bgPr>
    </p:bg>
    <p:spTree>
      <p:nvGrpSpPr>
        <p:cNvPr id="1" name=""/>
        <p:cNvGrpSpPr/>
        <p:nvPr/>
      </p:nvGrpSpPr>
      <p:grpSpPr>
        <a:xfrm>
          <a:off x="0" y="0"/>
          <a:ext cx="0" cy="0"/>
          <a:chOff x="0" y="0"/>
          <a:chExt cx="0" cy="0"/>
        </a:xfrm>
      </p:grpSpPr>
      <p:sp>
        <p:nvSpPr>
          <p:cNvPr id="6" name="TextBox 5"/>
          <p:cNvSpPr txBox="1"/>
          <p:nvPr/>
        </p:nvSpPr>
        <p:spPr>
          <a:xfrm>
            <a:off x="533400" y="304800"/>
            <a:ext cx="8001000" cy="3693319"/>
          </a:xfrm>
          <a:prstGeom prst="rect">
            <a:avLst/>
          </a:prstGeom>
          <a:noFill/>
        </p:spPr>
        <p:txBody>
          <a:bodyPr wrap="square" rtlCol="0">
            <a:spAutoFit/>
          </a:bodyPr>
          <a:lstStyle/>
          <a:p>
            <a:r>
              <a:rPr lang="vi-VN" b="1" dirty="0">
                <a:latin typeface="Times New Roman" panose="02020603050405020304" pitchFamily="18" charset="0"/>
                <a:cs typeface="Times New Roman" panose="02020603050405020304" pitchFamily="18" charset="0"/>
              </a:rPr>
              <a:t>Bước 1: BIOS</a:t>
            </a:r>
          </a:p>
          <a:p>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BIOS </a:t>
            </a:r>
            <a:r>
              <a:rPr lang="vi-VN" dirty="0">
                <a:latin typeface="Times New Roman" panose="02020603050405020304" pitchFamily="18" charset="0"/>
                <a:cs typeface="Times New Roman" panose="02020603050405020304" pitchFamily="18" charset="0"/>
              </a:rPr>
              <a:t>là chương trình chạy đầu tiên khi nhấn nút nguồn hoặc nút reset trên máy tính của bạn.</a:t>
            </a:r>
          </a:p>
          <a:p>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BIOS </a:t>
            </a:r>
            <a:r>
              <a:rPr lang="vi-VN" dirty="0">
                <a:latin typeface="Times New Roman" panose="02020603050405020304" pitchFamily="18" charset="0"/>
                <a:cs typeface="Times New Roman" panose="02020603050405020304" pitchFamily="18" charset="0"/>
              </a:rPr>
              <a:t>thực hiện một công việc gọi là POST ( Power-on Self-test) kiểm tra các thông số của các phần cứng của máy tính. Ngoài ra , BIOS cho phép thay đổi các thiết lập, cấu hình của nó.</a:t>
            </a:r>
          </a:p>
          <a:p>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BIOS </a:t>
            </a:r>
            <a:r>
              <a:rPr lang="vi-VN" dirty="0">
                <a:latin typeface="Times New Roman" panose="02020603050405020304" pitchFamily="18" charset="0"/>
                <a:cs typeface="Times New Roman" panose="02020603050405020304" pitchFamily="18" charset="0"/>
              </a:rPr>
              <a:t>được lưu trữ trên ROM của bo mạch chủ.</a:t>
            </a:r>
          </a:p>
          <a:p>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Quá </a:t>
            </a:r>
            <a:r>
              <a:rPr lang="vi-VN" dirty="0">
                <a:latin typeface="Times New Roman" panose="02020603050405020304" pitchFamily="18" charset="0"/>
                <a:cs typeface="Times New Roman" panose="02020603050405020304" pitchFamily="18" charset="0"/>
              </a:rPr>
              <a:t>trình POST kết thúc thành công, BIOS sẽ tìm kiếm và khởi chạy một hệ điều hành được chứa trong các thiết bị lưu trữ như ổ cứng…</a:t>
            </a:r>
          </a:p>
          <a:p>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Hệ </a:t>
            </a:r>
            <a:r>
              <a:rPr lang="vi-VN" dirty="0">
                <a:latin typeface="Times New Roman" panose="02020603050405020304" pitchFamily="18" charset="0"/>
                <a:cs typeface="Times New Roman" panose="02020603050405020304" pitchFamily="18" charset="0"/>
              </a:rPr>
              <a:t>điều hành Linux được cài trên ổ cứng thì BIOS sẽ tìm đến MBR (Master Boot Record)</a:t>
            </a:r>
          </a:p>
          <a:p>
            <a:pPr lvl="0" algn="just"/>
            <a:endParaRPr lang="en-US" dirty="0">
              <a:latin typeface="Times New Roman" panose="02020603050405020304" pitchFamily="18" charset="0"/>
              <a:cs typeface="Times New Roman" panose="02020603050405020304" pitchFamily="18" charset="0"/>
            </a:endParaRPr>
          </a:p>
          <a:p>
            <a:pPr marL="342900" lvl="0" indent="-342900" algn="just">
              <a:buFont typeface="Arial" pitchFamily="34" charset="0"/>
              <a:buChar char="•"/>
            </a:pP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8763000" y="6400799"/>
            <a:ext cx="457200" cy="369332"/>
          </a:xfrm>
          <a:prstGeom prst="rect">
            <a:avLst/>
          </a:prstGeom>
          <a:noFill/>
        </p:spPr>
        <p:txBody>
          <a:bodyPr wrap="square" rtlCol="0">
            <a:spAutoFit/>
          </a:bodyPr>
          <a:lstStyle/>
          <a:p>
            <a:r>
              <a:rPr lang="en-US" dirty="0" smtClean="0"/>
              <a:t>10</a:t>
            </a:r>
            <a:endParaRPr lang="en-US" dirty="0"/>
          </a:p>
        </p:txBody>
      </p:sp>
      <p:pic>
        <p:nvPicPr>
          <p:cNvPr id="2" name="Picture 1"/>
          <p:cNvPicPr>
            <a:picLocks noChangeAspect="1"/>
          </p:cNvPicPr>
          <p:nvPr/>
        </p:nvPicPr>
        <p:blipFill>
          <a:blip r:embed="rId3"/>
          <a:stretch>
            <a:fillRect/>
          </a:stretch>
        </p:blipFill>
        <p:spPr>
          <a:xfrm>
            <a:off x="3048000" y="3280326"/>
            <a:ext cx="2609850" cy="3120473"/>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1219200"/>
            <a:ext cx="7981950" cy="471489"/>
          </a:xfrm>
        </p:spPr>
        <p:txBody>
          <a:bodyPr>
            <a:noAutofit/>
          </a:bodyPr>
          <a:lstStyle/>
          <a:p>
            <a:r>
              <a:rPr lang="en-US" sz="2400" b="1" dirty="0" smtClean="0"/>
              <a:t/>
            </a:r>
            <a:br>
              <a:rPr lang="en-US" sz="2400" b="1" dirty="0" smtClean="0"/>
            </a:br>
            <a:r>
              <a:rPr lang="en-US" sz="2400" b="1" dirty="0"/>
              <a:t/>
            </a:r>
            <a:br>
              <a:rPr lang="en-US" sz="2400" b="1" dirty="0"/>
            </a:br>
            <a:r>
              <a:rPr lang="vi-VN" sz="2400" b="1" dirty="0" smtClean="0"/>
              <a:t>Bước 2: Master Boot Record (MBR)</a:t>
            </a:r>
            <a:r>
              <a:rPr lang="en-US" sz="2400" b="1" dirty="0" smtClean="0"/>
              <a:t/>
            </a:r>
            <a:br>
              <a:rPr lang="en-US" sz="2400" b="1" dirty="0" smtClean="0"/>
            </a:br>
            <a:r>
              <a:rPr lang="vi-VN" sz="1800" b="1" dirty="0" smtClean="0"/>
              <a:t/>
            </a:r>
            <a:br>
              <a:rPr lang="vi-VN" sz="1800" b="1" dirty="0" smtClean="0"/>
            </a:br>
            <a:r>
              <a:rPr lang="en-US" sz="1800" b="1" dirty="0" smtClean="0"/>
              <a:t>- </a:t>
            </a:r>
            <a:r>
              <a:rPr lang="vi-VN" sz="1800" dirty="0" smtClean="0"/>
              <a:t>Sau khi BIOS xác định được thiết bị lưu trữ thì BIOS sẽ đọc trong MBR hoặc phân vùng EFI của thiết bị này để nạp vào bộ nhớ một chương trình. Chương trình </a:t>
            </a:r>
            <a:r>
              <a:rPr lang="vi-VN" sz="1800" dirty="0"/>
              <a:t>này sẽ định vị và khởi động boot loader – </a:t>
            </a:r>
            <a:r>
              <a:rPr lang="vi-VN" sz="1800" dirty="0" smtClean="0"/>
              <a:t>đây </a:t>
            </a:r>
            <a:r>
              <a:rPr lang="vi-VN" sz="1800" dirty="0"/>
              <a:t>là chương trình chịu trách nhiệm cho việc tìm và nạp nhân của hệ điều hành</a:t>
            </a:r>
            <a:r>
              <a:rPr lang="vi-VN" sz="1800" dirty="0" smtClean="0"/>
              <a:t>.</a:t>
            </a:r>
            <a:r>
              <a:rPr lang="en-US" sz="1800" dirty="0" smtClean="0"/>
              <a:t/>
            </a:r>
            <a:br>
              <a:rPr lang="en-US" sz="1800" dirty="0" smtClean="0"/>
            </a:br>
            <a:r>
              <a:rPr lang="en-US" sz="1800" dirty="0"/>
              <a:t/>
            </a:r>
            <a:br>
              <a:rPr lang="en-US" sz="1800" dirty="0"/>
            </a:br>
            <a:r>
              <a:rPr lang="en-US" sz="1800" dirty="0" smtClean="0"/>
              <a:t>- </a:t>
            </a:r>
            <a:r>
              <a:rPr lang="vi-VN" sz="1800" dirty="0" smtClean="0"/>
              <a:t>Đến </a:t>
            </a:r>
            <a:r>
              <a:rPr lang="vi-VN" sz="1800" dirty="0"/>
              <a:t>giai đoạn này, máy tính sẽ không truy cập vào phương tiện lưu trữ nào. Thông tin về ngày tháng, thời gian và các thiết bị ngoại vi quan trọng nhất được nạp từ CMOS.</a:t>
            </a:r>
            <a:br>
              <a:rPr lang="vi-VN" sz="1800" dirty="0"/>
            </a:br>
            <a:endParaRPr lang="en-US" sz="1800" dirty="0"/>
          </a:p>
        </p:txBody>
      </p:sp>
      <p:pic>
        <p:nvPicPr>
          <p:cNvPr id="4" name="Content Placeholder 3"/>
          <p:cNvPicPr>
            <a:picLocks noGrp="1" noChangeAspect="1"/>
          </p:cNvPicPr>
          <p:nvPr>
            <p:ph idx="1"/>
          </p:nvPr>
        </p:nvPicPr>
        <p:blipFill>
          <a:blip r:embed="rId3"/>
          <a:stretch>
            <a:fillRect/>
          </a:stretch>
        </p:blipFill>
        <p:spPr>
          <a:xfrm>
            <a:off x="1828800" y="3505200"/>
            <a:ext cx="5767293" cy="3052763"/>
          </a:xfrm>
          <a:prstGeom prst="rect">
            <a:avLst/>
          </a:prstGeom>
        </p:spPr>
      </p:pic>
    </p:spTree>
    <p:extLst>
      <p:ext uri="{BB962C8B-B14F-4D97-AF65-F5344CB8AC3E}">
        <p14:creationId xmlns:p14="http://schemas.microsoft.com/office/powerpoint/2010/main" val="4598431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5410200" cy="3886200"/>
          </a:xfrm>
        </p:spPr>
        <p:txBody>
          <a:bodyPr>
            <a:noAutofit/>
          </a:bodyPr>
          <a:lstStyle/>
          <a:p>
            <a:r>
              <a:rPr lang="vi-VN" sz="2400" b="1" dirty="0"/>
              <a:t>Bước 3: Boot </a:t>
            </a:r>
            <a:r>
              <a:rPr lang="vi-VN" sz="2400" b="1" dirty="0" smtClean="0"/>
              <a:t>loader</a:t>
            </a:r>
            <a:r>
              <a:rPr lang="en-US" sz="2400" b="1" dirty="0" smtClean="0"/>
              <a:t/>
            </a:r>
            <a:br>
              <a:rPr lang="en-US" sz="2400" b="1" dirty="0" smtClean="0"/>
            </a:br>
            <a:r>
              <a:rPr lang="vi-VN" sz="1800" b="1" dirty="0"/>
              <a:t/>
            </a:r>
            <a:br>
              <a:rPr lang="vi-VN" sz="1800" b="1" dirty="0"/>
            </a:br>
            <a:r>
              <a:rPr lang="en-US" sz="1800" b="1" dirty="0" smtClean="0"/>
              <a:t>- </a:t>
            </a:r>
            <a:r>
              <a:rPr lang="vi-VN" sz="1800" dirty="0" smtClean="0"/>
              <a:t>Linux </a:t>
            </a:r>
            <a:r>
              <a:rPr lang="vi-VN" sz="1800" dirty="0"/>
              <a:t>có 2 boot loader phổ biến trên Linux là GRUB và ISOLINUX</a:t>
            </a:r>
            <a:r>
              <a:rPr lang="vi-VN" sz="1800" dirty="0" smtClean="0"/>
              <a:t>.</a:t>
            </a:r>
            <a:r>
              <a:rPr lang="en-US" sz="1800" dirty="0" smtClean="0"/>
              <a:t/>
            </a:r>
            <a:br>
              <a:rPr lang="en-US" sz="1800" dirty="0" smtClean="0"/>
            </a:br>
            <a:r>
              <a:rPr lang="vi-VN" sz="1800" dirty="0"/>
              <a:t/>
            </a:r>
            <a:br>
              <a:rPr lang="vi-VN" sz="1800" dirty="0"/>
            </a:br>
            <a:r>
              <a:rPr lang="en-US" sz="1800" dirty="0" smtClean="0"/>
              <a:t>- </a:t>
            </a:r>
            <a:r>
              <a:rPr lang="vi-VN" sz="1800" dirty="0" smtClean="0"/>
              <a:t>Chương </a:t>
            </a:r>
            <a:r>
              <a:rPr lang="vi-VN" sz="1800" dirty="0"/>
              <a:t>trình này có mục đích: cho phép lựa chọn hệ điều hành có trên máy tính để khởi động, sau đó chúng sẽ nạp kernel của hệ điều hành đó vào bộ nhớ và chuyển quyền điều khiển máy tính cho kernel này.</a:t>
            </a:r>
            <a:br>
              <a:rPr lang="vi-VN" sz="1800" dirty="0"/>
            </a:br>
            <a:endParaRPr lang="en-US" sz="1800" dirty="0"/>
          </a:p>
        </p:txBody>
      </p:sp>
      <p:pic>
        <p:nvPicPr>
          <p:cNvPr id="4" name="Content Placeholder 3"/>
          <p:cNvPicPr>
            <a:picLocks noGrp="1" noChangeAspect="1"/>
          </p:cNvPicPr>
          <p:nvPr>
            <p:ph idx="1"/>
          </p:nvPr>
        </p:nvPicPr>
        <p:blipFill>
          <a:blip r:embed="rId3"/>
          <a:stretch>
            <a:fillRect/>
          </a:stretch>
        </p:blipFill>
        <p:spPr>
          <a:xfrm>
            <a:off x="5486400" y="457200"/>
            <a:ext cx="3460134" cy="5850628"/>
          </a:xfrm>
          <a:prstGeom prst="rect">
            <a:avLst/>
          </a:prstGeom>
        </p:spPr>
      </p:pic>
    </p:spTree>
    <p:extLst>
      <p:ext uri="{BB962C8B-B14F-4D97-AF65-F5344CB8AC3E}">
        <p14:creationId xmlns:p14="http://schemas.microsoft.com/office/powerpoint/2010/main" val="40408413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sz="2400" b="1" dirty="0"/>
              <a:t>Bước 4: Linux kernel được nạp và khởi </a:t>
            </a:r>
            <a:r>
              <a:rPr lang="vi-VN" sz="2400" b="1" dirty="0" smtClean="0"/>
              <a:t>chạy</a:t>
            </a:r>
            <a:r>
              <a:rPr lang="en-US" sz="2400" b="1" dirty="0" smtClean="0"/>
              <a:t/>
            </a:r>
            <a:br>
              <a:rPr lang="en-US" sz="2400" b="1" dirty="0" smtClean="0"/>
            </a:br>
            <a:r>
              <a:rPr lang="vi-VN" sz="1800" b="1" dirty="0"/>
              <a:t/>
            </a:r>
            <a:br>
              <a:rPr lang="vi-VN" sz="1800" b="1" dirty="0"/>
            </a:br>
            <a:r>
              <a:rPr lang="en-US" sz="1800" b="1" dirty="0" smtClean="0"/>
              <a:t>- </a:t>
            </a:r>
            <a:r>
              <a:rPr lang="vi-VN" sz="1800" dirty="0" smtClean="0"/>
              <a:t>Boot </a:t>
            </a:r>
            <a:r>
              <a:rPr lang="vi-VN" sz="1800" dirty="0"/>
              <a:t>loader nạp một phiên bản dạng nén của Linux kernel. Nó tự giải nén và tự cài đặt lên bộ nhớ hệ thống nơi mà nó sẽ ở đó cho tới khi tắt máy.</a:t>
            </a:r>
            <a:br>
              <a:rPr lang="vi-VN" sz="1800" dirty="0"/>
            </a:br>
            <a:endParaRPr lang="en-US" sz="1800" dirty="0"/>
          </a:p>
        </p:txBody>
      </p:sp>
      <p:pic>
        <p:nvPicPr>
          <p:cNvPr id="4" name="Content Placeholder 3"/>
          <p:cNvPicPr>
            <a:picLocks noGrp="1" noChangeAspect="1"/>
          </p:cNvPicPr>
          <p:nvPr>
            <p:ph idx="1"/>
          </p:nvPr>
        </p:nvPicPr>
        <p:blipFill>
          <a:blip r:embed="rId3"/>
          <a:stretch>
            <a:fillRect/>
          </a:stretch>
        </p:blipFill>
        <p:spPr>
          <a:xfrm>
            <a:off x="2514600" y="2133600"/>
            <a:ext cx="3762375" cy="3767931"/>
          </a:xfrm>
          <a:prstGeom prst="rect">
            <a:avLst/>
          </a:prstGeom>
        </p:spPr>
      </p:pic>
    </p:spTree>
    <p:extLst>
      <p:ext uri="{BB962C8B-B14F-4D97-AF65-F5344CB8AC3E}">
        <p14:creationId xmlns:p14="http://schemas.microsoft.com/office/powerpoint/2010/main" val="38898492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564</TotalTime>
  <Words>471</Words>
  <Application>Microsoft Office PowerPoint</Application>
  <PresentationFormat>On-screen Show (4:3)</PresentationFormat>
  <Paragraphs>65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  Bước 2: Master Boot Record (MBR)  - Sau khi BIOS xác định được thiết bị lưu trữ thì BIOS sẽ đọc trong MBR hoặc phân vùng EFI của thiết bị này để nạp vào bộ nhớ một chương trình. Chương trình này sẽ định vị và khởi động boot loader – đây là chương trình chịu trách nhiệm cho việc tìm và nạp nhân của hệ điều hành.  - Đến giai đoạn này, máy tính sẽ không truy cập vào phương tiện lưu trữ nào. Thông tin về ngày tháng, thời gian và các thiết bị ngoại vi quan trọng nhất được nạp từ CMOS. </vt:lpstr>
      <vt:lpstr>Bước 3: Boot loader  - Linux có 2 boot loader phổ biến trên Linux là GRUB và ISOLINUX.  - Chương trình này có mục đích: cho phép lựa chọn hệ điều hành có trên máy tính để khởi động, sau đó chúng sẽ nạp kernel của hệ điều hành đó vào bộ nhớ và chuyển quyền điều khiển máy tính cho kernel này. </vt:lpstr>
      <vt:lpstr>Bước 4: Linux kernel được nạp và khởi chạy  - Boot loader nạp một phiên bản dạng nén của Linux kernel. Nó tự giải nén và tự cài đặt lên bộ nhớ hệ thống nơi mà nó sẽ ở đó cho tới khi tắt máy. </vt:lpstr>
      <vt:lpstr>- Sau khi chọn kernel trong file cấu hình của boot loader, hệ thống sẽ tự động nạp chương trình init trong thư mục /sbin.</vt:lpstr>
      <vt:lpstr>Bước 5: Các script trong INITRD thực thi  - INITRD cung cấp một giải pháp: là một tập các chương trình sẽ được thực thi khi kernel vừa mới được khởi chạy. Các chương trình này sẽ dò quét phần cứng của hệ thống và xác định xem kernel cần được hỗ trợ thêm những gì để có thể quản lý được các phần cứng đó. Chương trình INITRD có thể nạp thêm vào kernel các module bổ trợ. Khi chương trình INITRD kết thúc thì quá trình khởi động Linux sẽ tiếp diễn. </vt:lpstr>
      <vt:lpstr>Bước 6: Chương trình init thực thi  - Kernel được khởi chạy xong, nó sẽ gọi duy nhất một chương trình tên là init. Tiến trình này có ID = 1 Init là cha của tất cả các tiến trình khác mà có trên hệ thống Linux.  *Lưu ý: Không dược sử dụng lệnh kill đối với init này.  - Init xử lý việc gắn và xoay vòng vào hệ thống tập tin gốc thực sự cuối cùng. </vt:lpstr>
      <vt:lpstr>Bước 7: Đăng nhập với giao diện đồ hoạ  Đăng nhập text mode -Gần cuối quá trình khởi động, init sẽ bắt đầu một chế độ đăng nhập text mode. Nhập tên người dùng và mật khẩu của bạn để đăng nhập và xuất hiện các dấu nhắc lệnh shell. </vt:lpstr>
      <vt:lpstr>Bước 8: Đăng nhập thành công vào hệ thống  - Shell lệnh mặc định là bash (GNU Bourne Again Shell), nhưng có một số shell lệnh nâng cao khác có sẵn. Nó đã sẵn sàng chấp nhận các lệnh, bạn gõ lệnh và nhấn Enter ,lệnh được thực hiện.  </vt:lpstr>
      <vt:lpstr>Tài liệu tham khảo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91</cp:revision>
  <dcterms:created xsi:type="dcterms:W3CDTF">2020-06-07T12:47:00Z</dcterms:created>
  <dcterms:modified xsi:type="dcterms:W3CDTF">2021-10-13T12:34:45Z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1033-11.2.0.9396</vt:lpwstr>
  </property>
</Properties>
</file>