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158C-AFA4-4FB9-A37C-5B6CF50B908E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D500-D271-4F95-9FAF-D519CA212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D500-D271-4F95-9FAF-D519CA2121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8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语音能量调整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--</a:t>
            </a:r>
            <a:r>
              <a:rPr lang="zh-CN" altLang="en-US" dirty="0" smtClean="0">
                <a:solidFill>
                  <a:srgbClr val="0070C0"/>
                </a:solidFill>
              </a:rPr>
              <a:t>研究中心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2016-05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项目背景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应用场景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数据分析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算法思想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平均能量计算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能量调整方法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实验结果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背景分析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TTS</a:t>
            </a:r>
            <a:r>
              <a:rPr lang="zh-CN" altLang="en-US" sz="2000" dirty="0" smtClean="0">
                <a:solidFill>
                  <a:srgbClr val="0070C0"/>
                </a:solidFill>
              </a:rPr>
              <a:t>录音数据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需要录音数据的音色、能量、语速等参数保持高度一致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发音</a:t>
            </a:r>
            <a:r>
              <a:rPr lang="zh-CN" altLang="en-US" sz="2000" dirty="0" smtClean="0">
                <a:solidFill>
                  <a:srgbClr val="0070C0"/>
                </a:solidFill>
              </a:rPr>
              <a:t>人录音状态：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状态不稳定、音量大小不一致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endParaRPr lang="en-US" altLang="zh-CN" sz="1900" dirty="0" smtClean="0"/>
          </a:p>
          <a:p>
            <a:r>
              <a:rPr lang="zh-CN" altLang="zh-CN" sz="1900" dirty="0" smtClean="0"/>
              <a:t>⑴</a:t>
            </a:r>
            <a:r>
              <a:rPr lang="en-US" altLang="zh-CN" sz="1900" dirty="0" smtClean="0"/>
              <a:t> </a:t>
            </a:r>
            <a:r>
              <a:rPr lang="en-US" altLang="zh-CN" sz="1900" dirty="0"/>
              <a:t>A</a:t>
            </a:r>
            <a:r>
              <a:rPr lang="zh-CN" altLang="zh-CN" sz="1900" dirty="0"/>
              <a:t>类</a:t>
            </a:r>
            <a:r>
              <a:rPr lang="zh-CN" altLang="zh-CN" sz="1900" dirty="0" smtClean="0"/>
              <a:t>语音</a:t>
            </a:r>
            <a:r>
              <a:rPr lang="zh-CN" altLang="en-US" sz="1900" dirty="0"/>
              <a:t>：</a:t>
            </a:r>
            <a:r>
              <a:rPr lang="zh-CN" altLang="zh-CN" sz="1900" dirty="0" smtClean="0"/>
              <a:t>能量</a:t>
            </a:r>
            <a:r>
              <a:rPr lang="zh-CN" altLang="zh-CN" sz="1900" dirty="0"/>
              <a:t>集中，时域波形平滑，方差较小；</a:t>
            </a:r>
          </a:p>
          <a:p>
            <a:r>
              <a:rPr lang="zh-CN" altLang="zh-CN" sz="1900" dirty="0"/>
              <a:t>⑵</a:t>
            </a:r>
            <a:r>
              <a:rPr lang="en-US" altLang="zh-CN" sz="1900" dirty="0"/>
              <a:t> B</a:t>
            </a:r>
            <a:r>
              <a:rPr lang="zh-CN" altLang="zh-CN" sz="1900" dirty="0"/>
              <a:t>类</a:t>
            </a:r>
            <a:r>
              <a:rPr lang="zh-CN" altLang="zh-CN" sz="1900" dirty="0" smtClean="0"/>
              <a:t>语音</a:t>
            </a:r>
            <a:r>
              <a:rPr lang="zh-CN" altLang="en-US" sz="1900" dirty="0" smtClean="0"/>
              <a:t>：</a:t>
            </a:r>
            <a:r>
              <a:rPr lang="zh-CN" altLang="zh-CN" sz="1900" dirty="0" smtClean="0"/>
              <a:t>能量</a:t>
            </a:r>
            <a:r>
              <a:rPr lang="zh-CN" altLang="zh-CN" sz="1900" dirty="0"/>
              <a:t>不集中，整体偏高，方差较大；</a:t>
            </a:r>
          </a:p>
          <a:p>
            <a:r>
              <a:rPr lang="zh-CN" altLang="zh-CN" sz="1900" dirty="0"/>
              <a:t>⑶</a:t>
            </a:r>
            <a:r>
              <a:rPr lang="en-US" altLang="zh-CN" sz="1900" dirty="0"/>
              <a:t> C</a:t>
            </a:r>
            <a:r>
              <a:rPr lang="zh-CN" altLang="zh-CN" sz="1900" dirty="0"/>
              <a:t>类</a:t>
            </a:r>
            <a:r>
              <a:rPr lang="zh-CN" altLang="zh-CN" sz="1900" dirty="0" smtClean="0"/>
              <a:t>语音</a:t>
            </a:r>
            <a:r>
              <a:rPr lang="zh-CN" altLang="en-US" sz="1900" dirty="0" smtClean="0"/>
              <a:t>：</a:t>
            </a:r>
            <a:r>
              <a:rPr lang="zh-CN" altLang="zh-CN" sz="1900" dirty="0" smtClean="0"/>
              <a:t>发生</a:t>
            </a:r>
            <a:r>
              <a:rPr lang="zh-CN" altLang="zh-CN" sz="1900" dirty="0"/>
              <a:t>零漂，方差最大；</a:t>
            </a:r>
          </a:p>
          <a:p>
            <a:r>
              <a:rPr lang="zh-CN" altLang="zh-CN" sz="1900" dirty="0"/>
              <a:t>⑷</a:t>
            </a:r>
            <a:r>
              <a:rPr lang="en-US" altLang="zh-CN" sz="1900" dirty="0"/>
              <a:t> D</a:t>
            </a:r>
            <a:r>
              <a:rPr lang="zh-CN" altLang="zh-CN" sz="1900" dirty="0"/>
              <a:t>类</a:t>
            </a:r>
            <a:r>
              <a:rPr lang="zh-CN" altLang="zh-CN" sz="1900" dirty="0" smtClean="0"/>
              <a:t>语音</a:t>
            </a:r>
            <a:r>
              <a:rPr lang="zh-CN" altLang="en-US" sz="1900" dirty="0" smtClean="0"/>
              <a:t>：</a:t>
            </a:r>
            <a:r>
              <a:rPr lang="zh-CN" altLang="zh-CN" sz="1900" dirty="0" smtClean="0"/>
              <a:t>能量</a:t>
            </a:r>
            <a:r>
              <a:rPr lang="zh-CN" altLang="zh-CN" sz="1900" dirty="0"/>
              <a:t>不集中，整体偏低，个别采样点值较大，方差较大；</a:t>
            </a:r>
          </a:p>
          <a:p>
            <a:pPr marL="457200" lvl="1" indent="0">
              <a:buNone/>
            </a:pPr>
            <a:endParaRPr lang="zh-CN" altLang="en-US" sz="1600" dirty="0"/>
          </a:p>
        </p:txBody>
      </p:sp>
      <p:pic>
        <p:nvPicPr>
          <p:cNvPr id="4" name="图片 3" descr="C:\Users\Wang\Desktop\3000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03" y="3071020"/>
            <a:ext cx="4910455" cy="127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/>
          <p:cNvCxnSpPr/>
          <p:nvPr/>
        </p:nvCxnSpPr>
        <p:spPr>
          <a:xfrm flipV="1">
            <a:off x="1763688" y="3933056"/>
            <a:ext cx="165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3503913" y="3520282"/>
            <a:ext cx="343535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/>
                <a:ea typeface="宋体"/>
                <a:cs typeface="Times New Roman"/>
              </a:rPr>
              <a:t>B </a:t>
            </a:r>
            <a:endParaRPr lang="zh-CN" sz="1200" kern="100" dirty="0">
              <a:effectLst/>
              <a:ea typeface="宋体"/>
              <a:cs typeface="Times New Roman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2420595" y="3429000"/>
            <a:ext cx="343535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/>
                <a:ea typeface="宋体"/>
                <a:cs typeface="Times New Roman"/>
              </a:rPr>
              <a:t>A</a:t>
            </a:r>
            <a:endParaRPr lang="zh-CN" sz="1200" kern="100">
              <a:effectLst/>
              <a:ea typeface="宋体"/>
              <a:cs typeface="Times New Roman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12071" y="4077072"/>
            <a:ext cx="375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5"/>
          <p:cNvSpPr txBox="1"/>
          <p:nvPr/>
        </p:nvSpPr>
        <p:spPr>
          <a:xfrm>
            <a:off x="3916842" y="3520282"/>
            <a:ext cx="343535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/>
                <a:ea typeface="宋体"/>
                <a:cs typeface="Times New Roman"/>
              </a:rPr>
              <a:t>C </a:t>
            </a:r>
            <a:endParaRPr lang="zh-CN" sz="1200" kern="100" dirty="0">
              <a:effectLst/>
              <a:ea typeface="宋体"/>
              <a:cs typeface="Times New Roman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851920" y="4077072"/>
            <a:ext cx="4749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383142" y="4077072"/>
            <a:ext cx="8369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7"/>
          <p:cNvSpPr txBox="1"/>
          <p:nvPr/>
        </p:nvSpPr>
        <p:spPr>
          <a:xfrm>
            <a:off x="4572000" y="3520282"/>
            <a:ext cx="343535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/>
                <a:ea typeface="宋体"/>
                <a:cs typeface="Times New Roman"/>
              </a:rPr>
              <a:t>D</a:t>
            </a:r>
            <a:endParaRPr lang="zh-CN" sz="1200" kern="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84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/>
              <a:t>算法思想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平均能量计算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8003232" cy="276917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读取切音文件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：语音中包含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个元音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第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个元音中包含的采样点数为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第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个元音段中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个采样点的值分别为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，其中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j=1~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此语音的平均能量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8003232" cy="2769171"/>
              </a:xfrm>
              <a:blipFill rotWithShape="1">
                <a:blip r:embed="rId2"/>
                <a:stretch>
                  <a:fillRect l="-609" t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68122" y="1398398"/>
            <a:ext cx="5581427" cy="1773435"/>
            <a:chOff x="1868122" y="1398398"/>
            <a:chExt cx="5581427" cy="1773435"/>
          </a:xfrm>
        </p:grpSpPr>
        <p:sp>
          <p:nvSpPr>
            <p:cNvPr id="7" name="任意多边形 6"/>
            <p:cNvSpPr/>
            <p:nvPr/>
          </p:nvSpPr>
          <p:spPr>
            <a:xfrm>
              <a:off x="2054711" y="1398398"/>
              <a:ext cx="3646842" cy="1722548"/>
            </a:xfrm>
            <a:custGeom>
              <a:avLst/>
              <a:gdLst>
                <a:gd name="connsiteX0" fmla="*/ 0 w 3646842"/>
                <a:gd name="connsiteY0" fmla="*/ 1538440 h 1722548"/>
                <a:gd name="connsiteX1" fmla="*/ 494851 w 3646842"/>
                <a:gd name="connsiteY1" fmla="*/ 150703 h 1722548"/>
                <a:gd name="connsiteX2" fmla="*/ 1032734 w 3646842"/>
                <a:gd name="connsiteY2" fmla="*/ 1527682 h 1722548"/>
                <a:gd name="connsiteX3" fmla="*/ 1506070 w 3646842"/>
                <a:gd name="connsiteY3" fmla="*/ 139946 h 1722548"/>
                <a:gd name="connsiteX4" fmla="*/ 1861073 w 3646842"/>
                <a:gd name="connsiteY4" fmla="*/ 1301771 h 1722548"/>
                <a:gd name="connsiteX5" fmla="*/ 2323651 w 3646842"/>
                <a:gd name="connsiteY5" fmla="*/ 301310 h 1722548"/>
                <a:gd name="connsiteX6" fmla="*/ 2775473 w 3646842"/>
                <a:gd name="connsiteY6" fmla="*/ 1721320 h 1722548"/>
                <a:gd name="connsiteX7" fmla="*/ 3248809 w 3646842"/>
                <a:gd name="connsiteY7" fmla="*/ 10854 h 1722548"/>
                <a:gd name="connsiteX8" fmla="*/ 3646842 w 3646842"/>
                <a:gd name="connsiteY8" fmla="*/ 946769 h 1722548"/>
                <a:gd name="connsiteX9" fmla="*/ 3646842 w 3646842"/>
                <a:gd name="connsiteY9" fmla="*/ 946769 h 17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6842" h="1722548">
                  <a:moveTo>
                    <a:pt x="0" y="1538440"/>
                  </a:moveTo>
                  <a:cubicBezTo>
                    <a:pt x="161364" y="845468"/>
                    <a:pt x="322729" y="152496"/>
                    <a:pt x="494851" y="150703"/>
                  </a:cubicBezTo>
                  <a:cubicBezTo>
                    <a:pt x="666973" y="148910"/>
                    <a:pt x="864198" y="1529475"/>
                    <a:pt x="1032734" y="1527682"/>
                  </a:cubicBezTo>
                  <a:cubicBezTo>
                    <a:pt x="1201270" y="1525889"/>
                    <a:pt x="1368014" y="177598"/>
                    <a:pt x="1506070" y="139946"/>
                  </a:cubicBezTo>
                  <a:cubicBezTo>
                    <a:pt x="1644126" y="102294"/>
                    <a:pt x="1724809" y="1274877"/>
                    <a:pt x="1861073" y="1301771"/>
                  </a:cubicBezTo>
                  <a:cubicBezTo>
                    <a:pt x="1997337" y="1328665"/>
                    <a:pt x="2171251" y="231385"/>
                    <a:pt x="2323651" y="301310"/>
                  </a:cubicBezTo>
                  <a:cubicBezTo>
                    <a:pt x="2476051" y="371235"/>
                    <a:pt x="2621280" y="1769729"/>
                    <a:pt x="2775473" y="1721320"/>
                  </a:cubicBezTo>
                  <a:cubicBezTo>
                    <a:pt x="2929666" y="1672911"/>
                    <a:pt x="3103581" y="139946"/>
                    <a:pt x="3248809" y="10854"/>
                  </a:cubicBezTo>
                  <a:cubicBezTo>
                    <a:pt x="3394037" y="-118238"/>
                    <a:pt x="3646842" y="946769"/>
                    <a:pt x="3646842" y="946769"/>
                  </a:cubicBezTo>
                  <a:lnTo>
                    <a:pt x="3646842" y="946769"/>
                  </a:lnTo>
                </a:path>
              </a:pathLst>
            </a:cu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868122" y="2259672"/>
              <a:ext cx="432048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39752" y="1916832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699792" y="1886159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572000" y="1855486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75856" y="1886159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779912" y="1916832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76056" y="1835570"/>
              <a:ext cx="0" cy="120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39752" y="2751614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/>
                          </a:rPr>
                          <m:t>i</m:t>
                        </m:r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2751614"/>
                  <a:ext cx="41389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57305" y="2751614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/>
                          </a:rPr>
                          <m:t>ei</m:t>
                        </m:r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305" y="2751614"/>
                  <a:ext cx="4138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72000" y="2792301"/>
                  <a:ext cx="5082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ong</m:t>
                        </m:r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792301"/>
                  <a:ext cx="5082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229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39752" y="2397882"/>
                  <a:ext cx="4639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2397882"/>
                  <a:ext cx="46390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332298" y="2457543"/>
                  <a:ext cx="469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298" y="2457543"/>
                  <a:ext cx="46923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591495" y="2493015"/>
                  <a:ext cx="469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 smtClean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495" y="2493015"/>
                  <a:ext cx="46923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/>
          </p:nvCxnSpPr>
          <p:spPr>
            <a:xfrm>
              <a:off x="5220072" y="2642209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110721" y="25188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采样点个数</a:t>
              </a:r>
              <a:endParaRPr lang="en-US" altLang="zh-CN" dirty="0" smtClean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220072" y="2976967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084168" y="2802501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r>
                <a:rPr lang="zh-CN" altLang="en-US" dirty="0" smtClean="0"/>
                <a:t>个元音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8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算法思想</a:t>
            </a:r>
            <a:r>
              <a:rPr lang="en-US" altLang="zh-CN" dirty="0" smtClean="0"/>
              <a:t>-</a:t>
            </a:r>
            <a:r>
              <a:rPr lang="zh-CN" altLang="en-US" dirty="0" smtClean="0"/>
              <a:t>能量调整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一、标准平均能量值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sz="1600" dirty="0" smtClean="0"/>
                  <a:t>模板数据：选取</a:t>
                </a:r>
                <a:r>
                  <a:rPr lang="en-US" altLang="zh-CN" sz="1600" dirty="0"/>
                  <a:t>2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句左右的标准语音</a:t>
                </a:r>
                <a:endParaRPr lang="en-US" altLang="zh-CN" sz="1600" dirty="0" smtClean="0"/>
              </a:p>
              <a:p>
                <a:pPr lvl="1"/>
                <a:r>
                  <a:rPr lang="zh-CN" altLang="en-US" sz="1600" dirty="0" smtClean="0">
                    <a:solidFill>
                      <a:srgbClr val="FF0000"/>
                    </a:solidFill>
                  </a:rPr>
                  <a:t>计算所有模板数据的平均能量值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1600" dirty="0" smtClean="0"/>
                  <a:t>，此值作为衡量其他所有语音的标准值。</a:t>
                </a:r>
                <a:endParaRPr lang="en-US" altLang="zh-CN" sz="16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二、调整能量值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zh-CN" altLang="en-US" sz="1600" dirty="0" smtClean="0"/>
                  <a:t>待调整的语音：计算其平均能量值：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latin typeface="Cambria Math"/>
                      </a:rPr>
                      <m:t>W</m:t>
                    </m:r>
                    <m:r>
                      <a:rPr lang="en-US" altLang="zh-CN" sz="1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sz="1600" dirty="0" smtClean="0"/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zh-CN" altLang="en-US" sz="1600" dirty="0"/>
                  <a:t>计算调整因子：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/>
                      </a:rPr>
                      <m:t>𝛽</m:t>
                    </m:r>
                    <m:r>
                      <a:rPr lang="en-US" altLang="zh-CN" sz="16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6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/>
                              </a:rPr>
                              <m:t>𝑊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1600" dirty="0" smtClean="0"/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zh-CN" altLang="en-US" sz="1600" dirty="0" smtClean="0"/>
                  <a:t>待</a:t>
                </a:r>
                <a:r>
                  <a:rPr lang="zh-CN" altLang="en-US" sz="1600" dirty="0"/>
                  <a:t>调整语音</a:t>
                </a:r>
                <a:r>
                  <a:rPr lang="zh-CN" altLang="en-US" sz="1600" dirty="0" smtClean="0"/>
                  <a:t>的每个采样点值为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，我们将其调整为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/>
                          </a:rPr>
                          <m:t>𝛽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，这样调整之后，此</a:t>
                </a:r>
                <a:r>
                  <a:rPr lang="zh-CN" altLang="en-US" sz="1600" dirty="0"/>
                  <a:t>语音的平均能</a:t>
                </a:r>
                <a:r>
                  <a:rPr lang="zh-CN" altLang="en-US" sz="1600" dirty="0" smtClean="0"/>
                  <a:t>量值为</a:t>
                </a:r>
                <a:r>
                  <a:rPr lang="en-US" altLang="zh-CN" sz="16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1600" b="0" i="1" smtClean="0"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den>
                      </m:f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457200" lvl="1" indent="0">
                  <a:buNone/>
                </a:pPr>
                <a:r>
                  <a:rPr lang="zh-CN" altLang="en-US" sz="1600" dirty="0" smtClean="0"/>
                  <a:t>也就是说：调整之后的语音平均能量值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与标准模板语音的平均能量值相等。</a:t>
                </a:r>
                <a:endParaRPr lang="en-US" altLang="zh-CN" sz="1600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调整后：所有语音的元音平均能量值与标准模板句相等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0070C0"/>
                </a:solidFill>
              </a:rPr>
              <a:t>截幅处理：保证不出现截幅的情况下，使得能量值尽量接近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3"/>
            <a:ext cx="59046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5904656" cy="20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06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511</Words>
  <Application>Microsoft Office PowerPoint</Application>
  <PresentationFormat>全屏显示(4:3)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语音能量调整</vt:lpstr>
      <vt:lpstr>简介</vt:lpstr>
      <vt:lpstr>背景分析</vt:lpstr>
      <vt:lpstr>算法思想-平均能量计算</vt:lpstr>
      <vt:lpstr>算法思想-能量调整</vt:lpstr>
      <vt:lpstr>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语音能量调整</dc:title>
  <dc:creator>szm</dc:creator>
  <cp:lastModifiedBy>szm</cp:lastModifiedBy>
  <cp:revision>23</cp:revision>
  <dcterms:created xsi:type="dcterms:W3CDTF">2016-05-16T06:10:58Z</dcterms:created>
  <dcterms:modified xsi:type="dcterms:W3CDTF">2016-05-18T03:43:32Z</dcterms:modified>
</cp:coreProperties>
</file>