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2" r:id="rId3"/>
    <p:sldId id="279" r:id="rId4"/>
    <p:sldId id="293" r:id="rId5"/>
    <p:sldId id="281" r:id="rId6"/>
    <p:sldId id="301" r:id="rId7"/>
    <p:sldId id="290" r:id="rId8"/>
    <p:sldId id="284" r:id="rId9"/>
    <p:sldId id="291" r:id="rId10"/>
    <p:sldId id="305" r:id="rId11"/>
    <p:sldId id="302" r:id="rId12"/>
    <p:sldId id="307" r:id="rId13"/>
    <p:sldId id="308" r:id="rId14"/>
    <p:sldId id="309" r:id="rId15"/>
    <p:sldId id="310" r:id="rId16"/>
    <p:sldId id="311" r:id="rId17"/>
    <p:sldId id="292" r:id="rId18"/>
    <p:sldId id="294" r:id="rId19"/>
    <p:sldId id="295" r:id="rId20"/>
    <p:sldId id="296" r:id="rId21"/>
    <p:sldId id="303" r:id="rId22"/>
    <p:sldId id="304" r:id="rId23"/>
    <p:sldId id="297" r:id="rId24"/>
    <p:sldId id="298" r:id="rId25"/>
    <p:sldId id="300" r:id="rId26"/>
    <p:sldId id="299" r:id="rId27"/>
    <p:sldId id="275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9BD0"/>
    <a:srgbClr val="85BEE0"/>
    <a:srgbClr val="C5E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3" autoAdjust="0"/>
    <p:restoredTop sz="83766" autoAdjust="0"/>
  </p:normalViewPr>
  <p:slideViewPr>
    <p:cSldViewPr>
      <p:cViewPr varScale="1">
        <p:scale>
          <a:sx n="80" d="100"/>
          <a:sy n="80" d="100"/>
        </p:scale>
        <p:origin x="6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6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28F74A6-48FB-448D-9CDB-61C5B9B9D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91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EA763C6-BA2C-423A-BD74-F2D43693DF15}" type="datetimeFigureOut">
              <a:rPr lang="en-US"/>
              <a:pPr>
                <a:defRPr/>
              </a:pPr>
              <a:t>7/30/2014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446859F-1C64-415B-B7E7-EE41B9C2E2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037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6859F-1C64-415B-B7E7-EE41B9C2E2B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83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6859F-1C64-415B-B7E7-EE41B9C2E2B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70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6859F-1C64-415B-B7E7-EE41B9C2E2B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01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6859F-1C64-415B-B7E7-EE41B9C2E2B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02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6859F-1C64-415B-B7E7-EE41B9C2E2B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09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6859F-1C64-415B-B7E7-EE41B9C2E2B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44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6859F-1C64-415B-B7E7-EE41B9C2E2B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38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6859F-1C64-415B-B7E7-EE41B9C2E2B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04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6859F-1C64-415B-B7E7-EE41B9C2E2B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19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6859F-1C64-415B-B7E7-EE41B9C2E2B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95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6859F-1C64-415B-B7E7-EE41B9C2E2B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38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6859F-1C64-415B-B7E7-EE41B9C2E2B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82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6859F-1C64-415B-B7E7-EE41B9C2E2B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551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6859F-1C64-415B-B7E7-EE41B9C2E2B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002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6859F-1C64-415B-B7E7-EE41B9C2E2B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71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6859F-1C64-415B-B7E7-EE41B9C2E2B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012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6859F-1C64-415B-B7E7-EE41B9C2E2B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47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6859F-1C64-415B-B7E7-EE41B9C2E2B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893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6859F-1C64-415B-B7E7-EE41B9C2E2B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47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EFAF-D905-4B5F-92FE-9253B7C4CDC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93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6859F-1C64-415B-B7E7-EE41B9C2E2B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46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6859F-1C64-415B-B7E7-EE41B9C2E2B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09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6859F-1C64-415B-B7E7-EE41B9C2E2B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23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6859F-1C64-415B-B7E7-EE41B9C2E2B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12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6859F-1C64-415B-B7E7-EE41B9C2E2B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57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6859F-1C64-415B-B7E7-EE41B9C2E2B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24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6859F-1C64-415B-B7E7-EE41B9C2E2B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4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38338"/>
            <a:ext cx="8534400" cy="353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3050" y="6315075"/>
            <a:ext cx="76009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9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854075"/>
            <a:ext cx="56388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4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4533900"/>
            <a:ext cx="6324600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3048000"/>
            <a:ext cx="6324600" cy="1371600"/>
          </a:xfrm>
        </p:spPr>
        <p:txBody>
          <a:bodyPr/>
          <a:lstStyle>
            <a:lvl1pPr>
              <a:defRPr sz="2900" b="1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648200"/>
            <a:ext cx="6324600" cy="1447800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381750"/>
            <a:ext cx="1295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#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4475" y="6315075"/>
            <a:ext cx="76295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50" y="3048000"/>
            <a:ext cx="8343900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905000"/>
            <a:ext cx="6019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00" y="3233738"/>
            <a:ext cx="5486400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972BD-5384-47C9-A7CF-1883FB5DA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2B73D-8282-40EB-B1EC-72D278C2A6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938C1-FECA-4A37-95F7-41A2A9EAF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228600"/>
            <a:ext cx="5410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3A0AF-1265-47C0-BEAF-014624599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192463"/>
            <a:ext cx="8839200" cy="366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8811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10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05E59-D753-48A7-97D3-6B23D9419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54512-ED48-4263-B88E-8052F31DD7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934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114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24000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114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AE05E-F3BE-40F0-9587-B4578A877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3050" y="6315075"/>
            <a:ext cx="76009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863" y="2819400"/>
            <a:ext cx="872013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1066800"/>
            <a:ext cx="5410200" cy="1447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2800" y="2590800"/>
            <a:ext cx="5410200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990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1F783-32CA-4926-9138-9E56C1AB69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79DFB-8BFF-428D-B6A7-4B905CC52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4EB2C-A7B4-4702-B528-912B1A7D2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D19AD-CCAC-408D-95B5-B463511D83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371600" y="0"/>
            <a:ext cx="714375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152400"/>
            <a:ext cx="6019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E2CD765-011A-4EA5-BF15-FF0C95BFF9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2" name="Picture 1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09600" y="381000"/>
            <a:ext cx="866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10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00050" y="1371600"/>
            <a:ext cx="8343900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1" r:id="rId2"/>
    <p:sldLayoutId id="2147483996" r:id="rId3"/>
    <p:sldLayoutId id="2147483992" r:id="rId4"/>
    <p:sldLayoutId id="2147483993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3994" r:id="rId11"/>
    <p:sldLayoutId id="2147484002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Arial" charset="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gif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2.jpe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838200" y="2438400"/>
            <a:ext cx="7848600" cy="1371600"/>
          </a:xfrm>
        </p:spPr>
        <p:txBody>
          <a:bodyPr/>
          <a:lstStyle/>
          <a:p>
            <a:pPr algn="ctr"/>
            <a:r>
              <a:rPr lang="en-US" sz="3000" dirty="0" err="1" smtClean="0"/>
              <a:t>Hệ</a:t>
            </a:r>
            <a:r>
              <a:rPr lang="en-US" sz="3000" dirty="0" smtClean="0"/>
              <a:t> </a:t>
            </a:r>
            <a:r>
              <a:rPr lang="en-US" sz="3000" dirty="0" err="1" smtClean="0"/>
              <a:t>thống</a:t>
            </a:r>
            <a:r>
              <a:rPr lang="en-US" sz="3000" dirty="0" smtClean="0"/>
              <a:t> </a:t>
            </a:r>
            <a:r>
              <a:rPr lang="en-US" sz="3000" dirty="0" err="1" smtClean="0"/>
              <a:t>cảm</a:t>
            </a:r>
            <a:r>
              <a:rPr lang="en-US" sz="3000" dirty="0" smtClean="0"/>
              <a:t> </a:t>
            </a:r>
            <a:r>
              <a:rPr lang="en-US" sz="3000" dirty="0" err="1" smtClean="0"/>
              <a:t>biến</a:t>
            </a:r>
            <a:r>
              <a:rPr lang="en-US" sz="3000" dirty="0" smtClean="0"/>
              <a:t> </a:t>
            </a:r>
            <a:r>
              <a:rPr lang="en-US" sz="3000" dirty="0" err="1" smtClean="0"/>
              <a:t>và</a:t>
            </a:r>
            <a:r>
              <a:rPr lang="en-US" sz="3000" dirty="0" smtClean="0"/>
              <a:t> </a:t>
            </a:r>
            <a:r>
              <a:rPr lang="en-US" sz="3000" dirty="0" err="1" smtClean="0"/>
              <a:t>các</a:t>
            </a:r>
            <a:r>
              <a:rPr lang="en-US" sz="3000" dirty="0" smtClean="0"/>
              <a:t> </a:t>
            </a:r>
            <a:r>
              <a:rPr lang="en-US" sz="3000" dirty="0" err="1" smtClean="0"/>
              <a:t>ứng</a:t>
            </a:r>
            <a:r>
              <a:rPr lang="en-US" sz="3000" dirty="0" smtClean="0"/>
              <a:t> </a:t>
            </a:r>
            <a:r>
              <a:rPr lang="en-US" sz="3000" dirty="0" err="1" smtClean="0"/>
              <a:t>dụng</a:t>
            </a:r>
            <a:r>
              <a:rPr lang="en-US" sz="3000" dirty="0" smtClean="0"/>
              <a:t> </a:t>
            </a:r>
            <a:r>
              <a:rPr lang="en-US" sz="3000" dirty="0" err="1" smtClean="0"/>
              <a:t>trên</a:t>
            </a:r>
            <a:r>
              <a:rPr lang="en-US" sz="3000" dirty="0" smtClean="0"/>
              <a:t> robot NAO</a:t>
            </a: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2362200" y="4876800"/>
            <a:ext cx="6324600" cy="1447800"/>
          </a:xfrm>
        </p:spPr>
        <p:txBody>
          <a:bodyPr/>
          <a:lstStyle/>
          <a:p>
            <a:r>
              <a:rPr lang="en-US" dirty="0" smtClean="0"/>
              <a:t>Department: FTI-FHO-FPT</a:t>
            </a:r>
          </a:p>
          <a:p>
            <a:r>
              <a:rPr lang="en-US" dirty="0" smtClean="0"/>
              <a:t>Presenter</a:t>
            </a:r>
            <a:r>
              <a:rPr lang="en-US" smtClean="0"/>
              <a:t>: Trần Việt Tiến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2" descr="C:\Users\TrungPV-FTI\Desktop\Tutorial For Student\nao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724400"/>
            <a:ext cx="735057" cy="112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rungPV-FTI\Desktop\Tutorial For Student\nao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0614"/>
            <a:ext cx="735057" cy="112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8762" y="156054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Chức năng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938515"/>
            <a:ext cx="4876800" cy="37051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8762" y="3500438"/>
            <a:ext cx="355123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Value return: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Landmark ID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Landmark’s location in camera angles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Landmark’s size in camera angles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Landmark’s is oriented about the vertical axis with NAO’s head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8762" y="2209800"/>
            <a:ext cx="8885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Landmark detection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: Module giúp Robot phát hiện các Landmark trong môi trường xung quanh. Kết quả trả về toạ độ tương đối của robot so với landmark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4"/>
          <p:cNvSpPr txBox="1">
            <a:spLocks/>
          </p:cNvSpPr>
          <p:nvPr/>
        </p:nvSpPr>
        <p:spPr bwMode="auto">
          <a:xfrm>
            <a:off x="3429000" y="381000"/>
            <a:ext cx="5410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Arial" charset="0"/>
                <a:cs typeface="+mj-cs"/>
              </a:rPr>
              <a:t>Landmark Detection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Arial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9097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rungPV-FTI\Desktop\Tutorial For Student\nao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0614"/>
            <a:ext cx="735057" cy="112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Redball Detection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258762" y="156054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Chức năng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762" y="2209800"/>
            <a:ext cx="8885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Red ball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detection: Là module giúp Nao phát</a:t>
            </a:r>
          </a:p>
          <a:p>
            <a:pPr marL="285750" lvl="0" indent="-285750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hiện các vật thể hình cầu màu đỏ (nhỏ)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762" y="3165835"/>
            <a:ext cx="35512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Value return: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CenterX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centerY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center of the ball in angles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SizeX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sizeY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the ball “horizontal and vertical radius”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Position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camera in Torso frame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Position of the camera in robot frame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758" y="1759297"/>
            <a:ext cx="2895600" cy="2350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758" y="4267200"/>
            <a:ext cx="3276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4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rungPV-FTI\Desktop\Tutorial For Student\nao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0614"/>
            <a:ext cx="735057" cy="112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5600" y="228600"/>
            <a:ext cx="5791200" cy="1143000"/>
          </a:xfrm>
        </p:spPr>
        <p:txBody>
          <a:bodyPr/>
          <a:lstStyle/>
          <a:p>
            <a:r>
              <a:rPr lang="en-US" sz="4000" dirty="0" err="1" smtClean="0"/>
              <a:t>FaceDetection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575506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2057400"/>
            <a:ext cx="61670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khuôn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training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robot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	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- Training</a:t>
            </a:r>
          </a:p>
          <a:p>
            <a:pPr lvl="6"/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- Recognition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199" y="3673733"/>
            <a:ext cx="2917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training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4157008"/>
            <a:ext cx="83166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2000" b="1" i="1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     Ảnh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khuôn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sz="2000" b="1" i="1" smtClean="0">
                <a:latin typeface="Times New Roman" pitchFamily="18" charset="0"/>
                <a:cs typeface="Times New Roman" pitchFamily="18" charset="0"/>
              </a:rPr>
              <a:t>:  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Thông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                </a:t>
            </a:r>
          </a:p>
          <a:p>
            <a:pPr marL="285750" lvl="0" indent="-285750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                    vụ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000" b="1" i="1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training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nét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85750" lvl="0" indent="-285750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                   khuôn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background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913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rungPV-FTI\Desktop\Tutorial For Student\nao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0614"/>
            <a:ext cx="735057" cy="112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1575506"/>
            <a:ext cx="369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function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endParaRPr lang="en-US" sz="2400" b="1" i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8714" y="2082760"/>
            <a:ext cx="85452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Training database: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trainFiles</a:t>
            </a:r>
            <a:r>
              <a:rPr lang="en-US" dirty="0" smtClean="0"/>
              <a:t>(</a:t>
            </a:r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469BD0"/>
                </a:solidFill>
              </a:rPr>
              <a:t>imageFiles</a:t>
            </a:r>
            <a:r>
              <a:rPr lang="en-US" dirty="0" smtClean="0"/>
              <a:t>, String </a:t>
            </a:r>
            <a:r>
              <a:rPr lang="en-US" dirty="0" err="1" smtClean="0">
                <a:solidFill>
                  <a:srgbClr val="469BD0"/>
                </a:solidFill>
              </a:rPr>
              <a:t>uid</a:t>
            </a:r>
            <a:r>
              <a:rPr lang="en-US" dirty="0" smtClean="0"/>
              <a:t>, String </a:t>
            </a:r>
            <a:r>
              <a:rPr lang="en-US" dirty="0" err="1" smtClean="0">
                <a:solidFill>
                  <a:srgbClr val="469BD0"/>
                </a:solidFill>
              </a:rPr>
              <a:t>namespace</a:t>
            </a:r>
            <a:r>
              <a:rPr lang="en-US" dirty="0" err="1" smtClean="0"/>
              <a:t>,String</a:t>
            </a:r>
            <a:r>
              <a:rPr lang="en-US" dirty="0" smtClean="0"/>
              <a:t> </a:t>
            </a:r>
            <a:r>
              <a:rPr lang="en-US" dirty="0">
                <a:solidFill>
                  <a:srgbClr val="469BD0"/>
                </a:solidFill>
              </a:rPr>
              <a:t>label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00B0F0"/>
                </a:solidFill>
              </a:rPr>
              <a:t>	</a:t>
            </a:r>
          </a:p>
          <a:p>
            <a:pPr lvl="2"/>
            <a:r>
              <a:rPr lang="en-US" dirty="0" err="1">
                <a:solidFill>
                  <a:srgbClr val="469BD0"/>
                </a:solidFill>
              </a:rPr>
              <a:t>imageFiles</a:t>
            </a:r>
            <a:r>
              <a:rPr lang="en-US" dirty="0">
                <a:solidFill>
                  <a:srgbClr val="469BD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: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Files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training</a:t>
            </a:r>
          </a:p>
          <a:p>
            <a:pPr lvl="2"/>
            <a:r>
              <a:rPr lang="en-US" dirty="0" err="1">
                <a:solidFill>
                  <a:srgbClr val="469BD0"/>
                </a:solidFill>
              </a:rPr>
              <a:t>uid</a:t>
            </a:r>
            <a:r>
              <a:rPr lang="en-US" dirty="0">
                <a:solidFill>
                  <a:srgbClr val="469BD0"/>
                </a:solidFill>
              </a:rPr>
              <a:t> </a:t>
            </a:r>
            <a:r>
              <a:rPr lang="en-US" dirty="0" smtClean="0"/>
              <a:t>: user id – VD: </a:t>
            </a:r>
            <a:r>
              <a:rPr lang="en-US" dirty="0" err="1" smtClean="0"/>
              <a:t>TuanLN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469BD0"/>
                </a:solidFill>
              </a:rPr>
              <a:t>namespace </a:t>
            </a:r>
            <a:r>
              <a:rPr lang="en-US" dirty="0" smtClean="0"/>
              <a:t>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err="1" smtClean="0">
                <a:solidFill>
                  <a:srgbClr val="469BD0"/>
                </a:solidFill>
              </a:rPr>
              <a:t>lebel</a:t>
            </a:r>
            <a:r>
              <a:rPr lang="en-US" dirty="0" smtClean="0">
                <a:solidFill>
                  <a:srgbClr val="469BD0"/>
                </a:solidFill>
              </a:rPr>
              <a:t> </a:t>
            </a:r>
            <a:r>
              <a:rPr lang="en-US" dirty="0"/>
              <a:t>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uid</a:t>
            </a:r>
            <a:r>
              <a:rPr lang="en-US" dirty="0" smtClean="0"/>
              <a:t> </a:t>
            </a:r>
            <a:r>
              <a:rPr lang="en-US" dirty="0"/>
              <a:t>– VD: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endParaRPr lang="en-US" dirty="0"/>
          </a:p>
          <a:p>
            <a:pPr lvl="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trainUrls</a:t>
            </a:r>
            <a:r>
              <a:rPr lang="en-US" dirty="0" smtClean="0"/>
              <a:t>(</a:t>
            </a:r>
            <a:r>
              <a:rPr lang="en-US" u="sng" dirty="0" err="1" smtClean="0">
                <a:solidFill>
                  <a:srgbClr val="469BD0"/>
                </a:solidFill>
              </a:rPr>
              <a:t>urls</a:t>
            </a:r>
            <a:r>
              <a:rPr lang="en-US" u="sng" dirty="0"/>
              <a:t>, </a:t>
            </a:r>
            <a:r>
              <a:rPr lang="en-US" u="sng" dirty="0" err="1">
                <a:solidFill>
                  <a:srgbClr val="469BD0"/>
                </a:solidFill>
              </a:rPr>
              <a:t>uid</a:t>
            </a:r>
            <a:r>
              <a:rPr lang="en-US" u="sng" dirty="0"/>
              <a:t>, </a:t>
            </a:r>
            <a:r>
              <a:rPr lang="en-US" u="sng" dirty="0">
                <a:solidFill>
                  <a:srgbClr val="469BD0"/>
                </a:solidFill>
              </a:rPr>
              <a:t>namespace</a:t>
            </a:r>
            <a:r>
              <a:rPr lang="en-US" u="sng" dirty="0"/>
              <a:t>, </a:t>
            </a:r>
            <a:r>
              <a:rPr lang="en-US" u="sng" dirty="0">
                <a:solidFill>
                  <a:srgbClr val="469BD0"/>
                </a:solidFill>
              </a:rPr>
              <a:t>label</a:t>
            </a:r>
            <a:r>
              <a:rPr lang="en-US" u="sng" dirty="0" smtClean="0"/>
              <a:t>)</a:t>
            </a:r>
            <a:r>
              <a:rPr lang="en-US" dirty="0" smtClean="0">
                <a:solidFill>
                  <a:srgbClr val="00B0F0"/>
                </a:solidFill>
              </a:rPr>
              <a:t>	 </a:t>
            </a:r>
          </a:p>
          <a:p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rgbClr val="00B0F0"/>
                </a:solidFill>
              </a:rPr>
              <a:t>urls</a:t>
            </a:r>
            <a:r>
              <a:rPr lang="en-US" dirty="0" smtClean="0">
                <a:solidFill>
                  <a:srgbClr val="00B0F0"/>
                </a:solidFill>
              </a:rPr>
              <a:t>: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urls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training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upload </a:t>
            </a:r>
            <a:r>
              <a:rPr lang="en-US" dirty="0" err="1" smtClean="0"/>
              <a:t>lên</a:t>
            </a:r>
            <a:r>
              <a:rPr lang="en-US" dirty="0" smtClean="0"/>
              <a:t> server</a:t>
            </a:r>
            <a:endParaRPr lang="en-US" dirty="0"/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khuôn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mặt</a:t>
            </a:r>
            <a:endParaRPr lang="en-US" sz="20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2895600" y="228600"/>
            <a:ext cx="5791200" cy="1143000"/>
          </a:xfrm>
        </p:spPr>
        <p:txBody>
          <a:bodyPr/>
          <a:lstStyle/>
          <a:p>
            <a:r>
              <a:rPr lang="en-US" sz="4000" dirty="0" err="1" smtClean="0"/>
              <a:t>FaceDetection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4693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rungPV-FTI\Desktop\Tutorial For Student\nao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0614"/>
            <a:ext cx="735057" cy="112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1575506"/>
            <a:ext cx="369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function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endParaRPr lang="en-US" sz="2400" b="1" i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8714" y="2082760"/>
            <a:ext cx="8392886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Detection face: 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detect</a:t>
            </a:r>
            <a:r>
              <a:rPr lang="en-US" dirty="0" smtClean="0"/>
              <a:t>(</a:t>
            </a:r>
            <a:r>
              <a:rPr lang="en-US" b="1" dirty="0" smtClean="0"/>
              <a:t>File </a:t>
            </a:r>
            <a:r>
              <a:rPr lang="en-US" dirty="0" err="1" smtClean="0">
                <a:solidFill>
                  <a:srgbClr val="469BD0"/>
                </a:solidFill>
              </a:rPr>
              <a:t>imageFile</a:t>
            </a:r>
            <a:r>
              <a:rPr lang="en-US" dirty="0" smtClean="0"/>
              <a:t>)</a:t>
            </a:r>
            <a:endParaRPr lang="en-US" dirty="0" smtClean="0">
              <a:solidFill>
                <a:srgbClr val="00B0F0"/>
              </a:solidFill>
            </a:endParaRPr>
          </a:p>
          <a:p>
            <a:pPr lvl="2"/>
            <a:r>
              <a:rPr lang="en-US" dirty="0" err="1" smtClean="0">
                <a:solidFill>
                  <a:srgbClr val="00B0F0"/>
                </a:solidFill>
              </a:rPr>
              <a:t>imageFile</a:t>
            </a:r>
            <a:r>
              <a:rPr lang="en-US" dirty="0" smtClean="0">
                <a:solidFill>
                  <a:srgbClr val="00B0F0"/>
                </a:solidFill>
              </a:rPr>
              <a:t>: </a:t>
            </a:r>
            <a:r>
              <a:rPr lang="en-US" dirty="0" smtClean="0"/>
              <a:t>file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dung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  <a:p>
            <a:pPr lvl="2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Detection face: 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recognize</a:t>
            </a:r>
            <a:r>
              <a:rPr lang="en-US" dirty="0" smtClean="0"/>
              <a:t>(</a:t>
            </a:r>
            <a:r>
              <a:rPr lang="en-US" b="1" dirty="0" smtClean="0"/>
              <a:t>File </a:t>
            </a:r>
            <a:r>
              <a:rPr lang="en-US" dirty="0" err="1" smtClean="0">
                <a:solidFill>
                  <a:srgbClr val="469BD0"/>
                </a:solidFill>
              </a:rPr>
              <a:t>imageFile</a:t>
            </a:r>
            <a:r>
              <a:rPr lang="en-US" dirty="0" smtClean="0">
                <a:solidFill>
                  <a:srgbClr val="469BD0"/>
                </a:solidFill>
              </a:rPr>
              <a:t>, </a:t>
            </a:r>
            <a:r>
              <a:rPr lang="en-US" b="1" dirty="0" smtClean="0"/>
              <a:t>String </a:t>
            </a:r>
            <a:r>
              <a:rPr lang="en-US" dirty="0" smtClean="0">
                <a:solidFill>
                  <a:srgbClr val="469BD0"/>
                </a:solidFill>
              </a:rPr>
              <a:t>namespace</a:t>
            </a:r>
            <a:r>
              <a:rPr lang="en-US" dirty="0" smtClean="0"/>
              <a:t>)</a:t>
            </a:r>
            <a:endParaRPr lang="en-US" dirty="0">
              <a:solidFill>
                <a:srgbClr val="00B0F0"/>
              </a:solidFill>
            </a:endParaRPr>
          </a:p>
          <a:p>
            <a:pPr lvl="2"/>
            <a:r>
              <a:rPr lang="en-US" dirty="0" err="1">
                <a:solidFill>
                  <a:srgbClr val="00B0F0"/>
                </a:solidFill>
              </a:rPr>
              <a:t>imageFile</a:t>
            </a:r>
            <a:r>
              <a:rPr lang="en-US" dirty="0">
                <a:solidFill>
                  <a:srgbClr val="00B0F0"/>
                </a:solidFill>
              </a:rPr>
              <a:t>: </a:t>
            </a:r>
            <a:r>
              <a:rPr lang="en-US" dirty="0"/>
              <a:t>file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dung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 smtClean="0"/>
              <a:t>diện</a:t>
            </a:r>
            <a:endParaRPr lang="en-US" dirty="0" smtClean="0"/>
          </a:p>
          <a:p>
            <a:pPr lvl="2"/>
            <a:r>
              <a:rPr lang="en-US" smtClean="0">
                <a:solidFill>
                  <a:srgbClr val="00B0F0"/>
                </a:solidFill>
              </a:rPr>
              <a:t>namespace: </a:t>
            </a:r>
            <a:r>
              <a:rPr lang="en-US" dirty="0" smtClean="0"/>
              <a:t>namespace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2895600" y="228600"/>
            <a:ext cx="5791200" cy="1143000"/>
          </a:xfrm>
        </p:spPr>
        <p:txBody>
          <a:bodyPr/>
          <a:lstStyle/>
          <a:p>
            <a:r>
              <a:rPr lang="en-US" sz="4000" dirty="0" err="1" smtClean="0"/>
              <a:t>FaceDetection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7247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rungPV-FTI\Desktop\Tutorial For Student\nao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0614"/>
            <a:ext cx="735057" cy="112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1575506"/>
            <a:ext cx="161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endParaRPr lang="en-US" sz="2400" b="1" i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819400" y="2514600"/>
            <a:ext cx="38862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Image from NAO or Mobile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4763658" y="3124200"/>
            <a:ext cx="13901" cy="685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048000" y="3810000"/>
            <a:ext cx="3429000" cy="5943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Training Data on server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auto">
          <a:xfrm>
            <a:off x="4777559" y="4404360"/>
            <a:ext cx="1" cy="641984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3810000" y="5046344"/>
            <a:ext cx="19812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IMAGE TAG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4"/>
          <p:cNvSpPr>
            <a:spLocks noGrp="1"/>
          </p:cNvSpPr>
          <p:nvPr>
            <p:ph type="title"/>
          </p:nvPr>
        </p:nvSpPr>
        <p:spPr>
          <a:xfrm>
            <a:off x="2895600" y="228600"/>
            <a:ext cx="5791200" cy="1143000"/>
          </a:xfrm>
        </p:spPr>
        <p:txBody>
          <a:bodyPr/>
          <a:lstStyle/>
          <a:p>
            <a:r>
              <a:rPr lang="en-US" sz="4000" dirty="0" err="1" smtClean="0"/>
              <a:t>FaceDetection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3211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rungPV-FTI\Desktop\Tutorial For Student\nao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0614"/>
            <a:ext cx="735057" cy="112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1575506"/>
            <a:ext cx="161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endParaRPr lang="en-US" sz="2400" b="1" i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066800" y="2514600"/>
            <a:ext cx="1499373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Start Module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1816487" y="2895600"/>
            <a:ext cx="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838200" y="3368040"/>
            <a:ext cx="1981200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Init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other module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auto">
          <a:xfrm>
            <a:off x="1816487" y="3794759"/>
            <a:ext cx="0" cy="10382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066800" y="4848224"/>
            <a:ext cx="1499373" cy="10001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Capture Image from camera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3175773" y="5073966"/>
            <a:ext cx="2819400" cy="48863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Recognition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 Processing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Line 3"/>
          <p:cNvSpPr>
            <a:spLocks noChangeShapeType="1"/>
          </p:cNvSpPr>
          <p:nvPr/>
        </p:nvSpPr>
        <p:spPr bwMode="auto">
          <a:xfrm flipV="1">
            <a:off x="2566173" y="5333427"/>
            <a:ext cx="6096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6604773" y="5105400"/>
            <a:ext cx="1499373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Stop action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Line 3"/>
          <p:cNvSpPr>
            <a:spLocks noChangeShapeType="1"/>
          </p:cNvSpPr>
          <p:nvPr/>
        </p:nvSpPr>
        <p:spPr bwMode="auto">
          <a:xfrm flipV="1">
            <a:off x="5995173" y="5334000"/>
            <a:ext cx="6096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" name="Elbow Connector 6"/>
          <p:cNvCxnSpPr>
            <a:endCxn id="23" idx="3"/>
          </p:cNvCxnSpPr>
          <p:nvPr/>
        </p:nvCxnSpPr>
        <p:spPr>
          <a:xfrm rot="16200000" flipV="1">
            <a:off x="5424205" y="4458229"/>
            <a:ext cx="1020129" cy="73141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6604772" y="5943600"/>
            <a:ext cx="1499373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Stop Module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Line 3"/>
          <p:cNvSpPr>
            <a:spLocks noChangeShapeType="1"/>
          </p:cNvSpPr>
          <p:nvPr/>
        </p:nvSpPr>
        <p:spPr bwMode="auto">
          <a:xfrm>
            <a:off x="7354460" y="5562600"/>
            <a:ext cx="0" cy="381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3175773" y="4123371"/>
            <a:ext cx="2392789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Callback – get data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Elbow Connector 17"/>
          <p:cNvCxnSpPr>
            <a:stCxn id="23" idx="0"/>
            <a:endCxn id="25" idx="1"/>
          </p:cNvCxnSpPr>
          <p:nvPr/>
        </p:nvCxnSpPr>
        <p:spPr>
          <a:xfrm rot="5400000" flipH="1" flipV="1">
            <a:off x="4483800" y="3501771"/>
            <a:ext cx="509968" cy="7332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Line 3"/>
          <p:cNvSpPr>
            <a:spLocks noChangeShapeType="1"/>
          </p:cNvSpPr>
          <p:nvPr/>
        </p:nvSpPr>
        <p:spPr bwMode="auto">
          <a:xfrm flipH="1">
            <a:off x="1828798" y="4313871"/>
            <a:ext cx="1346974" cy="1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5105400" y="3422903"/>
            <a:ext cx="1499373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No match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itle 4"/>
          <p:cNvSpPr>
            <a:spLocks noGrp="1"/>
          </p:cNvSpPr>
          <p:nvPr>
            <p:ph type="title"/>
          </p:nvPr>
        </p:nvSpPr>
        <p:spPr>
          <a:xfrm>
            <a:off x="2895600" y="228600"/>
            <a:ext cx="5791200" cy="1143000"/>
          </a:xfrm>
        </p:spPr>
        <p:txBody>
          <a:bodyPr/>
          <a:lstStyle/>
          <a:p>
            <a:r>
              <a:rPr lang="en-US" sz="4000" dirty="0" err="1" smtClean="0"/>
              <a:t>FaceDetection</a:t>
            </a:r>
            <a:endParaRPr lang="en-US" sz="4000" dirty="0"/>
          </a:p>
        </p:txBody>
      </p:sp>
      <p:cxnSp>
        <p:nvCxnSpPr>
          <p:cNvPr id="29" name="Elbow Connector 28"/>
          <p:cNvCxnSpPr>
            <a:stCxn id="25" idx="3"/>
            <a:endCxn id="14" idx="0"/>
          </p:cNvCxnSpPr>
          <p:nvPr/>
        </p:nvCxnSpPr>
        <p:spPr>
          <a:xfrm>
            <a:off x="6604773" y="3613403"/>
            <a:ext cx="749687" cy="149199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03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rungPV-FTI\Desktop\Tutorial For Student\nao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0614"/>
            <a:ext cx="735057" cy="112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sz="40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Other Sensors</a:t>
            </a:r>
            <a:endParaRPr lang="ko-KR" altLang="en-US" sz="40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8762" y="1560549"/>
            <a:ext cx="85042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Besides above sensors, NAO also uses other sensors as touch, press,  balance for robot, measure level power in robot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730" y="3276600"/>
            <a:ext cx="88852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Sensors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deals with bumpers, tactile hands, tactile head and press chest button.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Battery: manage level power and warn the user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Fsr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generates the event whenever the foot contact changes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Infrared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allows IR communication with NAO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Laser: retrieve data sent by the Laser head(optional device)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Sonar: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retrieves ultrasonic sensor.</a:t>
            </a:r>
          </a:p>
        </p:txBody>
      </p:sp>
      <p:sp>
        <p:nvSpPr>
          <p:cNvPr id="6" name="Rectangle 5"/>
          <p:cNvSpPr/>
          <p:nvPr/>
        </p:nvSpPr>
        <p:spPr>
          <a:xfrm>
            <a:off x="258762" y="25908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other Sensors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97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rungPV-FTI\Desktop\Tutorial For Student\nao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0614"/>
            <a:ext cx="735057" cy="112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Other Sensors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258762" y="156054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762" y="2209800"/>
            <a:ext cx="8885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Sensor: get value follow bumper, tactile, chest button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2688" y="2609910"/>
            <a:ext cx="24277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Bumper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Left bumper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Right bumper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467" y="2624435"/>
            <a:ext cx="2721225" cy="13524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467" y="4495800"/>
            <a:ext cx="2779295" cy="157238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8796" y="4202025"/>
            <a:ext cx="242772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Tactile head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Front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Back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Rear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86" y="2624435"/>
            <a:ext cx="242772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Tactile hand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Back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Left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30761" y="4355912"/>
            <a:ext cx="242772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Chest button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Simple click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Double click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Triple click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217" y="2549270"/>
            <a:ext cx="1913583" cy="14737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225" y="4481890"/>
            <a:ext cx="19716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rungPV-FTI\Desktop\Tutorial For Student\nao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0614"/>
            <a:ext cx="735057" cy="112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Other Sensors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258762" y="156054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762" y="2209800"/>
            <a:ext cx="8885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Sonar: 2 emitters, 2 receives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8795" y="4465651"/>
            <a:ext cx="2427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Mode operation</a:t>
            </a: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796" y="2624435"/>
            <a:ext cx="45942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Frequency: 40kHz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Sensitivity: -86dB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Resolution: 1cm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Detection range: 0.25 – 2.55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Effective cone: 60o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594" y="1464856"/>
            <a:ext cx="4066158" cy="2790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80" y="4969063"/>
            <a:ext cx="3113589" cy="167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38701" y="2094799"/>
            <a:ext cx="6631091" cy="447453"/>
            <a:chOff x="1502946" y="1926231"/>
            <a:chExt cx="5878931" cy="447453"/>
          </a:xfrm>
        </p:grpSpPr>
        <p:sp>
          <p:nvSpPr>
            <p:cNvPr id="31" name="Chevron 30"/>
            <p:cNvSpPr/>
            <p:nvPr/>
          </p:nvSpPr>
          <p:spPr bwMode="auto">
            <a:xfrm>
              <a:off x="1502946" y="1926231"/>
              <a:ext cx="5328790" cy="447453"/>
            </a:xfrm>
            <a:prstGeom prst="chevron">
              <a:avLst/>
            </a:prstGeom>
            <a:solidFill>
              <a:srgbClr val="92D050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Giới thiệu </a:t>
              </a:r>
              <a:r>
                <a:rPr lang="en-US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Sensors</a:t>
              </a:r>
              <a:endParaRPr kumimoji="1" lang="en-US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32" name="Chevron 31"/>
            <p:cNvSpPr/>
            <p:nvPr/>
          </p:nvSpPr>
          <p:spPr bwMode="auto">
            <a:xfrm>
              <a:off x="6745907" y="1926231"/>
              <a:ext cx="635970" cy="447453"/>
            </a:xfrm>
            <a:prstGeom prst="chevron">
              <a:avLst/>
            </a:prstGeom>
            <a:solidFill>
              <a:srgbClr val="92D050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</p:grpSp>
      <p:sp>
        <p:nvSpPr>
          <p:cNvPr id="7" name="Diamond 6"/>
          <p:cNvSpPr/>
          <p:nvPr/>
        </p:nvSpPr>
        <p:spPr bwMode="auto">
          <a:xfrm>
            <a:off x="1076424" y="2046083"/>
            <a:ext cx="541866" cy="544884"/>
          </a:xfrm>
          <a:prstGeom prst="diamond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447800" y="2775022"/>
            <a:ext cx="6631090" cy="447453"/>
            <a:chOff x="2299139" y="3683991"/>
            <a:chExt cx="6219141" cy="527098"/>
          </a:xfrm>
        </p:grpSpPr>
        <p:sp>
          <p:nvSpPr>
            <p:cNvPr id="25" name="Chevron 24"/>
            <p:cNvSpPr/>
            <p:nvPr/>
          </p:nvSpPr>
          <p:spPr bwMode="auto">
            <a:xfrm>
              <a:off x="2299139" y="3683991"/>
              <a:ext cx="5637163" cy="527098"/>
            </a:xfrm>
            <a:prstGeom prst="chevron">
              <a:avLst/>
            </a:prstGeom>
            <a:solidFill>
              <a:srgbClr val="00B0F0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굴림" pitchFamily="50" charset="-127"/>
                  <a:cs typeface="Times New Roman" pitchFamily="18" charset="0"/>
                </a:rPr>
                <a:t>Sensor Audio</a:t>
              </a:r>
              <a:endParaRPr lang="ko-KR" alt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endParaRPr>
            </a:p>
          </p:txBody>
        </p:sp>
        <p:sp>
          <p:nvSpPr>
            <p:cNvPr id="26" name="Chevron 25"/>
            <p:cNvSpPr/>
            <p:nvPr/>
          </p:nvSpPr>
          <p:spPr bwMode="auto">
            <a:xfrm>
              <a:off x="7845506" y="3683991"/>
              <a:ext cx="672774" cy="527098"/>
            </a:xfrm>
            <a:prstGeom prst="chevron">
              <a:avLst/>
            </a:prstGeom>
            <a:solidFill>
              <a:srgbClr val="00B0F0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</p:grpSp>
      <p:sp>
        <p:nvSpPr>
          <p:cNvPr id="15" name="Diamond 14"/>
          <p:cNvSpPr/>
          <p:nvPr/>
        </p:nvSpPr>
        <p:spPr bwMode="auto">
          <a:xfrm>
            <a:off x="1089026" y="2731883"/>
            <a:ext cx="541866" cy="544884"/>
          </a:xfrm>
          <a:prstGeom prst="diamond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092945" y="3485716"/>
            <a:ext cx="6976846" cy="544884"/>
            <a:chOff x="1305671" y="3776007"/>
            <a:chExt cx="6228606" cy="544884"/>
          </a:xfrm>
        </p:grpSpPr>
        <p:grpSp>
          <p:nvGrpSpPr>
            <p:cNvPr id="17" name="Group 16"/>
            <p:cNvGrpSpPr/>
            <p:nvPr/>
          </p:nvGrpSpPr>
          <p:grpSpPr>
            <a:xfrm>
              <a:off x="1655347" y="3819146"/>
              <a:ext cx="5878930" cy="447453"/>
              <a:chOff x="2299139" y="3683991"/>
              <a:chExt cx="6219141" cy="527098"/>
            </a:xfrm>
          </p:grpSpPr>
          <p:sp>
            <p:nvSpPr>
              <p:cNvPr id="19" name="Chevron 18"/>
              <p:cNvSpPr/>
              <p:nvPr/>
            </p:nvSpPr>
            <p:spPr bwMode="auto">
              <a:xfrm>
                <a:off x="2299139" y="3683991"/>
                <a:ext cx="5637163" cy="527098"/>
              </a:xfrm>
              <a:prstGeom prst="chevr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ko-KR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굴림" pitchFamily="50" charset="-127"/>
                    <a:cs typeface="Times New Roman" pitchFamily="18" charset="0"/>
                  </a:rPr>
                  <a:t>Sensor Vision</a:t>
                </a:r>
                <a:endParaRPr lang="ko-KR" altLang="en-US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굴림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20" name="Chevron 19"/>
              <p:cNvSpPr/>
              <p:nvPr/>
            </p:nvSpPr>
            <p:spPr bwMode="auto">
              <a:xfrm>
                <a:off x="7845506" y="3683991"/>
                <a:ext cx="672774" cy="527098"/>
              </a:xfrm>
              <a:prstGeom prst="chevr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pitchFamily="50" charset="-127"/>
                </a:endParaRPr>
              </a:p>
            </p:txBody>
          </p:sp>
        </p:grpSp>
        <p:sp>
          <p:nvSpPr>
            <p:cNvPr id="18" name="Diamond 17"/>
            <p:cNvSpPr/>
            <p:nvPr/>
          </p:nvSpPr>
          <p:spPr bwMode="auto">
            <a:xfrm>
              <a:off x="1305671" y="3776007"/>
              <a:ext cx="541866" cy="544884"/>
            </a:xfrm>
            <a:prstGeom prst="diamond">
              <a:avLst/>
            </a:prstGeom>
            <a:ln w="38100">
              <a:solidFill>
                <a:srgbClr val="92D050"/>
              </a:solidFill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굴림" pitchFamily="50" charset="-127"/>
                  <a:cs typeface="Times New Roman" pitchFamily="18" charset="0"/>
                </a:rPr>
                <a:t>3</a:t>
              </a:r>
              <a:endParaRPr kumimoji="1" lang="en-US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endParaRPr>
            </a:p>
          </p:txBody>
        </p:sp>
      </p:grpSp>
      <p:pic>
        <p:nvPicPr>
          <p:cNvPr id="28" name="Picture 2" descr="C:\Users\TrungPV-FTI\Desktop\Tutorial For Student\nao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0614"/>
            <a:ext cx="735057" cy="112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/>
          <p:cNvGrpSpPr/>
          <p:nvPr/>
        </p:nvGrpSpPr>
        <p:grpSpPr>
          <a:xfrm>
            <a:off x="1100354" y="4255716"/>
            <a:ext cx="6976846" cy="544884"/>
            <a:chOff x="1305671" y="3776007"/>
            <a:chExt cx="6228606" cy="544884"/>
          </a:xfrm>
        </p:grpSpPr>
        <p:grpSp>
          <p:nvGrpSpPr>
            <p:cNvPr id="30" name="Group 29"/>
            <p:cNvGrpSpPr/>
            <p:nvPr/>
          </p:nvGrpSpPr>
          <p:grpSpPr>
            <a:xfrm>
              <a:off x="1655347" y="3819146"/>
              <a:ext cx="5878930" cy="447453"/>
              <a:chOff x="2299139" y="3683991"/>
              <a:chExt cx="6219141" cy="527098"/>
            </a:xfrm>
          </p:grpSpPr>
          <p:sp>
            <p:nvSpPr>
              <p:cNvPr id="38" name="Chevron 37"/>
              <p:cNvSpPr/>
              <p:nvPr/>
            </p:nvSpPr>
            <p:spPr bwMode="auto">
              <a:xfrm>
                <a:off x="2299139" y="3683991"/>
                <a:ext cx="5637163" cy="527098"/>
              </a:xfrm>
              <a:prstGeom prst="chevr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ko-KR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굴림" pitchFamily="50" charset="-127"/>
                    <a:cs typeface="Times New Roman" pitchFamily="18" charset="0"/>
                  </a:rPr>
                  <a:t>Sensors khác</a:t>
                </a:r>
                <a:endParaRPr lang="ko-KR" altLang="en-US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굴림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39" name="Chevron 38"/>
              <p:cNvSpPr/>
              <p:nvPr/>
            </p:nvSpPr>
            <p:spPr bwMode="auto">
              <a:xfrm>
                <a:off x="7845506" y="3683991"/>
                <a:ext cx="672774" cy="527098"/>
              </a:xfrm>
              <a:prstGeom prst="chevr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pitchFamily="50" charset="-127"/>
                </a:endParaRPr>
              </a:p>
            </p:txBody>
          </p:sp>
        </p:grpSp>
        <p:sp>
          <p:nvSpPr>
            <p:cNvPr id="37" name="Diamond 36"/>
            <p:cNvSpPr/>
            <p:nvPr/>
          </p:nvSpPr>
          <p:spPr bwMode="auto">
            <a:xfrm>
              <a:off x="1305671" y="3776007"/>
              <a:ext cx="541866" cy="544884"/>
            </a:xfrm>
            <a:prstGeom prst="diamond">
              <a:avLst/>
            </a:prstGeom>
            <a:ln w="38100">
              <a:solidFill>
                <a:srgbClr val="92D050"/>
              </a:solidFill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굴림" pitchFamily="50" charset="-127"/>
                  <a:cs typeface="Times New Roman" pitchFamily="18" charset="0"/>
                </a:rPr>
                <a:t>4</a:t>
              </a:r>
              <a:endParaRPr kumimoji="1" lang="en-US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rungPV-FTI\Desktop\Tutorial For Student\nao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0614"/>
            <a:ext cx="735057" cy="112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Other Sensors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258762" y="156054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762" y="2209800"/>
            <a:ext cx="8885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Event sensor : </a:t>
            </a:r>
          </a:p>
          <a:p>
            <a:pPr marL="742950" lvl="1" indent="-285750">
              <a:buFont typeface="Wingdings" pitchFamily="2" charset="2"/>
              <a:buChar char="ü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796" y="2624435"/>
            <a:ext cx="45942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Sonar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Left Detected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Sonar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Right Detected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Sonar Left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Nothing Detected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Sonar Right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Nothing Detected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Sonar Left Nothing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Detected and sonar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Right Nothing Detected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44" y="2143116"/>
            <a:ext cx="428571" cy="714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6" y="3286124"/>
            <a:ext cx="428571" cy="714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2" y="3786190"/>
            <a:ext cx="428571" cy="7142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14620"/>
            <a:ext cx="428571" cy="7142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68" y="4357694"/>
            <a:ext cx="428571" cy="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rungPV-FTI\Desktop\Tutorial For Student\nao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0614"/>
            <a:ext cx="735057" cy="112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Other Sensors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258762" y="156054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762" y="2209800"/>
            <a:ext cx="8885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IR: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8762" y="2847945"/>
            <a:ext cx="35512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Sử dụng khi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NAO cần điều khiển các thiệt bị có đầu thu hồng ngoại (VD tivi, hoặc NAO khác)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NAO cần nhận tín hiệu IR từ NAO khác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Tạo kết nối giữa nhiều Robot NAO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139082"/>
            <a:ext cx="47625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3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rungPV-FTI\Desktop\Tutorial For Student\nao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0614"/>
            <a:ext cx="735057" cy="112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Other Sensors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258762" y="156054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762" y="2209800"/>
            <a:ext cx="8885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Led Sensor 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allows you to control NAO’s LEDs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742950" lvl="1" indent="-285750">
              <a:buFont typeface="Wingdings" pitchFamily="2" charset="2"/>
              <a:buChar char="ü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6" y="3733800"/>
            <a:ext cx="2028825" cy="2257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446" y="2285992"/>
            <a:ext cx="2935655" cy="21431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178" y="3733800"/>
            <a:ext cx="20383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6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rungPV-FTI\Desktop\Tutorial For Student\nao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0614"/>
            <a:ext cx="735057" cy="112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Example - Subscribe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258762" y="156054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762" y="2209800"/>
            <a:ext cx="8885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Subscribe event: </a:t>
            </a:r>
          </a:p>
          <a:p>
            <a:pPr marL="742950" lvl="1" indent="-285750">
              <a:buFont typeface="Wingdings" pitchFamily="2" charset="2"/>
              <a:buChar char="ü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19400"/>
            <a:ext cx="59436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05200"/>
            <a:ext cx="4381500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347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rungPV-FTI\Desktop\Tutorial For Student\nao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0614"/>
            <a:ext cx="735057" cy="112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Example - Subscribe</a:t>
            </a:r>
          </a:p>
        </p:txBody>
      </p:sp>
      <p:sp>
        <p:nvSpPr>
          <p:cNvPr id="2" name="Rectangle 1"/>
          <p:cNvSpPr/>
          <p:nvPr/>
        </p:nvSpPr>
        <p:spPr>
          <a:xfrm>
            <a:off x="258762" y="156054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762" y="2209800"/>
            <a:ext cx="8885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Subscribe event: </a:t>
            </a:r>
          </a:p>
          <a:p>
            <a:pPr marL="742950" lvl="1" indent="-285750">
              <a:buFont typeface="Wingdings" pitchFamily="2" charset="2"/>
              <a:buChar char="ü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 descr="3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0600" y="2611869"/>
            <a:ext cx="5943600" cy="372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1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rungPV-FTI\Desktop\Tutorial For Student\nao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0614"/>
            <a:ext cx="735057" cy="112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Example - Subscribe</a:t>
            </a:r>
          </a:p>
        </p:txBody>
      </p:sp>
      <p:sp>
        <p:nvSpPr>
          <p:cNvPr id="2" name="Rectangle 1"/>
          <p:cNvSpPr/>
          <p:nvPr/>
        </p:nvSpPr>
        <p:spPr>
          <a:xfrm>
            <a:off x="258762" y="156054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762" y="2209800"/>
            <a:ext cx="8885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unSubscribe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event: </a:t>
            </a:r>
          </a:p>
          <a:p>
            <a:pPr marL="742950" lvl="1" indent="-285750">
              <a:buFont typeface="Wingdings" pitchFamily="2" charset="2"/>
              <a:buChar char="ü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4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3400" y="2667000"/>
            <a:ext cx="5943600" cy="372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6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rungPV-FTI\Desktop\Tutorial For Student\nao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0614"/>
            <a:ext cx="735057" cy="112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Example - Subscribe</a:t>
            </a:r>
          </a:p>
        </p:txBody>
      </p:sp>
      <p:sp>
        <p:nvSpPr>
          <p:cNvPr id="2" name="Rectangle 1"/>
          <p:cNvSpPr/>
          <p:nvPr/>
        </p:nvSpPr>
        <p:spPr>
          <a:xfrm>
            <a:off x="258762" y="156054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762" y="2209800"/>
            <a:ext cx="8885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Get value: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ü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5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3400" y="2743200"/>
            <a:ext cx="5432425" cy="184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encrypted-tbn1.gstatic.com/images?q=tbn:ANd9GcTI06zRSn8xfJ83MbNhmQX6LsQpRvV65kSOwos1PufqkQkqpEm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514600"/>
            <a:ext cx="3200400" cy="318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00400" y="762000"/>
            <a:ext cx="5804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Questions and Comments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1200" y="5867400"/>
            <a:ext cx="5906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Thank for Your Attention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76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Introduce Sensors</a:t>
            </a:r>
            <a:endParaRPr kumimoji="1" lang="en-US" sz="5400" dirty="0">
              <a:solidFill>
                <a:schemeClr val="tx1">
                  <a:lumMod val="50000"/>
                </a:schemeClr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black">
          <a:xfrm>
            <a:off x="434975" y="1447800"/>
            <a:ext cx="8404225" cy="5170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Sensor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dàng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sensor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NAO robot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robot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sensor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NAO chia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Audio: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sensor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(micro)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robot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TTS and STT)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Vision: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camera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gắn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robot.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Face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detect)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Other sensor: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(Example touch sensor, battery sensor, infrared sensor, laser sensor, sonar sensor). </a:t>
            </a:r>
          </a:p>
          <a:p>
            <a:endParaRPr lang="en-US" sz="2800" b="1" dirty="0">
              <a:solidFill>
                <a:srgbClr val="000000"/>
              </a:solidFill>
            </a:endParaRPr>
          </a:p>
        </p:txBody>
      </p:sp>
      <p:pic>
        <p:nvPicPr>
          <p:cNvPr id="17" name="Picture 2" descr="C:\Users\TrungPV-FTI\Desktop\Tutorial For Student\nao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0614"/>
            <a:ext cx="735057" cy="112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7" descr="data:image/jpeg;base64,/9j/4AAQSkZJRgABAQAAAQABAAD/2wCEAAkGBhQSERQQEhQWFRQUGBcUFRQWFhcVGhUYFBgaHBgYFhUYHCYeGB0jGhgWHzAgIycpLCwsFh4xNTAqNSYrLCkBCQoKDgwOGg8PGiwkHyQsLC8sLy0sLywsLCwsLCwvLCwpLywsKS8sLCwsLCwsLCwsLCwsKSksLCwsLCwpLCwsLP/AABEIAOEA4QMBIgACEQEDEQH/xAAcAAABBAMBAAAAAAAAAAAAAAAGAAQFBwECAwj/xABPEAACAQIDBAYDCwgJAwMFAAABAgMAEQQSIQUGMUEHEyJRYXEyUoEUFiM0QlOCkZKT0hczcnOhsrPTFRgkYoOxwdHwQ1RjCKLhJTV0wvH/xAAbAQABBQEBAAAAAAAAAAAAAAAEAAECBQYDB//EADgRAAEDAgIGBgcJAQAAAAAAAAEAAgMEERIhBTFBUZGxExRScdHwIjJhgZKhwRUjMzRTYnLh8UL/2gAMAwEAAhEDEQA/AK73X3XhxMBkkMgIdk7LKBYKh5ode0al/wAn+H9ab7afy6XR/wDFW/Wv+5HRLWso6OB8DXOaLrG1tbUMqHta8gAoa/J/h/Wm+2n8ul+T/D+tN9tP5dEtPsJsSeW3VwyNcXBykAjwZrDj40Q6jpGC7mgd6HZWVjzZrnHuQZ+T/D+tN9tP5dL8n+H9ab7afy6szDdHuIb0zGg04sWPjooOoqbwfRxCNZJHfjooCA93ef20DI7RzNgPdn/SPij0k/aR3nyVTH5P8P60320/l1vD0cQPonXty7LI3Hyjq/MNujhY9RChNrXcF/bZiRfxAqUWO3DTy0/yoF9VS/8AEPHLxVhHR1X/AHMfcvOmL6L44rCRcSl+GYqt/K8etN/eBhvWm+2n8ur331w5bA4i1rrG0gLcAYu3f6lP1jxqrtly5zE3ey/vCjKEU9S03jAIQNd1mmc20hIKa4DoNMyhx1iggFc8sakg88oiJHtA4inP9X8+sfvk/k0Sbzb1bS/pabZ+AMFo4RPaZOIygsM/iWHG3nXfBdIUuI2FiNooqxTwq66C6F0KdpVb5NmAsb2N/CqQ1AJuGNHnvV62mIFi9x96FP6vx9Y/fJ/Jpf1fj6x+/T+TRpu70oYT3LhfdmLiXEyRq0i8LMxPpZRlj4cCRbQmwNHCOGAINwdQRY3B4G9N0/7W8P7T9X/c7iqT/q/H1j98n8qsf1fz6zffR/yqu+sU/T/tbwS6D9zuKoyboGZeAkb9GeHTzzIP2Vz/ACFv83N9/hv9qvesGpCpAH4beB8VA0pJv0j+I8F562h0UJBbrROt+BzxkHwDKhF/C9M/yf4b1pvtp/Lq5+kqUps2dxxDQW9uIiX/ACY/WaDt0tnjEzRq3ojtvx9FLaX5XNhfTidb2q2pDTSwufJGAW7lT1bamKVrI5CQ7ehMdFSZOsCYrIflaW4249V301G4GG9ab7cf8uvSFtfH/n7Kh9rbrwYjtMuVvnEsp4c+Te0Hh7KDiq6YutJELexGS0dSG/dzG/tVD/k/w/rTfbT+XS/J/h/Wm+2n8urH2nuPPFdktKo9S+a3eUPH6JNDxWxIPEaEdx8au4aeimF2AFUc09dCbSOIQz+T/D+tN9tP5dL8n+H9ab7afy6JaVd/s+m7AQ/2hU9soa/J/h/Wm+2n8uo/b+50EOHkmQyFky2zMhHadVNwEB4MedGtQ+9/xKbyT+LHQ9TQwNhe4NFwDyRFNXVDpmNLzYuHMKraVKlWQW2V0dDe6PurBySGTIqzutgLknq4j5AWI/8AirMwnR7hlsXzyaWOZioJ01GSxHlfnQr/AOnj/wC2S/8A5Un8GCgvYe3MTh8RJvBZmw0uLlgxCC7EROQynyXMAvCzIB8qihWThoY1xAG7JBmigLy8tBJ35q+MLseGL83Ei8DcKL3Hjxp1M4UFnIUDizEAd3E8KB+lPe58NsxZ8K9jiHjjSZT6KSI751PK6pYHlmvyoP6ROjYYTZr4gYvEyyRNEziWUukjs4TMqEXVgXuDc6Bhrxodzi7MokMAFgrqy1m1M9ibQE+GgnHCWKOT7aA/60+pJLFI1msU6ZaNGDoRcHQg63HMHwqjt18GRKmGzAmOfqc9uJjkyZst9L5b2vzq8zVUYvBmHbtje0ssM6kkG+cgNa3AB0cWOuniDVho+Use621pVfpCLpGN9jhzUPvds/Cz7wYpMbiDh4vc6HOJBHdskdlJIIYWJ7PO1a7C2i7bC2vhg3W4bDXjw02QJmRmJsRbX5La6/CeVrU2nuPgcTI00+FikkYAM7AknKLDn3C1OzsDD9QcIIYxAQVMQUKhBNyLLbifaeZqtsrK6q3YUmyRsK0nufreqfrQcnXnEagZQfhM2bLltpbwot6Het/ojD9be/byX+bznJ7ONvC1SD9G+zmZHODhugCrZSBYcMyg2b2g+2iNEAAAFgNAO63IDkKSa62pWpUqdMlatSK2rBpJIc6RIA2zMXcA5Ys4uxWxjZXDaA3KlQ1uBtY2BJqucXtGbCYHCxYW64vacnVxvwMcalUGUtYKzNIpDa6NmB0Ui3Ns7MGIw82HJsJUMZI4gNobcNbUKdJG58s0WGnwQAxGAcSQRiwDKMl0UGwuDGhA0uARzro2UiMxjaoGJrnh51i/zUVB0Jxqgf3bihiv+4D6ZvBfSK/Tvap7cDaOMaOXD4+NhLh36sT5SExC62ZWsAxFuIGoKnjmqFw3TXAuWLE4bFQ4i4V4urzBTezEEkOQONst9Kc76b1Yw46PZWzQgnZOulmkGZYk10sQQNACSQfTUAa6cV1R2RUftLYkM4IkQE+uNHB8GHkONxpwoT2Zt3aWExcWE2iqYiPEkrFioEIyPoMsyKoAFyouQLXvcgHKe2qTXOYbtNioOaHCzhcKv9qbgyLdoGEi+q3ZfloPktz7uHA0MzwMjFHUqw4qwsR7D/zzq5SKbY3AJKuWVA69xHDyPEHyq4g0xIzKQYhwKpqjQ0T84jhPEf15yVP1D73/ABKbyT+LHVk7V3CIu2Ha/wD43Ovkr8/pfXVe7+YCSLCTLIhQ2Tjz+FTgeB9lW0lZDPTvwHPCctupU7KKanqGYxlibns1hVNSpUqx62yvHom2sIN39ouD2onne18ur4eMJr4spHsrbcroplxOz4evx2Ijw8qmT3JEMq9pr3csxVicobVdCa2/9Pko6qeFgCHcvlIvcxiLv00zX+qrixeLSJS8jqiDi7sEUebMbV0c3CeC5Nfi4lV7u30fTe5MRsnH2fCBycLKrjrFGa4OW3YIPaAOnaZbWrOG6HcwEWMx+JxUEYIhhJ6tY9CFN8zZioOnAC3C2lETdI2zQcpxsHdfNcfaGn7ansJjElUSRuroeDowdTbuZdDUFO647G2SmFgjw0Wbq4lyoGYsQB3k8ae1rI4AuSABcknQAAak1spuAeR/bTpkrUrVtWKdMtTQBvngwu1NmYgWu8ggbU3bLIrppwsM0n2/qsA1Bb0bKMowzrctBisPMAADcdYFfjwAR2Y29QVJj8DgVF7cQspsVoTUFt3e+PDkxAr1oC+nnWNc1vzkoUhOzrrYcLlbg01YPJIVdnwuKZQ0TrM82HkyqL5YmKo4A9KNlVrXZT8sQIIUhmigUqYbG2gZos7qEdS0ciAkhZIzlcA2uVuLg21VlqH323p9zII49ZpPRsMxQE5QwHNi3ZVeZBPBTTtBcbBMclnePfdMMxijXrZh6S5siR8/hHsSDYg5QCbEXyg3oUfpExZGcNCF5kQOUHm5cj23pjsvYjOTdDM6m7LmXq42btWd3IEspzZie16VwBfM2NrSSSXiCPksUkAHazAkNE1j2BYAki4YNobcYtqYuk6JgB3kmwRXU3YC57rEf8tF3e/zkiLZ3SU4NsREpHrQ3DDziYnN7Gv4GjbAY+OaNZYmDo4urDnx5HUEEEEHUEEGqYkwcgBYxvYAknscBe/ZzX4C9rcqJejva5TEdRqY8QCwtwWRVvm8FdAbnvjT1qPmiic0uhN7a7G6rmmaNwbM0i+q4srMArW1bmtaBRC1t+znzoI3v3TxPuuPamzmQYmNOpkhk0SeO50LA6NrzI9FbEEanFqVKydD26O0sbMknu/DLhmDAIEkDh1I1vZ2NwQe4HMO41O2ra1IimSWlq1IrcitTSTLmwoK6X1/+j4vwEVvD+0w0bNVe9Ne01j2VJGfSneONRf1HWRm4a2yAfT8NWThecaVKlSU1cPQbjerZL2s80kR0J9OOPLa3POEF+FieHESXSNsR4MaZZc0kU7FoJXJcRu2rwAtcR8MyWABFxqVoX6MsT1cIlGmTEF7kXtlWIk28hXonG7PjxEbRSoskbjVWAZWHEaH2a8RR1VHaON29vIqph+9M0ROp3Ned5Z5AdFzLpoGysDz0bst38Qa22ft1sK/WQySYZzx7BVX8JEsY5P8+4irKxvQ4l/7PipIxySVFxAUdytmR7ebGoDF7t4TCuY5sVPiZV9KHCRrFl0OkshdhGdOBkU+FVuG2d08VFMHgM1+y9z8jyWu3ekSHH4GTCySSQ4rKSqQiV48VYfmyEBdVfhZgMtx2mF72TuJtYYjZ2FlHHqlRxzV4xkdSORDKaCdn73jC3XCbMjRT8o4oLI/i7CJyx15ufOozY2+vuHaE2WCRcNi7S+5wyMyTsCGaEqbFWZbMDltmvoFp2yNOQKvHUc7GgvYeCtHbm8sOFAzks7ehEgzOw5kAkAKObMQo4XvYUKYjpGnP5vDxKOXWSux9oRAB9dDWIxLyu80pBkkILEDQAeii/3EHZHfq3FjXM0JJVG/orR0mhI8AM977tyKoekiYfnMMjfqpSD9UiW/bRbsLb8WMQvFfstldHGVo2ABysvkQQQSCDcE1U9qIujdyMbMo9F8OrEeMcpAP1SEVOCcvdYrhpTRcUEPSxXFrX96iN45D7tndl6wLNIrIeJFkAKG9swAFgbA5mFxcGpTYGKBjXCqwETZXwMhv8BMuqRG+oQm4APC8kel0FMN9sM0eNn0JzNFPYdkujKFdVPI3ifU217r3rfCYeMxBUF0bMe0WJJZiWzZjmDZi1wbEG/Aija54jayQA5j3f6qTRsXWOkicRkbjtf4jbYOLDyyOugnSHEZDqVexhlUker1UanxvVdHGtiJZ8cAGaSQx4ZW0uWIiivc6adWvHS83rGn2xNu4pAkyoHB66yyWRnimYSq5lDWBFtCIyTm1B9I8tn7PtBh1V2URohunZZrxW0bity7NddddCONCTTgMs3aiKKmc55dbMDLv2H6rnFs/LOGcB1gYdTEx7RKm5mnNvgOslvKRrI10WwCm76M2YqSXlctIwVWZiXNyRGuYhdLDwAuTxrh7mkzZFCxwLwCOyuxNr6hCIxxvY5zxzDn3nwQYZQJEXnHFiWiQnvZeqJkJOpLljfnVY4lWMcb4fVaXHVfZ7h5umW2sNK4VDHIqG4ZZEaIS3FwA5BBFg10JW9xxAIM9uZh/c6tiZUbrJSYYIhkZ3tq5QBstjb0iQAEJJA4sNm7Ka3uePQSyRs2aQym8ZuMo6tFjFwCxsSwFtL3BRsJLyJiyPgnBw2Hva6Rqwyv6OnXOpY68BALXBq0oppOjMeVvmqqvjxPEkt8WzdbuztxTrFbRxKgPJ7lwykgfCyPISTwXTIt+PAnhzpvtzec4ZA7SYdiRdVHWlpLkAZAoY6lgL8PHmAPeFcRLIs0wkYEiJeBCyk/Cxqi3KdqwA9JginUmpfA7sPLs+GRczCSJXKR9Xn0eaSGxewawnIKZl1vY8b9rnEW2UjSxsiZI9/rHMDYPFPdidIbzYhIpYFVZNEEbM7BgpY3JsGFlI0AtpbNfQuG2Ye1eRVKC7B7xlR3ssliBqNfGgncjdqePFddNEyqqOBnFiHfKFsL8QhlBtcC/ptpUbvvtaWZu0B1cMkq5ArEwshyK0z3KgurK6g5ey2mY3NRaXtYS7WukkFPNUiOA2bvPz1+bqzMDtCOZc8MiyLcjMrAi44g9xpxaq76NIZCJ5IpQBnj+CZcyyJk0dSCGUE5kDjMpEZ0Yg0V7R3vw2HbJO+RwASoVpLBr2a6A2Gh42Ol7VNjrtuckFNT4ZnRR+lbcpc1qa2DggEEEHUEG4IOoIPPSubmpIZc5Gqg+l7bHunEThTePCqIRrcF+tXrWFuHasn+EOHK3t9dv+5MHLMDZ7ZIRcXMrgiOwINypu/A6Rnle1FY7BZNnTHmQn8VKKpocYe7cDyQlTOI8DdrnAfMIEpUqVCI9WL0f/FW/Wv+5HXojdvGdbhYZCSSY1DEi12UZW0AFu0DXnjo++Kt+tb9yOrx6O8RmwmS9+rdlt6oNmAHhqT7au6ll6KN2763VBSPtXSs3/T/AFMt+N6mRjg4GIawaaRSAY1a+VEPFZGAJzfJXhqykV6ZrfBxKCV+iiX17TeseNgCxvc2velisfI8UuK4yTM8oOpF5HCx6G+ip1Yt3JTrD4UIoReC6a6k8yxPMk3JPeTWSnfidmvUdG0whjGHWQCTtz1Aeea0wyNrnKsf7qlQB3asSa6DDrmz2Ga2XNzy9wPIV1tWRQ6uMItY5rW1Yy1vStSspXXOiXo0hBxeJe+qRQx2/WPKx/YiUPZaMOi7B/B4nEW/OzlAe9cOix+z4TraMpm+ldUmnJLU4bvI8U86QNhGWETxg9ZCGvlvmMbAZ8oHFlIV1HG62HpahGzNoosIGWzIo+DTtGTMdDESe2HYixJvdu1bjVwutAG8G4Mgn914LJexvA2gu9y7IdApYnhdbdoggMysdI0Sx4Ds1f2slSzmnlxjUcjln7vOaBFxgRVVk7MxcyJ8II5Pgyzu7j/oIXQmy2KkAA6hpPYm343VrFljUgIXUrkQqtle/ogEkAtpYKMxIvTOLATSSTMcP1aA9S5GmX0pSgGgJkZIy2W4ImF9LU42QQkiJYmF7ZHUXeAsmeCyelKhjzxFB2mXDqB2o1uI6H/l2vvViyfA7pWatRy/xEI1se+tJZ1W2YgXv+wXJ8ABxJ0Gl7c+KYRASFOQ2DfBOMrKeDqLZHU69q3EEGzAgbvgyxCko5JyqHQ6l9Mt1YAg6XFrG2oNtAyyxsVcGUuZibb6Ii2BEsay4qXRI1YXOg0F3P1WHtNO9iwkJ7glC9iFCoQMtkJKhSbk5lZbZh4HQ1HbxbLaZF2dGwASLr5QdBKxbLGhvrlZxKxI9EpHxvYst2NqvKerMgjxcKmEmRM4mjRvlpnU9YjXvZhqb6hrKYHdFZuzb71np71BdKNh1bhsPnUpw7KgllyYmJGxCqbSWy9dFoC3ZIDfJV01sbaZStQG9+9c0f8AZ4V6mO7RCRTlduqyKwjFgEW7hQQc3ZNstwaI4IGmaSDEOJCgjkSREMLIz9YOzlclWGS4YEGzkG44j+2d23kZ5LrMpa0ksKRmU5BbtoFurgAKXh1IBHVXsQSCJG5HuXGmeyOUOkFwNi36MsfLJ7oR3d0Tq8pdmYhjnDAZuRyg6d9+dFO1NhQzAmQEG1iyuyEqNbNY2ZfBgR4WqI3I2TFCkrRMrNI4LqjM2QqCFD57Pm78wXkAAF1GOkPbbyOIGATD3YKGYXmkjYq2dT8hSBlBuGvfkLMLxs7kQW9dq7R+iHHh55oufCCPCyvgnzySAfDZhMxsQpYE3UlEzFUAy3Fram9X7QwEnWFgryiVmMcrHtS5TctIx9AABcxfLlHHKABRj0TpYYqx0zxDKOAYRnMfM6A8+xrXDf8A25AsjQwpC0xt7ok6qORrC2WM5lKu3AnMGyi2l2BEHFr47uRdJ0tLVuhhs52q585Ik3cmaODDoziWF4oupmy5CLxrlSRRp2vktpyUi9i0w5qF3T2o2NwgM2rEvFIQLBiD6S204EHTmPYO+O2usGEOJmOkcQkc+sQBoASASzWAF9SwHOpg3AIVPKx0byx2sGxVb9Km1OuxcOCRrrCBLKBw6yQdgHXW0Zvw060666DO9UdsBMPBP4qUtiI0jviZTeSRmdz3s5Ja3hcmt97/AIlP5J/FjrVQQdFRPJ1lp5LI1VR0tawDUHN5hVbSpUqzC1qsXo/+Kt+tb9yOra6M8XZ54yTqqOBrbskhjbgD2k88vhVS9H/xVv1r/uR1Ym42JyY2Ma2cNHp3lcwvrw7P12rUGPHo63svwN1kmyYNJ3/dbjkoqHCGLPA3pQySRHiNEc5PrjMbfSFdctFG/mw2SQ42MXRwq4i3yCgsk1rarlsjHkFQ8FNhvLWFmjIcvZdG1QmgG8ZHz7VpatgtZtWQK5WViStSKwRW5WsMKVkrrhiJ8iM9r5VJt3kC9vM6D21a27Gyfc2EhgPpIgznjd27Uhv4uWNAOxthSSzw5kYRBhI7kELaIhgLm2pfIPLN3VadWFOzC25WR03OHytY06h8ysVrWS3ga1v4H6qIVAhPeGMYXC4eK97zRxl7WuzhzmYcrvb66EsXs+NYwDdYhH1UlibiIWKuDyaJwJA3Lt99HO/GymxGDkSNSzqUkVQbElGBIU8mK5rf3rcKChs/aCkM0MkltGQIFVxzIUkhXNs3q3JXgQRB1O6T0mkZe23BHQVkcbDFKDnqIF7X38AprY+70WIWSKdmGIjsesQlHUvcddG4Paz5SDmBN1yuZAqGnm7u6k8WJz4iRJo4wTE+UBi7AqSQPRIQsDqwNwRltauG4OAMbzZ0mQR2SAyhlXqZLSZFDDNdHBjsSbBFta5JN8wp25j0kO5xaS1py71HbS2fd0xCgl4g62HF0exZPO6ow8UtzNDW293ExWXGYWTJKQGDAlRJk0BYjVHX0c1rj0WGgsa5gai8ds5gxlw+UOdXRjaOXzIuUfgM4B8VblwmhLvSbrSildE7E3WgvDbbUyGLH9ZBJlEcjq7RJKoJyiYL6FszdtCFOY3YCwomgwTQmT3KsOSQR5QbqkQRMgIjQdsWykAFb2tmGhrliEw+MvDKhSVBcxv2Jo+WZSL3W/ylLIfHhQ8diY3Z5vhW66HiYrXt/hX0/SiI8UPIAPe05GxGw6kYWwz5t9F246j3HZ3HL2onTA9fI4l7M0QQriIAYXyyA2F7tcAqbqxZT2bi9MtobtyMWBKy9ZlMnVlcPLKBp8KlmjlB4Ejq7gW14VDYTfhXkLdYcK5skoeIzxnJmtYgq8Ta2IkAHDQ8anv6OSy4rChJZlfOZc6lpwQVdGmW41ViQuiBkTRQNC21WBrQ/XtQ0kMkRs4WXTZbJhs5aLEhmsCTAZAAl8qxrhVZVUFmOgFyzE8aE9vbGildsnWHVjHfDYtDGZZGeTOBhX60hndlvlOtje5YmQkxErZmb3Og9FEySO3HWVirKBw7CX8XN7VpiduuydTErDEnskMjZItbNIWIyso1ZVBObsjmSOwqI3XbfwUGPfG7E02KHMFDLDAMPh1kjfEOkfXSK0YQG+cxo4WSSUR9dIZHRB2eQVI6iOl7agth9nRggNaVxyCR3SNeHHMGPHTqxxzaGex8CQXxEsjskfWRwdY2cpEthJIzEZmZ2Rjck2UKBYXvTw2g2NxcuNcWznsC98sa6RqD4KBfxJOl7VYUEPTyNsMkBXVHRROeTn9VI4SAIgXwqN3v+JTeSfxY6mKh98PiU3kn8WOtfVC1O8DsnksXTEuqWE9ocwqtpUqVYZegqxej/wCKt+tf9yOi3Z+K6uWOXU5HR7A2JysCRfxFx7e6hPcAf2Vv1r/uR0WYTZsk3Zjjd+A7KlgM3AkjRfMkDQ1sqQt6o0OOVlh6sO644sGYKu0CgHePcxobzYZS0XFoALtH3mEfKX/x8R8m/o0a7IzdRFnXIwRQykhspAAIuONc9v7ZTC4eTEyBmSIZmCDM1rgaD23PcATWMewHIreQVD4XB7DY+daq3DjPbJ2r8MozX+qpnB7oYiTXIEHe5t/7Rr9dqNtg4qKeBMTCoVcQqzaBQSXAJz5eLcjx1FSNq4CmaNat5NNykWY0D5+fmhXB7goNZXLeC9gfXqT+ypzBbDhi/NxqD61rn7R1p/Sru1jW6gquWsnm9dx+nySFcMObZl9U6fotqPZfMPZXemskTdargjLlZWFuJuCpv4dv66khlWPThirSbNjaVoY3lk6yRGZSiAwqz9nU5Vdj7KedHWDwqYh3g2rLjLRMDDK7EIM6fCWY2FrZb2+WaiumzHwpjdlHEAGKN5JJlIzZo+sgzDKdGBCMLc6c4XG7Px2D2gmx4RHiPc7KxSHqSwe9kFjqWysLeVJJS+J6acAjsoE8kaEK08cJaIcNS17ka8QuvEXBFG2ztoRzxJNC4eOQBldeBB/5bwtVE7q48DZ4A24uFVQwkwbYSKRgWJzKAWzy3ve4BOutqtLov2GuFwCRx4hcTEzNLFIqFBkktplLEjUN7SaSYjJF1KlSp1FI1grWaxSTpjtHZccoXOvosMpHZZCTa6OLMh14qRcXBuDauOE2dKjWaXrIraFxaVeFgXXsuOOpAbQXLHWne0MWsaZ2vbNGNBfVpFUaDxIpY/EFU7PpscqfpHgT4AXY+CmuT42PycFIEqN2vuvFiDeRFY2sGPYcD+7KlmHlqKEMT0dFHz4adonNtJAVY/40JUuPMN50YJh3hGUFlA+UBnS3e6kix5kqRcm4405XaKkfCAAXsWBzx3vaxa3ZN9O0BrXJ9OD6psiI6mWMWact2scDkgeHZu2E7IljI72mD/vwFvZXDF7K2pIUSXEhFkdYvgpWDWa5cgJElisayNcn5Io9n2czG6SsgtooEbDzDMpP+lc8NshVl61nkeTKUXrGFlDFS2VFAXXKtzYnS1wLih2Uzw67rLoaxxGpvwt8EF9LO1vc+BTBxWU4giEKPkwRgZwNdB+bTnoxGhsaCdl4bJGB38axvFtQY/aUsytmijtFEbggrHe7KRxDOXYHXRuNrU9tW40RT4GYztWI0zUYniMbEqh98PiU3kn8WOpioffD4lN5J/FjqzrPwH/xPJVVJ+PH/JvMKraVKlWEXoSvfoK2NG2BnxTp1rRzSCOM96xRNoDpmJygE8Ne+pLZvSFtTGoZNn4CIQoct5JA1rAEqLtGLgEaAc6Y/wDp3x1oZ4CRZpGkXXmqRBrL5Fb+QqZ6PLYPam09nHspm90xDkFNr/UskY/wzXR+LIOOzJcowzMtG0371Obj7++7Otgnj9z4qD87Eb2yg2zLfUAHiDwuDcgg0Nxbf2ntePENhI8MuCYPCFxGfNMCLGzLfKcrDkACbXNjW2HnjxG8xfDEPGuGZJ3Q3ViAVILDQ6mJbjmhHyTbhsdNp7H6zAxYI4yAuzYeVWtbNbR7A5eRIOXW9iQdOa6Ka6FcexwL4WS4kwkzxMp4qCc1jbuYuPo1YFAPR7udjMLicRisS8R91gSSRpe6yly/6NlzuuhN7juuT4U6ZKlSrNJJYrBFZrFJMuE2ER/TRW/SUN/mK1w+z44yTHGiE2BKoq3A4XsNacWpU6iobGbmYKWQzS4SB5Cbl2iQknvJtqfOpNpEjCrdVBIRBcLc20VRzNgbAch4UOb577LgAnwTzOwaRkj4pDFYyzMeACggC9rkgXFR6blvjFTF4yR0xYZZYzEwy4NQQeqhuCtyoAZyDmPgAKiXBqnZHIrNBGBTaWV8Eh6vqXkC46cCZpkJzxBIgRmIVlV3bQZSACxOV3sjfgPiUwU8TRYmzLJoWjEgBZFSS3aEkaySL4IQddKQcCmworpVm9KpJlwxOGVwFbUBke3jGwZf/cAfZTeNc8pb5Md0XxY+mfYLL9vwrtj8QUQldXNlQd7Not/DmfAGtsJhwiBBrbiTxYnVmPiSST4k0yS62pq+CUHMvZNuI4e0cLa8KdVg06Sj48GymydjS7EDsM36vkeJutuWp5dGxNvzq2HrDtJ5k2uvt08TTutTSTXQLjejGEXfCHqs2vVm7R8NMp1ZB9oWOgAsKFNo7LlgbLKhQngTqG/RYaHy46GrafAgG8ZKHiQNVJ8Y+HtFj403xL9krOgKnibZ4zqPSBF1+kLDvqyptJSwDCcwqyr0bFUEuGTvOsKoqh98PiU3kn8WOrQ2ruRGwz4dsl9QpOeNv0W4r+0cOHOuN/8AZ0kODmWVSpISx4hrSx3ysNG4jyvqAauX10VRA8NOeE5HXq86lRtoJqeoYXC4xNzGrWFUlKlSrJLaK1+h7aBh6uQGw90FX42KukatcDja9+66g8qtTefouhx+KGJlkkQdWsbpGFGfKxNyzA6WOWwHIa1TPR/8VbW3wra9xyR6g99ejNg4/rsPFNpd0UtbWzWswue5gw9lWNXF9zFJ7LH6fVVVHNeaaM7HXTHZG72E2ZC3VKsUYsZJGbU20Bd27uQ4DkKf7O23DPfqnVivpDUMvddWAYA95FqGN/sWzTYfCICxa8uReLMpCxjjawvI5J0BjU8qD2jIJDrldC8bC97FWswDD0gbX7qp5JsB1ZK/hpxI3XmrYn27AhKtNEpGpBlQHTwJvQ9N0iLf4PDuy+szrGSO8KbkX/vZaCFIUW7KjhyUXPAefhWwn7RQ3uBmF+Y5kHvB0I46g864mpOwIltE0esVaOwt4Y8UpKBlZbB0cAFb8DoSGU2NiCRoeYIqUqv+j5T7qlI4dSoPn1jFf/2+urAotjsTQUBMwMeWhKsGs1hqmuJWBWDSpjtjbEeFifETMEjjAZmNzzsAANSSSAAOJNOooV2RGJ58bi3GYSyNhEB4e58NeNltyDzGYnyBqNwm28SkLbHw7f2yC8azyKSkeFUAwTsbWLsjJGAL9tWJ0Fy/3DJOzcIxPaePrGPe0rM7E+ZYn21OLELlgBdrZjYXbKCFuedgSB3XPfUSUcIg5oQ/FBidooj41ZMLEArLhY5GjkMgGks0i6rlbtJGOBAZtbCm+2NiNBg8RiGkM+JjkXHdeyKrE4TKUWwFhaFGSw0vI5sL2BYBTfaagwTA8DFKD5GNqZP0QARFE1wCOBAI8jW1Qu5eIMmz8G5Ny2GgJPiYlv8AtvUljsV1aFgLnQKvDMzGyi/iSKmgNq4oesmJ+TFdR4yMO1b9FSB9NhyNPK4YTD5FC8TqSfWY6s3tJJ9vhXY0kis1retZJQoLEgAC5J0AA4kk8ufsqpumrfkokeBw8ljKolmdG/6Z9BA68M5uxsdVUcmpJrK2FlB4a+Wv+XCsmvJ2ycXicMDi8MZYlQ2aaNWCBvVcgZDxHZa/Hxr05urjZpcHh5sSqrM8au6rcAZtV0PokrlJHIkgEgUwN09lJmuT11NcnNOmUZjIstjH2WZgLD0TfUlk4GyhjcWPZ40F9MMqLsqcPYF2hWO+pLiVW08erWTXu8xRwO07NyS8a+enWH6wqfQaqS6ZdsmeaSBfzeDAU8dZXdOsPsGVB+iT8qwdrC45bimLg3X7FVFKlSqC7Kxej/4q361/3I6u3o22jmgeEnWJrjj6MlyOVvSD6XPC/OqS6P8A4q361v3I6svo+xuTF5CdJUK+lYZl7Q04MbBgOep8a0skWPRwO4X4f1dZaKbo9JOG8keferGGzU684i3wjIsWY8kVicq9wJNz32HcKp6RM082IDXWaSSS2UA2duzd+LLlUEC2hdtdat7bE5jw00i+kkUjDzVCR+0VU0cWVVX1VVR9EAf6Vj6p1gAFt6JgLiTsTfGYFZbBiRbMDbL2ldbMpzA2uLajUcQQadToWF1tmGqk8LnvtrYi4Nv9KxcAXOgGpPh/z/StcIhAJb0mJY+F/RX6KgDzvQVzZWVhfLaj3o9woEDTm2eVyGUENkEXZVCRzvmb/EorvVU7I2w+GkMiWIawdCbK4HA3HosBoG9huLWPdj72QYg5FfLLa5heyv5qPljxW48jpVnC9rm2Cp6mF7XFx1HapqsNWM1Jq7IXYsUB9L0ROFw7WuExcRbwDRyop+26W86PKH9+tkNicBiIU1kK54gPnIiHT62UD20zhcWUoX9HI1+4gqqdjbz4rCIsURSaFBZYprqUX1Y5k1t4MG/bRDh+k/5zBTA98ckMg9lyp/ZQZBOHVXHBgGHtHDzGo9hrqKrhUPGRW8doimk9JhIBzyOXzBRm/ShH8nCYon+91CD6zJUdtLfrEzI0ccKYdXBUsz9fJZhY5VXLGp46kt5VAA1iWcIrOeCi58bch4nQDzp+svOQAXP7Hp2Aue4kD22HyA5qwehqPJhsTGukceIKxjiB8DFnt9PMT4k0YsOsn/uw8u+R10v+ih4d8gPIVDbnbMbA7ORZReU3mlUcTNO2YoBe18zLGORIvpU/gcL1aBSbtxc+szasfrJ9lqsGjIBYmZwdI5zRYEmy70qRrAqa4oV6TYpm2ZiRCyIchMjOxW0QF5ApAPaKjKOHpGvMSL4ez/4q7unfenJDHs9D2prSy2PCJD2VPgzi/lHzvoKdD25aY2eWbERh8PEpTKw7MkkikAfRQltNQWQ6aVBydG3Q5vLBPhf6OWBlMMZMpOV45esbtFjyZyW7BB0BFzlqy6g91tzcPs8SrhwwErh2zNmIstlUMdco1IBv6RqbpwokrBprjZiq3XViQqDvZjYX8BxPgppw1MS2aQnlHoPF3HaP0UIXzkanSCi95tsrgMG84sTGoWINf4SRtEBt3t2jw0DeYoXH4Y+4cRI5JZ8rMx4sWmQknxJJPto86Vts9fiosAhusNpJdP8AquvZF/7sbcvnfDQY3piy4CYeCfxUq2o6f7iSQ9k8lUV1RaaKIdpt+IVY0qVKqdXisXo/+Kt+tf8AcjoswGMMUscwv8GyvoctwpBK5uQIuD4E0J9H/wAVb9a/7kdEtbSjaHUjWnaFhK1xZVucNhV3tGssZU6o6keauP8AUGq1wfRjioLxxvA6Fr9Y7yhyMoAuoQi+l9G58qNdy9o9bg4iTdkBjbXMbobDN3Epla396p2sXNCMRY7YbLdQTGwezaFTeLwDRyvHI2ZonK6DKugUhgtySdeJJtytSvUxvdBlxkvcwR/tKF/zSokLVS8WcQr+F2JgK0JrnLEGFmAYXvYi4v3gcj4iu7LTbFT5FLWubhVW9szMbKt+VyRc8gCeVRF9i65bVJ7P3hxMFhHMxUfIl+FX2Fj1i+xreFWJsDabYiBJXVVLXuqkkdliNCQDra/hVVKDYXNzzNrAnnYchVn7orbBw+Kk/WzGjaeRziQSqytjY1ocBYqYrU1saxRqqlTm/m7Jwcz4hfis7F83KCWQ9pG9VHY5lbgGJB4reAtV9Y1UMbiQKYypDhwCpW3azA6EWvevOzYXOzyYWR4IXdmhiIEoSK9o9H1BIGa17DMAOGoFRE0eley12hdISub0BaXW1WtkN2dh3ZqSA/5//aIdwd1zjJUxci/2SFs8d7j3RKvosBziQ6g8GYDiAaGtgbPRsXhkxcnXwPL1UiEKiZmU9UHCG5AkyAgm3aXSr6ldYoybWVFsFUW4aBVA4cgB5VKniHrKGmdJSH7howg69WfC4t71zftzBfkxWY+LsOyPYtyf0k8ae02wGHKJ2rZ2JdyPXbU28B6I8FHGnN6NWVK1rjisQsaNI7BURWdmPBVUXJPkATXaozePYa4zDSYV2dVlGUshAa1weYII01B4jSkkvMe8+3Xx+MlxJBJla0aWuQnoxoAOdso8Sx769Hbj7tDAYKLDaZwM8pHypX1fXnb0Qe5RQNuv0MPhdoxzyyJNh4ryIbFWaQegHS9hYkvcEi6gWFWtTAZ3SJSNamkTWCakorhi58iFrXItYcMxJsq+1iB7ajNrbRXBYSWd7OIUZ2F7da55XsbdZI1uFu2NOVPJDnlA+TF2j+sYdkfRQlvppVZ9Lm2jJLDs5OAyzy6WuTcRL3WAzMdPlKORBkxhkcGhM94Y0uOxCexImd3xEmryMzseN2cknU+Jrfe/4lN5J/FjqTwsOVQoqM3v+JT+SfxY618kQipHNHZPJYtsxlrGPPaHMKraVKlWLW7Vi9H/AMVb9a/7kdEtDXR/8Vb9a/7kdEtbfR/5ZncsFpH8y/vRv0Z46xmgJOoEqi5PCyvYWsOKc9b+FWAap3dfG9Vi4XPAtkPHhJ2eA46kf8FXGazulYsE5dvz+i02iJcdOAdmSrrfWS+MYerFEPrMh/1FQeapzfiO2MJ9eKM/ZaQf7VDRbDlkw8+IQpkikLEEsrAIsbtbskNpfTTjxrNPaXSEBa2KQMiaT51ri78B38PGwJ/yBppjOMZPASC/hdWVT4dph9dOJMMzvGiAFutQAE5b3JUjNbTRjWuMiZSYniYm2uUxyKeOmZH4/URpwrm1jnC4C7vkY3JxssEVae7YthYB/wCNf2i/+tUwNqMGCpHLMt7Fgq3TzfNkf9h86urYothoP1Uf7i0VTMLSboKtkDmC29Pya5T4hUVndgqoCzMTYKqi5JPIAXPsre9ayICCpAIIIIOoIPEEcxajFVqq989+RjE9z4fOMM9uslIKGdeIRFPaWM82IBYaAWJNCPUTyzJBAFJlDEHOI27GrLEW7GcpfLf1T3VaeP6KcC5zRrJhze59zytGD/hnMg9iiovEdEeUh4cdOJI2EkWdIWCyJqhYqgYi+htxBIoV0b3PBdqV7BXwQ0zo4w5rztyPhly71thNxNn42KMwK0HVFY5oh2HPVm5ixSH5fPrPS1uGING856yZU+THaR/0jfqx7NX9ieFRe6+KjkMjGMRYtQkeJj0zrlvkFx6cWrFH4FT3ggSMQeIuSucMxYuuran5ScwFCi6m9lHZ0vXdrcKpnk6rqQrF65QYlXF1IIGh8D3EcQfA610rouKzWDSJrF6SSRNa1kmsXpJLBrjiJwiljchRew4nuA8SdB411JpnP25FXklpG872jH1hm+gtJJNp51w2HeaY6IrTTEa68Wy/uj6NUhgcQ+KnlxkvpysXI7uQUeCgBR4Lrrc0a9MO3exFs9D2piJZeGkaN8GPpSLfT5rx1G8Dh8iAeFXWiafE7pDsVLpeowMEY2pxUPvh8Sm8k/ix1MVD74fEpvJP4sdX1X+A/wDieSztJ+Yj/k3mFVtKlSrCL0JWL0f/ABVv1r/uR0S0NdH/AMVb9a/7kdEtbfR/5ZncsFpH8y/vWGW4I79KubYW0evgim5uoLAcm4MLXNu1fS/dVNVYfRrjLwyw69h8w4WAkF7C2vpK5N/X9lA6ZixRB+48/IR+hJcMpj3jko7fnaEcmJQRsGKRsHtrlJcZQTwvo/2TUZhd4Wiw2IhCrkYyF2NySOpUOANACACNb6+VS2J6PpjPI0bhI2a4GYcOXBSwsNNCOF+dSuzuj6JEyyMzd2UlQOJPG5a5JJJ76yTGWkLytm+a8IjGtV6Z7hVU3cGMtlNwtmXMSw0AsG4nX21vjos6ZFKnUHKfRYA+i1rmx0+qrPwu7GEiAIjWw5ucwv4Buzf2VFbS6StmYYWE0ch5LhwJj3cY+ytrcCQanEzA3DrUJ5TK8POVkM4DdPFTi5uo77CIeQz5nPmAKsXY2FeOCOKQgsihLglrhRYEkgEm1r1WW1umuVxbB4XKT/1J2zEaHhGhtocpuX5Hs86F8dtnaWLBWfEyZGveNCIkIIsVISxYeDEii4aKR3qNQU9exucj7q68fvbg4G6ubFQRv6ryoDoSDcX01BHspt7/APZ3/fYb75P96pTC7tIup4njTr+g4+7/AD/3qyboeQjMqrdpmEGwBKuEb/bO/wC+wv3yf708wm9OElBaPFQOAbEiVNDa/f3EVSX9Bx91c5d3om4gHzFOdDydoJhpqHslXNtWHBYgq7zRrKmiTRzrHIgPJZFa+W/FTdTzBp3g9pQogRsWkhHy3khzH9LJlB+qqI96sXcPqpe9WLuH1CofY8u9T+2YNxXoKTDI9pBxI7MiGxseFmHpDzuK5mSRPSHWL6y6OPNL2b6JB7lqhYNhmNlkhdo3X0WRmQrpbQqQRpp5aUY7G6S8RDZMYnXx6DrYwFkUcyyejJyOmU8eOgrhNo2eMXtfuREOkoJTa9u9WfDiVcXU3txHAjwZTqp862LVEbM21hsavWQyBivGxySx39cekvA8RY25jWnLo6kEjrQOBFkdb8ezord2mU8RY3NV6sE+vWDUdFjjbT4QLfP8lxx9KM6jkOGvlTqLFKwuCPK4v9VJMt5ZAoLMbAAknuAFzTL3QsMLTTHIAGllOpyAC5FgPkooUW45fGumJ7TLHy0kbyB7APm4v5RtQL0v7wZIEwKeniTd+doUOo8CzgDyVvA07WlzrBMXBouUBxYtsZipcbILdY11X1VGiL7FAHsqYprs3DZEAp1W3pYRDGGhYWsnM0pcUqh98PiU3kn8WOpioffD4lN5J/FjpVn4D+48k1J+PH/JvMKraVKlWEXoSsXo/wDirfrX/cjoloL3O2/BDh2SWTK3WM1srnQqgBuqkcQfqqc9+GE+eH3cv4K19DUwtgaHPANt6xNdTTOqHlrHEX3HwUxT/Yu3HwkwmQZhbLInDMhPI+sLXHtHOhj34YT54fdy/gpe+/CfPD7uX8Fd5Z6aVhY57bH2hcIYamF4e1jrj9p8FZW1emnCxoOrinlkI/N5RGFOmjuxI5nVA4uvGxBIrtHpZ2jPcYdI8MvIhetfjp2nGThoewfC3Ghlt5cETcyr93L+Cui72YMcJh93L+CqdlFSA5yA+8K6fpCrI9GJwP8AE+C0xOzJ8SQcVNJNa1utdnta9rBiRzP1mnWH2BGvjXL334T58fYl/BS99+E+eH2JfwVZR9Sj1ObxCrJHV0mtruB8FJph1XgBXW1Q/vwwnzw+xL+Cl78MJ88Pu5fwUUKqnGp7eIQhpag62O+E+CmKVQ/vwwnzw+7l/BS9+GE+eH3cv4KfrcHbbxCbqlR+m74T4KYpVD+/DCfPD7uX8FL34YT54fdy/gpdbg7beIS6pUfpu+E+CmL0r1D+/DCfPD7uX8FL34YT54fdy/gpdbg7beIS6pUfpu+E+CmKwRUR78MJ88Pu5fwUvfhhPnh93L+Cl1un7beIS6pUfpu+E+CeyYDtCSNmjkX0XRirDhwYEHkPqoh2V0jYuA2xKjEx3F2UJHKo52sAj+AIXhq2twI+/DCfPD7uX8FYO9+E+eH2JfwUDOyimzLm333CPp5a6DIMcRuLT4K59k7wYXHC8ThnUXyG8c0YvYm1wyi5Go01GuurnEYFjqTn/vCyyjiAc3ovYHgQPbwNCz7fwRIYT5WXVWVJlZT3qwS4PiCKndk9NDQG0sy4qPQdpHjlHeRIIwGNr6MDwGo50M9K1hux7SO8XWhgqnSCz2Oae425K48PoGduyWOY31yKB2QdeSDW3MtxqjcTtI4/HS4s6oTliB5RJpGOJ5do68WY86eb2dNKYrDthoEMIkBSSRjmOQ+kiqE4MLgnTThxNQmzN4sJEluuF+fYl/BXbR7YxJjkcBbeQuOknSdFgjaSTuBRJSqH9+GE+eH3cv4KXvwwnzw+7l/BWm63B228Qsr1So/Td8J8FMVD74fEpvJP4sdL34YT54fdy/gqM3l3lw0uFljjlDOwSwySC9pEJ1KAcAefKh6qqhdC8B4vY7RuXelpZ2zsJY62IbDvHsQBSpUqxi3aVKlSpJJUqVKkklSpUqSSVKlSpJJUqVKkklSpUqSSVKlSpJJUqVKkklSpUqSSVKlSpJJUqVKkklSpUqSSVKlSpJJUqVKkklSpUqSS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9" descr="data:image/jpeg;base64,/9j/4AAQSkZJRgABAQAAAQABAAD/2wCEAAkGBhQSERQQEhQWFRQUGBcUFRQWFhcVGhUYFBgaHBgYFhUYHCYeGB0jGhgWHzAgIycpLCwsFh4xNTAqNSYrLCkBCQoKDgwOGg8PGiwkHyQsLC8sLy0sLywsLCwsLCwvLCwpLywsKS8sLCwsLCwsLCwsLCwsKSksLCwsLCwpLCwsLP/AABEIAOEA4QMBIgACEQEDEQH/xAAcAAABBAMBAAAAAAAAAAAAAAAGAAQFBwECAwj/xABPEAACAQIDBAYDCwgJAwMFAAABAgMAEQQSIQUGMUEHEyJRYXEyUoEUFiM0QlOCkZKT0hczcnOhsrPTFRgkYoOxwdHwQ1RjCKLhJTV0wvH/xAAbAQABBQEBAAAAAAAAAAAAAAAEAAECBQYDB//EADgRAAEDAgIGBgcJAQAAAAAAAAEAAgMEERIhBTFBUZGxExRScdHwIjJhgZKhwRUjMzRTYnLh8UL/2gAMAwEAAhEDEQA/AK73X3XhxMBkkMgIdk7LKBYKh5ode0al/wAn+H9ab7afy6XR/wDFW/Wv+5HRLWso6OB8DXOaLrG1tbUMqHta8gAoa/J/h/Wm+2n8ul+T/D+tN9tP5dEtPsJsSeW3VwyNcXBykAjwZrDj40Q6jpGC7mgd6HZWVjzZrnHuQZ+T/D+tN9tP5dL8n+H9ab7afy6szDdHuIb0zGg04sWPjooOoqbwfRxCNZJHfjooCA93ef20DI7RzNgPdn/SPij0k/aR3nyVTH5P8P60320/l1vD0cQPonXty7LI3Hyjq/MNujhY9RChNrXcF/bZiRfxAqUWO3DTy0/yoF9VS/8AEPHLxVhHR1X/AHMfcvOmL6L44rCRcSl+GYqt/K8etN/eBhvWm+2n8ur331w5bA4i1rrG0gLcAYu3f6lP1jxqrtly5zE3ey/vCjKEU9S03jAIQNd1mmc20hIKa4DoNMyhx1iggFc8sakg88oiJHtA4inP9X8+sfvk/k0Sbzb1bS/pabZ+AMFo4RPaZOIygsM/iWHG3nXfBdIUuI2FiNooqxTwq66C6F0KdpVb5NmAsb2N/CqQ1AJuGNHnvV62mIFi9x96FP6vx9Y/fJ/Jpf1fj6x+/T+TRpu70oYT3LhfdmLiXEyRq0i8LMxPpZRlj4cCRbQmwNHCOGAINwdQRY3B4G9N0/7W8P7T9X/c7iqT/q/H1j98n8qsf1fz6zffR/yqu+sU/T/tbwS6D9zuKoyboGZeAkb9GeHTzzIP2Vz/ACFv83N9/hv9qvesGpCpAH4beB8VA0pJv0j+I8F562h0UJBbrROt+BzxkHwDKhF/C9M/yf4b1pvtp/Lq5+kqUps2dxxDQW9uIiX/ACY/WaDt0tnjEzRq3ojtvx9FLaX5XNhfTidb2q2pDTSwufJGAW7lT1bamKVrI5CQ7ehMdFSZOsCYrIflaW4249V301G4GG9ab7cf8uvSFtfH/n7Kh9rbrwYjtMuVvnEsp4c+Te0Hh7KDiq6YutJELexGS0dSG/dzG/tVD/k/w/rTfbT+XS/J/h/Wm+2n8urH2nuPPFdktKo9S+a3eUPH6JNDxWxIPEaEdx8au4aeimF2AFUc09dCbSOIQz+T/D+tN9tP5dL8n+H9ab7afy6JaVd/s+m7AQ/2hU9soa/J/h/Wm+2n8uo/b+50EOHkmQyFky2zMhHadVNwEB4MedGtQ+9/xKbyT+LHQ9TQwNhe4NFwDyRFNXVDpmNLzYuHMKraVKlWQW2V0dDe6PurBySGTIqzutgLknq4j5AWI/8AirMwnR7hlsXzyaWOZioJ01GSxHlfnQr/AOnj/wC2S/8A5Un8GCgvYe3MTh8RJvBZmw0uLlgxCC7EROQynyXMAvCzIB8qihWThoY1xAG7JBmigLy8tBJ35q+MLseGL83Ei8DcKL3Hjxp1M4UFnIUDizEAd3E8KB+lPe58NsxZ8K9jiHjjSZT6KSI751PK6pYHlmvyoP6ROjYYTZr4gYvEyyRNEziWUukjs4TMqEXVgXuDc6Bhrxodzi7MokMAFgrqy1m1M9ibQE+GgnHCWKOT7aA/60+pJLFI1msU6ZaNGDoRcHQg63HMHwqjt18GRKmGzAmOfqc9uJjkyZst9L5b2vzq8zVUYvBmHbtje0ssM6kkG+cgNa3AB0cWOuniDVho+Use621pVfpCLpGN9jhzUPvds/Cz7wYpMbiDh4vc6HOJBHdskdlJIIYWJ7PO1a7C2i7bC2vhg3W4bDXjw02QJmRmJsRbX5La6/CeVrU2nuPgcTI00+FikkYAM7AknKLDn3C1OzsDD9QcIIYxAQVMQUKhBNyLLbifaeZqtsrK6q3YUmyRsK0nufreqfrQcnXnEagZQfhM2bLltpbwot6Het/ojD9be/byX+bznJ7ONvC1SD9G+zmZHODhugCrZSBYcMyg2b2g+2iNEAAAFgNAO63IDkKSa62pWpUqdMlatSK2rBpJIc6RIA2zMXcA5Ys4uxWxjZXDaA3KlQ1uBtY2BJqucXtGbCYHCxYW64vacnVxvwMcalUGUtYKzNIpDa6NmB0Ui3Ns7MGIw82HJsJUMZI4gNobcNbUKdJG58s0WGnwQAxGAcSQRiwDKMl0UGwuDGhA0uARzro2UiMxjaoGJrnh51i/zUVB0Jxqgf3bihiv+4D6ZvBfSK/Tvap7cDaOMaOXD4+NhLh36sT5SExC62ZWsAxFuIGoKnjmqFw3TXAuWLE4bFQ4i4V4urzBTezEEkOQONst9Kc76b1Yw46PZWzQgnZOulmkGZYk10sQQNACSQfTUAa6cV1R2RUftLYkM4IkQE+uNHB8GHkONxpwoT2Zt3aWExcWE2iqYiPEkrFioEIyPoMsyKoAFyouQLXvcgHKe2qTXOYbtNioOaHCzhcKv9qbgyLdoGEi+q3ZfloPktz7uHA0MzwMjFHUqw4qwsR7D/zzq5SKbY3AJKuWVA69xHDyPEHyq4g0xIzKQYhwKpqjQ0T84jhPEf15yVP1D73/ABKbyT+LHVk7V3CIu2Ha/wD43Ovkr8/pfXVe7+YCSLCTLIhQ2Tjz+FTgeB9lW0lZDPTvwHPCctupU7KKanqGYxlibns1hVNSpUqx62yvHom2sIN39ouD2onne18ur4eMJr4spHsrbcroplxOz4evx2Ijw8qmT3JEMq9pr3csxVicobVdCa2/9Pko6qeFgCHcvlIvcxiLv00zX+qrixeLSJS8jqiDi7sEUebMbV0c3CeC5Nfi4lV7u30fTe5MRsnH2fCBycLKrjrFGa4OW3YIPaAOnaZbWrOG6HcwEWMx+JxUEYIhhJ6tY9CFN8zZioOnAC3C2lETdI2zQcpxsHdfNcfaGn7ansJjElUSRuroeDowdTbuZdDUFO647G2SmFgjw0Wbq4lyoGYsQB3k8ae1rI4AuSABcknQAAak1spuAeR/bTpkrUrVtWKdMtTQBvngwu1NmYgWu8ggbU3bLIrppwsM0n2/qsA1Bb0bKMowzrctBisPMAADcdYFfjwAR2Y29QVJj8DgVF7cQspsVoTUFt3e+PDkxAr1oC+nnWNc1vzkoUhOzrrYcLlbg01YPJIVdnwuKZQ0TrM82HkyqL5YmKo4A9KNlVrXZT8sQIIUhmigUqYbG2gZos7qEdS0ciAkhZIzlcA2uVuLg21VlqH323p9zII49ZpPRsMxQE5QwHNi3ZVeZBPBTTtBcbBMclnePfdMMxijXrZh6S5siR8/hHsSDYg5QCbEXyg3oUfpExZGcNCF5kQOUHm5cj23pjsvYjOTdDM6m7LmXq42btWd3IEspzZie16VwBfM2NrSSSXiCPksUkAHazAkNE1j2BYAki4YNobcYtqYuk6JgB3kmwRXU3YC57rEf8tF3e/zkiLZ3SU4NsREpHrQ3DDziYnN7Gv4GjbAY+OaNZYmDo4urDnx5HUEEEEHUEEGqYkwcgBYxvYAknscBe/ZzX4C9rcqJejva5TEdRqY8QCwtwWRVvm8FdAbnvjT1qPmiic0uhN7a7G6rmmaNwbM0i+q4srMArW1bmtaBRC1t+znzoI3v3TxPuuPamzmQYmNOpkhk0SeO50LA6NrzI9FbEEanFqVKydD26O0sbMknu/DLhmDAIEkDh1I1vZ2NwQe4HMO41O2ra1IimSWlq1IrcitTSTLmwoK6X1/+j4vwEVvD+0w0bNVe9Ne01j2VJGfSneONRf1HWRm4a2yAfT8NWThecaVKlSU1cPQbjerZL2s80kR0J9OOPLa3POEF+FieHESXSNsR4MaZZc0kU7FoJXJcRu2rwAtcR8MyWABFxqVoX6MsT1cIlGmTEF7kXtlWIk28hXonG7PjxEbRSoskbjVWAZWHEaH2a8RR1VHaON29vIqph+9M0ROp3Ned5Z5AdFzLpoGysDz0bst38Qa22ft1sK/WQySYZzx7BVX8JEsY5P8+4irKxvQ4l/7PipIxySVFxAUdytmR7ebGoDF7t4TCuY5sVPiZV9KHCRrFl0OkshdhGdOBkU+FVuG2d08VFMHgM1+y9z8jyWu3ekSHH4GTCySSQ4rKSqQiV48VYfmyEBdVfhZgMtx2mF72TuJtYYjZ2FlHHqlRxzV4xkdSORDKaCdn73jC3XCbMjRT8o4oLI/i7CJyx15ufOozY2+vuHaE2WCRcNi7S+5wyMyTsCGaEqbFWZbMDltmvoFp2yNOQKvHUc7GgvYeCtHbm8sOFAzks7ehEgzOw5kAkAKObMQo4XvYUKYjpGnP5vDxKOXWSux9oRAB9dDWIxLyu80pBkkILEDQAeii/3EHZHfq3FjXM0JJVG/orR0mhI8AM977tyKoekiYfnMMjfqpSD9UiW/bRbsLb8WMQvFfstldHGVo2ABysvkQQQSCDcE1U9qIujdyMbMo9F8OrEeMcpAP1SEVOCcvdYrhpTRcUEPSxXFrX96iN45D7tndl6wLNIrIeJFkAKG9swAFgbA5mFxcGpTYGKBjXCqwETZXwMhv8BMuqRG+oQm4APC8kel0FMN9sM0eNn0JzNFPYdkujKFdVPI3ifU217r3rfCYeMxBUF0bMe0WJJZiWzZjmDZi1wbEG/Aija54jayQA5j3f6qTRsXWOkicRkbjtf4jbYOLDyyOugnSHEZDqVexhlUker1UanxvVdHGtiJZ8cAGaSQx4ZW0uWIiivc6adWvHS83rGn2xNu4pAkyoHB66yyWRnimYSq5lDWBFtCIyTm1B9I8tn7PtBh1V2URohunZZrxW0bity7NddddCONCTTgMs3aiKKmc55dbMDLv2H6rnFs/LOGcB1gYdTEx7RKm5mnNvgOslvKRrI10WwCm76M2YqSXlctIwVWZiXNyRGuYhdLDwAuTxrh7mkzZFCxwLwCOyuxNr6hCIxxvY5zxzDn3nwQYZQJEXnHFiWiQnvZeqJkJOpLljfnVY4lWMcb4fVaXHVfZ7h5umW2sNK4VDHIqG4ZZEaIS3FwA5BBFg10JW9xxAIM9uZh/c6tiZUbrJSYYIhkZ3tq5QBstjb0iQAEJJA4sNm7Ka3uePQSyRs2aQym8ZuMo6tFjFwCxsSwFtL3BRsJLyJiyPgnBw2Hva6Rqwyv6OnXOpY68BALXBq0oppOjMeVvmqqvjxPEkt8WzdbuztxTrFbRxKgPJ7lwykgfCyPISTwXTIt+PAnhzpvtzec4ZA7SYdiRdVHWlpLkAZAoY6lgL8PHmAPeFcRLIs0wkYEiJeBCyk/Cxqi3KdqwA9JginUmpfA7sPLs+GRczCSJXKR9Xn0eaSGxewawnIKZl1vY8b9rnEW2UjSxsiZI9/rHMDYPFPdidIbzYhIpYFVZNEEbM7BgpY3JsGFlI0AtpbNfQuG2Ye1eRVKC7B7xlR3ssliBqNfGgncjdqePFddNEyqqOBnFiHfKFsL8QhlBtcC/ptpUbvvtaWZu0B1cMkq5ArEwshyK0z3KgurK6g5ey2mY3NRaXtYS7WukkFPNUiOA2bvPz1+bqzMDtCOZc8MiyLcjMrAi44g9xpxaq76NIZCJ5IpQBnj+CZcyyJk0dSCGUE5kDjMpEZ0Yg0V7R3vw2HbJO+RwASoVpLBr2a6A2Gh42Ol7VNjrtuckFNT4ZnRR+lbcpc1qa2DggEEEHUEG4IOoIPPSubmpIZc5Gqg+l7bHunEThTePCqIRrcF+tXrWFuHasn+EOHK3t9dv+5MHLMDZ7ZIRcXMrgiOwINypu/A6Rnle1FY7BZNnTHmQn8VKKpocYe7cDyQlTOI8DdrnAfMIEpUqVCI9WL0f/FW/Wv+5HXojdvGdbhYZCSSY1DEi12UZW0AFu0DXnjo++Kt+tb9yOrx6O8RmwmS9+rdlt6oNmAHhqT7au6ll6KN2763VBSPtXSs3/T/AFMt+N6mRjg4GIawaaRSAY1a+VEPFZGAJzfJXhqykV6ZrfBxKCV+iiX17TeseNgCxvc2velisfI8UuK4yTM8oOpF5HCx6G+ip1Yt3JTrD4UIoReC6a6k8yxPMk3JPeTWSnfidmvUdG0whjGHWQCTtz1Aeea0wyNrnKsf7qlQB3asSa6DDrmz2Ga2XNzy9wPIV1tWRQ6uMItY5rW1Yy1vStSspXXOiXo0hBxeJe+qRQx2/WPKx/YiUPZaMOi7B/B4nEW/OzlAe9cOix+z4TraMpm+ldUmnJLU4bvI8U86QNhGWETxg9ZCGvlvmMbAZ8oHFlIV1HG62HpahGzNoosIGWzIo+DTtGTMdDESe2HYixJvdu1bjVwutAG8G4Mgn914LJexvA2gu9y7IdApYnhdbdoggMysdI0Sx4Ds1f2slSzmnlxjUcjln7vOaBFxgRVVk7MxcyJ8II5Pgyzu7j/oIXQmy2KkAA6hpPYm343VrFljUgIXUrkQqtle/ogEkAtpYKMxIvTOLATSSTMcP1aA9S5GmX0pSgGgJkZIy2W4ImF9LU42QQkiJYmF7ZHUXeAsmeCyelKhjzxFB2mXDqB2o1uI6H/l2vvViyfA7pWatRy/xEI1se+tJZ1W2YgXv+wXJ8ABxJ0Gl7c+KYRASFOQ2DfBOMrKeDqLZHU69q3EEGzAgbvgyxCko5JyqHQ6l9Mt1YAg6XFrG2oNtAyyxsVcGUuZibb6Ii2BEsay4qXRI1YXOg0F3P1WHtNO9iwkJ7glC9iFCoQMtkJKhSbk5lZbZh4HQ1HbxbLaZF2dGwASLr5QdBKxbLGhvrlZxKxI9EpHxvYst2NqvKerMgjxcKmEmRM4mjRvlpnU9YjXvZhqb6hrKYHdFZuzb71np71BdKNh1bhsPnUpw7KgllyYmJGxCqbSWy9dFoC3ZIDfJV01sbaZStQG9+9c0f8AZ4V6mO7RCRTlduqyKwjFgEW7hQQc3ZNstwaI4IGmaSDEOJCgjkSREMLIz9YOzlclWGS4YEGzkG44j+2d23kZ5LrMpa0ksKRmU5BbtoFurgAKXh1IBHVXsQSCJG5HuXGmeyOUOkFwNi36MsfLJ7oR3d0Tq8pdmYhjnDAZuRyg6d9+dFO1NhQzAmQEG1iyuyEqNbNY2ZfBgR4WqI3I2TFCkrRMrNI4LqjM2QqCFD57Pm78wXkAAF1GOkPbbyOIGATD3YKGYXmkjYq2dT8hSBlBuGvfkLMLxs7kQW9dq7R+iHHh55oufCCPCyvgnzySAfDZhMxsQpYE3UlEzFUAy3Fram9X7QwEnWFgryiVmMcrHtS5TctIx9AABcxfLlHHKABRj0TpYYqx0zxDKOAYRnMfM6A8+xrXDf8A25AsjQwpC0xt7ok6qORrC2WM5lKu3AnMGyi2l2BEHFr47uRdJ0tLVuhhs52q585Ik3cmaODDoziWF4oupmy5CLxrlSRRp2vktpyUi9i0w5qF3T2o2NwgM2rEvFIQLBiD6S204EHTmPYO+O2usGEOJmOkcQkc+sQBoASASzWAF9SwHOpg3AIVPKx0byx2sGxVb9Km1OuxcOCRrrCBLKBw6yQdgHXW0Zvw060666DO9UdsBMPBP4qUtiI0jviZTeSRmdz3s5Ja3hcmt97/AIlP5J/FjrVQQdFRPJ1lp5LI1VR0tawDUHN5hVbSpUqzC1qsXo/+Kt+tb9yOra6M8XZ54yTqqOBrbskhjbgD2k88vhVS9H/xVv1r/uR1Ym42JyY2Ma2cNHp3lcwvrw7P12rUGPHo63svwN1kmyYNJ3/dbjkoqHCGLPA3pQySRHiNEc5PrjMbfSFdctFG/mw2SQ42MXRwq4i3yCgsk1rarlsjHkFQ8FNhvLWFmjIcvZdG1QmgG8ZHz7VpatgtZtWQK5WViStSKwRW5WsMKVkrrhiJ8iM9r5VJt3kC9vM6D21a27Gyfc2EhgPpIgznjd27Uhv4uWNAOxthSSzw5kYRBhI7kELaIhgLm2pfIPLN3VadWFOzC25WR03OHytY06h8ysVrWS3ga1v4H6qIVAhPeGMYXC4eK97zRxl7WuzhzmYcrvb66EsXs+NYwDdYhH1UlibiIWKuDyaJwJA3Lt99HO/GymxGDkSNSzqUkVQbElGBIU8mK5rf3rcKChs/aCkM0MkltGQIFVxzIUkhXNs3q3JXgQRB1O6T0mkZe23BHQVkcbDFKDnqIF7X38AprY+70WIWSKdmGIjsesQlHUvcddG4Paz5SDmBN1yuZAqGnm7u6k8WJz4iRJo4wTE+UBi7AqSQPRIQsDqwNwRltauG4OAMbzZ0mQR2SAyhlXqZLSZFDDNdHBjsSbBFta5JN8wp25j0kO5xaS1py71HbS2fd0xCgl4g62HF0exZPO6ow8UtzNDW293ExWXGYWTJKQGDAlRJk0BYjVHX0c1rj0WGgsa5gai8ds5gxlw+UOdXRjaOXzIuUfgM4B8VblwmhLvSbrSildE7E3WgvDbbUyGLH9ZBJlEcjq7RJKoJyiYL6FszdtCFOY3YCwomgwTQmT3KsOSQR5QbqkQRMgIjQdsWykAFb2tmGhrliEw+MvDKhSVBcxv2Jo+WZSL3W/ylLIfHhQ8diY3Z5vhW66HiYrXt/hX0/SiI8UPIAPe05GxGw6kYWwz5t9F246j3HZ3HL2onTA9fI4l7M0QQriIAYXyyA2F7tcAqbqxZT2bi9MtobtyMWBKy9ZlMnVlcPLKBp8KlmjlB4Ejq7gW14VDYTfhXkLdYcK5skoeIzxnJmtYgq8Ta2IkAHDQ8anv6OSy4rChJZlfOZc6lpwQVdGmW41ViQuiBkTRQNC21WBrQ/XtQ0kMkRs4WXTZbJhs5aLEhmsCTAZAAl8qxrhVZVUFmOgFyzE8aE9vbGildsnWHVjHfDYtDGZZGeTOBhX60hndlvlOtje5YmQkxErZmb3Og9FEySO3HWVirKBw7CX8XN7VpiduuydTErDEnskMjZItbNIWIyso1ZVBObsjmSOwqI3XbfwUGPfG7E02KHMFDLDAMPh1kjfEOkfXSK0YQG+cxo4WSSUR9dIZHRB2eQVI6iOl7agth9nRggNaVxyCR3SNeHHMGPHTqxxzaGex8CQXxEsjskfWRwdY2cpEthJIzEZmZ2Rjck2UKBYXvTw2g2NxcuNcWznsC98sa6RqD4KBfxJOl7VYUEPTyNsMkBXVHRROeTn9VI4SAIgXwqN3v+JTeSfxY6mKh98PiU3kn8WOtfVC1O8DsnksXTEuqWE9ocwqtpUqVYZegqxej/wCKt+tf9yOi3Z+K6uWOXU5HR7A2JysCRfxFx7e6hPcAf2Vv1r/uR0WYTZsk3Zjjd+A7KlgM3AkjRfMkDQ1sqQt6o0OOVlh6sO644sGYKu0CgHePcxobzYZS0XFoALtH3mEfKX/x8R8m/o0a7IzdRFnXIwRQykhspAAIuONc9v7ZTC4eTEyBmSIZmCDM1rgaD23PcATWMewHIreQVD4XB7DY+daq3DjPbJ2r8MozX+qpnB7oYiTXIEHe5t/7Rr9dqNtg4qKeBMTCoVcQqzaBQSXAJz5eLcjx1FSNq4CmaNat5NNykWY0D5+fmhXB7goNZXLeC9gfXqT+ypzBbDhi/NxqD61rn7R1p/Sru1jW6gquWsnm9dx+nySFcMObZl9U6fotqPZfMPZXemskTdargjLlZWFuJuCpv4dv66khlWPThirSbNjaVoY3lk6yRGZSiAwqz9nU5Vdj7KedHWDwqYh3g2rLjLRMDDK7EIM6fCWY2FrZb2+WaiumzHwpjdlHEAGKN5JJlIzZo+sgzDKdGBCMLc6c4XG7Px2D2gmx4RHiPc7KxSHqSwe9kFjqWysLeVJJS+J6acAjsoE8kaEK08cJaIcNS17ka8QuvEXBFG2ztoRzxJNC4eOQBldeBB/5bwtVE7q48DZ4A24uFVQwkwbYSKRgWJzKAWzy3ve4BOutqtLov2GuFwCRx4hcTEzNLFIqFBkktplLEjUN7SaSYjJF1KlSp1FI1grWaxSTpjtHZccoXOvosMpHZZCTa6OLMh14qRcXBuDauOE2dKjWaXrIraFxaVeFgXXsuOOpAbQXLHWne0MWsaZ2vbNGNBfVpFUaDxIpY/EFU7PpscqfpHgT4AXY+CmuT42PycFIEqN2vuvFiDeRFY2sGPYcD+7KlmHlqKEMT0dFHz4adonNtJAVY/40JUuPMN50YJh3hGUFlA+UBnS3e6kix5kqRcm4405XaKkfCAAXsWBzx3vaxa3ZN9O0BrXJ9OD6psiI6mWMWact2scDkgeHZu2E7IljI72mD/vwFvZXDF7K2pIUSXEhFkdYvgpWDWa5cgJElisayNcn5Io9n2czG6SsgtooEbDzDMpP+lc8NshVl61nkeTKUXrGFlDFS2VFAXXKtzYnS1wLih2Uzw67rLoaxxGpvwt8EF9LO1vc+BTBxWU4giEKPkwRgZwNdB+bTnoxGhsaCdl4bJGB38axvFtQY/aUsytmijtFEbggrHe7KRxDOXYHXRuNrU9tW40RT4GYztWI0zUYniMbEqh98PiU3kn8WOpioffD4lN5J/FjqzrPwH/xPJVVJ+PH/JvMKraVKlWEXoSvfoK2NG2BnxTp1rRzSCOM96xRNoDpmJygE8Ne+pLZvSFtTGoZNn4CIQoct5JA1rAEqLtGLgEaAc6Y/wDp3x1oZ4CRZpGkXXmqRBrL5Fb+QqZ6PLYPam09nHspm90xDkFNr/UskY/wzXR+LIOOzJcowzMtG0371Obj7++7Otgnj9z4qD87Eb2yg2zLfUAHiDwuDcgg0Nxbf2ntePENhI8MuCYPCFxGfNMCLGzLfKcrDkACbXNjW2HnjxG8xfDEPGuGZJ3Q3ViAVILDQ6mJbjmhHyTbhsdNp7H6zAxYI4yAuzYeVWtbNbR7A5eRIOXW9iQdOa6Ka6FcexwL4WS4kwkzxMp4qCc1jbuYuPo1YFAPR7udjMLicRisS8R91gSSRpe6yly/6NlzuuhN7juuT4U6ZKlSrNJJYrBFZrFJMuE2ER/TRW/SUN/mK1w+z44yTHGiE2BKoq3A4XsNacWpU6iobGbmYKWQzS4SB5Cbl2iQknvJtqfOpNpEjCrdVBIRBcLc20VRzNgbAch4UOb577LgAnwTzOwaRkj4pDFYyzMeACggC9rkgXFR6blvjFTF4yR0xYZZYzEwy4NQQeqhuCtyoAZyDmPgAKiXBqnZHIrNBGBTaWV8Eh6vqXkC46cCZpkJzxBIgRmIVlV3bQZSACxOV3sjfgPiUwU8TRYmzLJoWjEgBZFSS3aEkaySL4IQddKQcCmworpVm9KpJlwxOGVwFbUBke3jGwZf/cAfZTeNc8pb5Md0XxY+mfYLL9vwrtj8QUQldXNlQd7Not/DmfAGtsJhwiBBrbiTxYnVmPiSST4k0yS62pq+CUHMvZNuI4e0cLa8KdVg06Sj48GymydjS7EDsM36vkeJutuWp5dGxNvzq2HrDtJ5k2uvt08TTutTSTXQLjejGEXfCHqs2vVm7R8NMp1ZB9oWOgAsKFNo7LlgbLKhQngTqG/RYaHy46GrafAgG8ZKHiQNVJ8Y+HtFj403xL9krOgKnibZ4zqPSBF1+kLDvqyptJSwDCcwqyr0bFUEuGTvOsKoqh98PiU3kn8WOrQ2ruRGwz4dsl9QpOeNv0W4r+0cOHOuN/8AZ0kODmWVSpISx4hrSx3ysNG4jyvqAauX10VRA8NOeE5HXq86lRtoJqeoYXC4xNzGrWFUlKlSrJLaK1+h7aBh6uQGw90FX42KukatcDja9+66g8qtTefouhx+KGJlkkQdWsbpGFGfKxNyzA6WOWwHIa1TPR/8VbW3wra9xyR6g99ejNg4/rsPFNpd0UtbWzWswue5gw9lWNXF9zFJ7LH6fVVVHNeaaM7HXTHZG72E2ZC3VKsUYsZJGbU20Bd27uQ4DkKf7O23DPfqnVivpDUMvddWAYA95FqGN/sWzTYfCICxa8uReLMpCxjjawvI5J0BjU8qD2jIJDrldC8bC97FWswDD0gbX7qp5JsB1ZK/hpxI3XmrYn27AhKtNEpGpBlQHTwJvQ9N0iLf4PDuy+szrGSO8KbkX/vZaCFIUW7KjhyUXPAefhWwn7RQ3uBmF+Y5kHvB0I46g864mpOwIltE0esVaOwt4Y8UpKBlZbB0cAFb8DoSGU2NiCRoeYIqUqv+j5T7qlI4dSoPn1jFf/2+urAotjsTQUBMwMeWhKsGs1hqmuJWBWDSpjtjbEeFifETMEjjAZmNzzsAANSSSAAOJNOooV2RGJ58bi3GYSyNhEB4e58NeNltyDzGYnyBqNwm28SkLbHw7f2yC8azyKSkeFUAwTsbWLsjJGAL9tWJ0Fy/3DJOzcIxPaePrGPe0rM7E+ZYn21OLELlgBdrZjYXbKCFuedgSB3XPfUSUcIg5oQ/FBidooj41ZMLEArLhY5GjkMgGks0i6rlbtJGOBAZtbCm+2NiNBg8RiGkM+JjkXHdeyKrE4TKUWwFhaFGSw0vI5sL2BYBTfaagwTA8DFKD5GNqZP0QARFE1wCOBAI8jW1Qu5eIMmz8G5Ny2GgJPiYlv8AtvUljsV1aFgLnQKvDMzGyi/iSKmgNq4oesmJ+TFdR4yMO1b9FSB9NhyNPK4YTD5FC8TqSfWY6s3tJJ9vhXY0kis1retZJQoLEgAC5J0AA4kk8ufsqpumrfkokeBw8ljKolmdG/6Z9BA68M5uxsdVUcmpJrK2FlB4a+Wv+XCsmvJ2ycXicMDi8MZYlQ2aaNWCBvVcgZDxHZa/Hxr05urjZpcHh5sSqrM8au6rcAZtV0PokrlJHIkgEgUwN09lJmuT11NcnNOmUZjIstjH2WZgLD0TfUlk4GyhjcWPZ40F9MMqLsqcPYF2hWO+pLiVW08erWTXu8xRwO07NyS8a+enWH6wqfQaqS6ZdsmeaSBfzeDAU8dZXdOsPsGVB+iT8qwdrC45bimLg3X7FVFKlSqC7Kxej/4q361/3I6u3o22jmgeEnWJrjj6MlyOVvSD6XPC/OqS6P8A4q361v3I6svo+xuTF5CdJUK+lYZl7Q04MbBgOep8a0skWPRwO4X4f1dZaKbo9JOG8keferGGzU684i3wjIsWY8kVicq9wJNz32HcKp6RM082IDXWaSSS2UA2duzd+LLlUEC2hdtdat7bE5jw00i+kkUjDzVCR+0VU0cWVVX1VVR9EAf6Vj6p1gAFt6JgLiTsTfGYFZbBiRbMDbL2ldbMpzA2uLajUcQQadToWF1tmGqk8LnvtrYi4Nv9KxcAXOgGpPh/z/StcIhAJb0mJY+F/RX6KgDzvQVzZWVhfLaj3o9woEDTm2eVyGUENkEXZVCRzvmb/EorvVU7I2w+GkMiWIawdCbK4HA3HosBoG9huLWPdj72QYg5FfLLa5heyv5qPljxW48jpVnC9rm2Cp6mF7XFx1HapqsNWM1Jq7IXYsUB9L0ROFw7WuExcRbwDRyop+26W86PKH9+tkNicBiIU1kK54gPnIiHT62UD20zhcWUoX9HI1+4gqqdjbz4rCIsURSaFBZYprqUX1Y5k1t4MG/bRDh+k/5zBTA98ckMg9lyp/ZQZBOHVXHBgGHtHDzGo9hrqKrhUPGRW8doimk9JhIBzyOXzBRm/ShH8nCYon+91CD6zJUdtLfrEzI0ccKYdXBUsz9fJZhY5VXLGp46kt5VAA1iWcIrOeCi58bch4nQDzp+svOQAXP7Hp2Aue4kD22HyA5qwehqPJhsTGukceIKxjiB8DFnt9PMT4k0YsOsn/uw8u+R10v+ih4d8gPIVDbnbMbA7ORZReU3mlUcTNO2YoBe18zLGORIvpU/gcL1aBSbtxc+szasfrJ9lqsGjIBYmZwdI5zRYEmy70qRrAqa4oV6TYpm2ZiRCyIchMjOxW0QF5ApAPaKjKOHpGvMSL4ez/4q7unfenJDHs9D2prSy2PCJD2VPgzi/lHzvoKdD25aY2eWbERh8PEpTKw7MkkikAfRQltNQWQ6aVBydG3Q5vLBPhf6OWBlMMZMpOV45esbtFjyZyW7BB0BFzlqy6g91tzcPs8SrhwwErh2zNmIstlUMdco1IBv6RqbpwokrBprjZiq3XViQqDvZjYX8BxPgppw1MS2aQnlHoPF3HaP0UIXzkanSCi95tsrgMG84sTGoWINf4SRtEBt3t2jw0DeYoXH4Y+4cRI5JZ8rMx4sWmQknxJJPto86Vts9fiosAhusNpJdP8AquvZF/7sbcvnfDQY3piy4CYeCfxUq2o6f7iSQ9k8lUV1RaaKIdpt+IVY0qVKqdXisXo/+Kt+tf8AcjoswGMMUscwv8GyvoctwpBK5uQIuD4E0J9H/wAVb9a/7kdEtbSjaHUjWnaFhK1xZVucNhV3tGssZU6o6keauP8AUGq1wfRjioLxxvA6Fr9Y7yhyMoAuoQi+l9G58qNdy9o9bg4iTdkBjbXMbobDN3Epla396p2sXNCMRY7YbLdQTGwezaFTeLwDRyvHI2ZonK6DKugUhgtySdeJJtytSvUxvdBlxkvcwR/tKF/zSokLVS8WcQr+F2JgK0JrnLEGFmAYXvYi4v3gcj4iu7LTbFT5FLWubhVW9szMbKt+VyRc8gCeVRF9i65bVJ7P3hxMFhHMxUfIl+FX2Fj1i+xreFWJsDabYiBJXVVLXuqkkdliNCQDra/hVVKDYXNzzNrAnnYchVn7orbBw+Kk/WzGjaeRziQSqytjY1ocBYqYrU1saxRqqlTm/m7Jwcz4hfis7F83KCWQ9pG9VHY5lbgGJB4reAtV9Y1UMbiQKYypDhwCpW3azA6EWvevOzYXOzyYWR4IXdmhiIEoSK9o9H1BIGa17DMAOGoFRE0eley12hdISub0BaXW1WtkN2dh3ZqSA/5//aIdwd1zjJUxci/2SFs8d7j3RKvosBziQ6g8GYDiAaGtgbPRsXhkxcnXwPL1UiEKiZmU9UHCG5AkyAgm3aXSr6ldYoybWVFsFUW4aBVA4cgB5VKniHrKGmdJSH7howg69WfC4t71zftzBfkxWY+LsOyPYtyf0k8ae02wGHKJ2rZ2JdyPXbU28B6I8FHGnN6NWVK1rjisQsaNI7BURWdmPBVUXJPkATXaozePYa4zDSYV2dVlGUshAa1weYII01B4jSkkvMe8+3Xx+MlxJBJla0aWuQnoxoAOdso8Sx769Hbj7tDAYKLDaZwM8pHypX1fXnb0Qe5RQNuv0MPhdoxzyyJNh4ryIbFWaQegHS9hYkvcEi6gWFWtTAZ3SJSNamkTWCakorhi58iFrXItYcMxJsq+1iB7ajNrbRXBYSWd7OIUZ2F7da55XsbdZI1uFu2NOVPJDnlA+TF2j+sYdkfRQlvppVZ9Lm2jJLDs5OAyzy6WuTcRL3WAzMdPlKORBkxhkcGhM94Y0uOxCexImd3xEmryMzseN2cknU+Jrfe/4lN5J/FjqTwsOVQoqM3v+JT+SfxY618kQipHNHZPJYtsxlrGPPaHMKraVKlWLW7Vi9H/AMVb9a/7kdEtDXR/8Vb9a/7kdEtbfR/5ZncsFpH8y/vRv0Z46xmgJOoEqi5PCyvYWsOKc9b+FWAap3dfG9Vi4XPAtkPHhJ2eA46kf8FXGazulYsE5dvz+i02iJcdOAdmSrrfWS+MYerFEPrMh/1FQeapzfiO2MJ9eKM/ZaQf7VDRbDlkw8+IQpkikLEEsrAIsbtbskNpfTTjxrNPaXSEBa2KQMiaT51ri78B38PGwJ/yBppjOMZPASC/hdWVT4dph9dOJMMzvGiAFutQAE5b3JUjNbTRjWuMiZSYniYm2uUxyKeOmZH4/URpwrm1jnC4C7vkY3JxssEVae7YthYB/wCNf2i/+tUwNqMGCpHLMt7Fgq3TzfNkf9h86urYothoP1Uf7i0VTMLSboKtkDmC29Pya5T4hUVndgqoCzMTYKqi5JPIAXPsre9ayICCpAIIIIOoIPEEcxajFVqq989+RjE9z4fOMM9uslIKGdeIRFPaWM82IBYaAWJNCPUTyzJBAFJlDEHOI27GrLEW7GcpfLf1T3VaeP6KcC5zRrJhze59zytGD/hnMg9iiovEdEeUh4cdOJI2EkWdIWCyJqhYqgYi+htxBIoV0b3PBdqV7BXwQ0zo4w5rztyPhly71thNxNn42KMwK0HVFY5oh2HPVm5ixSH5fPrPS1uGING856yZU+THaR/0jfqx7NX9ieFRe6+KjkMjGMRYtQkeJj0zrlvkFx6cWrFH4FT3ggSMQeIuSucMxYuuran5ScwFCi6m9lHZ0vXdrcKpnk6rqQrF65QYlXF1IIGh8D3EcQfA610rouKzWDSJrF6SSRNa1kmsXpJLBrjiJwiljchRew4nuA8SdB411JpnP25FXklpG872jH1hm+gtJJNp51w2HeaY6IrTTEa68Wy/uj6NUhgcQ+KnlxkvpysXI7uQUeCgBR4Lrrc0a9MO3exFs9D2piJZeGkaN8GPpSLfT5rx1G8Dh8iAeFXWiafE7pDsVLpeowMEY2pxUPvh8Sm8k/ix1MVD74fEpvJP4sdX1X+A/wDieSztJ+Yj/k3mFVtKlSrCL0JWL0f/ABVv1r/uR0S0NdH/AMVb9a/7kdEtbfR/5ZncsFpH8y/vWGW4I79KubYW0evgim5uoLAcm4MLXNu1fS/dVNVYfRrjLwyw69h8w4WAkF7C2vpK5N/X9lA6ZixRB+48/IR+hJcMpj3jko7fnaEcmJQRsGKRsHtrlJcZQTwvo/2TUZhd4Wiw2IhCrkYyF2NySOpUOANACACNb6+VS2J6PpjPI0bhI2a4GYcOXBSwsNNCOF+dSuzuj6JEyyMzd2UlQOJPG5a5JJJ76yTGWkLytm+a8IjGtV6Z7hVU3cGMtlNwtmXMSw0AsG4nX21vjos6ZFKnUHKfRYA+i1rmx0+qrPwu7GEiAIjWw5ucwv4Buzf2VFbS6StmYYWE0ch5LhwJj3cY+ytrcCQanEzA3DrUJ5TK8POVkM4DdPFTi5uo77CIeQz5nPmAKsXY2FeOCOKQgsihLglrhRYEkgEm1r1WW1umuVxbB4XKT/1J2zEaHhGhtocpuX5Hs86F8dtnaWLBWfEyZGveNCIkIIsVISxYeDEii4aKR3qNQU9exucj7q68fvbg4G6ubFQRv6ryoDoSDcX01BHspt7/APZ3/fYb75P96pTC7tIup4njTr+g4+7/AD/3qyboeQjMqrdpmEGwBKuEb/bO/wC+wv3yf708wm9OElBaPFQOAbEiVNDa/f3EVSX9Bx91c5d3om4gHzFOdDydoJhpqHslXNtWHBYgq7zRrKmiTRzrHIgPJZFa+W/FTdTzBp3g9pQogRsWkhHy3khzH9LJlB+qqI96sXcPqpe9WLuH1CofY8u9T+2YNxXoKTDI9pBxI7MiGxseFmHpDzuK5mSRPSHWL6y6OPNL2b6JB7lqhYNhmNlkhdo3X0WRmQrpbQqQRpp5aUY7G6S8RDZMYnXx6DrYwFkUcyyejJyOmU8eOgrhNo2eMXtfuREOkoJTa9u9WfDiVcXU3txHAjwZTqp862LVEbM21hsavWQyBivGxySx39cekvA8RY25jWnLo6kEjrQOBFkdb8ezord2mU8RY3NV6sE+vWDUdFjjbT4QLfP8lxx9KM6jkOGvlTqLFKwuCPK4v9VJMt5ZAoLMbAAknuAFzTL3QsMLTTHIAGllOpyAC5FgPkooUW45fGumJ7TLHy0kbyB7APm4v5RtQL0v7wZIEwKeniTd+doUOo8CzgDyVvA07WlzrBMXBouUBxYtsZipcbILdY11X1VGiL7FAHsqYprs3DZEAp1W3pYRDGGhYWsnM0pcUqh98PiU3kn8WOpioffD4lN5J/FjpVn4D+48k1J+PH/JvMKraVKlWEXoSsXo/wDirfrX/cjoloL3O2/BDh2SWTK3WM1srnQqgBuqkcQfqqc9+GE+eH3cv4K19DUwtgaHPANt6xNdTTOqHlrHEX3HwUxT/Yu3HwkwmQZhbLInDMhPI+sLXHtHOhj34YT54fdy/gpe+/CfPD7uX8Fd5Z6aVhY57bH2hcIYamF4e1jrj9p8FZW1emnCxoOrinlkI/N5RGFOmjuxI5nVA4uvGxBIrtHpZ2jPcYdI8MvIhetfjp2nGThoewfC3Ghlt5cETcyr93L+Cui72YMcJh93L+CqdlFSA5yA+8K6fpCrI9GJwP8AE+C0xOzJ8SQcVNJNa1utdnta9rBiRzP1mnWH2BGvjXL334T58fYl/BS99+E+eH2JfwVZR9Sj1ObxCrJHV0mtruB8FJph1XgBXW1Q/vwwnzw+xL+Cl78MJ88Pu5fwUUKqnGp7eIQhpag62O+E+CmKVQ/vwwnzw+7l/BS9+GE+eH3cv4KfrcHbbxCbqlR+m74T4KYpVD+/DCfPD7uX8FL34YT54fdy/gpdbg7beIS6pUfpu+E+CmL0r1D+/DCfPD7uX8FL34YT54fdy/gpdbg7beIS6pUfpu+E+CmKwRUR78MJ88Pu5fwUvfhhPnh93L+Cl1un7beIS6pUfpu+E+CeyYDtCSNmjkX0XRirDhwYEHkPqoh2V0jYuA2xKjEx3F2UJHKo52sAj+AIXhq2twI+/DCfPD7uX8FYO9+E+eH2JfwUDOyimzLm333CPp5a6DIMcRuLT4K59k7wYXHC8ThnUXyG8c0YvYm1wyi5Go01GuurnEYFjqTn/vCyyjiAc3ovYHgQPbwNCz7fwRIYT5WXVWVJlZT3qwS4PiCKndk9NDQG0sy4qPQdpHjlHeRIIwGNr6MDwGo50M9K1hux7SO8XWhgqnSCz2Oae425K48PoGduyWOY31yKB2QdeSDW3MtxqjcTtI4/HS4s6oTliB5RJpGOJ5do68WY86eb2dNKYrDthoEMIkBSSRjmOQ+kiqE4MLgnTThxNQmzN4sJEluuF+fYl/BXbR7YxJjkcBbeQuOknSdFgjaSTuBRJSqH9+GE+eH3cv4KXvwwnzw+7l/BWm63B228Qsr1So/Td8J8FMVD74fEpvJP4sdL34YT54fdy/gqM3l3lw0uFljjlDOwSwySC9pEJ1KAcAefKh6qqhdC8B4vY7RuXelpZ2zsJY62IbDvHsQBSpUqxi3aVKlSpJJUqVKkklSpUqSSVKlSpJJUqVKkklSpUqSSVKlSpJJUqVKkklSpUqSSVKlSpJJUqVKkklSpUqSSVKlSpJJUqVKkklSpUqSS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4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Introduce Sensors</a:t>
            </a:r>
            <a:endParaRPr kumimoji="1" lang="en-US" sz="5400" dirty="0">
              <a:solidFill>
                <a:schemeClr val="tx1">
                  <a:lumMod val="50000"/>
                </a:schemeClr>
              </a:solidFill>
              <a:latin typeface="Tahoma" pitchFamily="34" charset="0"/>
              <a:ea typeface="굴림" pitchFamily="50" charset="-127"/>
            </a:endParaRPr>
          </a:p>
        </p:txBody>
      </p:sp>
      <p:pic>
        <p:nvPicPr>
          <p:cNvPr id="17" name="Picture 2" descr="C:\Users\TrungPV-FTI\Desktop\Tutorial For Student\nao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0614"/>
            <a:ext cx="735057" cy="112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7" descr="data:image/jpeg;base64,/9j/4AAQSkZJRgABAQAAAQABAAD/2wCEAAkGBhQSERQQEhQWFRQUGBcUFRQWFhcVGhUYFBgaHBgYFhUYHCYeGB0jGhgWHzAgIycpLCwsFh4xNTAqNSYrLCkBCQoKDgwOGg8PGiwkHyQsLC8sLy0sLywsLCwsLCwvLCwpLywsKS8sLCwsLCwsLCwsLCwsKSksLCwsLCwpLCwsLP/AABEIAOEA4QMBIgACEQEDEQH/xAAcAAABBAMBAAAAAAAAAAAAAAAGAAQFBwECAwj/xABPEAACAQIDBAYDCwgJAwMFAAABAgMAEQQSIQUGMUEHEyJRYXEyUoEUFiM0QlOCkZKT0hczcnOhsrPTFRgkYoOxwdHwQ1RjCKLhJTV0wvH/xAAbAQABBQEBAAAAAAAAAAAAAAAEAAECBQYDB//EADgRAAEDAgIGBgcJAQAAAAAAAAEAAgMEERIhBTFBUZGxExRScdHwIjJhgZKhwRUjMzRTYnLh8UL/2gAMAwEAAhEDEQA/AK73X3XhxMBkkMgIdk7LKBYKh5ode0al/wAn+H9ab7afy6XR/wDFW/Wv+5HRLWso6OB8DXOaLrG1tbUMqHta8gAoa/J/h/Wm+2n8ul+T/D+tN9tP5dEtPsJsSeW3VwyNcXBykAjwZrDj40Q6jpGC7mgd6HZWVjzZrnHuQZ+T/D+tN9tP5dL8n+H9ab7afy6szDdHuIb0zGg04sWPjooOoqbwfRxCNZJHfjooCA93ef20DI7RzNgPdn/SPij0k/aR3nyVTH5P8P60320/l1vD0cQPonXty7LI3Hyjq/MNujhY9RChNrXcF/bZiRfxAqUWO3DTy0/yoF9VS/8AEPHLxVhHR1X/AHMfcvOmL6L44rCRcSl+GYqt/K8etN/eBhvWm+2n8ur331w5bA4i1rrG0gLcAYu3f6lP1jxqrtly5zE3ey/vCjKEU9S03jAIQNd1mmc20hIKa4DoNMyhx1iggFc8sakg88oiJHtA4inP9X8+sfvk/k0Sbzb1bS/pabZ+AMFo4RPaZOIygsM/iWHG3nXfBdIUuI2FiNooqxTwq66C6F0KdpVb5NmAsb2N/CqQ1AJuGNHnvV62mIFi9x96FP6vx9Y/fJ/Jpf1fj6x+/T+TRpu70oYT3LhfdmLiXEyRq0i8LMxPpZRlj4cCRbQmwNHCOGAINwdQRY3B4G9N0/7W8P7T9X/c7iqT/q/H1j98n8qsf1fz6zffR/yqu+sU/T/tbwS6D9zuKoyboGZeAkb9GeHTzzIP2Vz/ACFv83N9/hv9qvesGpCpAH4beB8VA0pJv0j+I8F562h0UJBbrROt+BzxkHwDKhF/C9M/yf4b1pvtp/Lq5+kqUps2dxxDQW9uIiX/ACY/WaDt0tnjEzRq3ojtvx9FLaX5XNhfTidb2q2pDTSwufJGAW7lT1bamKVrI5CQ7ehMdFSZOsCYrIflaW4249V301G4GG9ab7cf8uvSFtfH/n7Kh9rbrwYjtMuVvnEsp4c+Te0Hh7KDiq6YutJELexGS0dSG/dzG/tVD/k/w/rTfbT+XS/J/h/Wm+2n8urH2nuPPFdktKo9S+a3eUPH6JNDxWxIPEaEdx8au4aeimF2AFUc09dCbSOIQz+T/D+tN9tP5dL8n+H9ab7afy6JaVd/s+m7AQ/2hU9soa/J/h/Wm+2n8uo/b+50EOHkmQyFky2zMhHadVNwEB4MedGtQ+9/xKbyT+LHQ9TQwNhe4NFwDyRFNXVDpmNLzYuHMKraVKlWQW2V0dDe6PurBySGTIqzutgLknq4j5AWI/8AirMwnR7hlsXzyaWOZioJ01GSxHlfnQr/AOnj/wC2S/8A5Un8GCgvYe3MTh8RJvBZmw0uLlgxCC7EROQynyXMAvCzIB8qihWThoY1xAG7JBmigLy8tBJ35q+MLseGL83Ei8DcKL3Hjxp1M4UFnIUDizEAd3E8KB+lPe58NsxZ8K9jiHjjSZT6KSI751PK6pYHlmvyoP6ROjYYTZr4gYvEyyRNEziWUukjs4TMqEXVgXuDc6Bhrxodzi7MokMAFgrqy1m1M9ibQE+GgnHCWKOT7aA/60+pJLFI1msU6ZaNGDoRcHQg63HMHwqjt18GRKmGzAmOfqc9uJjkyZst9L5b2vzq8zVUYvBmHbtje0ssM6kkG+cgNa3AB0cWOuniDVho+Use621pVfpCLpGN9jhzUPvds/Cz7wYpMbiDh4vc6HOJBHdskdlJIIYWJ7PO1a7C2i7bC2vhg3W4bDXjw02QJmRmJsRbX5La6/CeVrU2nuPgcTI00+FikkYAM7AknKLDn3C1OzsDD9QcIIYxAQVMQUKhBNyLLbifaeZqtsrK6q3YUmyRsK0nufreqfrQcnXnEagZQfhM2bLltpbwot6Het/ojD9be/byX+bznJ7ONvC1SD9G+zmZHODhugCrZSBYcMyg2b2g+2iNEAAAFgNAO63IDkKSa62pWpUqdMlatSK2rBpJIc6RIA2zMXcA5Ys4uxWxjZXDaA3KlQ1uBtY2BJqucXtGbCYHCxYW64vacnVxvwMcalUGUtYKzNIpDa6NmB0Ui3Ns7MGIw82HJsJUMZI4gNobcNbUKdJG58s0WGnwQAxGAcSQRiwDKMl0UGwuDGhA0uARzro2UiMxjaoGJrnh51i/zUVB0Jxqgf3bihiv+4D6ZvBfSK/Tvap7cDaOMaOXD4+NhLh36sT5SExC62ZWsAxFuIGoKnjmqFw3TXAuWLE4bFQ4i4V4urzBTezEEkOQONst9Kc76b1Yw46PZWzQgnZOulmkGZYk10sQQNACSQfTUAa6cV1R2RUftLYkM4IkQE+uNHB8GHkONxpwoT2Zt3aWExcWE2iqYiPEkrFioEIyPoMsyKoAFyouQLXvcgHKe2qTXOYbtNioOaHCzhcKv9qbgyLdoGEi+q3ZfloPktz7uHA0MzwMjFHUqw4qwsR7D/zzq5SKbY3AJKuWVA69xHDyPEHyq4g0xIzKQYhwKpqjQ0T84jhPEf15yVP1D73/ABKbyT+LHVk7V3CIu2Ha/wD43Ovkr8/pfXVe7+YCSLCTLIhQ2Tjz+FTgeB9lW0lZDPTvwHPCctupU7KKanqGYxlibns1hVNSpUqx62yvHom2sIN39ouD2onne18ur4eMJr4spHsrbcroplxOz4evx2Ijw8qmT3JEMq9pr3csxVicobVdCa2/9Pko6qeFgCHcvlIvcxiLv00zX+qrixeLSJS8jqiDi7sEUebMbV0c3CeC5Nfi4lV7u30fTe5MRsnH2fCBycLKrjrFGa4OW3YIPaAOnaZbWrOG6HcwEWMx+JxUEYIhhJ6tY9CFN8zZioOnAC3C2lETdI2zQcpxsHdfNcfaGn7ansJjElUSRuroeDowdTbuZdDUFO647G2SmFgjw0Wbq4lyoGYsQB3k8ae1rI4AuSABcknQAAak1spuAeR/bTpkrUrVtWKdMtTQBvngwu1NmYgWu8ggbU3bLIrppwsM0n2/qsA1Bb0bKMowzrctBisPMAADcdYFfjwAR2Y29QVJj8DgVF7cQspsVoTUFt3e+PDkxAr1oC+nnWNc1vzkoUhOzrrYcLlbg01YPJIVdnwuKZQ0TrM82HkyqL5YmKo4A9KNlVrXZT8sQIIUhmigUqYbG2gZos7qEdS0ciAkhZIzlcA2uVuLg21VlqH323p9zII49ZpPRsMxQE5QwHNi3ZVeZBPBTTtBcbBMclnePfdMMxijXrZh6S5siR8/hHsSDYg5QCbEXyg3oUfpExZGcNCF5kQOUHm5cj23pjsvYjOTdDM6m7LmXq42btWd3IEspzZie16VwBfM2NrSSSXiCPksUkAHazAkNE1j2BYAki4YNobcYtqYuk6JgB3kmwRXU3YC57rEf8tF3e/zkiLZ3SU4NsREpHrQ3DDziYnN7Gv4GjbAY+OaNZYmDo4urDnx5HUEEEEHUEEGqYkwcgBYxvYAknscBe/ZzX4C9rcqJejva5TEdRqY8QCwtwWRVvm8FdAbnvjT1qPmiic0uhN7a7G6rmmaNwbM0i+q4srMArW1bmtaBRC1t+znzoI3v3TxPuuPamzmQYmNOpkhk0SeO50LA6NrzI9FbEEanFqVKydD26O0sbMknu/DLhmDAIEkDh1I1vZ2NwQe4HMO41O2ra1IimSWlq1IrcitTSTLmwoK6X1/+j4vwEVvD+0w0bNVe9Ne01j2VJGfSneONRf1HWRm4a2yAfT8NWThecaVKlSU1cPQbjerZL2s80kR0J9OOPLa3POEF+FieHESXSNsR4MaZZc0kU7FoJXJcRu2rwAtcR8MyWABFxqVoX6MsT1cIlGmTEF7kXtlWIk28hXonG7PjxEbRSoskbjVWAZWHEaH2a8RR1VHaON29vIqph+9M0ROp3Ned5Z5AdFzLpoGysDz0bst38Qa22ft1sK/WQySYZzx7BVX8JEsY5P8+4irKxvQ4l/7PipIxySVFxAUdytmR7ebGoDF7t4TCuY5sVPiZV9KHCRrFl0OkshdhGdOBkU+FVuG2d08VFMHgM1+y9z8jyWu3ekSHH4GTCySSQ4rKSqQiV48VYfmyEBdVfhZgMtx2mF72TuJtYYjZ2FlHHqlRxzV4xkdSORDKaCdn73jC3XCbMjRT8o4oLI/i7CJyx15ufOozY2+vuHaE2WCRcNi7S+5wyMyTsCGaEqbFWZbMDltmvoFp2yNOQKvHUc7GgvYeCtHbm8sOFAzks7ehEgzOw5kAkAKObMQo4XvYUKYjpGnP5vDxKOXWSux9oRAB9dDWIxLyu80pBkkILEDQAeii/3EHZHfq3FjXM0JJVG/orR0mhI8AM977tyKoekiYfnMMjfqpSD9UiW/bRbsLb8WMQvFfstldHGVo2ABysvkQQQSCDcE1U9qIujdyMbMo9F8OrEeMcpAP1SEVOCcvdYrhpTRcUEPSxXFrX96iN45D7tndl6wLNIrIeJFkAKG9swAFgbA5mFxcGpTYGKBjXCqwETZXwMhv8BMuqRG+oQm4APC8kel0FMN9sM0eNn0JzNFPYdkujKFdVPI3ifU217r3rfCYeMxBUF0bMe0WJJZiWzZjmDZi1wbEG/Aija54jayQA5j3f6qTRsXWOkicRkbjtf4jbYOLDyyOugnSHEZDqVexhlUker1UanxvVdHGtiJZ8cAGaSQx4ZW0uWIiivc6adWvHS83rGn2xNu4pAkyoHB66yyWRnimYSq5lDWBFtCIyTm1B9I8tn7PtBh1V2URohunZZrxW0bity7NddddCONCTTgMs3aiKKmc55dbMDLv2H6rnFs/LOGcB1gYdTEx7RKm5mnNvgOslvKRrI10WwCm76M2YqSXlctIwVWZiXNyRGuYhdLDwAuTxrh7mkzZFCxwLwCOyuxNr6hCIxxvY5zxzDn3nwQYZQJEXnHFiWiQnvZeqJkJOpLljfnVY4lWMcb4fVaXHVfZ7h5umW2sNK4VDHIqG4ZZEaIS3FwA5BBFg10JW9xxAIM9uZh/c6tiZUbrJSYYIhkZ3tq5QBstjb0iQAEJJA4sNm7Ka3uePQSyRs2aQym8ZuMo6tFjFwCxsSwFtL3BRsJLyJiyPgnBw2Hva6Rqwyv6OnXOpY68BALXBq0oppOjMeVvmqqvjxPEkt8WzdbuztxTrFbRxKgPJ7lwykgfCyPISTwXTIt+PAnhzpvtzec4ZA7SYdiRdVHWlpLkAZAoY6lgL8PHmAPeFcRLIs0wkYEiJeBCyk/Cxqi3KdqwA9JginUmpfA7sPLs+GRczCSJXKR9Xn0eaSGxewawnIKZl1vY8b9rnEW2UjSxsiZI9/rHMDYPFPdidIbzYhIpYFVZNEEbM7BgpY3JsGFlI0AtpbNfQuG2Ye1eRVKC7B7xlR3ssliBqNfGgncjdqePFddNEyqqOBnFiHfKFsL8QhlBtcC/ptpUbvvtaWZu0B1cMkq5ArEwshyK0z3KgurK6g5ey2mY3NRaXtYS7WukkFPNUiOA2bvPz1+bqzMDtCOZc8MiyLcjMrAi44g9xpxaq76NIZCJ5IpQBnj+CZcyyJk0dSCGUE5kDjMpEZ0Yg0V7R3vw2HbJO+RwASoVpLBr2a6A2Gh42Ol7VNjrtuckFNT4ZnRR+lbcpc1qa2DggEEEHUEG4IOoIPPSubmpIZc5Gqg+l7bHunEThTePCqIRrcF+tXrWFuHasn+EOHK3t9dv+5MHLMDZ7ZIRcXMrgiOwINypu/A6Rnle1FY7BZNnTHmQn8VKKpocYe7cDyQlTOI8DdrnAfMIEpUqVCI9WL0f/FW/Wv+5HXojdvGdbhYZCSSY1DEi12UZW0AFu0DXnjo++Kt+tb9yOrx6O8RmwmS9+rdlt6oNmAHhqT7au6ll6KN2763VBSPtXSs3/T/AFMt+N6mRjg4GIawaaRSAY1a+VEPFZGAJzfJXhqykV6ZrfBxKCV+iiX17TeseNgCxvc2velisfI8UuK4yTM8oOpF5HCx6G+ip1Yt3JTrD4UIoReC6a6k8yxPMk3JPeTWSnfidmvUdG0whjGHWQCTtz1Aeea0wyNrnKsf7qlQB3asSa6DDrmz2Ga2XNzy9wPIV1tWRQ6uMItY5rW1Yy1vStSspXXOiXo0hBxeJe+qRQx2/WPKx/YiUPZaMOi7B/B4nEW/OzlAe9cOix+z4TraMpm+ldUmnJLU4bvI8U86QNhGWETxg9ZCGvlvmMbAZ8oHFlIV1HG62HpahGzNoosIGWzIo+DTtGTMdDESe2HYixJvdu1bjVwutAG8G4Mgn914LJexvA2gu9y7IdApYnhdbdoggMysdI0Sx4Ds1f2slSzmnlxjUcjln7vOaBFxgRVVk7MxcyJ8II5Pgyzu7j/oIXQmy2KkAA6hpPYm343VrFljUgIXUrkQqtle/ogEkAtpYKMxIvTOLATSSTMcP1aA9S5GmX0pSgGgJkZIy2W4ImF9LU42QQkiJYmF7ZHUXeAsmeCyelKhjzxFB2mXDqB2o1uI6H/l2vvViyfA7pWatRy/xEI1se+tJZ1W2YgXv+wXJ8ABxJ0Gl7c+KYRASFOQ2DfBOMrKeDqLZHU69q3EEGzAgbvgyxCko5JyqHQ6l9Mt1YAg6XFrG2oNtAyyxsVcGUuZibb6Ii2BEsay4qXRI1YXOg0F3P1WHtNO9iwkJ7glC9iFCoQMtkJKhSbk5lZbZh4HQ1HbxbLaZF2dGwASLr5QdBKxbLGhvrlZxKxI9EpHxvYst2NqvKerMgjxcKmEmRM4mjRvlpnU9YjXvZhqb6hrKYHdFZuzb71np71BdKNh1bhsPnUpw7KgllyYmJGxCqbSWy9dFoC3ZIDfJV01sbaZStQG9+9c0f8AZ4V6mO7RCRTlduqyKwjFgEW7hQQc3ZNstwaI4IGmaSDEOJCgjkSREMLIz9YOzlclWGS4YEGzkG44j+2d23kZ5LrMpa0ksKRmU5BbtoFurgAKXh1IBHVXsQSCJG5HuXGmeyOUOkFwNi36MsfLJ7oR3d0Tq8pdmYhjnDAZuRyg6d9+dFO1NhQzAmQEG1iyuyEqNbNY2ZfBgR4WqI3I2TFCkrRMrNI4LqjM2QqCFD57Pm78wXkAAF1GOkPbbyOIGATD3YKGYXmkjYq2dT8hSBlBuGvfkLMLxs7kQW9dq7R+iHHh55oufCCPCyvgnzySAfDZhMxsQpYE3UlEzFUAy3Fram9X7QwEnWFgryiVmMcrHtS5TctIx9AABcxfLlHHKABRj0TpYYqx0zxDKOAYRnMfM6A8+xrXDf8A25AsjQwpC0xt7ok6qORrC2WM5lKu3AnMGyi2l2BEHFr47uRdJ0tLVuhhs52q585Ik3cmaODDoziWF4oupmy5CLxrlSRRp2vktpyUi9i0w5qF3T2o2NwgM2rEvFIQLBiD6S204EHTmPYO+O2usGEOJmOkcQkc+sQBoASASzWAF9SwHOpg3AIVPKx0byx2sGxVb9Km1OuxcOCRrrCBLKBw6yQdgHXW0Zvw060666DO9UdsBMPBP4qUtiI0jviZTeSRmdz3s5Ja3hcmt97/AIlP5J/FjrVQQdFRPJ1lp5LI1VR0tawDUHN5hVbSpUqzC1qsXo/+Kt+tb9yOra6M8XZ54yTqqOBrbskhjbgD2k88vhVS9H/xVv1r/uR1Ym42JyY2Ma2cNHp3lcwvrw7P12rUGPHo63svwN1kmyYNJ3/dbjkoqHCGLPA3pQySRHiNEc5PrjMbfSFdctFG/mw2SQ42MXRwq4i3yCgsk1rarlsjHkFQ8FNhvLWFmjIcvZdG1QmgG8ZHz7VpatgtZtWQK5WViStSKwRW5WsMKVkrrhiJ8iM9r5VJt3kC9vM6D21a27Gyfc2EhgPpIgznjd27Uhv4uWNAOxthSSzw5kYRBhI7kELaIhgLm2pfIPLN3VadWFOzC25WR03OHytY06h8ysVrWS3ga1v4H6qIVAhPeGMYXC4eK97zRxl7WuzhzmYcrvb66EsXs+NYwDdYhH1UlibiIWKuDyaJwJA3Lt99HO/GymxGDkSNSzqUkVQbElGBIU8mK5rf3rcKChs/aCkM0MkltGQIFVxzIUkhXNs3q3JXgQRB1O6T0mkZe23BHQVkcbDFKDnqIF7X38AprY+70WIWSKdmGIjsesQlHUvcddG4Paz5SDmBN1yuZAqGnm7u6k8WJz4iRJo4wTE+UBi7AqSQPRIQsDqwNwRltauG4OAMbzZ0mQR2SAyhlXqZLSZFDDNdHBjsSbBFta5JN8wp25j0kO5xaS1py71HbS2fd0xCgl4g62HF0exZPO6ow8UtzNDW293ExWXGYWTJKQGDAlRJk0BYjVHX0c1rj0WGgsa5gai8ds5gxlw+UOdXRjaOXzIuUfgM4B8VblwmhLvSbrSildE7E3WgvDbbUyGLH9ZBJlEcjq7RJKoJyiYL6FszdtCFOY3YCwomgwTQmT3KsOSQR5QbqkQRMgIjQdsWykAFb2tmGhrliEw+MvDKhSVBcxv2Jo+WZSL3W/ylLIfHhQ8diY3Z5vhW66HiYrXt/hX0/SiI8UPIAPe05GxGw6kYWwz5t9F246j3HZ3HL2onTA9fI4l7M0QQriIAYXyyA2F7tcAqbqxZT2bi9MtobtyMWBKy9ZlMnVlcPLKBp8KlmjlB4Ejq7gW14VDYTfhXkLdYcK5skoeIzxnJmtYgq8Ta2IkAHDQ8anv6OSy4rChJZlfOZc6lpwQVdGmW41ViQuiBkTRQNC21WBrQ/XtQ0kMkRs4WXTZbJhs5aLEhmsCTAZAAl8qxrhVZVUFmOgFyzE8aE9vbGildsnWHVjHfDYtDGZZGeTOBhX60hndlvlOtje5YmQkxErZmb3Og9FEySO3HWVirKBw7CX8XN7VpiduuydTErDEnskMjZItbNIWIyso1ZVBObsjmSOwqI3XbfwUGPfG7E02KHMFDLDAMPh1kjfEOkfXSK0YQG+cxo4WSSUR9dIZHRB2eQVI6iOl7agth9nRggNaVxyCR3SNeHHMGPHTqxxzaGex8CQXxEsjskfWRwdY2cpEthJIzEZmZ2Rjck2UKBYXvTw2g2NxcuNcWznsC98sa6RqD4KBfxJOl7VYUEPTyNsMkBXVHRROeTn9VI4SAIgXwqN3v+JTeSfxY6mKh98PiU3kn8WOtfVC1O8DsnksXTEuqWE9ocwqtpUqVYZegqxej/wCKt+tf9yOi3Z+K6uWOXU5HR7A2JysCRfxFx7e6hPcAf2Vv1r/uR0WYTZsk3Zjjd+A7KlgM3AkjRfMkDQ1sqQt6o0OOVlh6sO644sGYKu0CgHePcxobzYZS0XFoALtH3mEfKX/x8R8m/o0a7IzdRFnXIwRQykhspAAIuONc9v7ZTC4eTEyBmSIZmCDM1rgaD23PcATWMewHIreQVD4XB7DY+daq3DjPbJ2r8MozX+qpnB7oYiTXIEHe5t/7Rr9dqNtg4qKeBMTCoVcQqzaBQSXAJz5eLcjx1FSNq4CmaNat5NNykWY0D5+fmhXB7goNZXLeC9gfXqT+ypzBbDhi/NxqD61rn7R1p/Sru1jW6gquWsnm9dx+nySFcMObZl9U6fotqPZfMPZXemskTdargjLlZWFuJuCpv4dv66khlWPThirSbNjaVoY3lk6yRGZSiAwqz9nU5Vdj7KedHWDwqYh3g2rLjLRMDDK7EIM6fCWY2FrZb2+WaiumzHwpjdlHEAGKN5JJlIzZo+sgzDKdGBCMLc6c4XG7Px2D2gmx4RHiPc7KxSHqSwe9kFjqWysLeVJJS+J6acAjsoE8kaEK08cJaIcNS17ka8QuvEXBFG2ztoRzxJNC4eOQBldeBB/5bwtVE7q48DZ4A24uFVQwkwbYSKRgWJzKAWzy3ve4BOutqtLov2GuFwCRx4hcTEzNLFIqFBkktplLEjUN7SaSYjJF1KlSp1FI1grWaxSTpjtHZccoXOvosMpHZZCTa6OLMh14qRcXBuDauOE2dKjWaXrIraFxaVeFgXXsuOOpAbQXLHWne0MWsaZ2vbNGNBfVpFUaDxIpY/EFU7PpscqfpHgT4AXY+CmuT42PycFIEqN2vuvFiDeRFY2sGPYcD+7KlmHlqKEMT0dFHz4adonNtJAVY/40JUuPMN50YJh3hGUFlA+UBnS3e6kix5kqRcm4405XaKkfCAAXsWBzx3vaxa3ZN9O0BrXJ9OD6psiI6mWMWact2scDkgeHZu2E7IljI72mD/vwFvZXDF7K2pIUSXEhFkdYvgpWDWa5cgJElisayNcn5Io9n2czG6SsgtooEbDzDMpP+lc8NshVl61nkeTKUXrGFlDFS2VFAXXKtzYnS1wLih2Uzw67rLoaxxGpvwt8EF9LO1vc+BTBxWU4giEKPkwRgZwNdB+bTnoxGhsaCdl4bJGB38axvFtQY/aUsytmijtFEbggrHe7KRxDOXYHXRuNrU9tW40RT4GYztWI0zUYniMbEqh98PiU3kn8WOpioffD4lN5J/FjqzrPwH/xPJVVJ+PH/JvMKraVKlWEXoSvfoK2NG2BnxTp1rRzSCOM96xRNoDpmJygE8Ne+pLZvSFtTGoZNn4CIQoct5JA1rAEqLtGLgEaAc6Y/wDp3x1oZ4CRZpGkXXmqRBrL5Fb+QqZ6PLYPam09nHspm90xDkFNr/UskY/wzXR+LIOOzJcowzMtG0371Obj7++7Otgnj9z4qD87Eb2yg2zLfUAHiDwuDcgg0Nxbf2ntePENhI8MuCYPCFxGfNMCLGzLfKcrDkACbXNjW2HnjxG8xfDEPGuGZJ3Q3ViAVILDQ6mJbjmhHyTbhsdNp7H6zAxYI4yAuzYeVWtbNbR7A5eRIOXW9iQdOa6Ka6FcexwL4WS4kwkzxMp4qCc1jbuYuPo1YFAPR7udjMLicRisS8R91gSSRpe6yly/6NlzuuhN7juuT4U6ZKlSrNJJYrBFZrFJMuE2ER/TRW/SUN/mK1w+z44yTHGiE2BKoq3A4XsNacWpU6iobGbmYKWQzS4SB5Cbl2iQknvJtqfOpNpEjCrdVBIRBcLc20VRzNgbAch4UOb577LgAnwTzOwaRkj4pDFYyzMeACggC9rkgXFR6blvjFTF4yR0xYZZYzEwy4NQQeqhuCtyoAZyDmPgAKiXBqnZHIrNBGBTaWV8Eh6vqXkC46cCZpkJzxBIgRmIVlV3bQZSACxOV3sjfgPiUwU8TRYmzLJoWjEgBZFSS3aEkaySL4IQddKQcCmworpVm9KpJlwxOGVwFbUBke3jGwZf/cAfZTeNc8pb5Md0XxY+mfYLL9vwrtj8QUQldXNlQd7Not/DmfAGtsJhwiBBrbiTxYnVmPiSST4k0yS62pq+CUHMvZNuI4e0cLa8KdVg06Sj48GymydjS7EDsM36vkeJutuWp5dGxNvzq2HrDtJ5k2uvt08TTutTSTXQLjejGEXfCHqs2vVm7R8NMp1ZB9oWOgAsKFNo7LlgbLKhQngTqG/RYaHy46GrafAgG8ZKHiQNVJ8Y+HtFj403xL9krOgKnibZ4zqPSBF1+kLDvqyptJSwDCcwqyr0bFUEuGTvOsKoqh98PiU3kn8WOrQ2ruRGwz4dsl9QpOeNv0W4r+0cOHOuN/8AZ0kODmWVSpISx4hrSx3ysNG4jyvqAauX10VRA8NOeE5HXq86lRtoJqeoYXC4xNzGrWFUlKlSrJLaK1+h7aBh6uQGw90FX42KukatcDja9+66g8qtTefouhx+KGJlkkQdWsbpGFGfKxNyzA6WOWwHIa1TPR/8VbW3wra9xyR6g99ejNg4/rsPFNpd0UtbWzWswue5gw9lWNXF9zFJ7LH6fVVVHNeaaM7HXTHZG72E2ZC3VKsUYsZJGbU20Bd27uQ4DkKf7O23DPfqnVivpDUMvddWAYA95FqGN/sWzTYfCICxa8uReLMpCxjjawvI5J0BjU8qD2jIJDrldC8bC97FWswDD0gbX7qp5JsB1ZK/hpxI3XmrYn27AhKtNEpGpBlQHTwJvQ9N0iLf4PDuy+szrGSO8KbkX/vZaCFIUW7KjhyUXPAefhWwn7RQ3uBmF+Y5kHvB0I46g864mpOwIltE0esVaOwt4Y8UpKBlZbB0cAFb8DoSGU2NiCRoeYIqUqv+j5T7qlI4dSoPn1jFf/2+urAotjsTQUBMwMeWhKsGs1hqmuJWBWDSpjtjbEeFifETMEjjAZmNzzsAANSSSAAOJNOooV2RGJ58bi3GYSyNhEB4e58NeNltyDzGYnyBqNwm28SkLbHw7f2yC8azyKSkeFUAwTsbWLsjJGAL9tWJ0Fy/3DJOzcIxPaePrGPe0rM7E+ZYn21OLELlgBdrZjYXbKCFuedgSB3XPfUSUcIg5oQ/FBidooj41ZMLEArLhY5GjkMgGks0i6rlbtJGOBAZtbCm+2NiNBg8RiGkM+JjkXHdeyKrE4TKUWwFhaFGSw0vI5sL2BYBTfaagwTA8DFKD5GNqZP0QARFE1wCOBAI8jW1Qu5eIMmz8G5Ny2GgJPiYlv8AtvUljsV1aFgLnQKvDMzGyi/iSKmgNq4oesmJ+TFdR4yMO1b9FSB9NhyNPK4YTD5FC8TqSfWY6s3tJJ9vhXY0kis1retZJQoLEgAC5J0AA4kk8ufsqpumrfkokeBw8ljKolmdG/6Z9BA68M5uxsdVUcmpJrK2FlB4a+Wv+XCsmvJ2ycXicMDi8MZYlQ2aaNWCBvVcgZDxHZa/Hxr05urjZpcHh5sSqrM8au6rcAZtV0PokrlJHIkgEgUwN09lJmuT11NcnNOmUZjIstjH2WZgLD0TfUlk4GyhjcWPZ40F9MMqLsqcPYF2hWO+pLiVW08erWTXu8xRwO07NyS8a+enWH6wqfQaqS6ZdsmeaSBfzeDAU8dZXdOsPsGVB+iT8qwdrC45bimLg3X7FVFKlSqC7Kxej/4q361/3I6u3o22jmgeEnWJrjj6MlyOVvSD6XPC/OqS6P8A4q361v3I6svo+xuTF5CdJUK+lYZl7Q04MbBgOep8a0skWPRwO4X4f1dZaKbo9JOG8keferGGzU684i3wjIsWY8kVicq9wJNz32HcKp6RM082IDXWaSSS2UA2duzd+LLlUEC2hdtdat7bE5jw00i+kkUjDzVCR+0VU0cWVVX1VVR9EAf6Vj6p1gAFt6JgLiTsTfGYFZbBiRbMDbL2ldbMpzA2uLajUcQQadToWF1tmGqk8LnvtrYi4Nv9KxcAXOgGpPh/z/StcIhAJb0mJY+F/RX6KgDzvQVzZWVhfLaj3o9woEDTm2eVyGUENkEXZVCRzvmb/EorvVU7I2w+GkMiWIawdCbK4HA3HosBoG9huLWPdj72QYg5FfLLa5heyv5qPljxW48jpVnC9rm2Cp6mF7XFx1HapqsNWM1Jq7IXYsUB9L0ROFw7WuExcRbwDRyop+26W86PKH9+tkNicBiIU1kK54gPnIiHT62UD20zhcWUoX9HI1+4gqqdjbz4rCIsURSaFBZYprqUX1Y5k1t4MG/bRDh+k/5zBTA98ckMg9lyp/ZQZBOHVXHBgGHtHDzGo9hrqKrhUPGRW8doimk9JhIBzyOXzBRm/ShH8nCYon+91CD6zJUdtLfrEzI0ccKYdXBUsz9fJZhY5VXLGp46kt5VAA1iWcIrOeCi58bch4nQDzp+svOQAXP7Hp2Aue4kD22HyA5qwehqPJhsTGukceIKxjiB8DFnt9PMT4k0YsOsn/uw8u+R10v+ih4d8gPIVDbnbMbA7ORZReU3mlUcTNO2YoBe18zLGORIvpU/gcL1aBSbtxc+szasfrJ9lqsGjIBYmZwdI5zRYEmy70qRrAqa4oV6TYpm2ZiRCyIchMjOxW0QF5ApAPaKjKOHpGvMSL4ez/4q7unfenJDHs9D2prSy2PCJD2VPgzi/lHzvoKdD25aY2eWbERh8PEpTKw7MkkikAfRQltNQWQ6aVBydG3Q5vLBPhf6OWBlMMZMpOV45esbtFjyZyW7BB0BFzlqy6g91tzcPs8SrhwwErh2zNmIstlUMdco1IBv6RqbpwokrBprjZiq3XViQqDvZjYX8BxPgppw1MS2aQnlHoPF3HaP0UIXzkanSCi95tsrgMG84sTGoWINf4SRtEBt3t2jw0DeYoXH4Y+4cRI5JZ8rMx4sWmQknxJJPto86Vts9fiosAhusNpJdP8AquvZF/7sbcvnfDQY3piy4CYeCfxUq2o6f7iSQ9k8lUV1RaaKIdpt+IVY0qVKqdXisXo/+Kt+tf8AcjoswGMMUscwv8GyvoctwpBK5uQIuD4E0J9H/wAVb9a/7kdEtbSjaHUjWnaFhK1xZVucNhV3tGssZU6o6keauP8AUGq1wfRjioLxxvA6Fr9Y7yhyMoAuoQi+l9G58qNdy9o9bg4iTdkBjbXMbobDN3Epla396p2sXNCMRY7YbLdQTGwezaFTeLwDRyvHI2ZonK6DKugUhgtySdeJJtytSvUxvdBlxkvcwR/tKF/zSokLVS8WcQr+F2JgK0JrnLEGFmAYXvYi4v3gcj4iu7LTbFT5FLWubhVW9szMbKt+VyRc8gCeVRF9i65bVJ7P3hxMFhHMxUfIl+FX2Fj1i+xreFWJsDabYiBJXVVLXuqkkdliNCQDra/hVVKDYXNzzNrAnnYchVn7orbBw+Kk/WzGjaeRziQSqytjY1ocBYqYrU1saxRqqlTm/m7Jwcz4hfis7F83KCWQ9pG9VHY5lbgGJB4reAtV9Y1UMbiQKYypDhwCpW3azA6EWvevOzYXOzyYWR4IXdmhiIEoSK9o9H1BIGa17DMAOGoFRE0eley12hdISub0BaXW1WtkN2dh3ZqSA/5//aIdwd1zjJUxci/2SFs8d7j3RKvosBziQ6g8GYDiAaGtgbPRsXhkxcnXwPL1UiEKiZmU9UHCG5AkyAgm3aXSr6ldYoybWVFsFUW4aBVA4cgB5VKniHrKGmdJSH7howg69WfC4t71zftzBfkxWY+LsOyPYtyf0k8ae02wGHKJ2rZ2JdyPXbU28B6I8FHGnN6NWVK1rjisQsaNI7BURWdmPBVUXJPkATXaozePYa4zDSYV2dVlGUshAa1weYII01B4jSkkvMe8+3Xx+MlxJBJla0aWuQnoxoAOdso8Sx769Hbj7tDAYKLDaZwM8pHypX1fXnb0Qe5RQNuv0MPhdoxzyyJNh4ryIbFWaQegHS9hYkvcEi6gWFWtTAZ3SJSNamkTWCakorhi58iFrXItYcMxJsq+1iB7ajNrbRXBYSWd7OIUZ2F7da55XsbdZI1uFu2NOVPJDnlA+TF2j+sYdkfRQlvppVZ9Lm2jJLDs5OAyzy6WuTcRL3WAzMdPlKORBkxhkcGhM94Y0uOxCexImd3xEmryMzseN2cknU+Jrfe/4lN5J/FjqTwsOVQoqM3v+JT+SfxY618kQipHNHZPJYtsxlrGPPaHMKraVKlWLW7Vi9H/AMVb9a/7kdEtDXR/8Vb9a/7kdEtbfR/5ZncsFpH8y/vRv0Z46xmgJOoEqi5PCyvYWsOKc9b+FWAap3dfG9Vi4XPAtkPHhJ2eA46kf8FXGazulYsE5dvz+i02iJcdOAdmSrrfWS+MYerFEPrMh/1FQeapzfiO2MJ9eKM/ZaQf7VDRbDlkw8+IQpkikLEEsrAIsbtbskNpfTTjxrNPaXSEBa2KQMiaT51ri78B38PGwJ/yBppjOMZPASC/hdWVT4dph9dOJMMzvGiAFutQAE5b3JUjNbTRjWuMiZSYniYm2uUxyKeOmZH4/URpwrm1jnC4C7vkY3JxssEVae7YthYB/wCNf2i/+tUwNqMGCpHLMt7Fgq3TzfNkf9h86urYothoP1Uf7i0VTMLSboKtkDmC29Pya5T4hUVndgqoCzMTYKqi5JPIAXPsre9ayICCpAIIIIOoIPEEcxajFVqq989+RjE9z4fOMM9uslIKGdeIRFPaWM82IBYaAWJNCPUTyzJBAFJlDEHOI27GrLEW7GcpfLf1T3VaeP6KcC5zRrJhze59zytGD/hnMg9iiovEdEeUh4cdOJI2EkWdIWCyJqhYqgYi+htxBIoV0b3PBdqV7BXwQ0zo4w5rztyPhly71thNxNn42KMwK0HVFY5oh2HPVm5ixSH5fPrPS1uGING856yZU+THaR/0jfqx7NX9ieFRe6+KjkMjGMRYtQkeJj0zrlvkFx6cWrFH4FT3ggSMQeIuSucMxYuuran5ScwFCi6m9lHZ0vXdrcKpnk6rqQrF65QYlXF1IIGh8D3EcQfA610rouKzWDSJrF6SSRNa1kmsXpJLBrjiJwiljchRew4nuA8SdB411JpnP25FXklpG872jH1hm+gtJJNp51w2HeaY6IrTTEa68Wy/uj6NUhgcQ+KnlxkvpysXI7uQUeCgBR4Lrrc0a9MO3exFs9D2piJZeGkaN8GPpSLfT5rx1G8Dh8iAeFXWiafE7pDsVLpeowMEY2pxUPvh8Sm8k/ix1MVD74fEpvJP4sdX1X+A/wDieSztJ+Yj/k3mFVtKlSrCL0JWL0f/ABVv1r/uR0S0NdH/AMVb9a/7kdEtbfR/5ZncsFpH8y/vWGW4I79KubYW0evgim5uoLAcm4MLXNu1fS/dVNVYfRrjLwyw69h8w4WAkF7C2vpK5N/X9lA6ZixRB+48/IR+hJcMpj3jko7fnaEcmJQRsGKRsHtrlJcZQTwvo/2TUZhd4Wiw2IhCrkYyF2NySOpUOANACACNb6+VS2J6PpjPI0bhI2a4GYcOXBSwsNNCOF+dSuzuj6JEyyMzd2UlQOJPG5a5JJJ76yTGWkLytm+a8IjGtV6Z7hVU3cGMtlNwtmXMSw0AsG4nX21vjos6ZFKnUHKfRYA+i1rmx0+qrPwu7GEiAIjWw5ucwv4Buzf2VFbS6StmYYWE0ch5LhwJj3cY+ytrcCQanEzA3DrUJ5TK8POVkM4DdPFTi5uo77CIeQz5nPmAKsXY2FeOCOKQgsihLglrhRYEkgEm1r1WW1umuVxbB4XKT/1J2zEaHhGhtocpuX5Hs86F8dtnaWLBWfEyZGveNCIkIIsVISxYeDEii4aKR3qNQU9exucj7q68fvbg4G6ubFQRv6ryoDoSDcX01BHspt7/APZ3/fYb75P96pTC7tIup4njTr+g4+7/AD/3qyboeQjMqrdpmEGwBKuEb/bO/wC+wv3yf708wm9OElBaPFQOAbEiVNDa/f3EVSX9Bx91c5d3om4gHzFOdDydoJhpqHslXNtWHBYgq7zRrKmiTRzrHIgPJZFa+W/FTdTzBp3g9pQogRsWkhHy3khzH9LJlB+qqI96sXcPqpe9WLuH1CofY8u9T+2YNxXoKTDI9pBxI7MiGxseFmHpDzuK5mSRPSHWL6y6OPNL2b6JB7lqhYNhmNlkhdo3X0WRmQrpbQqQRpp5aUY7G6S8RDZMYnXx6DrYwFkUcyyejJyOmU8eOgrhNo2eMXtfuREOkoJTa9u9WfDiVcXU3txHAjwZTqp862LVEbM21hsavWQyBivGxySx39cekvA8RY25jWnLo6kEjrQOBFkdb8ezord2mU8RY3NV6sE+vWDUdFjjbT4QLfP8lxx9KM6jkOGvlTqLFKwuCPK4v9VJMt5ZAoLMbAAknuAFzTL3QsMLTTHIAGllOpyAC5FgPkooUW45fGumJ7TLHy0kbyB7APm4v5RtQL0v7wZIEwKeniTd+doUOo8CzgDyVvA07WlzrBMXBouUBxYtsZipcbILdY11X1VGiL7FAHsqYprs3DZEAp1W3pYRDGGhYWsnM0pcUqh98PiU3kn8WOpioffD4lN5J/FjpVn4D+48k1J+PH/JvMKraVKlWEXoSsXo/wDirfrX/cjoloL3O2/BDh2SWTK3WM1srnQqgBuqkcQfqqc9+GE+eH3cv4K19DUwtgaHPANt6xNdTTOqHlrHEX3HwUxT/Yu3HwkwmQZhbLInDMhPI+sLXHtHOhj34YT54fdy/gpe+/CfPD7uX8Fd5Z6aVhY57bH2hcIYamF4e1jrj9p8FZW1emnCxoOrinlkI/N5RGFOmjuxI5nVA4uvGxBIrtHpZ2jPcYdI8MvIhetfjp2nGThoewfC3Ghlt5cETcyr93L+Cui72YMcJh93L+CqdlFSA5yA+8K6fpCrI9GJwP8AE+C0xOzJ8SQcVNJNa1utdnta9rBiRzP1mnWH2BGvjXL334T58fYl/BS99+E+eH2JfwVZR9Sj1ObxCrJHV0mtruB8FJph1XgBXW1Q/vwwnzw+xL+Cl78MJ88Pu5fwUUKqnGp7eIQhpag62O+E+CmKVQ/vwwnzw+7l/BS9+GE+eH3cv4KfrcHbbxCbqlR+m74T4KYpVD+/DCfPD7uX8FL34YT54fdy/gpdbg7beIS6pUfpu+E+CmL0r1D+/DCfPD7uX8FL34YT54fdy/gpdbg7beIS6pUfpu+E+CmKwRUR78MJ88Pu5fwUvfhhPnh93L+Cl1un7beIS6pUfpu+E+CeyYDtCSNmjkX0XRirDhwYEHkPqoh2V0jYuA2xKjEx3F2UJHKo52sAj+AIXhq2twI+/DCfPD7uX8FYO9+E+eH2JfwUDOyimzLm333CPp5a6DIMcRuLT4K59k7wYXHC8ThnUXyG8c0YvYm1wyi5Go01GuurnEYFjqTn/vCyyjiAc3ovYHgQPbwNCz7fwRIYT5WXVWVJlZT3qwS4PiCKndk9NDQG0sy4qPQdpHjlHeRIIwGNr6MDwGo50M9K1hux7SO8XWhgqnSCz2Oae425K48PoGduyWOY31yKB2QdeSDW3MtxqjcTtI4/HS4s6oTliB5RJpGOJ5do68WY86eb2dNKYrDthoEMIkBSSRjmOQ+kiqE4MLgnTThxNQmzN4sJEluuF+fYl/BXbR7YxJjkcBbeQuOknSdFgjaSTuBRJSqH9+GE+eH3cv4KXvwwnzw+7l/BWm63B228Qsr1So/Td8J8FMVD74fEpvJP4sdL34YT54fdy/gqM3l3lw0uFljjlDOwSwySC9pEJ1KAcAefKh6qqhdC8B4vY7RuXelpZ2zsJY62IbDvHsQBSpUqxi3aVKlSpJJUqVKkklSpUqSSVKlSpJJUqVKkklSpUqSSVKlSpJJUqVKkklSpUqSSVKlSpJJUqVKkklSpUqSSVKlSpJJUqVKkklSpUqSS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9" descr="data:image/jpeg;base64,/9j/4AAQSkZJRgABAQAAAQABAAD/2wCEAAkGBhQSERQQEhQWFRQUGBcUFRQWFhcVGhUYFBgaHBgYFhUYHCYeGB0jGhgWHzAgIycpLCwsFh4xNTAqNSYrLCkBCQoKDgwOGg8PGiwkHyQsLC8sLy0sLywsLCwsLCwvLCwpLywsKS8sLCwsLCwsLCwsLCwsKSksLCwsLCwpLCwsLP/AABEIAOEA4QMBIgACEQEDEQH/xAAcAAABBAMBAAAAAAAAAAAAAAAGAAQFBwECAwj/xABPEAACAQIDBAYDCwgJAwMFAAABAgMAEQQSIQUGMUEHEyJRYXEyUoEUFiM0QlOCkZKT0hczcnOhsrPTFRgkYoOxwdHwQ1RjCKLhJTV0wvH/xAAbAQABBQEBAAAAAAAAAAAAAAAEAAECBQYDB//EADgRAAEDAgIGBgcJAQAAAAAAAAEAAgMEERIhBTFBUZGxExRScdHwIjJhgZKhwRUjMzRTYnLh8UL/2gAMAwEAAhEDEQA/AK73X3XhxMBkkMgIdk7LKBYKh5ode0al/wAn+H9ab7afy6XR/wDFW/Wv+5HRLWso6OB8DXOaLrG1tbUMqHta8gAoa/J/h/Wm+2n8ul+T/D+tN9tP5dEtPsJsSeW3VwyNcXBykAjwZrDj40Q6jpGC7mgd6HZWVjzZrnHuQZ+T/D+tN9tP5dL8n+H9ab7afy6szDdHuIb0zGg04sWPjooOoqbwfRxCNZJHfjooCA93ef20DI7RzNgPdn/SPij0k/aR3nyVTH5P8P60320/l1vD0cQPonXty7LI3Hyjq/MNujhY9RChNrXcF/bZiRfxAqUWO3DTy0/yoF9VS/8AEPHLxVhHR1X/AHMfcvOmL6L44rCRcSl+GYqt/K8etN/eBhvWm+2n8ur331w5bA4i1rrG0gLcAYu3f6lP1jxqrtly5zE3ey/vCjKEU9S03jAIQNd1mmc20hIKa4DoNMyhx1iggFc8sakg88oiJHtA4inP9X8+sfvk/k0Sbzb1bS/pabZ+AMFo4RPaZOIygsM/iWHG3nXfBdIUuI2FiNooqxTwq66C6F0KdpVb5NmAsb2N/CqQ1AJuGNHnvV62mIFi9x96FP6vx9Y/fJ/Jpf1fj6x+/T+TRpu70oYT3LhfdmLiXEyRq0i8LMxPpZRlj4cCRbQmwNHCOGAINwdQRY3B4G9N0/7W8P7T9X/c7iqT/q/H1j98n8qsf1fz6zffR/yqu+sU/T/tbwS6D9zuKoyboGZeAkb9GeHTzzIP2Vz/ACFv83N9/hv9qvesGpCpAH4beB8VA0pJv0j+I8F562h0UJBbrROt+BzxkHwDKhF/C9M/yf4b1pvtp/Lq5+kqUps2dxxDQW9uIiX/ACY/WaDt0tnjEzRq3ojtvx9FLaX5XNhfTidb2q2pDTSwufJGAW7lT1bamKVrI5CQ7ehMdFSZOsCYrIflaW4249V301G4GG9ab7cf8uvSFtfH/n7Kh9rbrwYjtMuVvnEsp4c+Te0Hh7KDiq6YutJELexGS0dSG/dzG/tVD/k/w/rTfbT+XS/J/h/Wm+2n8urH2nuPPFdktKo9S+a3eUPH6JNDxWxIPEaEdx8au4aeimF2AFUc09dCbSOIQz+T/D+tN9tP5dL8n+H9ab7afy6JaVd/s+m7AQ/2hU9soa/J/h/Wm+2n8uo/b+50EOHkmQyFky2zMhHadVNwEB4MedGtQ+9/xKbyT+LHQ9TQwNhe4NFwDyRFNXVDpmNLzYuHMKraVKlWQW2V0dDe6PurBySGTIqzutgLknq4j5AWI/8AirMwnR7hlsXzyaWOZioJ01GSxHlfnQr/AOnj/wC2S/8A5Un8GCgvYe3MTh8RJvBZmw0uLlgxCC7EROQynyXMAvCzIB8qihWThoY1xAG7JBmigLy8tBJ35q+MLseGL83Ei8DcKL3Hjxp1M4UFnIUDizEAd3E8KB+lPe58NsxZ8K9jiHjjSZT6KSI751PK6pYHlmvyoP6ROjYYTZr4gYvEyyRNEziWUukjs4TMqEXVgXuDc6Bhrxodzi7MokMAFgrqy1m1M9ibQE+GgnHCWKOT7aA/60+pJLFI1msU6ZaNGDoRcHQg63HMHwqjt18GRKmGzAmOfqc9uJjkyZst9L5b2vzq8zVUYvBmHbtje0ssM6kkG+cgNa3AB0cWOuniDVho+Use621pVfpCLpGN9jhzUPvds/Cz7wYpMbiDh4vc6HOJBHdskdlJIIYWJ7PO1a7C2i7bC2vhg3W4bDXjw02QJmRmJsRbX5La6/CeVrU2nuPgcTI00+FikkYAM7AknKLDn3C1OzsDD9QcIIYxAQVMQUKhBNyLLbifaeZqtsrK6q3YUmyRsK0nufreqfrQcnXnEagZQfhM2bLltpbwot6Het/ojD9be/byX+bznJ7ONvC1SD9G+zmZHODhugCrZSBYcMyg2b2g+2iNEAAAFgNAO63IDkKSa62pWpUqdMlatSK2rBpJIc6RIA2zMXcA5Ys4uxWxjZXDaA3KlQ1uBtY2BJqucXtGbCYHCxYW64vacnVxvwMcalUGUtYKzNIpDa6NmB0Ui3Ns7MGIw82HJsJUMZI4gNobcNbUKdJG58s0WGnwQAxGAcSQRiwDKMl0UGwuDGhA0uARzro2UiMxjaoGJrnh51i/zUVB0Jxqgf3bihiv+4D6ZvBfSK/Tvap7cDaOMaOXD4+NhLh36sT5SExC62ZWsAxFuIGoKnjmqFw3TXAuWLE4bFQ4i4V4urzBTezEEkOQONst9Kc76b1Yw46PZWzQgnZOulmkGZYk10sQQNACSQfTUAa6cV1R2RUftLYkM4IkQE+uNHB8GHkONxpwoT2Zt3aWExcWE2iqYiPEkrFioEIyPoMsyKoAFyouQLXvcgHKe2qTXOYbtNioOaHCzhcKv9qbgyLdoGEi+q3ZfloPktz7uHA0MzwMjFHUqw4qwsR7D/zzq5SKbY3AJKuWVA69xHDyPEHyq4g0xIzKQYhwKpqjQ0T84jhPEf15yVP1D73/ABKbyT+LHVk7V3CIu2Ha/wD43Ovkr8/pfXVe7+YCSLCTLIhQ2Tjz+FTgeB9lW0lZDPTvwHPCctupU7KKanqGYxlibns1hVNSpUqx62yvHom2sIN39ouD2onne18ur4eMJr4spHsrbcroplxOz4evx2Ijw8qmT3JEMq9pr3csxVicobVdCa2/9Pko6qeFgCHcvlIvcxiLv00zX+qrixeLSJS8jqiDi7sEUebMbV0c3CeC5Nfi4lV7u30fTe5MRsnH2fCBycLKrjrFGa4OW3YIPaAOnaZbWrOG6HcwEWMx+JxUEYIhhJ6tY9CFN8zZioOnAC3C2lETdI2zQcpxsHdfNcfaGn7ansJjElUSRuroeDowdTbuZdDUFO647G2SmFgjw0Wbq4lyoGYsQB3k8ae1rI4AuSABcknQAAak1spuAeR/bTpkrUrVtWKdMtTQBvngwu1NmYgWu8ggbU3bLIrppwsM0n2/qsA1Bb0bKMowzrctBisPMAADcdYFfjwAR2Y29QVJj8DgVF7cQspsVoTUFt3e+PDkxAr1oC+nnWNc1vzkoUhOzrrYcLlbg01YPJIVdnwuKZQ0TrM82HkyqL5YmKo4A9KNlVrXZT8sQIIUhmigUqYbG2gZos7qEdS0ciAkhZIzlcA2uVuLg21VlqH323p9zII49ZpPRsMxQE5QwHNi3ZVeZBPBTTtBcbBMclnePfdMMxijXrZh6S5siR8/hHsSDYg5QCbEXyg3oUfpExZGcNCF5kQOUHm5cj23pjsvYjOTdDM6m7LmXq42btWd3IEspzZie16VwBfM2NrSSSXiCPksUkAHazAkNE1j2BYAki4YNobcYtqYuk6JgB3kmwRXU3YC57rEf8tF3e/zkiLZ3SU4NsREpHrQ3DDziYnN7Gv4GjbAY+OaNZYmDo4urDnx5HUEEEEHUEEGqYkwcgBYxvYAknscBe/ZzX4C9rcqJejva5TEdRqY8QCwtwWRVvm8FdAbnvjT1qPmiic0uhN7a7G6rmmaNwbM0i+q4srMArW1bmtaBRC1t+znzoI3v3TxPuuPamzmQYmNOpkhk0SeO50LA6NrzI9FbEEanFqVKydD26O0sbMknu/DLhmDAIEkDh1I1vZ2NwQe4HMO41O2ra1IimSWlq1IrcitTSTLmwoK6X1/+j4vwEVvD+0w0bNVe9Ne01j2VJGfSneONRf1HWRm4a2yAfT8NWThecaVKlSU1cPQbjerZL2s80kR0J9OOPLa3POEF+FieHESXSNsR4MaZZc0kU7FoJXJcRu2rwAtcR8MyWABFxqVoX6MsT1cIlGmTEF7kXtlWIk28hXonG7PjxEbRSoskbjVWAZWHEaH2a8RR1VHaON29vIqph+9M0ROp3Ned5Z5AdFzLpoGysDz0bst38Qa22ft1sK/WQySYZzx7BVX8JEsY5P8+4irKxvQ4l/7PipIxySVFxAUdytmR7ebGoDF7t4TCuY5sVPiZV9KHCRrFl0OkshdhGdOBkU+FVuG2d08VFMHgM1+y9z8jyWu3ekSHH4GTCySSQ4rKSqQiV48VYfmyEBdVfhZgMtx2mF72TuJtYYjZ2FlHHqlRxzV4xkdSORDKaCdn73jC3XCbMjRT8o4oLI/i7CJyx15ufOozY2+vuHaE2WCRcNi7S+5wyMyTsCGaEqbFWZbMDltmvoFp2yNOQKvHUc7GgvYeCtHbm8sOFAzks7ehEgzOw5kAkAKObMQo4XvYUKYjpGnP5vDxKOXWSux9oRAB9dDWIxLyu80pBkkILEDQAeii/3EHZHfq3FjXM0JJVG/orR0mhI8AM977tyKoekiYfnMMjfqpSD9UiW/bRbsLb8WMQvFfstldHGVo2ABysvkQQQSCDcE1U9qIujdyMbMo9F8OrEeMcpAP1SEVOCcvdYrhpTRcUEPSxXFrX96iN45D7tndl6wLNIrIeJFkAKG9swAFgbA5mFxcGpTYGKBjXCqwETZXwMhv8BMuqRG+oQm4APC8kel0FMN9sM0eNn0JzNFPYdkujKFdVPI3ifU217r3rfCYeMxBUF0bMe0WJJZiWzZjmDZi1wbEG/Aija54jayQA5j3f6qTRsXWOkicRkbjtf4jbYOLDyyOugnSHEZDqVexhlUker1UanxvVdHGtiJZ8cAGaSQx4ZW0uWIiivc6adWvHS83rGn2xNu4pAkyoHB66yyWRnimYSq5lDWBFtCIyTm1B9I8tn7PtBh1V2URohunZZrxW0bity7NddddCONCTTgMs3aiKKmc55dbMDLv2H6rnFs/LOGcB1gYdTEx7RKm5mnNvgOslvKRrI10WwCm76M2YqSXlctIwVWZiXNyRGuYhdLDwAuTxrh7mkzZFCxwLwCOyuxNr6hCIxxvY5zxzDn3nwQYZQJEXnHFiWiQnvZeqJkJOpLljfnVY4lWMcb4fVaXHVfZ7h5umW2sNK4VDHIqG4ZZEaIS3FwA5BBFg10JW9xxAIM9uZh/c6tiZUbrJSYYIhkZ3tq5QBstjb0iQAEJJA4sNm7Ka3uePQSyRs2aQym8ZuMo6tFjFwCxsSwFtL3BRsJLyJiyPgnBw2Hva6Rqwyv6OnXOpY68BALXBq0oppOjMeVvmqqvjxPEkt8WzdbuztxTrFbRxKgPJ7lwykgfCyPISTwXTIt+PAnhzpvtzec4ZA7SYdiRdVHWlpLkAZAoY6lgL8PHmAPeFcRLIs0wkYEiJeBCyk/Cxqi3KdqwA9JginUmpfA7sPLs+GRczCSJXKR9Xn0eaSGxewawnIKZl1vY8b9rnEW2UjSxsiZI9/rHMDYPFPdidIbzYhIpYFVZNEEbM7BgpY3JsGFlI0AtpbNfQuG2Ye1eRVKC7B7xlR3ssliBqNfGgncjdqePFddNEyqqOBnFiHfKFsL8QhlBtcC/ptpUbvvtaWZu0B1cMkq5ArEwshyK0z3KgurK6g5ey2mY3NRaXtYS7WukkFPNUiOA2bvPz1+bqzMDtCOZc8MiyLcjMrAi44g9xpxaq76NIZCJ5IpQBnj+CZcyyJk0dSCGUE5kDjMpEZ0Yg0V7R3vw2HbJO+RwASoVpLBr2a6A2Gh42Ol7VNjrtuckFNT4ZnRR+lbcpc1qa2DggEEEHUEG4IOoIPPSubmpIZc5Gqg+l7bHunEThTePCqIRrcF+tXrWFuHasn+EOHK3t9dv+5MHLMDZ7ZIRcXMrgiOwINypu/A6Rnle1FY7BZNnTHmQn8VKKpocYe7cDyQlTOI8DdrnAfMIEpUqVCI9WL0f/FW/Wv+5HXojdvGdbhYZCSSY1DEi12UZW0AFu0DXnjo++Kt+tb9yOrx6O8RmwmS9+rdlt6oNmAHhqT7au6ll6KN2763VBSPtXSs3/T/AFMt+N6mRjg4GIawaaRSAY1a+VEPFZGAJzfJXhqykV6ZrfBxKCV+iiX17TeseNgCxvc2velisfI8UuK4yTM8oOpF5HCx6G+ip1Yt3JTrD4UIoReC6a6k8yxPMk3JPeTWSnfidmvUdG0whjGHWQCTtz1Aeea0wyNrnKsf7qlQB3asSa6DDrmz2Ga2XNzy9wPIV1tWRQ6uMItY5rW1Yy1vStSspXXOiXo0hBxeJe+qRQx2/WPKx/YiUPZaMOi7B/B4nEW/OzlAe9cOix+z4TraMpm+ldUmnJLU4bvI8U86QNhGWETxg9ZCGvlvmMbAZ8oHFlIV1HG62HpahGzNoosIGWzIo+DTtGTMdDESe2HYixJvdu1bjVwutAG8G4Mgn914LJexvA2gu9y7IdApYnhdbdoggMysdI0Sx4Ds1f2slSzmnlxjUcjln7vOaBFxgRVVk7MxcyJ8II5Pgyzu7j/oIXQmy2KkAA6hpPYm343VrFljUgIXUrkQqtle/ogEkAtpYKMxIvTOLATSSTMcP1aA9S5GmX0pSgGgJkZIy2W4ImF9LU42QQkiJYmF7ZHUXeAsmeCyelKhjzxFB2mXDqB2o1uI6H/l2vvViyfA7pWatRy/xEI1se+tJZ1W2YgXv+wXJ8ABxJ0Gl7c+KYRASFOQ2DfBOMrKeDqLZHU69q3EEGzAgbvgyxCko5JyqHQ6l9Mt1YAg6XFrG2oNtAyyxsVcGUuZibb6Ii2BEsay4qXRI1YXOg0F3P1WHtNO9iwkJ7glC9iFCoQMtkJKhSbk5lZbZh4HQ1HbxbLaZF2dGwASLr5QdBKxbLGhvrlZxKxI9EpHxvYst2NqvKerMgjxcKmEmRM4mjRvlpnU9YjXvZhqb6hrKYHdFZuzb71np71BdKNh1bhsPnUpw7KgllyYmJGxCqbSWy9dFoC3ZIDfJV01sbaZStQG9+9c0f8AZ4V6mO7RCRTlduqyKwjFgEW7hQQc3ZNstwaI4IGmaSDEOJCgjkSREMLIz9YOzlclWGS4YEGzkG44j+2d23kZ5LrMpa0ksKRmU5BbtoFurgAKXh1IBHVXsQSCJG5HuXGmeyOUOkFwNi36MsfLJ7oR3d0Tq8pdmYhjnDAZuRyg6d9+dFO1NhQzAmQEG1iyuyEqNbNY2ZfBgR4WqI3I2TFCkrRMrNI4LqjM2QqCFD57Pm78wXkAAF1GOkPbbyOIGATD3YKGYXmkjYq2dT8hSBlBuGvfkLMLxs7kQW9dq7R+iHHh55oufCCPCyvgnzySAfDZhMxsQpYE3UlEzFUAy3Fram9X7QwEnWFgryiVmMcrHtS5TctIx9AABcxfLlHHKABRj0TpYYqx0zxDKOAYRnMfM6A8+xrXDf8A25AsjQwpC0xt7ok6qORrC2WM5lKu3AnMGyi2l2BEHFr47uRdJ0tLVuhhs52q585Ik3cmaODDoziWF4oupmy5CLxrlSRRp2vktpyUi9i0w5qF3T2o2NwgM2rEvFIQLBiD6S204EHTmPYO+O2usGEOJmOkcQkc+sQBoASASzWAF9SwHOpg3AIVPKx0byx2sGxVb9Km1OuxcOCRrrCBLKBw6yQdgHXW0Zvw060666DO9UdsBMPBP4qUtiI0jviZTeSRmdz3s5Ja3hcmt97/AIlP5J/FjrVQQdFRPJ1lp5LI1VR0tawDUHN5hVbSpUqzC1qsXo/+Kt+tb9yOra6M8XZ54yTqqOBrbskhjbgD2k88vhVS9H/xVv1r/uR1Ym42JyY2Ma2cNHp3lcwvrw7P12rUGPHo63svwN1kmyYNJ3/dbjkoqHCGLPA3pQySRHiNEc5PrjMbfSFdctFG/mw2SQ42MXRwq4i3yCgsk1rarlsjHkFQ8FNhvLWFmjIcvZdG1QmgG8ZHz7VpatgtZtWQK5WViStSKwRW5WsMKVkrrhiJ8iM9r5VJt3kC9vM6D21a27Gyfc2EhgPpIgznjd27Uhv4uWNAOxthSSzw5kYRBhI7kELaIhgLm2pfIPLN3VadWFOzC25WR03OHytY06h8ysVrWS3ga1v4H6qIVAhPeGMYXC4eK97zRxl7WuzhzmYcrvb66EsXs+NYwDdYhH1UlibiIWKuDyaJwJA3Lt99HO/GymxGDkSNSzqUkVQbElGBIU8mK5rf3rcKChs/aCkM0MkltGQIFVxzIUkhXNs3q3JXgQRB1O6T0mkZe23BHQVkcbDFKDnqIF7X38AprY+70WIWSKdmGIjsesQlHUvcddG4Paz5SDmBN1yuZAqGnm7u6k8WJz4iRJo4wTE+UBi7AqSQPRIQsDqwNwRltauG4OAMbzZ0mQR2SAyhlXqZLSZFDDNdHBjsSbBFta5JN8wp25j0kO5xaS1py71HbS2fd0xCgl4g62HF0exZPO6ow8UtzNDW293ExWXGYWTJKQGDAlRJk0BYjVHX0c1rj0WGgsa5gai8ds5gxlw+UOdXRjaOXzIuUfgM4B8VblwmhLvSbrSildE7E3WgvDbbUyGLH9ZBJlEcjq7RJKoJyiYL6FszdtCFOY3YCwomgwTQmT3KsOSQR5QbqkQRMgIjQdsWykAFb2tmGhrliEw+MvDKhSVBcxv2Jo+WZSL3W/ylLIfHhQ8diY3Z5vhW66HiYrXt/hX0/SiI8UPIAPe05GxGw6kYWwz5t9F246j3HZ3HL2onTA9fI4l7M0QQriIAYXyyA2F7tcAqbqxZT2bi9MtobtyMWBKy9ZlMnVlcPLKBp8KlmjlB4Ejq7gW14VDYTfhXkLdYcK5skoeIzxnJmtYgq8Ta2IkAHDQ8anv6OSy4rChJZlfOZc6lpwQVdGmW41ViQuiBkTRQNC21WBrQ/XtQ0kMkRs4WXTZbJhs5aLEhmsCTAZAAl8qxrhVZVUFmOgFyzE8aE9vbGildsnWHVjHfDYtDGZZGeTOBhX60hndlvlOtje5YmQkxErZmb3Og9FEySO3HWVirKBw7CX8XN7VpiduuydTErDEnskMjZItbNIWIyso1ZVBObsjmSOwqI3XbfwUGPfG7E02KHMFDLDAMPh1kjfEOkfXSK0YQG+cxo4WSSUR9dIZHRB2eQVI6iOl7agth9nRggNaVxyCR3SNeHHMGPHTqxxzaGex8CQXxEsjskfWRwdY2cpEthJIzEZmZ2Rjck2UKBYXvTw2g2NxcuNcWznsC98sa6RqD4KBfxJOl7VYUEPTyNsMkBXVHRROeTn9VI4SAIgXwqN3v+JTeSfxY6mKh98PiU3kn8WOtfVC1O8DsnksXTEuqWE9ocwqtpUqVYZegqxej/wCKt+tf9yOi3Z+K6uWOXU5HR7A2JysCRfxFx7e6hPcAf2Vv1r/uR0WYTZsk3Zjjd+A7KlgM3AkjRfMkDQ1sqQt6o0OOVlh6sO644sGYKu0CgHePcxobzYZS0XFoALtH3mEfKX/x8R8m/o0a7IzdRFnXIwRQykhspAAIuONc9v7ZTC4eTEyBmSIZmCDM1rgaD23PcATWMewHIreQVD4XB7DY+daq3DjPbJ2r8MozX+qpnB7oYiTXIEHe5t/7Rr9dqNtg4qKeBMTCoVcQqzaBQSXAJz5eLcjx1FSNq4CmaNat5NNykWY0D5+fmhXB7goNZXLeC9gfXqT+ypzBbDhi/NxqD61rn7R1p/Sru1jW6gquWsnm9dx+nySFcMObZl9U6fotqPZfMPZXemskTdargjLlZWFuJuCpv4dv66khlWPThirSbNjaVoY3lk6yRGZSiAwqz9nU5Vdj7KedHWDwqYh3g2rLjLRMDDK7EIM6fCWY2FrZb2+WaiumzHwpjdlHEAGKN5JJlIzZo+sgzDKdGBCMLc6c4XG7Px2D2gmx4RHiPc7KxSHqSwe9kFjqWysLeVJJS+J6acAjsoE8kaEK08cJaIcNS17ka8QuvEXBFG2ztoRzxJNC4eOQBldeBB/5bwtVE7q48DZ4A24uFVQwkwbYSKRgWJzKAWzy3ve4BOutqtLov2GuFwCRx4hcTEzNLFIqFBkktplLEjUN7SaSYjJF1KlSp1FI1grWaxSTpjtHZccoXOvosMpHZZCTa6OLMh14qRcXBuDauOE2dKjWaXrIraFxaVeFgXXsuOOpAbQXLHWne0MWsaZ2vbNGNBfVpFUaDxIpY/EFU7PpscqfpHgT4AXY+CmuT42PycFIEqN2vuvFiDeRFY2sGPYcD+7KlmHlqKEMT0dFHz4adonNtJAVY/40JUuPMN50YJh3hGUFlA+UBnS3e6kix5kqRcm4405XaKkfCAAXsWBzx3vaxa3ZN9O0BrXJ9OD6psiI6mWMWact2scDkgeHZu2E7IljI72mD/vwFvZXDF7K2pIUSXEhFkdYvgpWDWa5cgJElisayNcn5Io9n2czG6SsgtooEbDzDMpP+lc8NshVl61nkeTKUXrGFlDFS2VFAXXKtzYnS1wLih2Uzw67rLoaxxGpvwt8EF9LO1vc+BTBxWU4giEKPkwRgZwNdB+bTnoxGhsaCdl4bJGB38axvFtQY/aUsytmijtFEbggrHe7KRxDOXYHXRuNrU9tW40RT4GYztWI0zUYniMbEqh98PiU3kn8WOpioffD4lN5J/FjqzrPwH/xPJVVJ+PH/JvMKraVKlWEXoSvfoK2NG2BnxTp1rRzSCOM96xRNoDpmJygE8Ne+pLZvSFtTGoZNn4CIQoct5JA1rAEqLtGLgEaAc6Y/wDp3x1oZ4CRZpGkXXmqRBrL5Fb+QqZ6PLYPam09nHspm90xDkFNr/UskY/wzXR+LIOOzJcowzMtG0371Obj7++7Otgnj9z4qD87Eb2yg2zLfUAHiDwuDcgg0Nxbf2ntePENhI8MuCYPCFxGfNMCLGzLfKcrDkACbXNjW2HnjxG8xfDEPGuGZJ3Q3ViAVILDQ6mJbjmhHyTbhsdNp7H6zAxYI4yAuzYeVWtbNbR7A5eRIOXW9iQdOa6Ka6FcexwL4WS4kwkzxMp4qCc1jbuYuPo1YFAPR7udjMLicRisS8R91gSSRpe6yly/6NlzuuhN7juuT4U6ZKlSrNJJYrBFZrFJMuE2ER/TRW/SUN/mK1w+z44yTHGiE2BKoq3A4XsNacWpU6iobGbmYKWQzS4SB5Cbl2iQknvJtqfOpNpEjCrdVBIRBcLc20VRzNgbAch4UOb577LgAnwTzOwaRkj4pDFYyzMeACggC9rkgXFR6blvjFTF4yR0xYZZYzEwy4NQQeqhuCtyoAZyDmPgAKiXBqnZHIrNBGBTaWV8Eh6vqXkC46cCZpkJzxBIgRmIVlV3bQZSACxOV3sjfgPiUwU8TRYmzLJoWjEgBZFSS3aEkaySL4IQddKQcCmworpVm9KpJlwxOGVwFbUBke3jGwZf/cAfZTeNc8pb5Md0XxY+mfYLL9vwrtj8QUQldXNlQd7Not/DmfAGtsJhwiBBrbiTxYnVmPiSST4k0yS62pq+CUHMvZNuI4e0cLa8KdVg06Sj48GymydjS7EDsM36vkeJutuWp5dGxNvzq2HrDtJ5k2uvt08TTutTSTXQLjejGEXfCHqs2vVm7R8NMp1ZB9oWOgAsKFNo7LlgbLKhQngTqG/RYaHy46GrafAgG8ZKHiQNVJ8Y+HtFj403xL9krOgKnibZ4zqPSBF1+kLDvqyptJSwDCcwqyr0bFUEuGTvOsKoqh98PiU3kn8WOrQ2ruRGwz4dsl9QpOeNv0W4r+0cOHOuN/8AZ0kODmWVSpISx4hrSx3ysNG4jyvqAauX10VRA8NOeE5HXq86lRtoJqeoYXC4xNzGrWFUlKlSrJLaK1+h7aBh6uQGw90FX42KukatcDja9+66g8qtTefouhx+KGJlkkQdWsbpGFGfKxNyzA6WOWwHIa1TPR/8VbW3wra9xyR6g99ejNg4/rsPFNpd0UtbWzWswue5gw9lWNXF9zFJ7LH6fVVVHNeaaM7HXTHZG72E2ZC3VKsUYsZJGbU20Bd27uQ4DkKf7O23DPfqnVivpDUMvddWAYA95FqGN/sWzTYfCICxa8uReLMpCxjjawvI5J0BjU8qD2jIJDrldC8bC97FWswDD0gbX7qp5JsB1ZK/hpxI3XmrYn27AhKtNEpGpBlQHTwJvQ9N0iLf4PDuy+szrGSO8KbkX/vZaCFIUW7KjhyUXPAefhWwn7RQ3uBmF+Y5kHvB0I46g864mpOwIltE0esVaOwt4Y8UpKBlZbB0cAFb8DoSGU2NiCRoeYIqUqv+j5T7qlI4dSoPn1jFf/2+urAotjsTQUBMwMeWhKsGs1hqmuJWBWDSpjtjbEeFifETMEjjAZmNzzsAANSSSAAOJNOooV2RGJ58bi3GYSyNhEB4e58NeNltyDzGYnyBqNwm28SkLbHw7f2yC8azyKSkeFUAwTsbWLsjJGAL9tWJ0Fy/3DJOzcIxPaePrGPe0rM7E+ZYn21OLELlgBdrZjYXbKCFuedgSB3XPfUSUcIg5oQ/FBidooj41ZMLEArLhY5GjkMgGks0i6rlbtJGOBAZtbCm+2NiNBg8RiGkM+JjkXHdeyKrE4TKUWwFhaFGSw0vI5sL2BYBTfaagwTA8DFKD5GNqZP0QARFE1wCOBAI8jW1Qu5eIMmz8G5Ny2GgJPiYlv8AtvUljsV1aFgLnQKvDMzGyi/iSKmgNq4oesmJ+TFdR4yMO1b9FSB9NhyNPK4YTD5FC8TqSfWY6s3tJJ9vhXY0kis1retZJQoLEgAC5J0AA4kk8ufsqpumrfkokeBw8ljKolmdG/6Z9BA68M5uxsdVUcmpJrK2FlB4a+Wv+XCsmvJ2ycXicMDi8MZYlQ2aaNWCBvVcgZDxHZa/Hxr05urjZpcHh5sSqrM8au6rcAZtV0PokrlJHIkgEgUwN09lJmuT11NcnNOmUZjIstjH2WZgLD0TfUlk4GyhjcWPZ40F9MMqLsqcPYF2hWO+pLiVW08erWTXu8xRwO07NyS8a+enWH6wqfQaqS6ZdsmeaSBfzeDAU8dZXdOsPsGVB+iT8qwdrC45bimLg3X7FVFKlSqC7Kxej/4q361/3I6u3o22jmgeEnWJrjj6MlyOVvSD6XPC/OqS6P8A4q361v3I6svo+xuTF5CdJUK+lYZl7Q04MbBgOep8a0skWPRwO4X4f1dZaKbo9JOG8keferGGzU684i3wjIsWY8kVicq9wJNz32HcKp6RM082IDXWaSSS2UA2duzd+LLlUEC2hdtdat7bE5jw00i+kkUjDzVCR+0VU0cWVVX1VVR9EAf6Vj6p1gAFt6JgLiTsTfGYFZbBiRbMDbL2ldbMpzA2uLajUcQQadToWF1tmGqk8LnvtrYi4Nv9KxcAXOgGpPh/z/StcIhAJb0mJY+F/RX6KgDzvQVzZWVhfLaj3o9woEDTm2eVyGUENkEXZVCRzvmb/EorvVU7I2w+GkMiWIawdCbK4HA3HosBoG9huLWPdj72QYg5FfLLa5heyv5qPljxW48jpVnC9rm2Cp6mF7XFx1HapqsNWM1Jq7IXYsUB9L0ROFw7WuExcRbwDRyop+26W86PKH9+tkNicBiIU1kK54gPnIiHT62UD20zhcWUoX9HI1+4gqqdjbz4rCIsURSaFBZYprqUX1Y5k1t4MG/bRDh+k/5zBTA98ckMg9lyp/ZQZBOHVXHBgGHtHDzGo9hrqKrhUPGRW8doimk9JhIBzyOXzBRm/ShH8nCYon+91CD6zJUdtLfrEzI0ccKYdXBUsz9fJZhY5VXLGp46kt5VAA1iWcIrOeCi58bch4nQDzp+svOQAXP7Hp2Aue4kD22HyA5qwehqPJhsTGukceIKxjiB8DFnt9PMT4k0YsOsn/uw8u+R10v+ih4d8gPIVDbnbMbA7ORZReU3mlUcTNO2YoBe18zLGORIvpU/gcL1aBSbtxc+szasfrJ9lqsGjIBYmZwdI5zRYEmy70qRrAqa4oV6TYpm2ZiRCyIchMjOxW0QF5ApAPaKjKOHpGvMSL4ez/4q7unfenJDHs9D2prSy2PCJD2VPgzi/lHzvoKdD25aY2eWbERh8PEpTKw7MkkikAfRQltNQWQ6aVBydG3Q5vLBPhf6OWBlMMZMpOV45esbtFjyZyW7BB0BFzlqy6g91tzcPs8SrhwwErh2zNmIstlUMdco1IBv6RqbpwokrBprjZiq3XViQqDvZjYX8BxPgppw1MS2aQnlHoPF3HaP0UIXzkanSCi95tsrgMG84sTGoWINf4SRtEBt3t2jw0DeYoXH4Y+4cRI5JZ8rMx4sWmQknxJJPto86Vts9fiosAhusNpJdP8AquvZF/7sbcvnfDQY3piy4CYeCfxUq2o6f7iSQ9k8lUV1RaaKIdpt+IVY0qVKqdXisXo/+Kt+tf8AcjoswGMMUscwv8GyvoctwpBK5uQIuD4E0J9H/wAVb9a/7kdEtbSjaHUjWnaFhK1xZVucNhV3tGssZU6o6keauP8AUGq1wfRjioLxxvA6Fr9Y7yhyMoAuoQi+l9G58qNdy9o9bg4iTdkBjbXMbobDN3Epla396p2sXNCMRY7YbLdQTGwezaFTeLwDRyvHI2ZonK6DKugUhgtySdeJJtytSvUxvdBlxkvcwR/tKF/zSokLVS8WcQr+F2JgK0JrnLEGFmAYXvYi4v3gcj4iu7LTbFT5FLWubhVW9szMbKt+VyRc8gCeVRF9i65bVJ7P3hxMFhHMxUfIl+FX2Fj1i+xreFWJsDabYiBJXVVLXuqkkdliNCQDra/hVVKDYXNzzNrAnnYchVn7orbBw+Kk/WzGjaeRziQSqytjY1ocBYqYrU1saxRqqlTm/m7Jwcz4hfis7F83KCWQ9pG9VHY5lbgGJB4reAtV9Y1UMbiQKYypDhwCpW3azA6EWvevOzYXOzyYWR4IXdmhiIEoSK9o9H1BIGa17DMAOGoFRE0eley12hdISub0BaXW1WtkN2dh3ZqSA/5//aIdwd1zjJUxci/2SFs8d7j3RKvosBziQ6g8GYDiAaGtgbPRsXhkxcnXwPL1UiEKiZmU9UHCG5AkyAgm3aXSr6ldYoybWVFsFUW4aBVA4cgB5VKniHrKGmdJSH7howg69WfC4t71zftzBfkxWY+LsOyPYtyf0k8ae02wGHKJ2rZ2JdyPXbU28B6I8FHGnN6NWVK1rjisQsaNI7BURWdmPBVUXJPkATXaozePYa4zDSYV2dVlGUshAa1weYII01B4jSkkvMe8+3Xx+MlxJBJla0aWuQnoxoAOdso8Sx769Hbj7tDAYKLDaZwM8pHypX1fXnb0Qe5RQNuv0MPhdoxzyyJNh4ryIbFWaQegHS9hYkvcEi6gWFWtTAZ3SJSNamkTWCakorhi58iFrXItYcMxJsq+1iB7ajNrbRXBYSWd7OIUZ2F7da55XsbdZI1uFu2NOVPJDnlA+TF2j+sYdkfRQlvppVZ9Lm2jJLDs5OAyzy6WuTcRL3WAzMdPlKORBkxhkcGhM94Y0uOxCexImd3xEmryMzseN2cknU+Jrfe/4lN5J/FjqTwsOVQoqM3v+JT+SfxY618kQipHNHZPJYtsxlrGPPaHMKraVKlWLW7Vi9H/AMVb9a/7kdEtDXR/8Vb9a/7kdEtbfR/5ZncsFpH8y/vRv0Z46xmgJOoEqi5PCyvYWsOKc9b+FWAap3dfG9Vi4XPAtkPHhJ2eA46kf8FXGazulYsE5dvz+i02iJcdOAdmSrrfWS+MYerFEPrMh/1FQeapzfiO2MJ9eKM/ZaQf7VDRbDlkw8+IQpkikLEEsrAIsbtbskNpfTTjxrNPaXSEBa2KQMiaT51ri78B38PGwJ/yBppjOMZPASC/hdWVT4dph9dOJMMzvGiAFutQAE5b3JUjNbTRjWuMiZSYniYm2uUxyKeOmZH4/URpwrm1jnC4C7vkY3JxssEVae7YthYB/wCNf2i/+tUwNqMGCpHLMt7Fgq3TzfNkf9h86urYothoP1Uf7i0VTMLSboKtkDmC29Pya5T4hUVndgqoCzMTYKqi5JPIAXPsre9ayICCpAIIIIOoIPEEcxajFVqq989+RjE9z4fOMM9uslIKGdeIRFPaWM82IBYaAWJNCPUTyzJBAFJlDEHOI27GrLEW7GcpfLf1T3VaeP6KcC5zRrJhze59zytGD/hnMg9iiovEdEeUh4cdOJI2EkWdIWCyJqhYqgYi+htxBIoV0b3PBdqV7BXwQ0zo4w5rztyPhly71thNxNn42KMwK0HVFY5oh2HPVm5ixSH5fPrPS1uGING856yZU+THaR/0jfqx7NX9ieFRe6+KjkMjGMRYtQkeJj0zrlvkFx6cWrFH4FT3ggSMQeIuSucMxYuuran5ScwFCi6m9lHZ0vXdrcKpnk6rqQrF65QYlXF1IIGh8D3EcQfA610rouKzWDSJrF6SSRNa1kmsXpJLBrjiJwiljchRew4nuA8SdB411JpnP25FXklpG872jH1hm+gtJJNp51w2HeaY6IrTTEa68Wy/uj6NUhgcQ+KnlxkvpysXI7uQUeCgBR4Lrrc0a9MO3exFs9D2piJZeGkaN8GPpSLfT5rx1G8Dh8iAeFXWiafE7pDsVLpeowMEY2pxUPvh8Sm8k/ix1MVD74fEpvJP4sdX1X+A/wDieSztJ+Yj/k3mFVtKlSrCL0JWL0f/ABVv1r/uR0S0NdH/AMVb9a/7kdEtbfR/5ZncsFpH8y/vWGW4I79KubYW0evgim5uoLAcm4MLXNu1fS/dVNVYfRrjLwyw69h8w4WAkF7C2vpK5N/X9lA6ZixRB+48/IR+hJcMpj3jko7fnaEcmJQRsGKRsHtrlJcZQTwvo/2TUZhd4Wiw2IhCrkYyF2NySOpUOANACACNb6+VS2J6PpjPI0bhI2a4GYcOXBSwsNNCOF+dSuzuj6JEyyMzd2UlQOJPG5a5JJJ76yTGWkLytm+a8IjGtV6Z7hVU3cGMtlNwtmXMSw0AsG4nX21vjos6ZFKnUHKfRYA+i1rmx0+qrPwu7GEiAIjWw5ucwv4Buzf2VFbS6StmYYWE0ch5LhwJj3cY+ytrcCQanEzA3DrUJ5TK8POVkM4DdPFTi5uo77CIeQz5nPmAKsXY2FeOCOKQgsihLglrhRYEkgEm1r1WW1umuVxbB4XKT/1J2zEaHhGhtocpuX5Hs86F8dtnaWLBWfEyZGveNCIkIIsVISxYeDEii4aKR3qNQU9exucj7q68fvbg4G6ubFQRv6ryoDoSDcX01BHspt7/APZ3/fYb75P96pTC7tIup4njTr+g4+7/AD/3qyboeQjMqrdpmEGwBKuEb/bO/wC+wv3yf708wm9OElBaPFQOAbEiVNDa/f3EVSX9Bx91c5d3om4gHzFOdDydoJhpqHslXNtWHBYgq7zRrKmiTRzrHIgPJZFa+W/FTdTzBp3g9pQogRsWkhHy3khzH9LJlB+qqI96sXcPqpe9WLuH1CofY8u9T+2YNxXoKTDI9pBxI7MiGxseFmHpDzuK5mSRPSHWL6y6OPNL2b6JB7lqhYNhmNlkhdo3X0WRmQrpbQqQRpp5aUY7G6S8RDZMYnXx6DrYwFkUcyyejJyOmU8eOgrhNo2eMXtfuREOkoJTa9u9WfDiVcXU3txHAjwZTqp862LVEbM21hsavWQyBivGxySx39cekvA8RY25jWnLo6kEjrQOBFkdb8ezord2mU8RY3NV6sE+vWDUdFjjbT4QLfP8lxx9KM6jkOGvlTqLFKwuCPK4v9VJMt5ZAoLMbAAknuAFzTL3QsMLTTHIAGllOpyAC5FgPkooUW45fGumJ7TLHy0kbyB7APm4v5RtQL0v7wZIEwKeniTd+doUOo8CzgDyVvA07WlzrBMXBouUBxYtsZipcbILdY11X1VGiL7FAHsqYprs3DZEAp1W3pYRDGGhYWsnM0pcUqh98PiU3kn8WOpioffD4lN5J/FjpVn4D+48k1J+PH/JvMKraVKlWEXoSsXo/wDirfrX/cjoloL3O2/BDh2SWTK3WM1srnQqgBuqkcQfqqc9+GE+eH3cv4K19DUwtgaHPANt6xNdTTOqHlrHEX3HwUxT/Yu3HwkwmQZhbLInDMhPI+sLXHtHOhj34YT54fdy/gpe+/CfPD7uX8Fd5Z6aVhY57bH2hcIYamF4e1jrj9p8FZW1emnCxoOrinlkI/N5RGFOmjuxI5nVA4uvGxBIrtHpZ2jPcYdI8MvIhetfjp2nGThoewfC3Ghlt5cETcyr93L+Cui72YMcJh93L+CqdlFSA5yA+8K6fpCrI9GJwP8AE+C0xOzJ8SQcVNJNa1utdnta9rBiRzP1mnWH2BGvjXL334T58fYl/BS99+E+eH2JfwVZR9Sj1ObxCrJHV0mtruB8FJph1XgBXW1Q/vwwnzw+xL+Cl78MJ88Pu5fwUUKqnGp7eIQhpag62O+E+CmKVQ/vwwnzw+7l/BS9+GE+eH3cv4KfrcHbbxCbqlR+m74T4KYpVD+/DCfPD7uX8FL34YT54fdy/gpdbg7beIS6pUfpu+E+CmL0r1D+/DCfPD7uX8FL34YT54fdy/gpdbg7beIS6pUfpu+E+CmKwRUR78MJ88Pu5fwUvfhhPnh93L+Cl1un7beIS6pUfpu+E+CeyYDtCSNmjkX0XRirDhwYEHkPqoh2V0jYuA2xKjEx3F2UJHKo52sAj+AIXhq2twI+/DCfPD7uX8FYO9+E+eH2JfwUDOyimzLm333CPp5a6DIMcRuLT4K59k7wYXHC8ThnUXyG8c0YvYm1wyi5Go01GuurnEYFjqTn/vCyyjiAc3ovYHgQPbwNCz7fwRIYT5WXVWVJlZT3qwS4PiCKndk9NDQG0sy4qPQdpHjlHeRIIwGNr6MDwGo50M9K1hux7SO8XWhgqnSCz2Oae425K48PoGduyWOY31yKB2QdeSDW3MtxqjcTtI4/HS4s6oTliB5RJpGOJ5do68WY86eb2dNKYrDthoEMIkBSSRjmOQ+kiqE4MLgnTThxNQmzN4sJEluuF+fYl/BXbR7YxJjkcBbeQuOknSdFgjaSTuBRJSqH9+GE+eH3cv4KXvwwnzw+7l/BWm63B228Qsr1So/Td8J8FMVD74fEpvJP4sdL34YT54fdy/gqM3l3lw0uFljjlDOwSwySC9pEJ1KAcAefKh6qqhdC8B4vY7RuXelpZ2zsJY62IbDvHsQBSpUqxi3aVKlSpJJUqVKkklSpUqSSVKlSpJJUqVKkklSpUqSSVKlSpJJUqVKkklSpUqSSVKlSpJJUqVKkklSpUqSSVKlSpJJUqVKkklSpUqSS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10000201000002CE0000028CA75C5AB7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1447800"/>
            <a:ext cx="59436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8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rungPV-FTI\Desktop\Tutorial For Student\nao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0614"/>
            <a:ext cx="735057" cy="112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sz="4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Audio</a:t>
            </a:r>
            <a:endParaRPr lang="ko-KR" altLang="en-US" sz="40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1211" y="1534180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Audio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6168" y="2057400"/>
            <a:ext cx="7702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NAO có 4 micro gắn trên đầu robot để thu nhận các tín hiệu âm thanh </a:t>
            </a:r>
          </a:p>
          <a:p>
            <a:pPr marL="285750" indent="-285750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    xung quanh nó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3016166"/>
            <a:ext cx="2679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Module in Audio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869" y="2500306"/>
            <a:ext cx="3418131" cy="1962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63409" y="3733800"/>
            <a:ext cx="83166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Audio Device: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manage audio inputs and outputs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Audio Player: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play audio file on the robot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Audio Recorder: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record audio file on the robot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Sound Detection: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detect sound events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Audio Source Localization: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localize sounds detected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Speech Recognition: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make the robot understand what a human says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Text To Speech: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make the robot speak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86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rungPV-FTI\Desktop\Tutorial For Student\nao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0614"/>
            <a:ext cx="735057" cy="112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Audio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258762" y="156054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762" y="2209800"/>
            <a:ext cx="8885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Sound detection and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source localization (phát hiện âm thanh và vị trí nguồn phát)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761" y="2847945"/>
            <a:ext cx="52276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Value return: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 of sounds detected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Index of the sound start(=1), sound end(= 0)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Detection time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Ước lượng một xác xuất xuất hiện của âm thanh detect được và âm thanh thật sự từ bên ngoài [0,1]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379" y="2868670"/>
            <a:ext cx="3530600" cy="220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0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rungPV-FTI\Desktop\Tutorial For Student\nao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0614"/>
            <a:ext cx="735057" cy="112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sz="4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Vision</a:t>
            </a:r>
            <a:endParaRPr lang="ko-KR" altLang="en-US" sz="40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1211" y="1534180"/>
            <a:ext cx="3439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Vision sensor - camera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6168" y="2057400"/>
            <a:ext cx="7414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NAO có hai camera gắn trên mặt. Độ phân giải lớn nhất đạt HD720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60" y="3286124"/>
            <a:ext cx="4605021" cy="2844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155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rungPV-FTI\Desktop\Tutorial For Student\nao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0614"/>
            <a:ext cx="735057" cy="112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Vision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258762" y="156054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Module in Vision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762" y="2066330"/>
            <a:ext cx="88852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Backlighting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: Enable khi Robot từ môi trường tối ra môi trường sáng.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Darkness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: Enable khi Robot từ môi trường sáng vào môi trường tối.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Face detection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: Cung cấp khả năng nhận diện các khuôn mặt đã trainning.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Landmark detection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: Khả năng phát hiện vị trí các landmark.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Movement detection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: Phát hiện một số chuyển động đơn giản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Photo capture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: Cung cấp khả năng lấy ảnh chụp từ camera, lưu trong hệ thống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Red ball detection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: Cung cấp khả năng nhận diện vật hình cầu nhỏ, màu đỏ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Video device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: Quản lý video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Video recorder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: Cung cấp chức năng ghi hình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Vision recognition: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provides learning and recognition capabilities of visual patterns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Visual compass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: Cung cấp khả năng sử dụng hình ảnh làm một la bàn ảo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28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rungPV-FTI\Desktop\Tutorial For Student\nao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0614"/>
            <a:ext cx="735057" cy="112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Landmark Detection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258762" y="156054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Landmark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762" y="2209800"/>
            <a:ext cx="8885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Landmark: là các hình vẽ dạng dấu hiệu, đã được tranning trước giúp robot dễ dàng nhận diện khi nhìn thấy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698" name="AutoShape 2" descr="data:image/jpeg;base64,/9j/4AAQSkZJRgABAQAAAQABAAD/2wCEAAkGBhQSERUUEBQUFRUWGRsYFhgXGBcUFxcXFxgaHBwdFxgaGyYeGB0jHRUXIC8iJCcpLCwtFx4xNTAqNScrLCkBCQoKBQUFDQUFDSkYEhgpKSkpKSkpKSkpKSkpKSkpKSkpKSkpKSkpKSkpKSkpKSkpKSkpKSkpKSkpKSkpKSkpKf/AABEIANkA6AMBIgACEQEDEQH/xAAcAAACAgMBAQAAAAAAAAAAAAAACAYHAQQFAwL/xABREAACAQICBgYDCQwIBQUBAAABAgMAEQQFBgcSITFBEyJRYXGBCDKRFCNCUnKCkpOhFzNDU1Ric6KxstHSFRgko8HC0/A1ZIOz4SU0Y+LjRP/EABQBAQAAAAAAAAAAAAAAAAAAAAD/xAAUEQEAAAAAAAAAAAAAAAAAAAAA/9oADAMBAAIRAxEAPwC8aKKKArXxuPjhRpJnWNFF2ZyFUDvJ3VDtYutSDLF2AOlxJF1iBsFB4NIfgju4nuG+lx0o0zxWYSbeKlLb+qg3Rp8hOA8ePfQXtpD6QGBgOzhlfFN2r73H9Jhc+S276gmYekXjn+8w4eId4eRvaWA+yqoooLG+75mnx4fqlrcy/wBIbMEPvqYeUd6sh9qt/hVZQYV39RWb5ILfsrEsDKbOpU9hBH7aC/8AIfSMw0hC4yCSEni6HpUHiLBgPAGrOyXSLD4tNvCzJKvMqb2+UOK+YpLq3cozqbCyiXDSNG68GU28iOBHcd1A61FVPq313pi2TD44LFObKjjdHKTuAt8Bj7D3cKtcGgzRRRQFFFFAUUVXWsrW9Fl14YAJsVb1fgRX4GQjnz2Rv7bcwm+b51DhYzLiZUiQfCc2HgOZPcN9VdpD6RWGjOzgoXnPx3PQp5CxY+wVR2f6SYjGymXFStIx4X9VR2Io3KO4VzKCycw1/ZnJ6hgh+RGGPtkLVzvu15v+V/3UH+nUHooLEy/XzmkZ68kU3dJEo/7eyamWQ+kgpIXG4Yr2vC20Pq23/rGqJooHJ0d0xwmOXawkySW4rezr8pD1h7K7VJJgMwkgkWSF2jdTdWUlWB7iKvbVvr0EzJh8y2UkNlScWVHPACQcEP5w3dwoLlorCm9ZoCiiigKgOtfWSuWQbEVjipQejHHYHDpGHceA5nuBqX57nCYXDyzymyRIXbtNuQ7ybAd5FKBpPpDJjsVJiJj1pDcDkqjcqjuUWH20HPxWLeV2eRmd2N2ZiSSTzJPGvKiigKKKKC6fRp+/Yz5EX7z1eOOy2KZdmaOORex1Vx7GBqjvRpPv2M+RF+89XjmOPSCJ5ZTspGpdj2KoufsFAuOvPKcDhsXHFgohHIV25gpIQbW5AE4KbAk27RVZ109Jc8fGYqbEyetK5a3xRwVfAKAPKuZQFX7qU1pmbZwGMYmQA9DITcuFHqN2sADY8wLcbXoKvSCdkZXRirKQVYGxBG8EEcCKB3waKimrTTEZlgUlP3xfe5h2SKBc+DCzedSugKKK5mkmepg8LLiJfViQtbhtHgqjvZiB50EK1wazP6Ph6DDkHFSg2P4lDu2z+cfgjuJ5WKzSSFiWYkkm5JNySeJJ5mt7P87kxeIkxE5u8jFj2AclHYFFgB2AVtaI6LS5hikw8A3tvZj6qIPWZu4faSBzoONs1im0TVdghlxwPR+9kXL/AIQy23SlhxYey261t1LJpbotLl+KfDzjeu9W5OhJ2WXuNvI3FBxqKKKC0fR+yFZ8weV1DLBETYi425OoNxFvV6SrW0p1NYDGBmWPoJT+Ei6u/vj9Q+wHvrhejrk3R4CWcixmlsD2pGLD9Yv7KnGnOmEWW4R55d59WNL2Mkh4Ad3MnkAaBXNNdD5MtxJw8zo5sGVkN7qb2uOKndwNcCtzOM3lxU7zzsXkkYsxP7B2ACwA5ACtOgvLUjrRZmTL8W191sPITv3cIm7eeyePweyrwBpH43IIIJBG8EbiCOymx1W6Zf0jgEkb77H73N8tQOt84EHxJoJhRRRQU16RmkpSCHBofvpMknyENlHm1z8wVQNT/XlmJlziYcoljjHkgY/a5qHZFlhxOJhgXjLIidttpgL7uy9/KgxjMlniRJJYZESQbUbspCup5qSLGtKnYbKomhELRo0QULsMoK7IFgLHduAFVtpZqBwk92wZOGk+LveI/NJuvkfKgXCipVpXqzx2X3M8RaPj0sd3j82t1fnAVH8uyyTESrFAjSSObKqi5J/3z5UFsejZMRi8UvIwqT4q9h+8ak/pB6VdDhEwkZ6+IN3tyiQ8/lNYeCtX3qd1Y4rLZpJsUYh0kWxsIxZlO0G6xts8uRNVdrnOJOaStio2jU9WC+8GFNylSNxvvJ7CxFBBKKKKAooooLS9H7SIw5gcMSdjEoQByEkYLA/RDjzHZTI0l2jeZnD4uCZSQY5Ubd2BhceYuPOnQFBmqU9I7SQqkGDQ+veaTwUlUHhfaPzRV1mlY125j0ucTjlGEjHzUBP6zNQQOma1HaHDCYBZ3X37EgOTzEXwF8x1j8odlLto5lRxOLggH4WVE8AzAE+QufKnPhiCqFUAACwA3AAcAPKg+6h+svQBM0wpQWWdOtC55Hmrfmt9hseVTCigSXMcveCV4plKSRsVZTxBB31rimS1v6rDmCjEYQAYpbKQSFEqdhPJhfcTyuOyonlPo5zhonnxENgymRFV26oIJUNuubXHCgtbQvArgMqgSUhBFCHkJ6oUkbbk+BJ9lLjrM07bM8WXBIgjusCHkvNiPjNa57rDlVi+kJpZMgjwSK6RONt34CWx3IvcpsT325DfRdAUUUUBVnagdIDDmXQE9TEoV7tuMF1PsDj51VjXR0ezAwYqCZeMcqNu7mBoHSorAooFE1m/8Wxv6d/2186uMfFBmeFlxDBI0faZm4CytYnztWxrXwxTOMYDzl2vJ1Vh9jVEqBt/uq5X+Ww+1v4UfdVyv8th9rfwpSKKBrZNcOUbwcWh5H3uYg/3diK1MpxOWyLisdk6Ydp44ztOUkjX1dqxBC2uEN9m3fSu1OdVen65dO64hS+GnGzKANoi17MBffxII5g91Bf2P0mmQ4cp0bdJC2IkTYYFYo4tpiH6TcS7RooKn1id9qimmOUT5xgZYujifEwGCSEx+9r78is6ku5tZWPPfZDYXqwpcdhYkSd2hjQoFSR9mMdGRtBQWtYWF9nu7qp3TXXPHhpEhyMRKiMWlcRqI5Da2yoFrjtbdwFjbiEP+4dm35Mv10P89bS6g80t6kI7ulX+FqsLRX0hMNNZMchw7n4a3eLz+GvsPjVpYDMY50EkLpIjbwyEMD5igWz7gWafFh+tH8KiuluhuIy2VYsUEDOu2Nlg/VuRy4b1NONS1+kLmAfNFQEe9Qop7QWLPY+TL7aCsRTtYA+9R/IX90UlGHi2nVRxYge02p28PFsoq/FAHsFqD0NKFrM/4tjf07/tpvDSl62MIY84xgPOTb8nVW/zUGpq7zaLDZlhp8Q2zHG5ZjYtYbLC9gLneRTD/dsyn8q/upv5KVWigar7tmU/lX91N/JWsde+VfjZD/0ZP4Ur1FA2mD0/ix2DxM2XP1oFJvLG2yGClvVuNrcp59nHhWjm+mc0TwFJIm21QvDsde7wSSXvtbR2mRVXYUgWbaPZTupLSCeHHiCKMzR4nqypusAL9e53ALc37QbcbUy8sCDrlVugNm2RdRbfY2uPAUFY6Q5TNnOAmhDQyzRNA8MgtGgaSNWkUkFuCu3kUvv3mvR6P2Z/8v8AW/8A1rf1la4ekZIcpd4Yo222lS8RkflsgWOxvJNx1jbdu3/OjnpDYuKy4yNMQvxh71J7QNk8uQoPMejpmFvvuFB7NuT/AE6z/VzzD8bhfpyf6dWro7rly7FkL0vQubdWYCPeeQa5U+2ptHKGAKkEHeCDcEdx50Cg6baETZXMkWIaNmdNsdGWI2dorvuo33U1HhVl+kDmIkzXYB+8woh3cCxZz47nFVzg4C8iIOLMF9pA/wAaB1sB96T5K/sFFekEeyoXsAHs3VigXf0iMl6PHx4gDqzxgH5cRsf1SlVRTWa3tETj8ucRrtTRe+xAbySo6yjt2lvu7QKVQigxRRRQFSjVtoscfmMMJF4wekl426NCCw3fG3L86ovTG+j9ot0GCbFOOviT1d/CJCQPC7bR8AtAekSAMriAt/7lLfVS8KXKmU9IZAcqUnliI7fRkH+NLXQFdTItJsTgn28JM8TG19k7mt8ZTuYeIrl0UF3aKekSRZMyhv8A/LDYH50Z/aD5VVGluenG42fEH8I5IHYvBRxPBQBXIooJbqqyP3VmuGQglVfpXtyWLrb+4kKvzqbaqc9HjRIxwSY2QWM3vcX6NW6x+cwA+Z31cdAUu3pFZIY8bFiAOrNHsk8tuI2/dZfZTE1Dda2iBzDL5I41vNH75D2ll4qPlKSPG1Ap1FZZbGx41igKyqkmwFyeAG+sVcmonVz0rjH4lfe0P9nU8GkB3vbmFN7fnb/g0E91P6u/6Ow3STL/AGmYAydsa8RGP2t37uQqwSKAKzQJ9rCyT3JmWJhAsqyEpy6j9ZbeAa3lUdq5vSPyPZnw+KAFnUxN27SHaBPzWt82qZoCu5kGm2NwR/suIkjHxb7SfQa6/ZXDooN7Os4kxU8k85vJIdpiBYXtbcOQsBUk1RZH7qzbDqQSsbdM/cIt4v3F9gedQ2mH9H3RAw4Z8ZILPiOrH3RIePzm3+CrQW5RRRQYIpbdders4TEHFYdP7NKbtbhFKeIPYrHeOVyR2UydauZZck8TxTKGSRSrKeYI+zx5UCTUVYGsrVNNlrdLFtTYU/Dt1oyTuWS3DlZuB7juqv6DraKZA2NxkOGS/vjgEgX2U4s3koJ8qcbA4NYo0jjFkRQqjsVQAB7BSa6P6RT4KYT4V9iQAi9gwIPEEEEEG1WllPpIzqAMThY5CBbajZoiT2kEMPZagmXpCH/0ofp4/wB16WmrU1l64YszwYw8cEkZ6RX2mZSLKGFrD5X2VVdAUUUUBUp1d6DvmeLWIXWJbNM4+Cl+APDabgB58Aa8tCdA8RmcwSBbICOklI6kY7/jN2KN57hvDSaIaIw5dhlgw4NhvZjbadzxZrey3IACg6mBwSQxpHEoREUKqjgFAsAK96KKArBFZooF2136uWw8zY3DJ7xIbyhR97kPEkclY779pPaKqWncxuDSWNo5FDI6lWU8CrCxB8jS3aztT8mAvPhdqXC8WvveG54Nbiu/c3t7wgWSRwtiIhimZYS46RkG0wS++w/3bsPCnC0cxeGkw0ZwTRtAFCx9GbqAotbtBHYd/bSX10cl0hxGEfbws0kTdqGwPyhwYdxBoHSopcsq9InGxqBPFBNYWvZo2J7SVJB8gK7f9Zf/AJH+/wD/AM6Cda5sj905TPYXaG0y/wDT9b9QvSqVbmcekViZUZIcNDGGBF3LSmxFjw2R21UdAUUVLtANW+IzSUbAKQKbSTEdUdoX479w4X32oPTVjoA+Z4oKwIw8dmmcbt3JFPxm+wXPKmsw2HWNFRFCqoCqoFgABYADkAK5+jOjUOAw6YfDLsovbvZmPFmPMn/wNwrq0BRRRQFFFFB8TQq6lXAZSLEEAgjvB41Uem2oCKYtJlzCCQkkxuSYjc36pAJj8N48Kt+igTzSDQHHYJiMRh5Ao+Go24yO0Otx7a4FqeEiuNjtDMDMdqbB4Z25kxISfE2uaBN7UWpvvub5b+Q4b6tf4V64XQLL42DJgsMpHA9Elx7RQKdk+jOKxbBcLBLKT8VSVHi3qjjzNW1od6PDErJmcgC8ehiNye55OA8Fv4irzjjCgBQABwAFgPKvug1MrymLDRLFh41jjXgqiw/8nvO81t0UUBRRRQFFFFAVhlvxrNFBVumuojDYotJgyMNKSSRvaJiTc3Xinzd3dVOaQ6qsxwZO3h3kQfhIgZVt29UXXzAptaxQI+6EEgggjcQdxB7xXzTk55DgOONXCeM4i5/LqMNi9HBx/ord+bB/CgV61d/I9AcdiyPc+GlYH4ZXYj+m1l+2mQynNMkVx7lfLlflsdCjbyOBsOYFS+KdWF0IYdoII9ooKb0O9HlIysmZSCUjf0Mdwnz33M3gAPE1cWDwaRIscSqiKLKqgKqgcgBwr2ooCiiigKKKKAoor5kkCgliAALkncABxJPKg+iaiGmGtHBZddZZNuYfgY+s/wA7knziPCq01ma8mcth8rcqnB8QNzN2iL4q/n8TytxNMSSFiSxJJ3kk3JJ5k86C1NIfSExkpIwiR4dN4BI6WTxuw2QfBag2ZadY/EffsXO261ukZRY8eqpA+yuFUy0Z1S5hjo1lhjQRMLq7uqhrEjcBduItwoIx/Ss342T6bfxrbwGluMgN4cViE59WVwPMXseFTv8Aq7Zj+Mwn1kn+lWlmOofNIhdY4pe6OQX9j7P+xQfeRa+cxgsJWTEKOPSLZyPlrY+0GrY0R13YLGkRyE4aU2AWQjYYnksg3e21LZmmTzYZzHiInicfBdSp8r8R3itOgeIG9ZpY9W2uCbAMsOJLTYUkCxJLxDtj7R+aezdamPyfOIsVCk2HcPG4urD9hHEEcCDwoN2iiigKKKKAooqkdbGugoz4TLXIYErLOORG4rEe2+4v3bu2gm+nGtrCZddGJmn/ABUZF1/SNwTw3nuqj9JddGY4vaVZfc8Z+DD1Tbvk9c+0DuqCu5JJJJJ3kneST2mvmg9JsQzsWdizHiWJYnxJ3mvi9YooM3rdyzO58O21h5pIj2o7J7bHfWjWxgcukmbZhjeRrFtlFLHZUXJsOQoLS0V9IPExELj0GITm6gRyj2dV/YPGrx0b0rw2Pi6XCSq4+EODIex1O9T/ALFJqRXQyLSCfBzLNhZGjdeY4EdjDgy9xoHSoqEatNZcWaRWIEeIjA6SO/HgNtOeyTy5Xt2EzegKKKKANURry1mEs2X4R7KN2JdT6xt96BHIX63fu5G9m6ytLv6OwEkykdIepCD+Mbgbc9kXb5tKTLIWJZiSSbkneSTxJoPiu3HoXi2wZxogc4cG237bsF4lARYta1+dSHVNq8OZ4nalBGGhsZTw2yeEYPfxJ5Ad4poPcKdH0WwvR7OxsbI2di1tnZ4bNt1qBI6Yf0dc96TBy4ZjvgfaUfmSb+34yt7arnW1q2OWz9JACcLKeoePRsd5jJ+0E8Ru4g18ak8/9zZrEp9WcGE77b3IKnv6ygfOoGlooFFBpZrk8OIQx4iJJUPwXUMPK/A94pU9ZeU4PDY+SHAMzRpucE7QWT4Sq3FgNw3773HKrx1x6x/cEHQYdh7qmG63GKM7i/ieC+Z5b1lJoMVYOqXWS2XYgRTOfckh64tfo2PCReY5bQHEciQKr6igeGNwwBBuDvBG8EHsr6qqtQemRxOEbCym8mGtsX5wtw+ibjwK1atAUUVqZvmSYeCSaU2SJGdvBRfd37rUFaa79YpwkXuTDNaeZbuwNjHEd248mbeBzABPMUuVdHSDOnxeJlxEpu8rFjzsDwUdwFgO4V45flUs5YQRvIUUuwQFiEW1yQOQuPbQalFZIrFAUUUUBV9+jrotsxS42Qb5D0URPxFN3I8WsPmGqOyvLXxE0cMQu8jKijvY2HlvpycgydMJhosPH6sSBB32G8nvJufOgh+sLVDh8wVpIgsGJ4iQDquQOEqjjy6w3jv4Ut2kOj02CneDEpsuvsYcmU81Ntxp0ap/0gZ8C2HVZX/tib4VSxYKSNoS/FQjeL77gWvvoKKyXOZcJOk8DFXQggjnbkRzB4Ec6bfQvSyPMcImIiBF+q6nijj1lPb2g8wRSdVZuojS44bHjDu3vWJ6oHISj1Dx3X3r37S0DLUUCigXv0jM9L4uHCg9WJOkYctuQm1+8Ko+kaqECpdrbxhkzjFk33SbA8EVV/y/bWjq+y4T5nhI2F1aZCR2hTtEexaBnNXeiwy/L4YLAPbbl75XsW9m5fBRUmrArNBoZ3ksWLgeDELtRyCzDn3EHkQbEHtFKvprojPk+NA37IbpMPL8YK1x85d1x29xpt64Wl+h8GYwdDiQ2yGDKykBlYc1NjyJFBv5Hmy4rDxTx+rKiuO7aF7HvBuPKufpppdFl2FeeY3I3RpffJIRuUftJ5AE17ZNDhcJB0EDoseHFiDJtdGOPXLMSvEnfVS+kNkGIcRYsSF8OvU2OURbgwtxD2sSexRQU7nudy4zESYjENtSSG5PIcgAOQAAAHYK0KKKAooooJnqhz73LmuHYmySEwv3iTcL9wfYPlTYUkOFnKOrjirBh5G/+FO1h5dpVb4wB9ovQelVd6QmdGLLVhU2OIkCn5EfXP2hKtGqC9JTFk4jCR8ljd/N3A4f9P7aCmaYz0fdFxDgWxTDr4huqeYijJA8LvtnyWl0FOZonlww+Bw0Q+BDGvnsi58zc+dBFtOdTuEx4Z4wIMQbnpEAAckfhF5i/MWNL/pdq/xeWvbEx9Qmyyp1o28G5HuNjTf14YzBJMhSVFdGFmVgGUjvBoEjoq/dMPR7SSQSZdIIQWG3HJcooJ3mNt53fFPtFSrJNWmU4WABooJt+y0s5SQl+Frnqqb/AARagrP0etF+lxcmLcdXDjZT9JIDv8kv9IUwWLxiRIzysqIouzMQqqBzJPCuGr4XAQTLgo4rxh5Th4mRWZlW5st9xsBypadN9Y+KzN/fm2IQbpChOwvGxb47WPrHyAoLD1ga/CdqHKtw4NiGG8/olPD5Tb+wc6pbE4lpHLyMzuxuzMSzE9pJ3k15UUBXrhcS0bq6EhkYMpHEFTcH2ivKigdbJczXE4eKdPVlRXHdtAG3le1FRXUxiukybC8eqHTf+bI4H2WrNAvOs0/+rY39O/7a5GQ51JhMRHiIdnbjO0u0Li9iN4vv41L9eWXmLOJjvtKscg80Cm3mhqAUFm/1hMy7MN9W389H9YTMuzDfVt/PVZUUFiNr5zS/3yId3RJ7N9WVqZ1lS5gZ4sbIpmXZaMBVS6bw1rcSDs+3xpcas/UdoTLicWMWWeOHDn1lJQySW9QEG+zY3bu3c6Cyk0AxigqHQrtqx98O25GJaYsjGI9BuK7utc7V99mqTYTRFZMtjwOOAkURokgQsgPRkEWK2O4qN+69u+pDIDY248vGqO0F1w4hMwkw2auCJJCgewQQyKdnZsBuQkAdx3niaCb/AHDsp/Jm+um/nrbXU9lIFvcafTlv7dupiDWaCHfcgyr8jT6Un89Unrv0cw2CxsUWDiWJTCHYKWPWMji5uTbcopnDSqa5M8GKzacqQVitCpG/72Ot+uXoISKdrLx71H8hf3RSbaNZWcTi4IF4ySonkWFz5C5p0AKDNL16SP8A73DfoD/3Gphao/0lcuNsHOBuHSRk952WX9j0FGVZUOv/ADJVVQMNZQAPe2vYCw+HVa0UFm/1hMy7MN9W389eE2vzNGNw8K9wiW3j1iTVc1JdDdX+KzJ9nDpZAbPK1xGnieZ/NFz+2gsXVtrhxmKzGKDGyIY5dpQFjRevsnZ3gXG8VOM70Fmkw7QwiIKcRiJAgbogEmjdFswRgttskqF334jgejoNqxwuWIDGvST2s0zgbfeEH4Ne4ceZNQrTjXtJg8dLh8PDFKkVlLMWB6QeuNxtYE7PipoLAwWTlMS+JxbR7oY4YyDsgDjK2/htvsjeeCLXHGpDKT//ADt9dN/PVF6b61MXmYCS7McIN+ijuFJHAuSSWI9ndW9oNrkxeA2Y5CcRhxYbDnrIB+Lfl4G43cuNBd0GprKVFvcinvZ5WPtL16fcfyr8jT6Un89b+iOnmEzFNrCyXYC7Rt1ZE+UvZ3i4qRUFHa69BMDgsAkmFgSKRpkS4ZySpWQkAMx7BVG1eHpJZ0D7lwykXG1M45i/VTw+HVH0DS6jP+DQfKl/7rUV1tWWXGDKsGjbj0QY9xkJf/PRQQT0idGTJBDjEG+EmOT5Dm6nybd8+l/p183yuPEwyQzLtJIpVh3Hs7xxHeBSiaZ6KSZdi3w8u/Z3o3J4z6rDxtv7CDQcOiivXC4VpXWONSzuQqqBcsxNgAO0mg7GhmiUuY4pMPDuvvkfiI4wesx9tgOZIFNtkORxYPDx4fDrsxxiwHM9pJ5km5J7TUd1Y6AplmFCmxnks07jfv5Ip+Ktz4kk86mVAUsGvTIfc+aM6+riFEo7m9VvtW/zqZ+qn9IfR/pcDHiVHWgezbt/Ry2HHuYL7aDQ1Iaz+lVcBi298Ue8SMSS4G/ozf4QHDtAty33PSPxSlSGUkEG4INiCOYNMToNrtw8mCZse/RzQKNvgTPyBjUcXNt45ceHAJdrG0zXLcE8pIMrXSFfjSEbjb4q+sfC3MUo8khYlmJJJuSeJJ4k1JNPtOJc0xRlkuqL1Yo73CJ/ix4k/wCAFcDA4J5pEiiUu7sFVRxLMbACgs30fdGzNj2xLDqYZTY//JICoHku2fZTH1GtX2h65bgkgFi568rfGkYC9u4WCjuAqS0BUM1t6OHGZXMiC7x2lQDiTHckDxUsKmdYYUCO19RxliFUEkmwAFySeAA5mpxrd0GOX41jGpGHmJeI8gfhJ3bJO7uI76hEEzIyshKspBUg2IINwQeRBoLk1fahWk2Zs02kXcVgBs7fpWHqD80dbvFXpgcBHDGscKKiILKqgKoHcBUF1V60UzKIRTEJi0HWXgJAPhp/iOXhVhUHE000jGBwU2JNrxqdgH4Uh3IPNiL916TvETs7s7kszEsxO8kk3JPiTV0+kZpPdocEh9X36XxNwgPltHzFUlQFFFFB7YTGPE4eJ2R13hlJUg9xFXRoN6QJFos1F+ydAL8fwkYAFu9fYapGig7+nWlBzDHTYg3CsbRg/BjXco8bbz3k146HZAcbjoMOL2kcBiOSDe58lDGuNTAej9oQYomx0y2aUbMIPERX6zfOIFu5b86C4UWwAG4DhRX1RQFQ3WTq8jzTD23LOgJhk7D8V919g/Zx7jMqKBKM3yeXCytDiI2jkQ2KsPtHIg8iNx5V54DHyQSLLC7JIh2lZTYgjsptdNdX+FzOPZxC2kAIjlXc6H/Mt/gnd4HfS7aZ6p8bl5LMnTQ8pYwWAH568UPju76Cc6I+kSVATMoi3LpogAfnRmw81I8Ks3KtZ2W4ge94yEHskboW9kmzfypRrVigdT+n8N+UQ/WJ/Go3pzpHl0uCxEGIxmGHSIyW6RXYNa6nZS7XDBTw5Up9FBk1iipBotoHjMwYDCwsVvYyN1Yl8XO7yFz3UHChhZ2CoCzMQAALkk7gABxNMbqd1Ve4VGKxa/2pwQqG3vKH/ORx7AbdtdXV7qjw+WgSPabE/jGG5L8REvwflHee4bqn1AUUUUBRRRQcHTPRCHMsM0E4t8JHHrRuBuYe2xHMGlO0l0clwOJkw862ZDuNjsuvJlvxUjfTn1H9MdCsPmUHRYheG9HWweNu1T+0HcaBQsJi3idXiZkdTdWUlWBHMEcKufQr0hCqiPNELWAAmjA2j3yJcDzX2VANNdWOLy1iZE6SHlNGCU38m3dQ9x7eJqI0HU0oz1sbi5sTJe8rlgCb7K8FXwVQB5Vy6KKAooooCisqpJsN5PCra1faipcQVmzINDDxEXCWT5X4tf1u4caDi6p9WTZlMJZgVwsZG2bEdKw/Bqf3jyHeaZ+GEKoVQAAAAALAAbgAOQFeeBwKQxrHEqoiAKqqLBQOQFe9AUUUUBRRRQFYtWaKCJaQaq8uxhLS4dVc/Di96bz2eqTv5g1B8w9G2AkmDFyoN9g6LJ4bwV3eVXLRQUT/AFaH/Ll+pP8AqVt4H0aowff8Y7DsjjC7t3NmPfyq66KCCZHqUyzDWJhM7Cx2pm294/MFk9oNTiGFVUKoCqNwAAAA7gOFfdFAUUUUBRRRQFFFFAUUUUHxLCGBDAEHcQRcEdhB41Xmk2ovL8V1olOFftitsHxjO76NqsaigXfNvRzxiE+5poZl5bW1E3ssy/bXEOorNvxCfXRb/wBamjooFfh1D5qxsYo17zLGR+qSd1SnJ/Rtc2OLxSqOawoWP03sB9E1e9FBF9FtWuBwFjh4QZB+Fk98k8mPq/NAqUUUUBRRRQFFFF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29700" name="AutoShape 4" descr="data:image/jpeg;base64,/9j/4AAQSkZJRgABAQAAAQABAAD/2wCEAAkGBhQSERUUEBQUFRUWGRsYFhgXGBcUFxcXFxgaHBwdFxgaGyYeGB0jHRUXIC8iJCcpLCwtFx4xNTAqNScrLCkBCQoKBQUFDQUFDSkYEhgpKSkpKSkpKSkpKSkpKSkpKSkpKSkpKSkpKSkpKSkpKSkpKSkpKSkpKSkpKSkpKSkpKf/AABEIANkA6AMBIgACEQEDEQH/xAAcAAACAgMBAQAAAAAAAAAAAAAACAYHAQQFAwL/xABREAACAQICBgYDCQwIBQUBAAABAgMAEQQFBgcSITFBEyJRYXGBCDKRFCNCUnKCkpOhFzNDU1Ric6KxstHSFRgko8HC0/A1ZIOz4SU0Y+LjRP/EABQBAQAAAAAAAAAAAAAAAAAAAAD/xAAUEQEAAAAAAAAAAAAAAAAAAAAA/9oADAMBAAIRAxEAPwC8aKKKArXxuPjhRpJnWNFF2ZyFUDvJ3VDtYutSDLF2AOlxJF1iBsFB4NIfgju4nuG+lx0o0zxWYSbeKlLb+qg3Rp8hOA8ePfQXtpD6QGBgOzhlfFN2r73H9Jhc+S276gmYekXjn+8w4eId4eRvaWA+yqoooLG+75mnx4fqlrcy/wBIbMEPvqYeUd6sh9qt/hVZQYV39RWb5ILfsrEsDKbOpU9hBH7aC/8AIfSMw0hC4yCSEni6HpUHiLBgPAGrOyXSLD4tNvCzJKvMqb2+UOK+YpLq3cozqbCyiXDSNG68GU28iOBHcd1A61FVPq313pi2TD44LFObKjjdHKTuAt8Bj7D3cKtcGgzRRRQFFFFAUUVXWsrW9Fl14YAJsVb1fgRX4GQjnz2Rv7bcwm+b51DhYzLiZUiQfCc2HgOZPcN9VdpD6RWGjOzgoXnPx3PQp5CxY+wVR2f6SYjGymXFStIx4X9VR2Io3KO4VzKCycw1/ZnJ6hgh+RGGPtkLVzvu15v+V/3UH+nUHooLEy/XzmkZ68kU3dJEo/7eyamWQ+kgpIXG4Yr2vC20Pq23/rGqJooHJ0d0xwmOXawkySW4rezr8pD1h7K7VJJgMwkgkWSF2jdTdWUlWB7iKvbVvr0EzJh8y2UkNlScWVHPACQcEP5w3dwoLlorCm9ZoCiiigKgOtfWSuWQbEVjipQejHHYHDpGHceA5nuBqX57nCYXDyzymyRIXbtNuQ7ybAd5FKBpPpDJjsVJiJj1pDcDkqjcqjuUWH20HPxWLeV2eRmd2N2ZiSSTzJPGvKiigKKKKC6fRp+/Yz5EX7z1eOOy2KZdmaOORex1Vx7GBqjvRpPv2M+RF+89XjmOPSCJ5ZTspGpdj2KoufsFAuOvPKcDhsXHFgohHIV25gpIQbW5AE4KbAk27RVZ109Jc8fGYqbEyetK5a3xRwVfAKAPKuZQFX7qU1pmbZwGMYmQA9DITcuFHqN2sADY8wLcbXoKvSCdkZXRirKQVYGxBG8EEcCKB3waKimrTTEZlgUlP3xfe5h2SKBc+DCzedSugKKK5mkmepg8LLiJfViQtbhtHgqjvZiB50EK1wazP6Ph6DDkHFSg2P4lDu2z+cfgjuJ5WKzSSFiWYkkm5JNySeJJ5mt7P87kxeIkxE5u8jFj2AclHYFFgB2AVtaI6LS5hikw8A3tvZj6qIPWZu4faSBzoONs1im0TVdghlxwPR+9kXL/AIQy23SlhxYey261t1LJpbotLl+KfDzjeu9W5OhJ2WXuNvI3FBxqKKKC0fR+yFZ8weV1DLBETYi425OoNxFvV6SrW0p1NYDGBmWPoJT+Ei6u/vj9Q+wHvrhejrk3R4CWcixmlsD2pGLD9Yv7KnGnOmEWW4R55d59WNL2Mkh4Ad3MnkAaBXNNdD5MtxJw8zo5sGVkN7qb2uOKndwNcCtzOM3lxU7zzsXkkYsxP7B2ACwA5ACtOgvLUjrRZmTL8W191sPITv3cIm7eeyePweyrwBpH43IIIJBG8EbiCOymx1W6Zf0jgEkb77H73N8tQOt84EHxJoJhRRRQU16RmkpSCHBofvpMknyENlHm1z8wVQNT/XlmJlziYcoljjHkgY/a5qHZFlhxOJhgXjLIidttpgL7uy9/KgxjMlniRJJYZESQbUbspCup5qSLGtKnYbKomhELRo0QULsMoK7IFgLHduAFVtpZqBwk92wZOGk+LveI/NJuvkfKgXCipVpXqzx2X3M8RaPj0sd3j82t1fnAVH8uyyTESrFAjSSObKqi5J/3z5UFsejZMRi8UvIwqT4q9h+8ak/pB6VdDhEwkZ6+IN3tyiQ8/lNYeCtX3qd1Y4rLZpJsUYh0kWxsIxZlO0G6xts8uRNVdrnOJOaStio2jU9WC+8GFNylSNxvvJ7CxFBBKKKKAooooLS9H7SIw5gcMSdjEoQByEkYLA/RDjzHZTI0l2jeZnD4uCZSQY5Ubd2BhceYuPOnQFBmqU9I7SQqkGDQ+veaTwUlUHhfaPzRV1mlY125j0ucTjlGEjHzUBP6zNQQOma1HaHDCYBZ3X37EgOTzEXwF8x1j8odlLto5lRxOLggH4WVE8AzAE+QufKnPhiCqFUAACwA3AAcAPKg+6h+svQBM0wpQWWdOtC55Hmrfmt9hseVTCigSXMcveCV4plKSRsVZTxBB31rimS1v6rDmCjEYQAYpbKQSFEqdhPJhfcTyuOyonlPo5zhonnxENgymRFV26oIJUNuubXHCgtbQvArgMqgSUhBFCHkJ6oUkbbk+BJ9lLjrM07bM8WXBIgjusCHkvNiPjNa57rDlVi+kJpZMgjwSK6RONt34CWx3IvcpsT325DfRdAUUUUBVnagdIDDmXQE9TEoV7tuMF1PsDj51VjXR0ezAwYqCZeMcqNu7mBoHSorAooFE1m/8Wxv6d/2186uMfFBmeFlxDBI0faZm4CytYnztWxrXwxTOMYDzl2vJ1Vh9jVEqBt/uq5X+Ww+1v4UfdVyv8th9rfwpSKKBrZNcOUbwcWh5H3uYg/3diK1MpxOWyLisdk6Ydp44ztOUkjX1dqxBC2uEN9m3fSu1OdVen65dO64hS+GnGzKANoi17MBffxII5g91Bf2P0mmQ4cp0bdJC2IkTYYFYo4tpiH6TcS7RooKn1id9qimmOUT5xgZYujifEwGCSEx+9r78is6ku5tZWPPfZDYXqwpcdhYkSd2hjQoFSR9mMdGRtBQWtYWF9nu7qp3TXXPHhpEhyMRKiMWlcRqI5Da2yoFrjtbdwFjbiEP+4dm35Mv10P89bS6g80t6kI7ulX+FqsLRX0hMNNZMchw7n4a3eLz+GvsPjVpYDMY50EkLpIjbwyEMD5igWz7gWafFh+tH8KiuluhuIy2VYsUEDOu2Nlg/VuRy4b1NONS1+kLmAfNFQEe9Qop7QWLPY+TL7aCsRTtYA+9R/IX90UlGHi2nVRxYge02p28PFsoq/FAHsFqD0NKFrM/4tjf07/tpvDSl62MIY84xgPOTb8nVW/zUGpq7zaLDZlhp8Q2zHG5ZjYtYbLC9gLneRTD/dsyn8q/upv5KVWigar7tmU/lX91N/JWsde+VfjZD/0ZP4Ur1FA2mD0/ix2DxM2XP1oFJvLG2yGClvVuNrcp59nHhWjm+mc0TwFJIm21QvDsde7wSSXvtbR2mRVXYUgWbaPZTupLSCeHHiCKMzR4nqypusAL9e53ALc37QbcbUy8sCDrlVugNm2RdRbfY2uPAUFY6Q5TNnOAmhDQyzRNA8MgtGgaSNWkUkFuCu3kUvv3mvR6P2Z/8v8AW/8A1rf1la4ekZIcpd4Yo222lS8RkflsgWOxvJNx1jbdu3/OjnpDYuKy4yNMQvxh71J7QNk8uQoPMejpmFvvuFB7NuT/AE6z/VzzD8bhfpyf6dWro7rly7FkL0vQubdWYCPeeQa5U+2ptHKGAKkEHeCDcEdx50Cg6baETZXMkWIaNmdNsdGWI2dorvuo33U1HhVl+kDmIkzXYB+8woh3cCxZz47nFVzg4C8iIOLMF9pA/wAaB1sB96T5K/sFFekEeyoXsAHs3VigXf0iMl6PHx4gDqzxgH5cRsf1SlVRTWa3tETj8ucRrtTRe+xAbySo6yjt2lvu7QKVQigxRRRQFSjVtoscfmMMJF4wekl426NCCw3fG3L86ovTG+j9ot0GCbFOOviT1d/CJCQPC7bR8AtAekSAMriAt/7lLfVS8KXKmU9IZAcqUnliI7fRkH+NLXQFdTItJsTgn28JM8TG19k7mt8ZTuYeIrl0UF3aKekSRZMyhv8A/LDYH50Z/aD5VVGluenG42fEH8I5IHYvBRxPBQBXIooJbqqyP3VmuGQglVfpXtyWLrb+4kKvzqbaqc9HjRIxwSY2QWM3vcX6NW6x+cwA+Z31cdAUu3pFZIY8bFiAOrNHsk8tuI2/dZfZTE1Dda2iBzDL5I41vNH75D2ll4qPlKSPG1Ap1FZZbGx41igKyqkmwFyeAG+sVcmonVz0rjH4lfe0P9nU8GkB3vbmFN7fnb/g0E91P6u/6Ow3STL/AGmYAydsa8RGP2t37uQqwSKAKzQJ9rCyT3JmWJhAsqyEpy6j9ZbeAa3lUdq5vSPyPZnw+KAFnUxN27SHaBPzWt82qZoCu5kGm2NwR/suIkjHxb7SfQa6/ZXDooN7Os4kxU8k85vJIdpiBYXtbcOQsBUk1RZH7qzbDqQSsbdM/cIt4v3F9gedQ2mH9H3RAw4Z8ZILPiOrH3RIePzm3+CrQW5RRRQYIpbdders4TEHFYdP7NKbtbhFKeIPYrHeOVyR2UydauZZck8TxTKGSRSrKeYI+zx5UCTUVYGsrVNNlrdLFtTYU/Dt1oyTuWS3DlZuB7juqv6DraKZA2NxkOGS/vjgEgX2U4s3koJ8qcbA4NYo0jjFkRQqjsVQAB7BSa6P6RT4KYT4V9iQAi9gwIPEEEEEG1WllPpIzqAMThY5CBbajZoiT2kEMPZagmXpCH/0ofp4/wB16WmrU1l64YszwYw8cEkZ6RX2mZSLKGFrD5X2VVdAUUUUBUp1d6DvmeLWIXWJbNM4+Cl+APDabgB58Aa8tCdA8RmcwSBbICOklI6kY7/jN2KN57hvDSaIaIw5dhlgw4NhvZjbadzxZrey3IACg6mBwSQxpHEoREUKqjgFAsAK96KKArBFZooF2136uWw8zY3DJ7xIbyhR97kPEkclY779pPaKqWncxuDSWNo5FDI6lWU8CrCxB8jS3aztT8mAvPhdqXC8WvveG54Nbiu/c3t7wgWSRwtiIhimZYS46RkG0wS++w/3bsPCnC0cxeGkw0ZwTRtAFCx9GbqAotbtBHYd/bSX10cl0hxGEfbws0kTdqGwPyhwYdxBoHSopcsq9InGxqBPFBNYWvZo2J7SVJB8gK7f9Zf/AJH+/wD/AM6Cda5sj905TPYXaG0y/wDT9b9QvSqVbmcekViZUZIcNDGGBF3LSmxFjw2R21UdAUUVLtANW+IzSUbAKQKbSTEdUdoX479w4X32oPTVjoA+Z4oKwIw8dmmcbt3JFPxm+wXPKmsw2HWNFRFCqoCqoFgABYADkAK5+jOjUOAw6YfDLsovbvZmPFmPMn/wNwrq0BRRRQFFFFB8TQq6lXAZSLEEAgjvB41Uem2oCKYtJlzCCQkkxuSYjc36pAJj8N48Kt+igTzSDQHHYJiMRh5Ao+Go24yO0Otx7a4FqeEiuNjtDMDMdqbB4Z25kxISfE2uaBN7UWpvvub5b+Q4b6tf4V64XQLL42DJgsMpHA9Elx7RQKdk+jOKxbBcLBLKT8VSVHi3qjjzNW1od6PDErJmcgC8ehiNye55OA8Fv4irzjjCgBQABwAFgPKvug1MrymLDRLFh41jjXgqiw/8nvO81t0UUBRRRQFFFFAVhlvxrNFBVumuojDYotJgyMNKSSRvaJiTc3Xinzd3dVOaQ6qsxwZO3h3kQfhIgZVt29UXXzAptaxQI+6EEgggjcQdxB7xXzTk55DgOONXCeM4i5/LqMNi9HBx/ord+bB/CgV61d/I9AcdiyPc+GlYH4ZXYj+m1l+2mQynNMkVx7lfLlflsdCjbyOBsOYFS+KdWF0IYdoII9ooKb0O9HlIysmZSCUjf0Mdwnz33M3gAPE1cWDwaRIscSqiKLKqgKqgcgBwr2ooCiiigKKKKAoor5kkCgliAALkncABxJPKg+iaiGmGtHBZddZZNuYfgY+s/wA7knziPCq01ma8mcth8rcqnB8QNzN2iL4q/n8TytxNMSSFiSxJJ3kk3JJ5k86C1NIfSExkpIwiR4dN4BI6WTxuw2QfBag2ZadY/EffsXO261ukZRY8eqpA+yuFUy0Z1S5hjo1lhjQRMLq7uqhrEjcBduItwoIx/Ss342T6bfxrbwGluMgN4cViE59WVwPMXseFTv8Aq7Zj+Mwn1kn+lWlmOofNIhdY4pe6OQX9j7P+xQfeRa+cxgsJWTEKOPSLZyPlrY+0GrY0R13YLGkRyE4aU2AWQjYYnksg3e21LZmmTzYZzHiInicfBdSp8r8R3itOgeIG9ZpY9W2uCbAMsOJLTYUkCxJLxDtj7R+aezdamPyfOIsVCk2HcPG4urD9hHEEcCDwoN2iiigKKKKAooqkdbGugoz4TLXIYErLOORG4rEe2+4v3bu2gm+nGtrCZddGJmn/ABUZF1/SNwTw3nuqj9JddGY4vaVZfc8Z+DD1Tbvk9c+0DuqCu5JJJJJ3kneST2mvmg9JsQzsWdizHiWJYnxJ3mvi9YooM3rdyzO58O21h5pIj2o7J7bHfWjWxgcukmbZhjeRrFtlFLHZUXJsOQoLS0V9IPExELj0GITm6gRyj2dV/YPGrx0b0rw2Pi6XCSq4+EODIex1O9T/ALFJqRXQyLSCfBzLNhZGjdeY4EdjDgy9xoHSoqEatNZcWaRWIEeIjA6SO/HgNtOeyTy5Xt2EzegKKKKANURry1mEs2X4R7KN2JdT6xt96BHIX63fu5G9m6ytLv6OwEkykdIepCD+Mbgbc9kXb5tKTLIWJZiSSbkneSTxJoPiu3HoXi2wZxogc4cG237bsF4lARYta1+dSHVNq8OZ4nalBGGhsZTw2yeEYPfxJ5Ad4poPcKdH0WwvR7OxsbI2di1tnZ4bNt1qBI6Yf0dc96TBy4ZjvgfaUfmSb+34yt7arnW1q2OWz9JACcLKeoePRsd5jJ+0E8Ru4g18ak8/9zZrEp9WcGE77b3IKnv6ygfOoGlooFFBpZrk8OIQx4iJJUPwXUMPK/A94pU9ZeU4PDY+SHAMzRpucE7QWT4Sq3FgNw3773HKrx1x6x/cEHQYdh7qmG63GKM7i/ieC+Z5b1lJoMVYOqXWS2XYgRTOfckh64tfo2PCReY5bQHEciQKr6igeGNwwBBuDvBG8EHsr6qqtQemRxOEbCym8mGtsX5wtw+ibjwK1atAUUVqZvmSYeCSaU2SJGdvBRfd37rUFaa79YpwkXuTDNaeZbuwNjHEd248mbeBzABPMUuVdHSDOnxeJlxEpu8rFjzsDwUdwFgO4V45flUs5YQRvIUUuwQFiEW1yQOQuPbQalFZIrFAUUUUBV9+jrotsxS42Qb5D0URPxFN3I8WsPmGqOyvLXxE0cMQu8jKijvY2HlvpycgydMJhosPH6sSBB32G8nvJufOgh+sLVDh8wVpIgsGJ4iQDquQOEqjjy6w3jv4Ut2kOj02CneDEpsuvsYcmU81Ntxp0ap/0gZ8C2HVZX/tib4VSxYKSNoS/FQjeL77gWvvoKKyXOZcJOk8DFXQggjnbkRzB4Ec6bfQvSyPMcImIiBF+q6nijj1lPb2g8wRSdVZuojS44bHjDu3vWJ6oHISj1Dx3X3r37S0DLUUCigXv0jM9L4uHCg9WJOkYctuQm1+8Ko+kaqECpdrbxhkzjFk33SbA8EVV/y/bWjq+y4T5nhI2F1aZCR2hTtEexaBnNXeiwy/L4YLAPbbl75XsW9m5fBRUmrArNBoZ3ksWLgeDELtRyCzDn3EHkQbEHtFKvprojPk+NA37IbpMPL8YK1x85d1x29xpt64Wl+h8GYwdDiQ2yGDKykBlYc1NjyJFBv5Hmy4rDxTx+rKiuO7aF7HvBuPKufpppdFl2FeeY3I3RpffJIRuUftJ5AE17ZNDhcJB0EDoseHFiDJtdGOPXLMSvEnfVS+kNkGIcRYsSF8OvU2OURbgwtxD2sSexRQU7nudy4zESYjENtSSG5PIcgAOQAAAHYK0KKKAooooJnqhz73LmuHYmySEwv3iTcL9wfYPlTYUkOFnKOrjirBh5G/+FO1h5dpVb4wB9ovQelVd6QmdGLLVhU2OIkCn5EfXP2hKtGqC9JTFk4jCR8ljd/N3A4f9P7aCmaYz0fdFxDgWxTDr4huqeYijJA8LvtnyWl0FOZonlww+Bw0Q+BDGvnsi58zc+dBFtOdTuEx4Z4wIMQbnpEAAckfhF5i/MWNL/pdq/xeWvbEx9Qmyyp1o28G5HuNjTf14YzBJMhSVFdGFmVgGUjvBoEjoq/dMPR7SSQSZdIIQWG3HJcooJ3mNt53fFPtFSrJNWmU4WABooJt+y0s5SQl+Frnqqb/AARagrP0etF+lxcmLcdXDjZT9JIDv8kv9IUwWLxiRIzysqIouzMQqqBzJPCuGr4XAQTLgo4rxh5Th4mRWZlW5st9xsBypadN9Y+KzN/fm2IQbpChOwvGxb47WPrHyAoLD1ga/CdqHKtw4NiGG8/olPD5Tb+wc6pbE4lpHLyMzuxuzMSzE9pJ3k15UUBXrhcS0bq6EhkYMpHEFTcH2ivKigdbJczXE4eKdPVlRXHdtAG3le1FRXUxiukybC8eqHTf+bI4H2WrNAvOs0/+rY39O/7a5GQ51JhMRHiIdnbjO0u0Li9iN4vv41L9eWXmLOJjvtKscg80Cm3mhqAUFm/1hMy7MN9W389H9YTMuzDfVt/PVZUUFiNr5zS/3yId3RJ7N9WVqZ1lS5gZ4sbIpmXZaMBVS6bw1rcSDs+3xpcas/UdoTLicWMWWeOHDn1lJQySW9QEG+zY3bu3c6Cyk0AxigqHQrtqx98O25GJaYsjGI9BuK7utc7V99mqTYTRFZMtjwOOAkURokgQsgPRkEWK2O4qN+69u+pDIDY248vGqO0F1w4hMwkw2auCJJCgewQQyKdnZsBuQkAdx3niaCb/AHDsp/Jm+um/nrbXU9lIFvcafTlv7dupiDWaCHfcgyr8jT6Un89Unrv0cw2CxsUWDiWJTCHYKWPWMji5uTbcopnDSqa5M8GKzacqQVitCpG/72Ot+uXoISKdrLx71H8hf3RSbaNZWcTi4IF4ySonkWFz5C5p0AKDNL16SP8A73DfoD/3Gphao/0lcuNsHOBuHSRk952WX9j0FGVZUOv/ADJVVQMNZQAPe2vYCw+HVa0UFm/1hMy7MN9W389eE2vzNGNw8K9wiW3j1iTVc1JdDdX+KzJ9nDpZAbPK1xGnieZ/NFz+2gsXVtrhxmKzGKDGyIY5dpQFjRevsnZ3gXG8VOM70Fmkw7QwiIKcRiJAgbogEmjdFswRgttskqF334jgejoNqxwuWIDGvST2s0zgbfeEH4Ne4ceZNQrTjXtJg8dLh8PDFKkVlLMWB6QeuNxtYE7PipoLAwWTlMS+JxbR7oY4YyDsgDjK2/htvsjeeCLXHGpDKT//ADt9dN/PVF6b61MXmYCS7McIN+ijuFJHAuSSWI9ndW9oNrkxeA2Y5CcRhxYbDnrIB+Lfl4G43cuNBd0GprKVFvcinvZ5WPtL16fcfyr8jT6Un89b+iOnmEzFNrCyXYC7Rt1ZE+UvZ3i4qRUFHa69BMDgsAkmFgSKRpkS4ZySpWQkAMx7BVG1eHpJZ0D7lwykXG1M45i/VTw+HVH0DS6jP+DQfKl/7rUV1tWWXGDKsGjbj0QY9xkJf/PRQQT0idGTJBDjEG+EmOT5Dm6nybd8+l/p183yuPEwyQzLtJIpVh3Hs7xxHeBSiaZ6KSZdi3w8u/Z3o3J4z6rDxtv7CDQcOiivXC4VpXWONSzuQqqBcsxNgAO0mg7GhmiUuY4pMPDuvvkfiI4wesx9tgOZIFNtkORxYPDx4fDrsxxiwHM9pJ5km5J7TUd1Y6AplmFCmxnks07jfv5Ip+Ktz4kk86mVAUsGvTIfc+aM6+riFEo7m9VvtW/zqZ+qn9IfR/pcDHiVHWgezbt/Ry2HHuYL7aDQ1Iaz+lVcBi298Ue8SMSS4G/ozf4QHDtAty33PSPxSlSGUkEG4INiCOYNMToNrtw8mCZse/RzQKNvgTPyBjUcXNt45ceHAJdrG0zXLcE8pIMrXSFfjSEbjb4q+sfC3MUo8khYlmJJJuSeJJ4k1JNPtOJc0xRlkuqL1Yo73CJ/ix4k/wCAFcDA4J5pEiiUu7sFVRxLMbACgs30fdGzNj2xLDqYZTY//JICoHku2fZTH1GtX2h65bgkgFi568rfGkYC9u4WCjuAqS0BUM1t6OHGZXMiC7x2lQDiTHckDxUsKmdYYUCO19RxliFUEkmwAFySeAA5mpxrd0GOX41jGpGHmJeI8gfhJ3bJO7uI76hEEzIyshKspBUg2IINwQeRBoLk1fahWk2Zs02kXcVgBs7fpWHqD80dbvFXpgcBHDGscKKiILKqgKoHcBUF1V60UzKIRTEJi0HWXgJAPhp/iOXhVhUHE000jGBwU2JNrxqdgH4Uh3IPNiL916TvETs7s7kszEsxO8kk3JPiTV0+kZpPdocEh9X36XxNwgPltHzFUlQFFFFB7YTGPE4eJ2R13hlJUg9xFXRoN6QJFos1F+ydAL8fwkYAFu9fYapGig7+nWlBzDHTYg3CsbRg/BjXco8bbz3k146HZAcbjoMOL2kcBiOSDe58lDGuNTAej9oQYomx0y2aUbMIPERX6zfOIFu5b86C4UWwAG4DhRX1RQFQ3WTq8jzTD23LOgJhk7D8V919g/Zx7jMqKBKM3yeXCytDiI2jkQ2KsPtHIg8iNx5V54DHyQSLLC7JIh2lZTYgjsptdNdX+FzOPZxC2kAIjlXc6H/Mt/gnd4HfS7aZ6p8bl5LMnTQ8pYwWAH568UPju76Cc6I+kSVATMoi3LpogAfnRmw81I8Ks3KtZ2W4ge94yEHskboW9kmzfypRrVigdT+n8N+UQ/WJ/Go3pzpHl0uCxEGIxmGHSIyW6RXYNa6nZS7XDBTw5Up9FBk1iipBotoHjMwYDCwsVvYyN1Yl8XO7yFz3UHChhZ2CoCzMQAALkk7gABxNMbqd1Ve4VGKxa/2pwQqG3vKH/ORx7AbdtdXV7qjw+WgSPabE/jGG5L8REvwflHee4bqn1AUUUUBRRRQcHTPRCHMsM0E4t8JHHrRuBuYe2xHMGlO0l0clwOJkw862ZDuNjsuvJlvxUjfTn1H9MdCsPmUHRYheG9HWweNu1T+0HcaBQsJi3idXiZkdTdWUlWBHMEcKufQr0hCqiPNELWAAmjA2j3yJcDzX2VANNdWOLy1iZE6SHlNGCU38m3dQ9x7eJqI0HU0oz1sbi5sTJe8rlgCb7K8FXwVQB5Vy6KKAooooCisqpJsN5PCra1faipcQVmzINDDxEXCWT5X4tf1u4caDi6p9WTZlMJZgVwsZG2bEdKw/Bqf3jyHeaZ+GEKoVQAAAAALAAbgAOQFeeBwKQxrHEqoiAKqqLBQOQFe9AUUUUBRRRQFYtWaKCJaQaq8uxhLS4dVc/Di96bz2eqTv5g1B8w9G2AkmDFyoN9g6LJ4bwV3eVXLRQUT/AFaH/Ll+pP8AqVt4H0aowff8Y7DsjjC7t3NmPfyq66KCCZHqUyzDWJhM7Cx2pm294/MFk9oNTiGFVUKoCqNwAAAA7gOFfdFAUUUUBRRRQFFFFAUUUUHxLCGBDAEHcQRcEdhB41Xmk2ovL8V1olOFftitsHxjO76NqsaigXfNvRzxiE+5poZl5bW1E3ssy/bXEOorNvxCfXRb/wBamjooFfh1D5qxsYo17zLGR+qSd1SnJ/Rtc2OLxSqOawoWP03sB9E1e9FBF9FtWuBwFjh4QZB+Fk98k8mPq/NAqUUUUBRRRQFFFF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29702" name="Picture 6" descr="../../_images/naomark_detection_lis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3174" y="3071810"/>
            <a:ext cx="3769149" cy="35194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097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4097</TotalTime>
  <Words>1166</Words>
  <Application>Microsoft Office PowerPoint</Application>
  <PresentationFormat>On-screen Show (4:3)</PresentationFormat>
  <Paragraphs>231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굴림</vt:lpstr>
      <vt:lpstr>Arial</vt:lpstr>
      <vt:lpstr>Calibri</vt:lpstr>
      <vt:lpstr>Tahoma</vt:lpstr>
      <vt:lpstr>Times New Roman</vt:lpstr>
      <vt:lpstr>Wingdings</vt:lpstr>
      <vt:lpstr>Default Design</vt:lpstr>
      <vt:lpstr>Hệ thống cảm biến và các ứng dụng trên robot NAO</vt:lpstr>
      <vt:lpstr>OUTLINE</vt:lpstr>
      <vt:lpstr>Introduce Sensors</vt:lpstr>
      <vt:lpstr>Introduce Sensors</vt:lpstr>
      <vt:lpstr>Audio</vt:lpstr>
      <vt:lpstr>Audio</vt:lpstr>
      <vt:lpstr>Vision</vt:lpstr>
      <vt:lpstr>Vision</vt:lpstr>
      <vt:lpstr>Landmark Detection</vt:lpstr>
      <vt:lpstr>PowerPoint Presentation</vt:lpstr>
      <vt:lpstr>Redball Detection</vt:lpstr>
      <vt:lpstr>FaceDetection</vt:lpstr>
      <vt:lpstr>FaceDetection</vt:lpstr>
      <vt:lpstr>FaceDetection</vt:lpstr>
      <vt:lpstr>FaceDetection</vt:lpstr>
      <vt:lpstr>FaceDetection</vt:lpstr>
      <vt:lpstr>Other Sensors</vt:lpstr>
      <vt:lpstr>Other Sensors</vt:lpstr>
      <vt:lpstr>Other Sensors</vt:lpstr>
      <vt:lpstr>Other Sensors</vt:lpstr>
      <vt:lpstr>Other Sensors</vt:lpstr>
      <vt:lpstr>Other Sensors</vt:lpstr>
      <vt:lpstr>Example - Subscribe</vt:lpstr>
      <vt:lpstr>Example - Subscribe</vt:lpstr>
      <vt:lpstr>Example - Subscribe</vt:lpstr>
      <vt:lpstr>Example - Subscribe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DeathCity_KickOff;</dc:title>
  <dc:creator>QuyetNM2</dc:creator>
  <cp:lastModifiedBy>QuyetNV</cp:lastModifiedBy>
  <cp:revision>531</cp:revision>
  <dcterms:created xsi:type="dcterms:W3CDTF">2010-09-29T08:59:48Z</dcterms:created>
  <dcterms:modified xsi:type="dcterms:W3CDTF">2014-07-30T10:40:16Z</dcterms:modified>
</cp:coreProperties>
</file>