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00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</p:sldMasterIdLst>
  <p:notesMasterIdLst>
    <p:notesMasterId r:id="rId44"/>
  </p:notesMasterIdLst>
  <p:sldIdLst>
    <p:sldId id="256" r:id="rId11"/>
    <p:sldId id="257" r:id="rId12"/>
    <p:sldId id="258" r:id="rId13"/>
    <p:sldId id="259" r:id="rId14"/>
    <p:sldId id="260" r:id="rId15"/>
    <p:sldId id="262" r:id="rId16"/>
    <p:sldId id="295" r:id="rId17"/>
    <p:sldId id="263" r:id="rId18"/>
    <p:sldId id="264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289" r:id="rId39"/>
    <p:sldId id="290" r:id="rId40"/>
    <p:sldId id="292" r:id="rId41"/>
    <p:sldId id="293" r:id="rId42"/>
    <p:sldId id="294" r:id="rId43"/>
  </p:sldIdLst>
  <p:sldSz cx="13003213" cy="97520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1">
          <p15:clr>
            <a:srgbClr val="A4A3A4"/>
          </p15:clr>
        </p15:guide>
        <p15:guide id="2" pos="40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62" y="54"/>
      </p:cViewPr>
      <p:guideLst>
        <p:guide orient="horz" pos="3071"/>
        <p:guide pos="40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sz="2200">
                <a:latin typeface="Lucida Grande"/>
              </a:rPr>
              <a:t>Click to edit the notes format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071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There existed a number of different ways to query a graph database. This one aims to make querying easy, and to produce queries that are readable.</a:t>
            </a:r>
            <a:endParaRPr/>
          </a:p>
          <a:p>
            <a:pPr>
              <a:buFont typeface="Lucida Grande"/>
              <a:buChar char="•"/>
            </a:pPr>
            <a:endParaRPr/>
          </a:p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We looked at alternatives - SPARQL, SQL, Gremlin and other...
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660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There existed a number of different ways to query a graph database. This one aims to make querying easy, and to produce queries that are readable.</a:t>
            </a:r>
            <a:endParaRPr/>
          </a:p>
          <a:p>
            <a:pPr>
              <a:buFont typeface="Lucida Grande"/>
              <a:buChar char="•"/>
            </a:pPr>
            <a:endParaRPr/>
          </a:p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We looked at alternatives - SPARQL, SQL, Gremlin and other...
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668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There existed a number of different ways to query a graph database. This one aims to make querying easy, and to produce queries that are readable.</a:t>
            </a:r>
            <a:endParaRPr/>
          </a:p>
          <a:p>
            <a:pPr>
              <a:buFont typeface="Lucida Grande"/>
              <a:buChar char="•"/>
            </a:pPr>
            <a:endParaRPr/>
          </a:p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We looked at alternatives - SPARQL, SQL, Gremlin and other...
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932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extShape 1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There existed a number of different ways to query a graph database. This one aims to make querying easy, and to produce queries that are readable.</a:t>
            </a:r>
            <a:endParaRPr/>
          </a:p>
          <a:p>
            <a:pPr>
              <a:buFont typeface="Lucida Grande"/>
              <a:buChar char="•"/>
            </a:pPr>
            <a:endParaRPr/>
          </a:p>
          <a:p>
            <a:pPr>
              <a:buFont typeface="Lucida Grande"/>
              <a:buChar char="•"/>
            </a:pPr>
            <a:r>
              <a:rPr lang="en-US" sz="2200">
                <a:latin typeface="Lucida Grande"/>
              </a:rPr>
              <a:t>We looked at alternatives - SPARQL, SQL, Gremlin and other...
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051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2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26" name="Picture 425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427" name="Picture 42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4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5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65" name="Picture 464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466" name="Picture 465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32" name="Picture 231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233" name="Picture 232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71" name="Picture 270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272" name="Picture 271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10" name="Picture 309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311" name="Picture 310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9" name="Picture 348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350" name="Picture 349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ubTitle"/>
          </p:nvPr>
        </p:nvSpPr>
        <p:spPr>
          <a:xfrm>
            <a:off x="647640" y="816120"/>
            <a:ext cx="11701440" cy="5902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47640" y="5843520"/>
            <a:ext cx="1170144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643440" y="20887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6434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647640" y="5843520"/>
            <a:ext cx="5709960" cy="3428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7" name="Picture 38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  <p:pic>
        <p:nvPicPr>
          <p:cNvPr id="388" name="Picture 387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680" y="2088360"/>
            <a:ext cx="9009000" cy="718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5" name="PlaceHolder 2"/>
          <p:cNvSpPr>
            <a:spLocks noGrp="1"/>
          </p:cNvSpPr>
          <p:nvPr>
            <p:ph type="subTitle"/>
          </p:nvPr>
        </p:nvSpPr>
        <p:spPr>
          <a:xfrm>
            <a:off x="647640" y="2088720"/>
            <a:ext cx="11701440" cy="718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NUL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NUL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NUL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NUL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NUL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NUL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NUL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6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Lucida Grande"/>
              <a:buChar char="•"/>
            </a:pPr>
            <a:fld id="{EA609DEA-35F1-45B7-BB5F-0F1BF7ED6215}" type="slidenum">
              <a:rPr lang="en-US" sz="2400">
                <a:latin typeface="Lucida Grande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429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432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28B4ABA-8ECA-401C-B2B0-38D7C6C845E4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79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692080" y="2964960"/>
            <a:ext cx="7620120" cy="63500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69C79515-00C5-4530-903F-4F8C43E727DF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157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72BD774-EDB3-4DF8-9D79-CD908838B512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196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50520" y="411768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4849B5DC-E30E-409F-AE8B-0A6BB50A9CA7}" type="slidenum">
              <a:rPr lang="en-US" sz="2400">
                <a:latin typeface="Times New Roman"/>
              </a:rPr>
              <a:t>‹#›</a:t>
            </a:fld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235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72BBD26-A1A5-4815-BA36-5A40307B20A1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274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0EB3B194-D5AD-4E6F-A846-859D333832C7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313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CD0DA75-E345-4198-B498-FA2C974EAE98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50520" y="411768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353" name="PlaceHolder 2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F5174826-BC91-4A08-B895-02DF2289715A}" type="slidenum">
              <a:rPr lang="en-US" sz="2400">
                <a:latin typeface="Times New Roman"/>
              </a:rPr>
              <a:t>‹#›</a:t>
            </a:fld>
            <a:endParaRPr/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2520" cy="5655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droppedImage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5435640"/>
            <a:ext cx="13004640" cy="4317840"/>
          </a:xfrm>
          <a:prstGeom prst="rect">
            <a:avLst/>
          </a:prstGeom>
          <a:ln>
            <a:noFill/>
          </a:ln>
        </p:spPr>
      </p:pic>
      <p:pic>
        <p:nvPicPr>
          <p:cNvPr id="390" name="droppedImage.pdf"/>
          <p:cNvPicPr/>
          <p:nvPr/>
        </p:nvPicPr>
        <p:blipFill>
          <a:blip r:embed="rId15"/>
          <a:stretch>
            <a:fillRect/>
          </a:stretch>
        </p:blipFill>
        <p:spPr>
          <a:xfrm>
            <a:off x="11836440" y="127080"/>
            <a:ext cx="1079640" cy="1371600"/>
          </a:xfrm>
          <a:prstGeom prst="rect">
            <a:avLst/>
          </a:prstGeom>
          <a:ln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800">
                <a:latin typeface="Gill Sans"/>
              </a:rPr>
              <a:t>Click to edit the title text format</a:t>
            </a:r>
            <a:endParaRPr/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 typeface="Helvetica"/>
              <a:buChar char="•"/>
            </a:pPr>
            <a:r>
              <a:rPr lang="en-US" sz="1200">
                <a:latin typeface="Arial"/>
              </a:rPr>
              <a:t>Click to edit the outline text format</a:t>
            </a:r>
            <a:endParaRPr/>
          </a:p>
          <a:p>
            <a:pPr lvl="1">
              <a:buFont typeface="Helvetica"/>
              <a:buChar char="•"/>
            </a:pPr>
            <a:r>
              <a:rPr lang="en-US" sz="1200">
                <a:latin typeface="Arial"/>
              </a:rPr>
              <a:t>Second Outline Level</a:t>
            </a:r>
            <a:endParaRPr/>
          </a:p>
          <a:p>
            <a:pPr lvl="2">
              <a:buFont typeface="Helvetica"/>
              <a:buChar char="•"/>
            </a:pPr>
            <a:r>
              <a:rPr lang="en-US" sz="1200">
                <a:latin typeface="Arial"/>
              </a:rPr>
              <a:t>Third Outline Level</a:t>
            </a:r>
            <a:endParaRPr/>
          </a:p>
          <a:p>
            <a:pPr lvl="3">
              <a:buFont typeface="Helvetica"/>
              <a:buChar char="•"/>
            </a:pPr>
            <a:r>
              <a:rPr lang="en-US" sz="1200">
                <a:latin typeface="Arial"/>
              </a:rPr>
              <a:t>Fourth Outline Level</a:t>
            </a:r>
            <a:endParaRPr/>
          </a:p>
          <a:p>
            <a:pPr lvl="4">
              <a:buFont typeface="Helvetica"/>
              <a:buChar char="•"/>
            </a:pPr>
            <a:r>
              <a:rPr lang="en-US" sz="1200">
                <a:latin typeface="Arial"/>
              </a:rPr>
              <a:t>Fifth Outline Level</a:t>
            </a:r>
            <a:endParaRPr/>
          </a:p>
          <a:p>
            <a:pPr lvl="5">
              <a:buFont typeface="Helvetica"/>
              <a:buChar char="•"/>
            </a:pPr>
            <a:r>
              <a:rPr lang="en-US" sz="1200">
                <a:latin typeface="Arial"/>
              </a:rPr>
              <a:t>Sixth Outline Level</a:t>
            </a:r>
            <a:endParaRPr/>
          </a:p>
          <a:p>
            <a:pPr lvl="6">
              <a:buFont typeface="Helvetica"/>
              <a:buChar char="•"/>
            </a:pPr>
            <a:r>
              <a:rPr lang="en-US" sz="1200">
                <a:latin typeface="Arial"/>
              </a:rPr>
              <a:t>Seventh Outline Level</a:t>
            </a:r>
            <a:endParaRPr/>
          </a:p>
        </p:txBody>
      </p:sp>
      <p:sp>
        <p:nvSpPr>
          <p:cNvPr id="393" name="PlaceHolder 3"/>
          <p:cNvSpPr>
            <a:spLocks noGrp="1"/>
          </p:cNvSpPr>
          <p:nvPr>
            <p:ph type="sldNum"/>
          </p:nvPr>
        </p:nvSpPr>
        <p:spPr>
          <a:xfrm>
            <a:off x="11148840" y="9080640"/>
            <a:ext cx="301680" cy="26640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0508D1D7-5F80-4256-80B8-C3A5A947666F}" type="slidenum">
              <a:rPr lang="en-US" sz="2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it001" TargetMode="External"/><Relationship Id="rId2" Type="http://schemas.openxmlformats.org/officeDocument/2006/relationships/hyperlink" Target="mailto:hus.ict@gmail.com" TargetMode="Externa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0" y="0"/>
            <a:ext cx="12712680" cy="259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9600" b="1" dirty="0">
                <a:latin typeface="Gill Sans"/>
              </a:rPr>
              <a:t>Neo4j </a:t>
            </a:r>
            <a:r>
              <a:rPr lang="en-US" sz="9600" b="1" dirty="0" smtClean="0">
                <a:latin typeface="Gill Sans"/>
              </a:rPr>
              <a:t>Graph database </a:t>
            </a:r>
            <a:endParaRPr sz="2800" b="1" dirty="0"/>
          </a:p>
        </p:txBody>
      </p:sp>
      <p:sp>
        <p:nvSpPr>
          <p:cNvPr id="509" name="CustomShape 2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4588F53-10AE-4ACC-ABCF-CBD9C5BDBC34}" type="slidenum">
              <a:rPr lang="en-US">
                <a:latin typeface="Lucida Grande"/>
              </a:rPr>
              <a:t>1</a:t>
            </a:fld>
            <a:endParaRPr/>
          </a:p>
        </p:txBody>
      </p:sp>
      <p:sp>
        <p:nvSpPr>
          <p:cNvPr id="510" name="CustomShape 3"/>
          <p:cNvSpPr/>
          <p:nvPr/>
        </p:nvSpPr>
        <p:spPr>
          <a:xfrm>
            <a:off x="689040" y="6060960"/>
            <a:ext cx="11696760" cy="2167846"/>
          </a:xfrm>
          <a:prstGeom prst="pie">
            <a:avLst>
              <a:gd name="adj1" fmla="val 0"/>
              <a:gd name="adj2" fmla="val 17056"/>
            </a:avLst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</a:pPr>
            <a:r>
              <a:rPr lang="en-US" sz="4800" dirty="0" err="1">
                <a:solidFill>
                  <a:srgbClr val="000000"/>
                </a:solidFill>
                <a:latin typeface="Gill Sans"/>
                <a:ea typeface="Gill Sans"/>
              </a:rPr>
              <a:t>Thien</a:t>
            </a:r>
            <a:r>
              <a:rPr lang="en-US" sz="4800" dirty="0">
                <a:solidFill>
                  <a:srgbClr val="000000"/>
                </a:solidFill>
                <a:latin typeface="Gill Sans"/>
                <a:ea typeface="Gill Sans"/>
              </a:rPr>
              <a:t> Bui-</a:t>
            </a:r>
            <a:r>
              <a:rPr lang="en-US" sz="4800" dirty="0" err="1">
                <a:solidFill>
                  <a:srgbClr val="000000"/>
                </a:solidFill>
                <a:latin typeface="Gill Sans"/>
                <a:ea typeface="Gill Sans"/>
              </a:rPr>
              <a:t>Duc</a:t>
            </a:r>
            <a:r>
              <a:rPr lang="en-US" sz="4800" dirty="0">
                <a:solidFill>
                  <a:srgbClr val="000000"/>
                </a:solidFill>
                <a:latin typeface="Gill Sans"/>
                <a:ea typeface="Gill Sans"/>
              </a:rPr>
              <a:t> (</a:t>
            </a:r>
            <a:r>
              <a:rPr lang="en-US" sz="4800" dirty="0" smtClean="0">
                <a:solidFill>
                  <a:srgbClr val="000000"/>
                </a:solidFill>
                <a:latin typeface="Gill Sans"/>
                <a:ea typeface="Gill Sans"/>
              </a:rPr>
              <a:t>FTI)</a:t>
            </a:r>
          </a:p>
          <a:p>
            <a:pPr lvl="5" algn="just">
              <a:lnSpc>
                <a:spcPct val="112000"/>
              </a:lnSpc>
            </a:pPr>
            <a:r>
              <a:rPr lang="en-US" dirty="0" smtClean="0">
                <a:solidFill>
                  <a:srgbClr val="000000"/>
                </a:solidFill>
                <a:latin typeface="Gill Sans"/>
              </a:rPr>
              <a:t>Email : </a:t>
            </a:r>
            <a:r>
              <a:rPr lang="en-US" dirty="0" smtClean="0">
                <a:solidFill>
                  <a:srgbClr val="000000"/>
                </a:solidFill>
                <a:latin typeface="Gill Sans"/>
                <a:hlinkClick r:id="rId2"/>
              </a:rPr>
              <a:t>hus.ict@gmail.com</a:t>
            </a:r>
            <a:endParaRPr lang="en-US" dirty="0" smtClean="0">
              <a:solidFill>
                <a:srgbClr val="000000"/>
              </a:solidFill>
              <a:latin typeface="Gill Sans"/>
            </a:endParaRPr>
          </a:p>
          <a:p>
            <a:pPr lvl="5" algn="just">
              <a:lnSpc>
                <a:spcPct val="112000"/>
              </a:lnSpc>
            </a:pPr>
            <a:r>
              <a:rPr lang="en-US" dirty="0" smtClean="0">
                <a:solidFill>
                  <a:srgbClr val="000000"/>
                </a:solidFill>
                <a:latin typeface="Gill Sans"/>
              </a:rPr>
              <a:t>Skype : neiht01</a:t>
            </a:r>
          </a:p>
          <a:p>
            <a:pPr lvl="5" algn="just">
              <a:lnSpc>
                <a:spcPct val="112000"/>
              </a:lnSpc>
            </a:pPr>
            <a:r>
              <a:rPr lang="en-US" dirty="0" smtClean="0">
                <a:solidFill>
                  <a:srgbClr val="000000"/>
                </a:solidFill>
                <a:latin typeface="Gill Sans"/>
              </a:rPr>
              <a:t>Facebook : </a:t>
            </a:r>
            <a:r>
              <a:rPr lang="en-US" dirty="0" smtClean="0">
                <a:solidFill>
                  <a:srgbClr val="000000"/>
                </a:solidFill>
                <a:latin typeface="Gill Sans"/>
                <a:hlinkClick r:id="rId3"/>
              </a:rPr>
              <a:t>www.facebook.com/tit001</a:t>
            </a:r>
            <a:endParaRPr lang="en-US" dirty="0" smtClean="0">
              <a:solidFill>
                <a:srgbClr val="000000"/>
              </a:solidFill>
              <a:latin typeface="Gill Sans"/>
            </a:endParaRPr>
          </a:p>
          <a:p>
            <a:pPr lvl="5" algn="just">
              <a:lnSpc>
                <a:spcPct val="112000"/>
              </a:lnSpc>
            </a:pPr>
            <a:endParaRPr lang="en-US" dirty="0" smtClean="0">
              <a:solidFill>
                <a:srgbClr val="000000"/>
              </a:solidFill>
              <a:latin typeface="Gill Sans"/>
            </a:endParaRPr>
          </a:p>
          <a:p>
            <a:pPr algn="ctr">
              <a:lnSpc>
                <a:spcPct val="112000"/>
              </a:lnSpc>
            </a:pPr>
            <a:endParaRPr lang="en-US" dirty="0" smtClean="0">
              <a:solidFill>
                <a:srgbClr val="000000"/>
              </a:solidFill>
              <a:latin typeface="Gill Sans"/>
            </a:endParaRPr>
          </a:p>
          <a:p>
            <a:pPr algn="ctr">
              <a:lnSpc>
                <a:spcPct val="112000"/>
              </a:lnSpc>
            </a:pPr>
            <a:endParaRPr dirty="0"/>
          </a:p>
        </p:txBody>
      </p:sp>
      <p:pic>
        <p:nvPicPr>
          <p:cNvPr id="5" name="Picture 3" descr="C:\Users\Windows\Desktop\blog0116_graphciti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587" y="3047206"/>
            <a:ext cx="4711505" cy="2740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650520" y="92988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000" dirty="0">
                <a:latin typeface="Gill Sans"/>
              </a:rPr>
              <a:t>It‘s all about Patterns</a:t>
            </a:r>
            <a:endParaRPr sz="1050" dirty="0"/>
          </a:p>
        </p:txBody>
      </p:sp>
      <p:sp>
        <p:nvSpPr>
          <p:cNvPr id="546" name="CustomShape 2"/>
          <p:cNvSpPr/>
          <p:nvPr/>
        </p:nvSpPr>
        <p:spPr>
          <a:xfrm>
            <a:off x="5794784" y="374652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 dirty="0">
                <a:solidFill>
                  <a:srgbClr val="000000"/>
                </a:solidFill>
                <a:latin typeface="Lucida Grande"/>
              </a:rPr>
              <a:t>A</a:t>
            </a:r>
            <a:endParaRPr dirty="0"/>
          </a:p>
        </p:txBody>
      </p:sp>
      <p:sp>
        <p:nvSpPr>
          <p:cNvPr id="547" name="CustomShape 3"/>
          <p:cNvSpPr/>
          <p:nvPr/>
        </p:nvSpPr>
        <p:spPr>
          <a:xfrm>
            <a:off x="4457880" y="621036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548" name="CustomShape 4"/>
          <p:cNvSpPr/>
          <p:nvPr/>
        </p:nvSpPr>
        <p:spPr>
          <a:xfrm>
            <a:off x="7251840" y="621036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Lucida Grande"/>
              </a:rPr>
              <a:t>C</a:t>
            </a:r>
            <a:endParaRPr dirty="0"/>
          </a:p>
        </p:txBody>
      </p:sp>
      <p:sp>
        <p:nvSpPr>
          <p:cNvPr id="549" name="Line 5"/>
          <p:cNvSpPr/>
          <p:nvPr/>
        </p:nvSpPr>
        <p:spPr>
          <a:xfrm flipH="1">
            <a:off x="5927760" y="6851520"/>
            <a:ext cx="113328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50" name="Line 6"/>
          <p:cNvSpPr/>
          <p:nvPr/>
        </p:nvSpPr>
        <p:spPr>
          <a:xfrm flipV="1">
            <a:off x="5540400" y="5135040"/>
            <a:ext cx="566640" cy="97956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51" name="Line 7"/>
          <p:cNvSpPr/>
          <p:nvPr/>
        </p:nvSpPr>
        <p:spPr>
          <a:xfrm flipH="1" flipV="1">
            <a:off x="6896160" y="5130360"/>
            <a:ext cx="565200" cy="97956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52" name="CustomShape 8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6F056AF8-FF94-472F-AB1F-0B178196B42C}" type="slidenum">
              <a:rPr lang="en-US">
                <a:latin typeface="Lucida Grande"/>
              </a:r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421920" y="-33840"/>
            <a:ext cx="11696760" cy="152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8000">
                <a:latin typeface="Gill Sans"/>
              </a:rPr>
              <a:t>Patterns in a Graph</a:t>
            </a:r>
            <a:endParaRPr/>
          </a:p>
        </p:txBody>
      </p:sp>
      <p:pic>
        <p:nvPicPr>
          <p:cNvPr id="554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640" y="2286000"/>
            <a:ext cx="7402680" cy="7118280"/>
          </a:xfrm>
          <a:prstGeom prst="rect">
            <a:avLst/>
          </a:prstGeom>
          <a:ln>
            <a:noFill/>
          </a:ln>
        </p:spPr>
      </p:pic>
      <p:sp>
        <p:nvSpPr>
          <p:cNvPr id="555" name="CustomShape 2"/>
          <p:cNvSpPr/>
          <p:nvPr/>
        </p:nvSpPr>
        <p:spPr>
          <a:xfrm>
            <a:off x="11148840" y="9080640"/>
            <a:ext cx="762966" cy="32364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FCBCE8B5-6E7C-425E-B85B-F9E70A51AC54}" type="slidenum">
              <a:rPr lang="en-US">
                <a:latin typeface="Lucida Grande"/>
              </a:r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560" y="1333440"/>
            <a:ext cx="7402680" cy="7118280"/>
          </a:xfrm>
          <a:prstGeom prst="rect">
            <a:avLst/>
          </a:prstGeom>
          <a:ln>
            <a:noFill/>
          </a:ln>
        </p:spPr>
      </p:pic>
      <p:sp>
        <p:nvSpPr>
          <p:cNvPr id="557" name="CustomShape 1"/>
          <p:cNvSpPr/>
          <p:nvPr/>
        </p:nvSpPr>
        <p:spPr>
          <a:xfrm>
            <a:off x="11148840" y="9080640"/>
            <a:ext cx="8391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CDEDA996-11D7-4DF0-85C6-BC3BE2A4893C}" type="slidenum">
              <a:rPr lang="en-US">
                <a:latin typeface="Lucida Grande"/>
              </a:r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806560" y="1333440"/>
            <a:ext cx="7402680" cy="7118280"/>
          </a:xfrm>
          <a:prstGeom prst="rect">
            <a:avLst/>
          </a:prstGeom>
          <a:ln>
            <a:noFill/>
          </a:ln>
        </p:spPr>
      </p:pic>
      <p:sp>
        <p:nvSpPr>
          <p:cNvPr id="559" name="CustomShape 1"/>
          <p:cNvSpPr/>
          <p:nvPr/>
        </p:nvSpPr>
        <p:spPr>
          <a:xfrm>
            <a:off x="11148840" y="9080640"/>
            <a:ext cx="610566" cy="367366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C22E575B-CF0C-47C9-88C2-19963C636F4D}" type="slidenum">
              <a:rPr lang="en-US">
                <a:latin typeface="Lucida Grande"/>
              </a:r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540160" y="1138320"/>
            <a:ext cx="7949880" cy="7486560"/>
          </a:xfrm>
          <a:prstGeom prst="rect">
            <a:avLst/>
          </a:prstGeom>
          <a:ln>
            <a:noFill/>
          </a:ln>
        </p:spPr>
      </p:pic>
      <p:sp>
        <p:nvSpPr>
          <p:cNvPr id="561" name="CustomShape 1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B6DA8B04-4532-47C9-B3A7-A5B31F86E64C}" type="slidenum">
              <a:rPr lang="en-US">
                <a:latin typeface="Lucida Grande"/>
              </a:r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2540160" y="1143000"/>
            <a:ext cx="7949880" cy="7486560"/>
          </a:xfrm>
          <a:prstGeom prst="rect">
            <a:avLst/>
          </a:prstGeom>
          <a:ln>
            <a:noFill/>
          </a:ln>
        </p:spPr>
      </p:pic>
      <p:sp>
        <p:nvSpPr>
          <p:cNvPr id="563" name="CustomShape 1"/>
          <p:cNvSpPr/>
          <p:nvPr/>
        </p:nvSpPr>
        <p:spPr>
          <a:xfrm>
            <a:off x="7765920" y="7639200"/>
            <a:ext cx="493920" cy="493560"/>
          </a:xfrm>
          <a:prstGeom prst="pie">
            <a:avLst>
              <a:gd name="adj1" fmla="val 15676789"/>
              <a:gd name="adj2" fmla="val 16200000"/>
            </a:avLst>
          </a:prstGeom>
          <a:solidFill>
            <a:srgbClr val="000000"/>
          </a:solidFill>
          <a:ln>
            <a:noFill/>
          </a:ln>
        </p:spPr>
      </p:sp>
      <p:sp>
        <p:nvSpPr>
          <p:cNvPr id="564" name="CustomShape 2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33E56AF2-61A4-4935-9E80-5D69377031EC}" type="slidenum">
              <a:rPr lang="en-US">
                <a:latin typeface="Lucida Grande"/>
              </a:rPr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2833560" y="5784840"/>
            <a:ext cx="6934320" cy="162576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n-US" sz="9600" dirty="0">
                <a:solidFill>
                  <a:srgbClr val="000000"/>
                </a:solidFill>
                <a:latin typeface="Monaco"/>
                <a:ea typeface="Monaco"/>
              </a:rPr>
              <a:t>() --&gt; ()</a:t>
            </a:r>
            <a:endParaRPr dirty="0"/>
          </a:p>
        </p:txBody>
      </p:sp>
      <p:sp>
        <p:nvSpPr>
          <p:cNvPr id="566" name="CustomShape 2"/>
          <p:cNvSpPr/>
          <p:nvPr/>
        </p:nvSpPr>
        <p:spPr>
          <a:xfrm>
            <a:off x="312408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</p:sp>
      <p:sp>
        <p:nvSpPr>
          <p:cNvPr id="567" name="Line 3"/>
          <p:cNvSpPr/>
          <p:nvPr/>
        </p:nvSpPr>
        <p:spPr>
          <a:xfrm flipH="1">
            <a:off x="4574880" y="4157640"/>
            <a:ext cx="343692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68" name="CustomShape 4"/>
          <p:cNvSpPr/>
          <p:nvPr/>
        </p:nvSpPr>
        <p:spPr>
          <a:xfrm>
            <a:off x="822960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</p:sp>
      <p:sp>
        <p:nvSpPr>
          <p:cNvPr id="569" name="CustomShape 5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25EA40DF-0E9D-4A3D-A03D-C93E287936B9}" type="slidenum">
              <a:rPr lang="en-US">
                <a:latin typeface="Lucida Grande"/>
              </a:rPr>
              <a:t>16</a:t>
            </a:fld>
            <a:endParaRPr dirty="0"/>
          </a:p>
        </p:txBody>
      </p:sp>
      <p:sp>
        <p:nvSpPr>
          <p:cNvPr id="570" name="CustomShape 6"/>
          <p:cNvSpPr/>
          <p:nvPr/>
        </p:nvSpPr>
        <p:spPr>
          <a:xfrm>
            <a:off x="650880" y="371520"/>
            <a:ext cx="11696760" cy="15238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  <a:buFont typeface="Gill Sans"/>
              <a:buChar char="•"/>
            </a:pPr>
            <a:r>
              <a:rPr lang="en-US" sz="8000">
                <a:solidFill>
                  <a:srgbClr val="000000"/>
                </a:solidFill>
                <a:latin typeface="Gill Sans"/>
                <a:ea typeface="Gill Sans"/>
              </a:rPr>
              <a:t>Patterns as ASCII-ART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Shape 1"/>
          <p:cNvSpPr txBox="1"/>
          <p:nvPr/>
        </p:nvSpPr>
        <p:spPr>
          <a:xfrm>
            <a:off x="650520" y="37116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8000">
                <a:latin typeface="Gill Sans"/>
              </a:rPr>
              <a:t>Named Nodes</a:t>
            </a:r>
            <a:endParaRPr/>
          </a:p>
        </p:txBody>
      </p:sp>
      <p:sp>
        <p:nvSpPr>
          <p:cNvPr id="572" name="CustomShape 2"/>
          <p:cNvSpPr/>
          <p:nvPr/>
        </p:nvSpPr>
        <p:spPr>
          <a:xfrm>
            <a:off x="2058840" y="5251320"/>
            <a:ext cx="8521920" cy="162576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</a:pPr>
            <a:r>
              <a:rPr lang="en-US" sz="9600" dirty="0">
                <a:solidFill>
                  <a:srgbClr val="000000"/>
                </a:solidFill>
                <a:latin typeface="Monaco"/>
                <a:ea typeface="Monaco"/>
              </a:rPr>
              <a:t>(A) --&gt; (B)</a:t>
            </a:r>
            <a:endParaRPr dirty="0"/>
          </a:p>
        </p:txBody>
      </p:sp>
      <p:sp>
        <p:nvSpPr>
          <p:cNvPr id="573" name="CustomShape 3"/>
          <p:cNvSpPr/>
          <p:nvPr/>
        </p:nvSpPr>
        <p:spPr>
          <a:xfrm>
            <a:off x="3124080" y="351792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574" name="Line 4"/>
          <p:cNvSpPr/>
          <p:nvPr/>
        </p:nvSpPr>
        <p:spPr>
          <a:xfrm flipH="1">
            <a:off x="4574880" y="4157640"/>
            <a:ext cx="343692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75" name="CustomShape 5"/>
          <p:cNvSpPr/>
          <p:nvPr/>
        </p:nvSpPr>
        <p:spPr>
          <a:xfrm>
            <a:off x="822960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576" name="CustomShape 6"/>
          <p:cNvSpPr/>
          <p:nvPr/>
        </p:nvSpPr>
        <p:spPr>
          <a:xfrm>
            <a:off x="11148840" y="9080640"/>
            <a:ext cx="610566" cy="367366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0A646C75-3D5E-4A10-B538-7433819D5296}" type="slidenum">
              <a:rPr lang="en-US">
                <a:latin typeface="Lucida Grande"/>
              </a:r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TextShape 1"/>
          <p:cNvSpPr txBox="1"/>
          <p:nvPr/>
        </p:nvSpPr>
        <p:spPr>
          <a:xfrm>
            <a:off x="447840" y="155160"/>
            <a:ext cx="1169640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8000" dirty="0">
                <a:latin typeface="Gill Sans"/>
              </a:rPr>
              <a:t>Named Directed </a:t>
            </a:r>
            <a:r>
              <a:rPr lang="en-US" sz="8000" dirty="0" err="1">
                <a:latin typeface="Gill Sans"/>
              </a:rPr>
              <a:t>Rels</a:t>
            </a:r>
            <a:endParaRPr dirty="0"/>
          </a:p>
        </p:txBody>
      </p:sp>
      <p:sp>
        <p:nvSpPr>
          <p:cNvPr id="578" name="CustomShape 2"/>
          <p:cNvSpPr/>
          <p:nvPr/>
        </p:nvSpPr>
        <p:spPr>
          <a:xfrm>
            <a:off x="522360" y="5537160"/>
            <a:ext cx="11594880" cy="10540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6000">
                <a:solidFill>
                  <a:srgbClr val="000000"/>
                </a:solidFill>
                <a:latin typeface="Monaco"/>
                <a:ea typeface="Monaco"/>
              </a:rPr>
              <a:t>A -[:LOVES]-&gt; B</a:t>
            </a:r>
            <a:endParaRPr/>
          </a:p>
        </p:txBody>
      </p:sp>
      <p:sp>
        <p:nvSpPr>
          <p:cNvPr id="579" name="CustomShape 3"/>
          <p:cNvSpPr/>
          <p:nvPr/>
        </p:nvSpPr>
        <p:spPr>
          <a:xfrm>
            <a:off x="312408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580" name="Line 4"/>
          <p:cNvSpPr/>
          <p:nvPr/>
        </p:nvSpPr>
        <p:spPr>
          <a:xfrm flipH="1">
            <a:off x="4574880" y="4157640"/>
            <a:ext cx="343692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81" name="CustomShape 5"/>
          <p:cNvSpPr/>
          <p:nvPr/>
        </p:nvSpPr>
        <p:spPr>
          <a:xfrm>
            <a:off x="822960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582" name="CustomShape 6"/>
          <p:cNvSpPr/>
          <p:nvPr/>
        </p:nvSpPr>
        <p:spPr>
          <a:xfrm>
            <a:off x="5479920" y="3378240"/>
            <a:ext cx="1783686" cy="4572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Lucida Grande"/>
              </a:rPr>
              <a:t>LOVES</a:t>
            </a:r>
            <a:endParaRPr dirty="0"/>
          </a:p>
        </p:txBody>
      </p:sp>
      <p:sp>
        <p:nvSpPr>
          <p:cNvPr id="583" name="CustomShape 7"/>
          <p:cNvSpPr/>
          <p:nvPr/>
        </p:nvSpPr>
        <p:spPr>
          <a:xfrm>
            <a:off x="11148840" y="9080640"/>
            <a:ext cx="686766" cy="367366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2EA1909A-6187-4D95-886B-17345BE51706}" type="slidenum">
              <a:rPr lang="en-US">
                <a:latin typeface="Lucida Grande"/>
              </a:r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extShape 1"/>
          <p:cNvSpPr txBox="1"/>
          <p:nvPr/>
        </p:nvSpPr>
        <p:spPr>
          <a:xfrm>
            <a:off x="472680" y="21888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9600">
                <a:latin typeface="Gill Sans"/>
              </a:rPr>
              <a:t>Paths</a:t>
            </a:r>
            <a:endParaRPr/>
          </a:p>
        </p:txBody>
      </p:sp>
      <p:sp>
        <p:nvSpPr>
          <p:cNvPr id="585" name="CustomShape 2"/>
          <p:cNvSpPr/>
          <p:nvPr/>
        </p:nvSpPr>
        <p:spPr>
          <a:xfrm>
            <a:off x="522360" y="5251320"/>
            <a:ext cx="11594880" cy="162576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9600">
                <a:solidFill>
                  <a:srgbClr val="000000"/>
                </a:solidFill>
                <a:latin typeface="Monaco"/>
                <a:ea typeface="Monaco"/>
              </a:rPr>
              <a:t>A --&gt; B --&gt; C</a:t>
            </a:r>
            <a:endParaRPr/>
          </a:p>
        </p:txBody>
      </p:sp>
      <p:sp>
        <p:nvSpPr>
          <p:cNvPr id="586" name="CustomShape 3"/>
          <p:cNvSpPr/>
          <p:nvPr/>
        </p:nvSpPr>
        <p:spPr>
          <a:xfrm>
            <a:off x="129528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587" name="CustomShape 4"/>
          <p:cNvSpPr/>
          <p:nvPr/>
        </p:nvSpPr>
        <p:spPr>
          <a:xfrm>
            <a:off x="567684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588" name="CustomShape 5"/>
          <p:cNvSpPr/>
          <p:nvPr/>
        </p:nvSpPr>
        <p:spPr>
          <a:xfrm>
            <a:off x="10058400" y="34923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C</a:t>
            </a:r>
            <a:endParaRPr/>
          </a:p>
        </p:txBody>
      </p:sp>
      <p:sp>
        <p:nvSpPr>
          <p:cNvPr id="589" name="Line 6"/>
          <p:cNvSpPr/>
          <p:nvPr/>
        </p:nvSpPr>
        <p:spPr>
          <a:xfrm flipH="1">
            <a:off x="2736720" y="4132440"/>
            <a:ext cx="277344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90" name="Line 7"/>
          <p:cNvSpPr/>
          <p:nvPr/>
        </p:nvSpPr>
        <p:spPr>
          <a:xfrm flipH="1">
            <a:off x="7124760" y="4140360"/>
            <a:ext cx="277344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91" name="CustomShape 8"/>
          <p:cNvSpPr/>
          <p:nvPr/>
        </p:nvSpPr>
        <p:spPr>
          <a:xfrm>
            <a:off x="11148840" y="9080640"/>
            <a:ext cx="6105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68874A10-B2BA-4E7A-B68C-18B772134C82}" type="slidenum">
              <a:rPr lang="en-US">
                <a:latin typeface="Lucida Grande"/>
              </a:rPr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Sticker Mule-transparen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040" y="2603520"/>
            <a:ext cx="9866520" cy="4535640"/>
          </a:xfrm>
          <a:prstGeom prst="rect">
            <a:avLst/>
          </a:prstGeom>
          <a:ln>
            <a:noFill/>
          </a:ln>
        </p:spPr>
      </p:pic>
      <p:sp>
        <p:nvSpPr>
          <p:cNvPr id="512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5C0B79DF-7925-4285-A90E-592B893CE971}" type="slidenum">
              <a:rPr lang="en-US">
                <a:latin typeface="Lucida Grande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650520" y="19332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8000">
                <a:latin typeface="Gill Sans"/>
              </a:rPr>
              <a:t>Cyclic-Path-Patterns</a:t>
            </a:r>
            <a:endParaRPr/>
          </a:p>
        </p:txBody>
      </p:sp>
      <p:sp>
        <p:nvSpPr>
          <p:cNvPr id="593" name="CustomShape 2"/>
          <p:cNvSpPr/>
          <p:nvPr/>
        </p:nvSpPr>
        <p:spPr>
          <a:xfrm>
            <a:off x="700200" y="6502320"/>
            <a:ext cx="11594880" cy="10540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6000">
                <a:solidFill>
                  <a:srgbClr val="000000"/>
                </a:solidFill>
                <a:latin typeface="Monaco"/>
                <a:ea typeface="Monaco"/>
              </a:rPr>
              <a:t>A --&gt; B --&gt; C, A --&gt; C</a:t>
            </a:r>
            <a:endParaRPr/>
          </a:p>
        </p:txBody>
      </p:sp>
      <p:sp>
        <p:nvSpPr>
          <p:cNvPr id="594" name="CustomShape 3"/>
          <p:cNvSpPr/>
          <p:nvPr/>
        </p:nvSpPr>
        <p:spPr>
          <a:xfrm>
            <a:off x="5854680" y="271764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595" name="CustomShape 4"/>
          <p:cNvSpPr/>
          <p:nvPr/>
        </p:nvSpPr>
        <p:spPr>
          <a:xfrm>
            <a:off x="4457880" y="518148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596" name="CustomShape 5"/>
          <p:cNvSpPr/>
          <p:nvPr/>
        </p:nvSpPr>
        <p:spPr>
          <a:xfrm>
            <a:off x="7251840" y="518148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C</a:t>
            </a:r>
            <a:endParaRPr/>
          </a:p>
        </p:txBody>
      </p:sp>
      <p:sp>
        <p:nvSpPr>
          <p:cNvPr id="597" name="Line 6"/>
          <p:cNvSpPr/>
          <p:nvPr/>
        </p:nvSpPr>
        <p:spPr>
          <a:xfrm flipH="1">
            <a:off x="5927760" y="5823000"/>
            <a:ext cx="113328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98" name="Line 7"/>
          <p:cNvSpPr/>
          <p:nvPr/>
        </p:nvSpPr>
        <p:spPr>
          <a:xfrm flipV="1">
            <a:off x="5540400" y="4106520"/>
            <a:ext cx="566640" cy="97956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599" name="Line 8"/>
          <p:cNvSpPr/>
          <p:nvPr/>
        </p:nvSpPr>
        <p:spPr>
          <a:xfrm flipH="1" flipV="1">
            <a:off x="6896160" y="4101840"/>
            <a:ext cx="565200" cy="97956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00" name="CustomShape 9"/>
          <p:cNvSpPr/>
          <p:nvPr/>
        </p:nvSpPr>
        <p:spPr>
          <a:xfrm>
            <a:off x="698400" y="7531200"/>
            <a:ext cx="11595240" cy="10540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6000">
                <a:solidFill>
                  <a:srgbClr val="000000"/>
                </a:solidFill>
                <a:latin typeface="Monaco"/>
                <a:ea typeface="Monaco"/>
              </a:rPr>
              <a:t>A --&gt; B --&gt; C &lt;-- A</a:t>
            </a:r>
            <a:endParaRPr/>
          </a:p>
        </p:txBody>
      </p:sp>
      <p:sp>
        <p:nvSpPr>
          <p:cNvPr id="601" name="CustomShape 10"/>
          <p:cNvSpPr/>
          <p:nvPr/>
        </p:nvSpPr>
        <p:spPr>
          <a:xfrm>
            <a:off x="11148840" y="9080640"/>
            <a:ext cx="610566" cy="367366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50D2E9B2-EEB6-4C61-8D62-68D82A5EEC3D}" type="slidenum">
              <a:rPr lang="en-US">
                <a:latin typeface="Lucida Grande"/>
              </a:r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650520" y="26964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Font typeface="Gill Sans"/>
              <a:buChar char="•"/>
            </a:pPr>
            <a:r>
              <a:rPr lang="en-US" sz="8000">
                <a:latin typeface="Gill Sans"/>
              </a:rPr>
              <a:t>Variable Length Paths</a:t>
            </a:r>
            <a:endParaRPr/>
          </a:p>
        </p:txBody>
      </p:sp>
      <p:sp>
        <p:nvSpPr>
          <p:cNvPr id="603" name="CustomShape 2"/>
          <p:cNvSpPr/>
          <p:nvPr/>
        </p:nvSpPr>
        <p:spPr>
          <a:xfrm>
            <a:off x="515880" y="7880400"/>
            <a:ext cx="11557080" cy="1625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9600">
                <a:solidFill>
                  <a:srgbClr val="000000"/>
                </a:solidFill>
                <a:latin typeface="Monaco"/>
                <a:ea typeface="Monaco"/>
              </a:rPr>
              <a:t>A -[*]-&gt; B</a:t>
            </a:r>
            <a:endParaRPr/>
          </a:p>
        </p:txBody>
      </p:sp>
      <p:sp>
        <p:nvSpPr>
          <p:cNvPr id="604" name="CustomShape 3"/>
          <p:cNvSpPr/>
          <p:nvPr/>
        </p:nvSpPr>
        <p:spPr>
          <a:xfrm>
            <a:off x="3098880" y="23241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 dirty="0">
                <a:solidFill>
                  <a:srgbClr val="000000"/>
                </a:solidFill>
                <a:latin typeface="Lucida Grande"/>
              </a:rPr>
              <a:t>A</a:t>
            </a:r>
            <a:endParaRPr dirty="0"/>
          </a:p>
        </p:txBody>
      </p:sp>
      <p:sp>
        <p:nvSpPr>
          <p:cNvPr id="605" name="Line 4"/>
          <p:cNvSpPr/>
          <p:nvPr/>
        </p:nvSpPr>
        <p:spPr>
          <a:xfrm flipH="1">
            <a:off x="4549320" y="2989440"/>
            <a:ext cx="343692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06" name="CustomShape 5"/>
          <p:cNvSpPr/>
          <p:nvPr/>
        </p:nvSpPr>
        <p:spPr>
          <a:xfrm>
            <a:off x="8204040" y="23241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 dirty="0">
                <a:solidFill>
                  <a:srgbClr val="000000"/>
                </a:solidFill>
                <a:latin typeface="Lucida Grande"/>
              </a:rPr>
              <a:t>B</a:t>
            </a:r>
            <a:endParaRPr dirty="0"/>
          </a:p>
        </p:txBody>
      </p:sp>
      <p:sp>
        <p:nvSpPr>
          <p:cNvPr id="607" name="CustomShape 6"/>
          <p:cNvSpPr/>
          <p:nvPr/>
        </p:nvSpPr>
        <p:spPr>
          <a:xfrm>
            <a:off x="2170080" y="39369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608" name="CustomShape 7"/>
          <p:cNvSpPr/>
          <p:nvPr/>
        </p:nvSpPr>
        <p:spPr>
          <a:xfrm>
            <a:off x="9131400" y="39369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609" name="CustomShape 8"/>
          <p:cNvSpPr/>
          <p:nvPr/>
        </p:nvSpPr>
        <p:spPr>
          <a:xfrm>
            <a:off x="5651640" y="393696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</p:sp>
      <p:sp>
        <p:nvSpPr>
          <p:cNvPr id="610" name="Line 9"/>
          <p:cNvSpPr/>
          <p:nvPr/>
        </p:nvSpPr>
        <p:spPr>
          <a:xfrm flipH="1">
            <a:off x="3631680" y="4583160"/>
            <a:ext cx="183060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11" name="Line 10"/>
          <p:cNvSpPr/>
          <p:nvPr/>
        </p:nvSpPr>
        <p:spPr>
          <a:xfrm flipH="1">
            <a:off x="7112160" y="4584600"/>
            <a:ext cx="183024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12" name="CustomShape 11"/>
          <p:cNvSpPr/>
          <p:nvPr/>
        </p:nvSpPr>
        <p:spPr>
          <a:xfrm>
            <a:off x="404640" y="55497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A</a:t>
            </a:r>
            <a:endParaRPr/>
          </a:p>
        </p:txBody>
      </p:sp>
      <p:sp>
        <p:nvSpPr>
          <p:cNvPr id="613" name="CustomShape 12"/>
          <p:cNvSpPr/>
          <p:nvPr/>
        </p:nvSpPr>
        <p:spPr>
          <a:xfrm>
            <a:off x="7365960" y="55497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</p:sp>
      <p:sp>
        <p:nvSpPr>
          <p:cNvPr id="614" name="CustomShape 13"/>
          <p:cNvSpPr/>
          <p:nvPr/>
        </p:nvSpPr>
        <p:spPr>
          <a:xfrm>
            <a:off x="3886200" y="5549760"/>
            <a:ext cx="127008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</p:sp>
      <p:sp>
        <p:nvSpPr>
          <p:cNvPr id="615" name="Line 14"/>
          <p:cNvSpPr/>
          <p:nvPr/>
        </p:nvSpPr>
        <p:spPr>
          <a:xfrm flipH="1">
            <a:off x="1866960" y="6197760"/>
            <a:ext cx="183024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16" name="Line 15"/>
          <p:cNvSpPr/>
          <p:nvPr/>
        </p:nvSpPr>
        <p:spPr>
          <a:xfrm flipH="1">
            <a:off x="5346720" y="6197760"/>
            <a:ext cx="183024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17" name="CustomShape 16"/>
          <p:cNvSpPr/>
          <p:nvPr/>
        </p:nvSpPr>
        <p:spPr>
          <a:xfrm>
            <a:off x="10858680" y="5549760"/>
            <a:ext cx="1269720" cy="1270080"/>
          </a:xfrm>
          <a:prstGeom prst="pie">
            <a:avLst/>
          </a:prstGeom>
          <a:noFill/>
          <a:ln w="11448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buFont typeface="Lucida Grande"/>
              <a:buChar char="•"/>
            </a:pPr>
            <a:r>
              <a:rPr lang="en-US" sz="4800">
                <a:solidFill>
                  <a:srgbClr val="000000"/>
                </a:solidFill>
                <a:latin typeface="Lucida Grande"/>
              </a:rPr>
              <a:t>B</a:t>
            </a:r>
            <a:endParaRPr/>
          </a:p>
        </p:txBody>
      </p:sp>
      <p:sp>
        <p:nvSpPr>
          <p:cNvPr id="618" name="Line 17"/>
          <p:cNvSpPr/>
          <p:nvPr/>
        </p:nvSpPr>
        <p:spPr>
          <a:xfrm flipH="1">
            <a:off x="8838720" y="6197760"/>
            <a:ext cx="1830600" cy="0"/>
          </a:xfrm>
          <a:prstGeom prst="line">
            <a:avLst/>
          </a:prstGeom>
          <a:ln w="101520">
            <a:solidFill>
              <a:srgbClr val="000000"/>
            </a:solidFill>
            <a:round/>
            <a:headEnd type="triangle" w="med" len="med"/>
          </a:ln>
        </p:spPr>
      </p:sp>
      <p:sp>
        <p:nvSpPr>
          <p:cNvPr id="619" name="CustomShape 18"/>
          <p:cNvSpPr/>
          <p:nvPr/>
        </p:nvSpPr>
        <p:spPr>
          <a:xfrm>
            <a:off x="520560" y="6426360"/>
            <a:ext cx="11557080" cy="1625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12000"/>
              </a:lnSpc>
              <a:buFont typeface="Monaco"/>
              <a:buChar char="•"/>
            </a:pPr>
            <a:r>
              <a:rPr lang="en-US" sz="9600">
                <a:solidFill>
                  <a:srgbClr val="000000"/>
                </a:solidFill>
                <a:latin typeface="Monaco"/>
                <a:ea typeface="Monaco"/>
              </a:rPr>
              <a:t>...</a:t>
            </a:r>
            <a:endParaRPr/>
          </a:p>
        </p:txBody>
      </p:sp>
      <p:sp>
        <p:nvSpPr>
          <p:cNvPr id="620" name="CustomShape 19"/>
          <p:cNvSpPr/>
          <p:nvPr/>
        </p:nvSpPr>
        <p:spPr>
          <a:xfrm>
            <a:off x="11148840" y="9080640"/>
            <a:ext cx="6867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666786CC-686D-4E52-953E-9EB1136BB7E6}" type="slidenum">
              <a:rPr lang="en-US">
                <a:latin typeface="Lucida Grande"/>
              </a:r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11148840" y="9080640"/>
            <a:ext cx="10677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D4BC775E-2792-4824-88CC-1606BD16472F}" type="slidenum">
              <a:rPr lang="en-US">
                <a:latin typeface="Lucida Grande"/>
              </a:rPr>
              <a:t>22</a:t>
            </a:fld>
            <a:endParaRPr dirty="0"/>
          </a:p>
        </p:txBody>
      </p:sp>
      <p:sp>
        <p:nvSpPr>
          <p:cNvPr id="643" name="CustomShape 2"/>
          <p:cNvSpPr/>
          <p:nvPr/>
        </p:nvSpPr>
        <p:spPr>
          <a:xfrm>
            <a:off x="650880" y="1641600"/>
            <a:ext cx="11696760" cy="647676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</a:pPr>
            <a:r>
              <a:rPr lang="en-US" sz="6000" dirty="0">
                <a:solidFill>
                  <a:srgbClr val="000000"/>
                </a:solidFill>
                <a:latin typeface="Gill Sans"/>
                <a:ea typeface="Gill Sans"/>
              </a:rPr>
              <a:t>The Parts of Cypher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CustomShape 1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66A21786-2594-4A8F-8ACF-2BC3B66362D9}" type="slidenum">
              <a:rPr lang="en-US">
                <a:solidFill>
                  <a:srgbClr val="000000"/>
                </a:solidFill>
                <a:latin typeface="Lucida Grande"/>
              </a:rPr>
              <a:t>23</a:t>
            </a:fld>
            <a:endParaRPr/>
          </a:p>
        </p:txBody>
      </p:sp>
      <p:sp>
        <p:nvSpPr>
          <p:cNvPr id="645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</a:pPr>
            <a:r>
              <a:rPr lang="en-US" sz="4800" dirty="0">
                <a:latin typeface="ArialUnicodeMS"/>
                <a:ea typeface="ArialUnicodeMS"/>
              </a:rPr>
              <a:t>Cypher: START + RETURN</a:t>
            </a:r>
            <a:endParaRPr dirty="0"/>
          </a:p>
        </p:txBody>
      </p:sp>
      <p:sp>
        <p:nvSpPr>
          <p:cNvPr id="646" name="TextShape 3"/>
          <p:cNvSpPr txBox="1"/>
          <p:nvPr/>
        </p:nvSpPr>
        <p:spPr>
          <a:xfrm>
            <a:off x="650520" y="1885680"/>
            <a:ext cx="11696760" cy="3593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START &lt;lookup&gt; RETURN &lt;expressions&gt;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START binds terms using simple look-up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directly using known ids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or based on indexed Property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RETURN expressions specify result set</a:t>
            </a:r>
            <a:endParaRPr dirty="0"/>
          </a:p>
        </p:txBody>
      </p:sp>
      <p:sp>
        <p:nvSpPr>
          <p:cNvPr id="8" name="CustomShape 4"/>
          <p:cNvSpPr/>
          <p:nvPr/>
        </p:nvSpPr>
        <p:spPr>
          <a:xfrm>
            <a:off x="0" y="5028406"/>
            <a:ext cx="12801600" cy="3048000"/>
          </a:xfrm>
          <a:prstGeom prst="pie">
            <a:avLst>
              <a:gd name="adj1" fmla="val 16224235"/>
              <a:gd name="adj2" fmla="val 16200000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lookup node id 0, return that node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return n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lookup node in Index, return that node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node:node_auto_index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(name="Andreas") return n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lookup all nodes, return all name properties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n=node(*) return n.name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46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3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46">
                                            <p:txEl>
                                              <p:pRg st="3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7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46">
                                            <p:txEl>
                                              <p:pRg st="75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646">
                                            <p:txEl>
                                              <p:pRg st="10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freeze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2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646">
                                            <p:txEl>
                                              <p:pRg st="12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11148840" y="9080640"/>
            <a:ext cx="9153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3315400D-ADBB-4C06-BD13-8652AA4D3108}" type="slidenum">
              <a:rPr lang="en-US">
                <a:solidFill>
                  <a:srgbClr val="000000"/>
                </a:solidFill>
                <a:latin typeface="Lucida Grande"/>
              </a:rPr>
              <a:t>24</a:t>
            </a:fld>
            <a:endParaRPr dirty="0"/>
          </a:p>
        </p:txBody>
      </p:sp>
      <p:sp>
        <p:nvSpPr>
          <p:cNvPr id="650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>
                <a:latin typeface="ArialUnicodeMS"/>
                <a:ea typeface="ArialUnicodeMS"/>
              </a:rPr>
              <a:t>Cypher: MATCH</a:t>
            </a:r>
            <a:endParaRPr/>
          </a:p>
        </p:txBody>
      </p:sp>
      <p:sp>
        <p:nvSpPr>
          <p:cNvPr id="651" name="TextShape 3"/>
          <p:cNvSpPr txBox="1"/>
          <p:nvPr/>
        </p:nvSpPr>
        <p:spPr>
          <a:xfrm>
            <a:off x="650520" y="1885680"/>
            <a:ext cx="11696760" cy="3390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START &lt;lookup&gt; MATCH &lt;pattern&gt; RETURN &lt;</a:t>
            </a:r>
            <a:r>
              <a:rPr lang="en-US" sz="3200" dirty="0" err="1">
                <a:latin typeface="ArialUnicodeMS"/>
                <a:ea typeface="ArialUnicodeMS"/>
              </a:rPr>
              <a:t>expr</a:t>
            </a:r>
            <a:r>
              <a:rPr lang="en-US" sz="3200" dirty="0">
                <a:latin typeface="ArialUnicodeMS"/>
                <a:ea typeface="ArialUnicodeMS"/>
              </a:rPr>
              <a:t>&gt;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MATCH describes a pattern of </a:t>
            </a:r>
            <a:r>
              <a:rPr lang="en-US" sz="3200" dirty="0" err="1">
                <a:latin typeface="ArialUnicodeMS"/>
                <a:ea typeface="ArialUnicodeMS"/>
              </a:rPr>
              <a:t>nodes+relationships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node terms in optional parenthesis 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lines with arrows for relationships</a:t>
            </a:r>
            <a:endParaRPr dirty="0"/>
          </a:p>
        </p:txBody>
      </p:sp>
      <p:sp>
        <p:nvSpPr>
          <p:cNvPr id="8" name="CustomShape 4"/>
          <p:cNvSpPr/>
          <p:nvPr/>
        </p:nvSpPr>
        <p:spPr>
          <a:xfrm>
            <a:off x="516600" y="4876006"/>
            <a:ext cx="11963520" cy="4204634"/>
          </a:xfrm>
          <a:prstGeom prst="pie">
            <a:avLst>
              <a:gd name="adj1" fmla="val 21433554"/>
              <a:gd name="adj2" fmla="val 21428196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lookup 'n', traverse any relationship to some 'm'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(n)--(m)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n,m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any outgoing relationship from 'n' to 'm'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n--&gt;m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n,m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only 'KNOWS' relationships from 'n' to 'm'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n-[:Friend]-&gt;m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n,m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from 'n' to 'm' and capture the relationship as 'r'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n-[r]-&gt;m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n,r,m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from 'n' outgoing to 'm', then incoming from 'o'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n--&gt;m&lt;--o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n,m,o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51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51">
                                            <p:txEl>
                                              <p:pRg st="45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51">
                                            <p:txEl>
                                              <p:pRg st="94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3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651">
                                            <p:txEl>
                                              <p:pRg st="130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1820EF1-D2AB-4D77-B5C0-E64747C434BE}" type="slidenum">
              <a:rPr lang="en-US">
                <a:solidFill>
                  <a:srgbClr val="000000"/>
                </a:solidFill>
                <a:latin typeface="Lucida Grande"/>
              </a:rPr>
              <a:t>25</a:t>
            </a:fld>
            <a:endParaRPr dirty="0"/>
          </a:p>
        </p:txBody>
      </p:sp>
      <p:sp>
        <p:nvSpPr>
          <p:cNvPr id="655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 dirty="0">
                <a:latin typeface="ArialUnicodeMS"/>
                <a:ea typeface="ArialUnicodeMS"/>
              </a:rPr>
              <a:t>Cypher: RETURN</a:t>
            </a:r>
            <a:endParaRPr dirty="0"/>
          </a:p>
        </p:txBody>
      </p:sp>
      <p:sp>
        <p:nvSpPr>
          <p:cNvPr id="656" name="TextShape 3"/>
          <p:cNvSpPr txBox="1"/>
          <p:nvPr/>
        </p:nvSpPr>
        <p:spPr>
          <a:xfrm>
            <a:off x="650520" y="1885680"/>
            <a:ext cx="11696760" cy="35938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RETURN &lt;expressions&gt;, aggregation(</a:t>
            </a:r>
            <a:r>
              <a:rPr lang="en-US" sz="3200" dirty="0" err="1">
                <a:latin typeface="ArialUnicodeMS"/>
                <a:ea typeface="ArialUnicodeMS"/>
              </a:rPr>
              <a:t>expr</a:t>
            </a:r>
            <a:r>
              <a:rPr lang="en-US" sz="3200" dirty="0">
                <a:latin typeface="ArialUnicodeMS"/>
                <a:ea typeface="ArialUnicodeMS"/>
              </a:rPr>
              <a:t>) as alias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RETURN nodes, </a:t>
            </a:r>
            <a:r>
              <a:rPr lang="en-US" sz="3200" dirty="0" err="1">
                <a:latin typeface="ArialUnicodeMS"/>
                <a:ea typeface="ArialUnicodeMS"/>
              </a:rPr>
              <a:t>rels</a:t>
            </a:r>
            <a:r>
              <a:rPr lang="en-US" sz="3200" dirty="0">
                <a:latin typeface="ArialUnicodeMS"/>
                <a:ea typeface="ArialUnicodeMS"/>
              </a:rPr>
              <a:t>, properties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RETURN expressions of functions and operators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RETURN aggregation functions on the above </a:t>
            </a:r>
            <a:endParaRPr dirty="0"/>
          </a:p>
        </p:txBody>
      </p:sp>
      <p:sp>
        <p:nvSpPr>
          <p:cNvPr id="8" name="CustomShape 4"/>
          <p:cNvSpPr/>
          <p:nvPr/>
        </p:nvSpPr>
        <p:spPr>
          <a:xfrm>
            <a:off x="100806" y="4334884"/>
            <a:ext cx="12801600" cy="3665321"/>
          </a:xfrm>
          <a:prstGeom prst="pie">
            <a:avLst>
              <a:gd name="adj1" fmla="val 16224235"/>
              <a:gd name="adj2" fmla="val 16200000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aggregate on n, count the m‘s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match n--m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n,count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(*)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alias n.name as name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n=node(0) return n.name as name</a:t>
            </a:r>
            <a:endParaRPr lang="en-US" sz="2000" dirty="0" smtClean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ea typeface="Courier New"/>
              </a:rPr>
              <a:t>// aggregate m‘s into list</a:t>
            </a:r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Courier New"/>
                <a:ea typeface="Courier New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start n=node(*) match n--m return </a:t>
            </a:r>
            <a:r>
              <a:rPr lang="en-US" sz="2000" dirty="0" err="1" smtClean="0">
                <a:solidFill>
                  <a:srgbClr val="92D050"/>
                </a:solidFill>
                <a:latin typeface="Courier New"/>
                <a:ea typeface="Courier New"/>
              </a:rPr>
              <a:t>n,collect</a:t>
            </a:r>
            <a:r>
              <a:rPr lang="en-US" sz="2000" dirty="0" smtClean="0">
                <a:solidFill>
                  <a:srgbClr val="92D050"/>
                </a:solidFill>
                <a:latin typeface="Courier New"/>
                <a:ea typeface="Courier New"/>
              </a:rPr>
              <a:t>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56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56">
                                            <p:txEl>
                                              <p:pRg st="49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56">
                                            <p:txEl>
                                              <p:pRg st="8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2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656">
                                            <p:txEl>
                                              <p:pRg st="126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0BCC28AF-06C1-4A64-9759-52EE9573E3F2}" type="slidenum">
              <a:rPr lang="en-US">
                <a:solidFill>
                  <a:srgbClr val="000000"/>
                </a:solidFill>
                <a:latin typeface="Lucida Grande"/>
              </a:rPr>
              <a:t>26</a:t>
            </a:fld>
            <a:endParaRPr/>
          </a:p>
        </p:txBody>
      </p:sp>
      <p:sp>
        <p:nvSpPr>
          <p:cNvPr id="660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>
                <a:latin typeface="ArialUnicodeMS"/>
                <a:ea typeface="ArialUnicodeMS"/>
              </a:rPr>
              <a:t>Cypher: WHERE</a:t>
            </a:r>
            <a:endParaRPr/>
          </a:p>
        </p:txBody>
      </p:sp>
      <p:sp>
        <p:nvSpPr>
          <p:cNvPr id="661" name="TextShape 3"/>
          <p:cNvSpPr txBox="1"/>
          <p:nvPr/>
        </p:nvSpPr>
        <p:spPr>
          <a:xfrm>
            <a:off x="650520" y="1885680"/>
            <a:ext cx="11696760" cy="3390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>
                <a:latin typeface="ArialUnicodeMS"/>
                <a:ea typeface="ArialUnicodeMS"/>
              </a:rPr>
              <a:t>START &lt;lookup&gt; [MATCH &lt;pattern&gt;]</a:t>
            </a:r>
            <a:endParaRPr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>
                <a:latin typeface="ArialUnicodeMS"/>
                <a:ea typeface="ArialUnicodeMS"/>
              </a:rPr>
              <a:t>WHERE &lt;condition&gt; RETURN &lt;expr&gt;</a:t>
            </a:r>
            <a:endParaRPr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>
                <a:latin typeface="ArialUnicodeMS"/>
                <a:ea typeface="ArialUnicodeMS"/>
              </a:rPr>
              <a:t>WHERE filters nodes or relationships</a:t>
            </a:r>
            <a:endParaRPr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>
                <a:latin typeface="ArialUnicodeMS"/>
                <a:ea typeface="ArialUnicodeMS"/>
              </a:rPr>
              <a:t>uses expressions to constrain elements</a:t>
            </a:r>
            <a:endParaRPr/>
          </a:p>
        </p:txBody>
      </p:sp>
      <p:sp>
        <p:nvSpPr>
          <p:cNvPr id="662" name="CustomShape 4"/>
          <p:cNvSpPr/>
          <p:nvPr/>
        </p:nvSpPr>
        <p:spPr>
          <a:xfrm>
            <a:off x="383760" y="4495006"/>
            <a:ext cx="11963520" cy="4343400"/>
          </a:xfrm>
          <a:prstGeom prst="pie">
            <a:avLst>
              <a:gd name="adj1" fmla="val 16224235"/>
              <a:gd name="adj2" fmla="val 16200000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lookup all nodes as 'n', constrained to name 'Andreas'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n=node(*) where n.name=</a:t>
            </a:r>
            <a:r>
              <a:rPr lang="en-US" sz="2000" dirty="0" smtClean="0">
                <a:solidFill>
                  <a:srgbClr val="8EFA00"/>
                </a:solidFill>
                <a:latin typeface="Courier New"/>
                <a:ea typeface="Courier New"/>
              </a:rPr>
              <a:t>'Andreas‘ and </a:t>
            </a:r>
            <a:r>
              <a:rPr lang="en-US" sz="2000" dirty="0" err="1" smtClean="0">
                <a:solidFill>
                  <a:srgbClr val="8EFA00"/>
                </a:solidFill>
                <a:latin typeface="Courier New"/>
                <a:ea typeface="Courier New"/>
              </a:rPr>
              <a:t>n.age</a:t>
            </a:r>
            <a:r>
              <a:rPr lang="en-US" sz="2000" dirty="0" smtClean="0">
                <a:solidFill>
                  <a:srgbClr val="8EFA00"/>
                </a:solidFill>
                <a:latin typeface="Courier New"/>
                <a:ea typeface="Courier New"/>
              </a:rPr>
              <a:t> = 20 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return 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filter nodes where age is less than 30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n=node(*) where </a:t>
            </a:r>
            <a:r>
              <a:rPr lang="en-US" sz="2000" dirty="0" err="1">
                <a:solidFill>
                  <a:srgbClr val="8EFA00"/>
                </a:solidFill>
                <a:latin typeface="Courier New"/>
                <a:ea typeface="Courier New"/>
              </a:rPr>
              <a:t>n.age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&lt;30 return 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filter using a regular expression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n=node(*) where n.name =~ /</a:t>
            </a:r>
            <a:r>
              <a:rPr lang="en-US" sz="2000" dirty="0" err="1">
                <a:solidFill>
                  <a:srgbClr val="8EFA00"/>
                </a:solidFill>
                <a:latin typeface="Courier New"/>
                <a:ea typeface="Courier New"/>
              </a:rPr>
              <a:t>Tob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.*/ return 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filter for a property exists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n=node(*) where has(n.name) return n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6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61">
                                            <p:txEl>
                                              <p:pRg st="3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6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61">
                                            <p:txEl>
                                              <p:pRg st="6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661">
                                            <p:txEl>
                                              <p:pRg st="10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11148840" y="9080640"/>
            <a:ext cx="762966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B8B5EF4E-9820-4AA0-A0E1-120CF9554F3F}" type="slidenum">
              <a:rPr lang="en-US">
                <a:solidFill>
                  <a:srgbClr val="000000"/>
                </a:solidFill>
                <a:latin typeface="Lucida Grande"/>
              </a:rPr>
              <a:t>27</a:t>
            </a:fld>
            <a:endParaRPr dirty="0"/>
          </a:p>
        </p:txBody>
      </p:sp>
      <p:sp>
        <p:nvSpPr>
          <p:cNvPr id="665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>
                <a:latin typeface="ArialUnicodeMS"/>
                <a:ea typeface="ArialUnicodeMS"/>
              </a:rPr>
              <a:t>Cypher: CREATE</a:t>
            </a:r>
            <a:endParaRPr/>
          </a:p>
        </p:txBody>
      </p:sp>
      <p:sp>
        <p:nvSpPr>
          <p:cNvPr id="666" name="TextShape 3"/>
          <p:cNvSpPr txBox="1"/>
          <p:nvPr/>
        </p:nvSpPr>
        <p:spPr>
          <a:xfrm>
            <a:off x="650520" y="1885680"/>
            <a:ext cx="11696760" cy="3390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 dirty="0">
                <a:latin typeface="ArialUnicodeMS"/>
                <a:ea typeface="ArialUnicodeMS"/>
              </a:rPr>
              <a:t>CREATE &lt;node&gt;[,node or relationship] RETURN &lt;</a:t>
            </a:r>
            <a:r>
              <a:rPr lang="en-US" sz="3200" dirty="0" err="1">
                <a:latin typeface="ArialUnicodeMS"/>
                <a:ea typeface="ArialUnicodeMS"/>
              </a:rPr>
              <a:t>expr</a:t>
            </a:r>
            <a:r>
              <a:rPr lang="en-US" sz="3200" dirty="0">
                <a:latin typeface="ArialUnicodeMS"/>
                <a:ea typeface="ArialUnicodeMS"/>
              </a:rPr>
              <a:t>&gt;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create nodes with optional properties</a:t>
            </a:r>
            <a:endParaRPr dirty="0"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 dirty="0">
                <a:latin typeface="ArialUnicodeMS"/>
                <a:ea typeface="ArialUnicodeMS"/>
              </a:rPr>
              <a:t>create relationship (must have a type)</a:t>
            </a:r>
            <a:endParaRPr dirty="0"/>
          </a:p>
        </p:txBody>
      </p:sp>
      <p:sp>
        <p:nvSpPr>
          <p:cNvPr id="667" name="CustomShape 4"/>
          <p:cNvSpPr/>
          <p:nvPr/>
        </p:nvSpPr>
        <p:spPr>
          <a:xfrm>
            <a:off x="-1" y="3961606"/>
            <a:ext cx="13003213" cy="4177486"/>
          </a:xfrm>
          <a:prstGeom prst="pie">
            <a:avLst>
              <a:gd name="adj1" fmla="val 16248739"/>
              <a:gd name="adj2" fmla="val 16200000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create an anonymous node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create 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create node with a property, returning it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create n={</a:t>
            </a:r>
            <a:r>
              <a:rPr lang="en-US" sz="2000" dirty="0" err="1">
                <a:solidFill>
                  <a:srgbClr val="8EFA00"/>
                </a:solidFill>
                <a:latin typeface="Courier New"/>
                <a:ea typeface="Courier New"/>
              </a:rPr>
              <a:t>name:'Andreas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'} return n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lookup 2 nodes, then create a relationship and return it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n=node(0),m=node(1) create n-[</a:t>
            </a:r>
            <a:r>
              <a:rPr lang="en-US" sz="2000" dirty="0" err="1" smtClean="0">
                <a:solidFill>
                  <a:srgbClr val="8EFA00"/>
                </a:solidFill>
                <a:latin typeface="Courier New"/>
                <a:ea typeface="Courier New"/>
              </a:rPr>
              <a:t>r:KNOWS</a:t>
            </a:r>
            <a:r>
              <a:rPr lang="en-US" sz="2000" dirty="0" smtClean="0">
                <a:solidFill>
                  <a:srgbClr val="8EFA00"/>
                </a:solidFill>
                <a:latin typeface="Courier New"/>
                <a:ea typeface="Courier New"/>
              </a:rPr>
              <a:t>]-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m return r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00FDFF"/>
                </a:solidFill>
                <a:latin typeface="Courier New"/>
                <a:ea typeface="Courier New"/>
              </a:rPr>
              <a:t>// lookup nodes, then create a relationship with properties</a:t>
            </a:r>
            <a:endParaRPr sz="1600"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start n=node(1),m=node(2) create n-[</a:t>
            </a:r>
            <a:r>
              <a:rPr lang="en-US" sz="2000" dirty="0" err="1">
                <a:solidFill>
                  <a:srgbClr val="8EFA00"/>
                </a:solidFill>
                <a:latin typeface="Courier New"/>
                <a:ea typeface="Courier New"/>
              </a:rPr>
              <a:t>r:KNOWS</a:t>
            </a:r>
            <a:r>
              <a:rPr lang="en-US" sz="2000" dirty="0">
                <a:solidFill>
                  <a:srgbClr val="8EFA00"/>
                </a:solidFill>
                <a:latin typeface="Courier New"/>
                <a:ea typeface="Courier New"/>
              </a:rPr>
              <a:t> {since:2008}]-&gt;m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66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5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66">
                                            <p:txEl>
                                              <p:pRg st="51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8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66">
                                            <p:txEl>
                                              <p:pRg st="89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11148840" y="8990806"/>
            <a:ext cx="839166" cy="356234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E5002020-ADFE-4623-8EA4-EC8B975DAAB9}" type="slidenum">
              <a:rPr lang="en-US">
                <a:solidFill>
                  <a:srgbClr val="000000"/>
                </a:solidFill>
                <a:latin typeface="Lucida Grande"/>
              </a:rPr>
              <a:t>28</a:t>
            </a:fld>
            <a:endParaRPr/>
          </a:p>
        </p:txBody>
      </p:sp>
      <p:sp>
        <p:nvSpPr>
          <p:cNvPr id="675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>
                <a:latin typeface="ArialUnicodeMS"/>
                <a:ea typeface="ArialUnicodeMS"/>
              </a:rPr>
              <a:t>Cypher: SET</a:t>
            </a:r>
            <a:endParaRPr/>
          </a:p>
        </p:txBody>
      </p:sp>
      <p:sp>
        <p:nvSpPr>
          <p:cNvPr id="676" name="TextShape 3"/>
          <p:cNvSpPr txBox="1"/>
          <p:nvPr/>
        </p:nvSpPr>
        <p:spPr>
          <a:xfrm>
            <a:off x="650520" y="1885680"/>
            <a:ext cx="11696760" cy="3390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>
                <a:latin typeface="ArialUnicodeMS"/>
                <a:ea typeface="ArialUnicodeMS"/>
              </a:rPr>
              <a:t>SET [&lt;node property&gt;] [&lt;relationship property&gt;]</a:t>
            </a:r>
            <a:endParaRPr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>
                <a:latin typeface="ArialUnicodeMS"/>
                <a:ea typeface="ArialUnicodeMS"/>
              </a:rPr>
              <a:t>update a property on a node or relationship</a:t>
            </a:r>
            <a:endParaRPr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>
                <a:latin typeface="ArialUnicodeMS"/>
                <a:ea typeface="ArialUnicodeMS"/>
              </a:rPr>
              <a:t>must follow a START </a:t>
            </a:r>
            <a:endParaRPr/>
          </a:p>
        </p:txBody>
      </p:sp>
      <p:sp>
        <p:nvSpPr>
          <p:cNvPr id="677" name="CustomShape 4"/>
          <p:cNvSpPr/>
          <p:nvPr/>
        </p:nvSpPr>
        <p:spPr>
          <a:xfrm>
            <a:off x="383760" y="4342606"/>
            <a:ext cx="11963520" cy="3491686"/>
          </a:xfrm>
          <a:prstGeom prst="pie">
            <a:avLst>
              <a:gd name="adj1" fmla="val 16191202"/>
              <a:gd name="adj2" fmla="val 16181438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update the name property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n=node(0) set n.name='Peter'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update many nodes, using a calculation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n=node(*) set </a:t>
            </a:r>
            <a:r>
              <a:rPr lang="en-US" sz="2400" dirty="0" err="1">
                <a:solidFill>
                  <a:srgbClr val="8EFA00"/>
                </a:solidFill>
                <a:latin typeface="Courier New"/>
                <a:ea typeface="Courier New"/>
              </a:rPr>
              <a:t>n.size</a:t>
            </a: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=n.size+1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match &amp; capture a relationship, update a property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n=node(1) match n-[r]-m set </a:t>
            </a:r>
            <a:r>
              <a:rPr lang="en-US" sz="2400" dirty="0" err="1">
                <a:solidFill>
                  <a:srgbClr val="8EFA00"/>
                </a:solidFill>
                <a:latin typeface="Courier New"/>
                <a:ea typeface="Courier New"/>
              </a:rPr>
              <a:t>r.times</a:t>
            </a: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=10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76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76">
                                            <p:txEl>
                                              <p:pRg st="4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st="9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76">
                                            <p:txEl>
                                              <p:pRg st="9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48273E09-6266-493B-80BA-5AC7FD18AC42}" type="slidenum">
              <a:rPr lang="en-US">
                <a:solidFill>
                  <a:srgbClr val="000000"/>
                </a:solidFill>
                <a:latin typeface="Lucida Grande"/>
              </a:rPr>
              <a:t>29</a:t>
            </a:fld>
            <a:endParaRPr/>
          </a:p>
        </p:txBody>
      </p:sp>
      <p:sp>
        <p:nvSpPr>
          <p:cNvPr id="680" name="TextShape 2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UnicodeMS"/>
              <a:buChar char="•"/>
            </a:pPr>
            <a:r>
              <a:rPr lang="en-US" sz="4800">
                <a:latin typeface="ArialUnicodeMS"/>
                <a:ea typeface="ArialUnicodeMS"/>
              </a:rPr>
              <a:t>Cypher: DELETE</a:t>
            </a:r>
            <a:endParaRPr/>
          </a:p>
        </p:txBody>
      </p:sp>
      <p:sp>
        <p:nvSpPr>
          <p:cNvPr id="681" name="TextShape 3"/>
          <p:cNvSpPr txBox="1"/>
          <p:nvPr/>
        </p:nvSpPr>
        <p:spPr>
          <a:xfrm>
            <a:off x="650520" y="1885680"/>
            <a:ext cx="11696760" cy="3390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200">
                <a:latin typeface="ArialUnicodeMS"/>
                <a:ea typeface="ArialUnicodeMS"/>
              </a:rPr>
              <a:t>DELETE [&lt;node&gt;|&lt;relationship&gt;|&lt;property&gt;]</a:t>
            </a:r>
            <a:endParaRPr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>
                <a:latin typeface="ArialUnicodeMS"/>
                <a:ea typeface="ArialUnicodeMS"/>
              </a:rPr>
              <a:t>delete a node, relationship or property</a:t>
            </a:r>
            <a:endParaRPr/>
          </a:p>
          <a:p>
            <a:pPr lvl="1">
              <a:lnSpc>
                <a:spcPct val="112000"/>
              </a:lnSpc>
              <a:buSzPct val="200000"/>
              <a:buFont typeface="ArialUnicodeMS"/>
              <a:buChar char="•"/>
            </a:pPr>
            <a:r>
              <a:rPr lang="en-US" sz="3200">
                <a:latin typeface="ArialUnicodeMS"/>
                <a:ea typeface="ArialUnicodeMS"/>
              </a:rPr>
              <a:t>to delete a node, 
all relationships must be deleted first</a:t>
            </a:r>
            <a:endParaRPr/>
          </a:p>
        </p:txBody>
      </p:sp>
      <p:sp>
        <p:nvSpPr>
          <p:cNvPr id="682" name="CustomShape 4"/>
          <p:cNvSpPr/>
          <p:nvPr/>
        </p:nvSpPr>
        <p:spPr>
          <a:xfrm>
            <a:off x="520560" y="5346720"/>
            <a:ext cx="11963520" cy="3415486"/>
          </a:xfrm>
          <a:prstGeom prst="pie">
            <a:avLst>
              <a:gd name="adj1" fmla="val 16252438"/>
              <a:gd name="adj2" fmla="val 16200000"/>
            </a:avLst>
          </a:prstGeom>
          <a:solidFill>
            <a:srgbClr val="424242"/>
          </a:solidFill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delete a node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n=node(5) delete n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remove a node and all relationships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n=node(3) match n-[r]-() delete n, r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00FDFF"/>
                </a:solidFill>
                <a:latin typeface="Courier New"/>
                <a:ea typeface="Courier New"/>
              </a:rPr>
              <a:t>// remove a property</a:t>
            </a:r>
            <a:endParaRPr dirty="0"/>
          </a:p>
          <a:p>
            <a:pPr>
              <a:lnSpc>
                <a:spcPct val="100000"/>
              </a:lnSpc>
              <a:buFont typeface="Courier New"/>
              <a:buChar char="•"/>
            </a:pPr>
            <a:r>
              <a:rPr lang="en-US" sz="2400" dirty="0">
                <a:solidFill>
                  <a:srgbClr val="8EFA00"/>
                </a:solidFill>
                <a:latin typeface="Courier New"/>
                <a:ea typeface="Courier New"/>
              </a:rPr>
              <a:t>start n=node(3) delete </a:t>
            </a:r>
            <a:r>
              <a:rPr lang="en-US" sz="2400" dirty="0" err="1">
                <a:solidFill>
                  <a:srgbClr val="8EFA00"/>
                </a:solidFill>
                <a:latin typeface="Courier New"/>
                <a:ea typeface="Courier New"/>
              </a:rPr>
              <a:t>n.age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68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681">
                                            <p:txEl>
                                              <p:pRg st="4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freeze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681">
                                            <p:txEl>
                                              <p:pRg st="8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650520" y="4117680"/>
            <a:ext cx="11696760" cy="1523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9600" dirty="0">
                <a:latin typeface="Gill Sans"/>
              </a:rPr>
              <a:t>is a</a:t>
            </a:r>
            <a:endParaRPr dirty="0"/>
          </a:p>
        </p:txBody>
      </p:sp>
      <p:sp>
        <p:nvSpPr>
          <p:cNvPr id="514" name="CustomShape 2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B9B52749-D889-4947-B26C-4F721690CAD2}" type="slidenum">
              <a:rPr lang="en-US">
                <a:latin typeface="Lucida Grande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neo4j.org_wp-content_uploads_2012_07_Neo4j_CheatSheet_v3.pdf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8423" y="1981080"/>
            <a:ext cx="6223320" cy="6998040"/>
          </a:xfrm>
          <a:prstGeom prst="rect">
            <a:avLst/>
          </a:prstGeom>
          <a:ln>
            <a:noFill/>
          </a:ln>
        </p:spPr>
      </p:pic>
      <p:sp>
        <p:nvSpPr>
          <p:cNvPr id="686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C72D15CD-5AFE-4991-A717-BC807A20F280}" type="slidenum">
              <a:rPr lang="en-US">
                <a:latin typeface="Lucida Grande"/>
              </a:rPr>
              <a:t>30</a:t>
            </a:fld>
            <a:endParaRPr/>
          </a:p>
        </p:txBody>
      </p:sp>
      <p:sp>
        <p:nvSpPr>
          <p:cNvPr id="687" name="CustomShape 2"/>
          <p:cNvSpPr/>
          <p:nvPr/>
        </p:nvSpPr>
        <p:spPr>
          <a:xfrm>
            <a:off x="650880" y="120600"/>
            <a:ext cx="9372600" cy="10414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"/>
              <a:buChar char="•"/>
            </a:pPr>
            <a:r>
              <a:rPr lang="en-US" sz="4200" b="1">
                <a:solidFill>
                  <a:srgbClr val="000000"/>
                </a:solidFill>
                <a:latin typeface="Arial"/>
                <a:ea typeface="Arial"/>
              </a:rPr>
              <a:t>Cypher Cheat Sheet</a:t>
            </a:r>
            <a:endParaRPr/>
          </a:p>
        </p:txBody>
      </p:sp>
      <p:sp>
        <p:nvSpPr>
          <p:cNvPr id="688" name="CustomShape 3"/>
          <p:cNvSpPr/>
          <p:nvPr/>
        </p:nvSpPr>
        <p:spPr>
          <a:xfrm>
            <a:off x="825120" y="987587"/>
            <a:ext cx="11149926" cy="724634"/>
          </a:xfrm>
          <a:prstGeom prst="pie">
            <a:avLst>
              <a:gd name="adj1" fmla="val 11056"/>
              <a:gd name="adj2" fmla="val 16200000"/>
            </a:avLst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12000"/>
              </a:lnSpc>
              <a:buFont typeface="Arial"/>
              <a:buChar char="•"/>
            </a:pPr>
            <a:r>
              <a:rPr lang="en-US" sz="3600" b="1" dirty="0">
                <a:solidFill>
                  <a:srgbClr val="0000FF"/>
                </a:solidFill>
                <a:latin typeface="Arial"/>
                <a:ea typeface="Arial"/>
              </a:rPr>
              <a:t>http://neo4j.org/resources/cypher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647640" y="816120"/>
            <a:ext cx="11701440" cy="12729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Font typeface="Gill Sans"/>
              <a:buChar char="•"/>
            </a:pPr>
            <a:r>
              <a:rPr lang="en-US" sz="4800">
                <a:latin typeface="Gill Sans"/>
              </a:rPr>
              <a:t>How to get started?</a:t>
            </a:r>
            <a:endParaRPr/>
          </a:p>
        </p:txBody>
      </p:sp>
      <p:sp>
        <p:nvSpPr>
          <p:cNvPr id="695" name="TextShape 2"/>
          <p:cNvSpPr txBox="1"/>
          <p:nvPr/>
        </p:nvSpPr>
        <p:spPr>
          <a:xfrm>
            <a:off x="650520" y="2089080"/>
            <a:ext cx="11696760" cy="72518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2000"/>
              </a:lnSpc>
              <a:buSzPct val="125000"/>
              <a:buFont typeface="Thonburi"/>
              <a:buChar char="๏"/>
            </a:pPr>
            <a:r>
              <a:rPr lang="en-US" sz="2400" dirty="0">
                <a:latin typeface="Gill Sans"/>
                <a:ea typeface="Gill Sans"/>
              </a:rPr>
              <a:t>Documentation 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dirty="0">
                <a:latin typeface="Gill Sans"/>
                <a:ea typeface="Gill Sans"/>
              </a:rPr>
              <a:t>docs.neo4j.org - </a:t>
            </a:r>
            <a:r>
              <a:rPr lang="en-US" sz="2400" dirty="0" err="1">
                <a:latin typeface="Gill Sans"/>
                <a:ea typeface="Gill Sans"/>
              </a:rPr>
              <a:t>tutorials+reference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Gill Sans"/>
                <a:ea typeface="Gill Sans"/>
              </a:rPr>
              <a:t>http://console.neo4j.org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dirty="0">
                <a:latin typeface="Gill Sans"/>
                <a:ea typeface="Gill Sans"/>
              </a:rPr>
              <a:t>Neo4j in Action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dirty="0">
                <a:latin typeface="Gill Sans"/>
                <a:ea typeface="Gill Sans"/>
              </a:rPr>
              <a:t>Good Relationships</a:t>
            </a:r>
            <a:endParaRPr dirty="0"/>
          </a:p>
          <a:p>
            <a:pPr>
              <a:lnSpc>
                <a:spcPct val="92000"/>
              </a:lnSpc>
              <a:buSzPct val="125000"/>
              <a:buFont typeface="Thonburi"/>
              <a:buChar char="๏"/>
            </a:pPr>
            <a:r>
              <a:rPr lang="en-US" sz="2400" dirty="0">
                <a:latin typeface="Gill Sans"/>
                <a:ea typeface="Gill Sans"/>
              </a:rPr>
              <a:t>Get Neo4j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Gill Sans"/>
                <a:ea typeface="Gill Sans"/>
              </a:rPr>
              <a:t>http://neo4j.org/download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Gill Sans"/>
                <a:ea typeface="Gill Sans"/>
              </a:rPr>
              <a:t>http://addons.heroku.com/neo4j/</a:t>
            </a:r>
            <a:endParaRPr dirty="0"/>
          </a:p>
          <a:p>
            <a:pPr>
              <a:lnSpc>
                <a:spcPct val="92000"/>
              </a:lnSpc>
              <a:buSzPct val="125000"/>
              <a:buFont typeface="Thonburi"/>
              <a:buChar char="๏"/>
            </a:pPr>
            <a:r>
              <a:rPr lang="en-US" sz="2400" dirty="0">
                <a:latin typeface="Gill Sans"/>
                <a:ea typeface="Gill Sans"/>
              </a:rPr>
              <a:t>Participate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Gill Sans"/>
                <a:ea typeface="Gill Sans"/>
              </a:rPr>
              <a:t>http://groups.google.com/group/neo4j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u="sng" dirty="0">
                <a:solidFill>
                  <a:srgbClr val="0000FF"/>
                </a:solidFill>
                <a:latin typeface="Gill Sans"/>
                <a:ea typeface="Gill Sans"/>
              </a:rPr>
              <a:t>http://neo4j.meetup.com</a:t>
            </a:r>
            <a:endParaRPr dirty="0"/>
          </a:p>
          <a:p>
            <a:pPr lvl="1">
              <a:lnSpc>
                <a:spcPct val="92000"/>
              </a:lnSpc>
              <a:buSzPct val="200000"/>
              <a:buFont typeface="Gill Sans"/>
              <a:buChar char="•"/>
            </a:pPr>
            <a:r>
              <a:rPr lang="en-US" sz="2400" dirty="0">
                <a:latin typeface="Gill Sans"/>
                <a:ea typeface="Gill Sans"/>
              </a:rPr>
              <a:t>a session like this one ;)</a:t>
            </a:r>
            <a:endParaRPr dirty="0"/>
          </a:p>
        </p:txBody>
      </p:sp>
      <p:sp>
        <p:nvSpPr>
          <p:cNvPr id="696" name="CustomShape 3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B3C92312-ACEC-4FD5-AABF-29E66B8505C2}" type="slidenum">
              <a:rPr lang="en-US">
                <a:latin typeface="Lucida Grande"/>
              </a:rPr>
              <a:t>31</a:t>
            </a:fld>
            <a:endParaRPr/>
          </a:p>
        </p:txBody>
      </p:sp>
      <p:pic>
        <p:nvPicPr>
          <p:cNvPr id="697" name="dropped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507160" y="1460160"/>
            <a:ext cx="1866960" cy="2375280"/>
          </a:xfrm>
          <a:prstGeom prst="rect">
            <a:avLst/>
          </a:prstGeom>
          <a:ln>
            <a:noFill/>
          </a:ln>
        </p:spPr>
      </p:pic>
      <p:pic>
        <p:nvPicPr>
          <p:cNvPr id="698" name="Picture 697"/>
          <p:cNvPicPr/>
          <p:nvPr/>
        </p:nvPicPr>
        <p:blipFill>
          <a:blip r:embed="rId3"/>
          <a:stretch>
            <a:fillRect/>
          </a:stretch>
        </p:blipFill>
        <p:spPr>
          <a:xfrm>
            <a:off x="8291520" y="1320840"/>
            <a:ext cx="2298600" cy="2933640"/>
          </a:xfrm>
          <a:prstGeom prst="rect">
            <a:avLst/>
          </a:prstGeom>
          <a:ln>
            <a:noFill/>
          </a:ln>
        </p:spPr>
      </p:pic>
      <p:pic>
        <p:nvPicPr>
          <p:cNvPr id="699" name="dropped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7709040" y="5369040"/>
            <a:ext cx="2400120" cy="2162160"/>
          </a:xfrm>
          <a:prstGeom prst="rect">
            <a:avLst/>
          </a:prstGeom>
          <a:ln>
            <a:noFill/>
          </a:ln>
        </p:spPr>
      </p:pic>
      <p:pic>
        <p:nvPicPr>
          <p:cNvPr id="700" name="droppedImage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9779040" y="4521240"/>
            <a:ext cx="3200400" cy="3200400"/>
          </a:xfrm>
          <a:prstGeom prst="rect">
            <a:avLst/>
          </a:prstGeom>
          <a:ln>
            <a:noFill/>
          </a:ln>
        </p:spPr>
      </p:pic>
      <p:pic>
        <p:nvPicPr>
          <p:cNvPr id="701" name="Manning_ Neo4j in Action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7696080" y="3019320"/>
            <a:ext cx="1625760" cy="2021040"/>
          </a:xfrm>
          <a:prstGeom prst="rect">
            <a:avLst/>
          </a:prstGeom>
          <a:ln>
            <a:noFill/>
          </a:ln>
        </p:spPr>
      </p:pic>
      <p:pic>
        <p:nvPicPr>
          <p:cNvPr id="702" name="Picture 701"/>
          <p:cNvPicPr/>
          <p:nvPr/>
        </p:nvPicPr>
        <p:blipFill>
          <a:blip r:embed="rId7"/>
          <a:stretch>
            <a:fillRect/>
          </a:stretch>
        </p:blipFill>
        <p:spPr>
          <a:xfrm>
            <a:off x="7480440" y="2879640"/>
            <a:ext cx="2057400" cy="2579760"/>
          </a:xfrm>
          <a:prstGeom prst="rect">
            <a:avLst/>
          </a:prstGeom>
          <a:ln>
            <a:noFill/>
          </a:ln>
        </p:spPr>
      </p:pic>
      <p:pic>
        <p:nvPicPr>
          <p:cNvPr id="703" name="Good Relationships.png"/>
          <p:cNvPicPr/>
          <p:nvPr/>
        </p:nvPicPr>
        <p:blipFill>
          <a:blip r:embed="rId8"/>
          <a:stretch>
            <a:fillRect/>
          </a:stretch>
        </p:blipFill>
        <p:spPr>
          <a:xfrm>
            <a:off x="10107360" y="2525760"/>
            <a:ext cx="2032200" cy="2160720"/>
          </a:xfrm>
          <a:prstGeom prst="rect">
            <a:avLst/>
          </a:prstGeom>
          <a:ln>
            <a:noFill/>
          </a:ln>
        </p:spPr>
      </p:pic>
      <p:pic>
        <p:nvPicPr>
          <p:cNvPr id="704" name="Picture 703"/>
          <p:cNvPicPr/>
          <p:nvPr/>
        </p:nvPicPr>
        <p:blipFill>
          <a:blip r:embed="rId9"/>
          <a:stretch>
            <a:fillRect/>
          </a:stretch>
        </p:blipFill>
        <p:spPr>
          <a:xfrm>
            <a:off x="9891720" y="2386080"/>
            <a:ext cx="2463840" cy="271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83D80B66-0B5F-440F-9AD9-C23A2877E6E7}" type="slidenum">
              <a:rPr lang="en-US">
                <a:latin typeface="Lucida Grande"/>
              </a:rPr>
              <a:t>32</a:t>
            </a:fld>
            <a:endParaRPr/>
          </a:p>
        </p:txBody>
      </p:sp>
      <p:sp>
        <p:nvSpPr>
          <p:cNvPr id="692" name="CustomShape 3"/>
          <p:cNvSpPr/>
          <p:nvPr/>
        </p:nvSpPr>
        <p:spPr>
          <a:xfrm>
            <a:off x="650880" y="120600"/>
            <a:ext cx="9372600" cy="10414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12000"/>
              </a:lnSpc>
            </a:pPr>
            <a:r>
              <a:rPr lang="en-US" sz="6000" b="1" dirty="0" smtClean="0">
                <a:solidFill>
                  <a:srgbClr val="000000"/>
                </a:solidFill>
              </a:rPr>
              <a:t>Exercise</a:t>
            </a:r>
            <a:r>
              <a:rPr lang="en-US" sz="6000" b="1" dirty="0">
                <a:solidFill>
                  <a:srgbClr val="000000"/>
                </a:solidFill>
              </a:rPr>
              <a:t>:</a:t>
            </a:r>
            <a:endParaRPr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777206" y="1633248"/>
            <a:ext cx="891287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Create Mini </a:t>
            </a:r>
            <a:r>
              <a:rPr lang="en-US" sz="3200" b="1" dirty="0"/>
              <a:t>graph </a:t>
            </a:r>
            <a:r>
              <a:rPr lang="en-US" sz="3200" b="1" dirty="0" smtClean="0"/>
              <a:t>app with cypher queries.</a:t>
            </a:r>
            <a:endParaRPr lang="en-US" sz="3200" b="1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Ex: </a:t>
            </a:r>
            <a:r>
              <a:rPr lang="en-US" sz="3200" b="1" dirty="0" smtClean="0"/>
              <a:t>The </a:t>
            </a:r>
            <a:r>
              <a:rPr lang="en-US" sz="3200" b="1" dirty="0"/>
              <a:t>Movie Graph</a:t>
            </a:r>
          </a:p>
          <a:p>
            <a:r>
              <a:rPr lang="en-US" sz="3200" dirty="0"/>
              <a:t>Pop-cultural connections</a:t>
            </a:r>
          </a:p>
          <a:p>
            <a:r>
              <a:rPr lang="en-US" sz="3200" i="1" dirty="0"/>
              <a:t>The Movie Graph</a:t>
            </a:r>
            <a:r>
              <a:rPr lang="en-US" sz="3200" dirty="0"/>
              <a:t> is a mini graph application containing actors and directors that are related through the movies they've collaborated on.</a:t>
            </a:r>
          </a:p>
          <a:p>
            <a:r>
              <a:rPr lang="en-US" sz="3200" dirty="0"/>
              <a:t>This </a:t>
            </a:r>
            <a:r>
              <a:rPr lang="en-US" sz="3200" dirty="0" smtClean="0"/>
              <a:t>will </a:t>
            </a:r>
            <a:r>
              <a:rPr lang="en-US" sz="3200" dirty="0"/>
              <a:t>show you how to:</a:t>
            </a:r>
          </a:p>
          <a:p>
            <a:r>
              <a:rPr lang="en-US" sz="3200" dirty="0"/>
              <a:t>Create: insert movie data into the graph</a:t>
            </a:r>
          </a:p>
          <a:p>
            <a:r>
              <a:rPr lang="en-US" sz="3200" dirty="0"/>
              <a:t>Find: retrieve individual movies and actors</a:t>
            </a:r>
          </a:p>
          <a:p>
            <a:r>
              <a:rPr lang="en-US" sz="3200" dirty="0"/>
              <a:t>Query: discover related actors and directors</a:t>
            </a:r>
          </a:p>
        </p:txBody>
      </p:sp>
    </p:spTree>
    <p:extLst>
      <p:ext uri="{BB962C8B-B14F-4D97-AF65-F5344CB8AC3E}">
        <p14:creationId xmlns:p14="http://schemas.microsoft.com/office/powerpoint/2010/main" val="1752882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34206" y="1066006"/>
            <a:ext cx="11701440" cy="7188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Bui\Desktop\slide23fu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7"/>
            <a:ext cx="13003213" cy="975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59266E55-E95C-406E-BBB8-508DBE149A6E}" type="slidenum">
              <a:rPr lang="en-US">
                <a:latin typeface="Lucida Grande"/>
              </a:rPr>
              <a:t>4</a:t>
            </a:fld>
            <a:endParaRPr/>
          </a:p>
        </p:txBody>
      </p:sp>
      <p:pic>
        <p:nvPicPr>
          <p:cNvPr id="517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4160" y="139680"/>
            <a:ext cx="1320480" cy="2057400"/>
          </a:xfrm>
          <a:prstGeom prst="rect">
            <a:avLst/>
          </a:prstGeom>
          <a:ln>
            <a:noFill/>
          </a:ln>
        </p:spPr>
      </p:pic>
      <p:pic>
        <p:nvPicPr>
          <p:cNvPr id="518" name="pegs-and-holes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8313" y="1675606"/>
            <a:ext cx="7769160" cy="7213680"/>
          </a:xfrm>
          <a:prstGeom prst="rect">
            <a:avLst/>
          </a:prstGeom>
          <a:ln>
            <a:noFill/>
          </a:ln>
        </p:spPr>
      </p:pic>
      <p:sp>
        <p:nvSpPr>
          <p:cNvPr id="519" name="CustomShape 2"/>
          <p:cNvSpPr/>
          <p:nvPr/>
        </p:nvSpPr>
        <p:spPr>
          <a:xfrm>
            <a:off x="469800" y="627120"/>
            <a:ext cx="8712360" cy="127008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12000"/>
              </a:lnSpc>
            </a:pPr>
            <a:r>
              <a:rPr lang="en-US" sz="6000" dirty="0">
                <a:solidFill>
                  <a:srgbClr val="000000"/>
                </a:solidFill>
                <a:latin typeface="Gill Sans"/>
                <a:ea typeface="Gill Sans"/>
              </a:rPr>
              <a:t>NOSQL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dropped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4699850" y="1095120"/>
            <a:ext cx="6438960" cy="3213000"/>
          </a:xfrm>
          <a:prstGeom prst="rect">
            <a:avLst/>
          </a:prstGeom>
          <a:ln>
            <a:noFill/>
          </a:ln>
        </p:spPr>
      </p:pic>
      <p:pic>
        <p:nvPicPr>
          <p:cNvPr id="521" name="dropped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4762440" y="1095120"/>
            <a:ext cx="6426360" cy="3238560"/>
          </a:xfrm>
          <a:prstGeom prst="rect">
            <a:avLst/>
          </a:prstGeom>
          <a:ln>
            <a:noFill/>
          </a:ln>
        </p:spPr>
      </p:pic>
      <p:sp>
        <p:nvSpPr>
          <p:cNvPr id="522" name="TextShape 1"/>
          <p:cNvSpPr txBox="1"/>
          <p:nvPr/>
        </p:nvSpPr>
        <p:spPr>
          <a:xfrm>
            <a:off x="650520" y="1095120"/>
            <a:ext cx="11696760" cy="1904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3" name="CustomShape 2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B0B876EE-7077-4F9A-9AD8-B1FEB509DCD8}" type="slidenum">
              <a:rPr lang="en-US">
                <a:latin typeface="Lucida Grande"/>
              </a:rPr>
              <a:t>5</a:t>
            </a:fld>
            <a:endParaRPr/>
          </a:p>
        </p:txBody>
      </p:sp>
      <p:pic>
        <p:nvPicPr>
          <p:cNvPr id="524" name="dropped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2082960" y="1387080"/>
            <a:ext cx="4279680" cy="1892520"/>
          </a:xfrm>
          <a:prstGeom prst="rect">
            <a:avLst/>
          </a:prstGeom>
          <a:ln>
            <a:noFill/>
          </a:ln>
        </p:spPr>
      </p:pic>
      <p:pic>
        <p:nvPicPr>
          <p:cNvPr id="525" name="droppedImage.pdf"/>
          <p:cNvPicPr/>
          <p:nvPr/>
        </p:nvPicPr>
        <p:blipFill>
          <a:blip r:embed="rId5"/>
          <a:stretch>
            <a:fillRect/>
          </a:stretch>
        </p:blipFill>
        <p:spPr>
          <a:xfrm>
            <a:off x="2184480" y="3571560"/>
            <a:ext cx="5905440" cy="939960"/>
          </a:xfrm>
          <a:prstGeom prst="rect">
            <a:avLst/>
          </a:prstGeom>
          <a:ln>
            <a:noFill/>
          </a:ln>
        </p:spPr>
      </p:pic>
      <p:sp>
        <p:nvSpPr>
          <p:cNvPr id="526" name="CustomShape 3"/>
          <p:cNvSpPr/>
          <p:nvPr/>
        </p:nvSpPr>
        <p:spPr>
          <a:xfrm>
            <a:off x="1332801" y="5104606"/>
            <a:ext cx="11341005" cy="622440"/>
          </a:xfrm>
          <a:prstGeom prst="pie">
            <a:avLst>
              <a:gd name="adj1" fmla="val 0"/>
              <a:gd name="adj2" fmla="val 15747089"/>
            </a:avLst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1000"/>
              </a:lnSpc>
              <a:buFont typeface="Gill Sans"/>
              <a:buChar char="•"/>
            </a:pPr>
            <a:r>
              <a:rPr lang="en-US" sz="3600" dirty="0">
                <a:solidFill>
                  <a:srgbClr val="000000"/>
                </a:solidFill>
                <a:latin typeface="Gill Sans"/>
                <a:ea typeface="Gill Sans"/>
              </a:rPr>
              <a:t>Properties (each a </a:t>
            </a:r>
            <a:r>
              <a:rPr lang="en-US" sz="3600" dirty="0" err="1">
                <a:solidFill>
                  <a:srgbClr val="000000"/>
                </a:solidFill>
                <a:latin typeface="Gill Sans"/>
                <a:ea typeface="Gill Sans"/>
              </a:rPr>
              <a:t>key+value</a:t>
            </a:r>
            <a:r>
              <a:rPr lang="en-US" sz="3600" dirty="0">
                <a:solidFill>
                  <a:srgbClr val="000000"/>
                </a:solidFill>
                <a:latin typeface="Gill Sans"/>
                <a:ea typeface="Gill Sans"/>
              </a:rPr>
              <a:t>)</a:t>
            </a:r>
            <a:endParaRPr dirty="0"/>
          </a:p>
        </p:txBody>
      </p:sp>
      <p:sp>
        <p:nvSpPr>
          <p:cNvPr id="527" name="CustomShape 4"/>
          <p:cNvSpPr/>
          <p:nvPr/>
        </p:nvSpPr>
        <p:spPr>
          <a:xfrm>
            <a:off x="1583286" y="6149830"/>
            <a:ext cx="9716394" cy="622080"/>
          </a:xfrm>
          <a:prstGeom prst="pie">
            <a:avLst>
              <a:gd name="adj1" fmla="val 21248630"/>
              <a:gd name="adj2" fmla="val 14017198"/>
            </a:avLst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11000"/>
              </a:lnSpc>
              <a:buFont typeface="Gill Sans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Gill Sans"/>
                <a:ea typeface="Gill Sans"/>
              </a:rPr>
              <a:t>Indexes </a:t>
            </a:r>
            <a:r>
              <a:rPr lang="en-US" sz="3600" dirty="0">
                <a:solidFill>
                  <a:srgbClr val="000000"/>
                </a:solidFill>
                <a:latin typeface="Gill Sans"/>
                <a:ea typeface="Gill Sans"/>
              </a:rPr>
              <a:t>(for easy look-ups)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296C30E-CAB4-4902-BD92-2F63BDF4192C}" type="slidenum">
              <a:rPr lang="en-US">
                <a:latin typeface="Lucida Grande"/>
              </a:rPr>
              <a:t>6</a:t>
            </a:fld>
            <a:endParaRPr/>
          </a:p>
        </p:txBody>
      </p:sp>
      <p:sp>
        <p:nvSpPr>
          <p:cNvPr id="531" name="CustomShape 2"/>
          <p:cNvSpPr/>
          <p:nvPr/>
        </p:nvSpPr>
        <p:spPr>
          <a:xfrm>
            <a:off x="650880" y="1641600"/>
            <a:ext cx="11696760" cy="647676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  <a:buFont typeface="Gill Sans"/>
              <a:buChar char="•"/>
            </a:pPr>
            <a:r>
              <a:rPr lang="en-US" sz="6000" dirty="0">
                <a:solidFill>
                  <a:srgbClr val="000000"/>
                </a:solidFill>
                <a:latin typeface="Gill Sans"/>
                <a:ea typeface="Gill Sans"/>
              </a:rPr>
              <a:t>How do you query </a:t>
            </a:r>
            <a:r>
              <a:rPr lang="en-US" sz="6000" dirty="0" smtClean="0">
                <a:solidFill>
                  <a:srgbClr val="000000"/>
                </a:solidFill>
                <a:latin typeface="Gill Sans"/>
                <a:ea typeface="Gill Sans"/>
              </a:rPr>
              <a:t>this graph </a:t>
            </a:r>
            <a:r>
              <a:rPr lang="en-US" sz="6000" dirty="0">
                <a:solidFill>
                  <a:srgbClr val="000000"/>
                </a:solidFill>
                <a:latin typeface="Gill Sans"/>
                <a:ea typeface="Gill Sans"/>
              </a:rPr>
              <a:t>database?</a:t>
            </a:r>
            <a:endParaRPr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WhatsaGraphDatabase_smal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730600" y="114480"/>
            <a:ext cx="7530840" cy="9515160"/>
          </a:xfrm>
          <a:prstGeom prst="rect">
            <a:avLst/>
          </a:prstGeom>
          <a:ln>
            <a:noFill/>
          </a:ln>
        </p:spPr>
      </p:pic>
      <p:sp>
        <p:nvSpPr>
          <p:cNvPr id="529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7546D06C-5D0D-4520-A654-F6B480695F96}" type="slidenum">
              <a:rPr lang="en-US">
                <a:latin typeface="Lucida Grande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194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581FD7DB-AC82-42CE-B9E8-EFCCCD069E2E}" type="slidenum">
              <a:rPr lang="en-US">
                <a:latin typeface="Lucida Grande"/>
              </a:rPr>
              <a:t>8</a:t>
            </a:fld>
            <a:endParaRPr/>
          </a:p>
        </p:txBody>
      </p:sp>
      <p:sp>
        <p:nvSpPr>
          <p:cNvPr id="533" name="CustomShape 2"/>
          <p:cNvSpPr/>
          <p:nvPr/>
        </p:nvSpPr>
        <p:spPr>
          <a:xfrm>
            <a:off x="650880" y="371520"/>
            <a:ext cx="11696760" cy="6477120"/>
          </a:xfrm>
          <a:prstGeom prst="pie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12000"/>
              </a:lnSpc>
            </a:pPr>
            <a:r>
              <a:rPr lang="en-US" sz="6000" dirty="0">
                <a:solidFill>
                  <a:srgbClr val="000000"/>
                </a:solidFill>
                <a:latin typeface="Gill Sans"/>
                <a:ea typeface="Gill Sans"/>
              </a:rPr>
              <a:t>With a Graph Query Language:</a:t>
            </a:r>
            <a:endParaRPr sz="1050" dirty="0"/>
          </a:p>
          <a:p>
            <a:pPr algn="ctr">
              <a:lnSpc>
                <a:spcPct val="112000"/>
              </a:lnSpc>
            </a:pPr>
            <a:r>
              <a:rPr lang="en-US" sz="9600" b="1" dirty="0">
                <a:solidFill>
                  <a:srgbClr val="000000"/>
                </a:solidFill>
                <a:latin typeface="Gill Sans"/>
                <a:ea typeface="Gill Sans"/>
              </a:rPr>
              <a:t>Cypher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647640" y="612360"/>
            <a:ext cx="11701440" cy="12733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Font typeface="Gill Sans"/>
              <a:buChar char="•"/>
            </a:pPr>
            <a:r>
              <a:rPr lang="en-US" sz="9600">
                <a:latin typeface="Gill Sans"/>
              </a:rPr>
              <a:t>What is Cypher?</a:t>
            </a:r>
            <a:endParaRPr/>
          </a:p>
        </p:txBody>
      </p:sp>
      <p:sp>
        <p:nvSpPr>
          <p:cNvPr id="535" name="TextShape 2"/>
          <p:cNvSpPr txBox="1"/>
          <p:nvPr/>
        </p:nvSpPr>
        <p:spPr>
          <a:xfrm>
            <a:off x="647640" y="2088720"/>
            <a:ext cx="11701440" cy="7188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Pattern-Matching Query Language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Humane language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Expressive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Declarative: Say what you want, not how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borrows from well known query </a:t>
            </a:r>
            <a:r>
              <a:rPr lang="en-US" sz="3600" dirty="0" err="1">
                <a:latin typeface="Gill Sans"/>
                <a:ea typeface="Gill Sans"/>
              </a:rPr>
              <a:t>langs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Gill Sans"/>
                <a:ea typeface="Gill Sans"/>
              </a:rPr>
              <a:t>Aggregation, Ordering, Limit</a:t>
            </a:r>
            <a:endParaRPr dirty="0"/>
          </a:p>
          <a:p>
            <a:pPr>
              <a:lnSpc>
                <a:spcPct val="112000"/>
              </a:lnSpc>
              <a:buSzPct val="125000"/>
              <a:buFont typeface="Thonburi"/>
              <a:buChar char="๏"/>
            </a:pPr>
            <a:r>
              <a:rPr lang="en-US" sz="3600" dirty="0">
                <a:latin typeface="ArialUnicodeMS"/>
                <a:ea typeface="ArialUnicodeMS"/>
              </a:rPr>
              <a:t>Update the Graph</a:t>
            </a:r>
            <a:endParaRPr dirty="0"/>
          </a:p>
        </p:txBody>
      </p:sp>
      <p:sp>
        <p:nvSpPr>
          <p:cNvPr id="536" name="CustomShape 3"/>
          <p:cNvSpPr/>
          <p:nvPr/>
        </p:nvSpPr>
        <p:spPr>
          <a:xfrm>
            <a:off x="11148840" y="9080640"/>
            <a:ext cx="301680" cy="266400"/>
          </a:xfrm>
          <a:prstGeom prst="pie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buFont typeface="Lucida Grande"/>
              <a:buChar char="•"/>
            </a:pPr>
            <a:fld id="{0D3AD033-A90E-4ABF-B987-3014F1B7F133}" type="slidenum">
              <a:rPr lang="en-US">
                <a:latin typeface="Lucida Grande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876</Words>
  <Application>Microsoft Office PowerPoint</Application>
  <PresentationFormat>Custom</PresentationFormat>
  <Paragraphs>210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33</vt:i4>
      </vt:variant>
    </vt:vector>
  </HeadingPairs>
  <TitlesOfParts>
    <vt:vector size="53" baseType="lpstr">
      <vt:lpstr>ArialUnicodeMS</vt:lpstr>
      <vt:lpstr>DejaVu Sans</vt:lpstr>
      <vt:lpstr>Gill Sans</vt:lpstr>
      <vt:lpstr>Lucida Grande</vt:lpstr>
      <vt:lpstr>Monaco</vt:lpstr>
      <vt:lpstr>Thonburi</vt:lpstr>
      <vt:lpstr>Arial</vt:lpstr>
      <vt:lpstr>Courier New</vt:lpstr>
      <vt:lpstr>Helvetica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Thien</dc:creator>
  <cp:lastModifiedBy>QuyetNV</cp:lastModifiedBy>
  <cp:revision>29</cp:revision>
  <dcterms:modified xsi:type="dcterms:W3CDTF">2014-08-02T14:42:29Z</dcterms:modified>
</cp:coreProperties>
</file>