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715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s/slide18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slides/slide19.xml" Type="http://schemas.openxmlformats.org/officeDocument/2006/relationships/slide" Id="rId24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686002"/>
            <a:ext cy="3429000" cx="548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686002"/>
            <a:ext cy="3429000" cx="548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686002"/>
            <a:ext cy="3429000" cx="548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686002"/>
            <a:ext cy="3429000" cx="548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686002"/>
            <a:ext cy="3429000" cx="548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686002"/>
            <a:ext cy="3429000" cx="548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y="685800" x="686002"/>
            <a:ext cy="3429000" cx="548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y="685800" x="686002"/>
            <a:ext cy="3429000" cx="548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y="685800" x="686002"/>
            <a:ext cy="3429000" cx="548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y="685800" x="686002"/>
            <a:ext cy="3429000" cx="548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y="685800" x="686002"/>
            <a:ext cy="3429000" cx="548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y="685800" x="686002"/>
            <a:ext cy="3429000" cx="548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686002"/>
            <a:ext cy="3429000" cx="548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686002"/>
            <a:ext cy="3429000" cx="548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686002"/>
            <a:ext cy="3429000" cx="548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686002"/>
            <a:ext cy="3429000" cx="548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686002"/>
            <a:ext cy="3429000" cx="548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686002"/>
            <a:ext cy="3429000" cx="548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686002"/>
            <a:ext cy="3429000" cx="548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686002"/>
            <a:ext cy="3429000" cx="5486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759269" x="685800"/>
            <a:ext cy="128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155614" x="685800"/>
            <a:ext cy="8718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28864" x="457200"/>
            <a:ext cy="952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333500" x="457200"/>
            <a:ext cy="4139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28864" x="457200"/>
            <a:ext cy="952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333500" x="457200"/>
            <a:ext cy="4139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333500" x="4692273"/>
            <a:ext cy="4139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28864" x="457200"/>
            <a:ext cy="952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895899" x="457200"/>
            <a:ext cy="5771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28864" x="457200"/>
            <a:ext cy="952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333500" x="457200"/>
            <a:ext cy="4139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4"/><Relationship Target="../media/image08.png" Type="http://schemas.openxmlformats.org/officeDocument/2006/relationships/image" Id="rId3"/><Relationship Target="../media/image03.png" Type="http://schemas.openxmlformats.org/officeDocument/2006/relationships/image" Id="rId6"/><Relationship Target="../media/image04.jpg" Type="http://schemas.openxmlformats.org/officeDocument/2006/relationships/image" Id="rId5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0.png" Type="http://schemas.openxmlformats.org/officeDocument/2006/relationships/image" Id="rId4"/><Relationship Target="../media/image05.png" Type="http://schemas.openxmlformats.org/officeDocument/2006/relationships/image" Id="rId3"/><Relationship Target="../media/image02.gif" Type="http://schemas.openxmlformats.org/officeDocument/2006/relationships/image" Id="rId5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http://ftri.fpt.edu.vn/robot/addon.xml" Type="http://schemas.openxmlformats.org/officeDocument/2006/relationships/hyperlink" TargetMode="External" Id="rId3"/><Relationship Target="../media/image06.png" Type="http://schemas.openxmlformats.org/officeDocument/2006/relationships/image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897519" x="774650"/>
            <a:ext cy="1288800" cx="77724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SMAC Challenge</a:t>
            </a:r>
          </a:p>
          <a:p>
            <a:pPr>
              <a:spcBef>
                <a:spcPts val="0"/>
              </a:spcBef>
              <a:buNone/>
            </a:pPr>
            <a:r>
              <a:rPr b="0" sz="3000" lang="en">
                <a:latin typeface="Cambria"/>
                <a:ea typeface="Cambria"/>
                <a:cs typeface="Cambria"/>
                <a:sym typeface="Cambria"/>
              </a:rPr>
              <a:t>Cập nhật Robot SDK</a:t>
            </a:r>
          </a:p>
        </p:txBody>
      </p:sp>
      <p:pic>
        <p:nvPicPr>
          <p:cNvPr id="24" name="Shape 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00052" x="3812250"/>
            <a:ext cy="967649" cx="16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/>
        </p:nvSpPr>
        <p:spPr>
          <a:xfrm>
            <a:off y="4082725" x="4721300"/>
            <a:ext cy="1512599" cx="2176199"/>
          </a:xfrm>
          <a:prstGeom prst="roundRect">
            <a:avLst>
              <a:gd fmla="val 7034" name="adj"/>
            </a:avLst>
          </a:prstGeom>
          <a:solidFill>
            <a:srgbClr val="EFEFEF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y="1543800" x="7082100"/>
            <a:ext cy="1512647" cx="1547964"/>
          </a:xfrm>
          <a:prstGeom prst="cloud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93" name="Shape 93"/>
          <p:cNvSpPr/>
          <p:nvPr/>
        </p:nvSpPr>
        <p:spPr>
          <a:xfrm>
            <a:off y="2317625" x="2403675"/>
            <a:ext cy="1604099" cx="4467599"/>
          </a:xfrm>
          <a:prstGeom prst="roundRect">
            <a:avLst>
              <a:gd fmla="val 7053" name="adj"/>
            </a:avLst>
          </a:prstGeom>
          <a:noFill/>
          <a:ln w="19050" cap="flat">
            <a:solidFill>
              <a:schemeClr val="dk2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y="1038400" x="5601875"/>
            <a:ext cy="969840" cx="1147500"/>
          </a:xfrm>
          <a:prstGeom prst="cloud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95" name="Shape 95"/>
          <p:cNvSpPr/>
          <p:nvPr/>
        </p:nvSpPr>
        <p:spPr>
          <a:xfrm>
            <a:off y="4082725" x="2403675"/>
            <a:ext cy="1512599" cx="2176199"/>
          </a:xfrm>
          <a:prstGeom prst="roundRect">
            <a:avLst>
              <a:gd fmla="val 7034" name="adj"/>
            </a:avLst>
          </a:prstGeom>
          <a:solidFill>
            <a:srgbClr val="EFEFEF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 rot="-5400000">
            <a:off y="2868450" x="1905850"/>
            <a:ext cy="457200" cx="1604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Mobile Devices</a:t>
            </a:r>
          </a:p>
        </p:txBody>
      </p:sp>
      <p:sp>
        <p:nvSpPr>
          <p:cNvPr id="97" name="Shape 97"/>
          <p:cNvSpPr/>
          <p:nvPr/>
        </p:nvSpPr>
        <p:spPr>
          <a:xfrm>
            <a:off y="2428025" x="5577125"/>
            <a:ext cy="479999" cx="1078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rm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1200" lang="en"/>
              <a:t>Robot App</a:t>
            </a:r>
          </a:p>
        </p:txBody>
      </p:sp>
      <p:sp>
        <p:nvSpPr>
          <p:cNvPr id="98" name="Shape 98"/>
          <p:cNvSpPr/>
          <p:nvPr/>
        </p:nvSpPr>
        <p:spPr>
          <a:xfrm>
            <a:off y="2428025" x="4398825"/>
            <a:ext cy="479999" cx="1056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200" lang="en"/>
              <a:t>Robot App</a:t>
            </a:r>
          </a:p>
        </p:txBody>
      </p:sp>
      <p:sp>
        <p:nvSpPr>
          <p:cNvPr id="99" name="Shape 99"/>
          <p:cNvSpPr/>
          <p:nvPr/>
        </p:nvSpPr>
        <p:spPr>
          <a:xfrm>
            <a:off y="2439500" x="2979075"/>
            <a:ext cy="472499" cx="1319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200" lang="en"/>
              <a:t>Robot App Manager</a:t>
            </a:r>
          </a:p>
        </p:txBody>
      </p:sp>
      <p:sp>
        <p:nvSpPr>
          <p:cNvPr id="100" name="Shape 100"/>
          <p:cNvSpPr/>
          <p:nvPr/>
        </p:nvSpPr>
        <p:spPr>
          <a:xfrm>
            <a:off y="2987996" x="2968700"/>
            <a:ext cy="392999" cx="2034299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200" lang="en"/>
              <a:t>Robot App Framework</a:t>
            </a:r>
          </a:p>
        </p:txBody>
      </p:sp>
      <p:sp>
        <p:nvSpPr>
          <p:cNvPr id="101" name="Shape 101"/>
          <p:cNvSpPr/>
          <p:nvPr/>
        </p:nvSpPr>
        <p:spPr>
          <a:xfrm>
            <a:off y="2985976" x="5111400"/>
            <a:ext cy="392999" cx="1547999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/>
              <a:t>Robot API</a:t>
            </a:r>
          </a:p>
        </p:txBody>
      </p:sp>
      <p:sp>
        <p:nvSpPr>
          <p:cNvPr id="102" name="Shape 102"/>
          <p:cNvSpPr/>
          <p:nvPr/>
        </p:nvSpPr>
        <p:spPr>
          <a:xfrm>
            <a:off y="3456925" x="2968700"/>
            <a:ext cy="314700" cx="3691499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200" lang="en"/>
              <a:t>Robot Connect Interface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263550" x="3541726"/>
            <a:ext cy="791370" cx="55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384925" x="5265229"/>
            <a:ext cy="655723" cx="11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y="1230575" x="5711525"/>
            <a:ext cy="592200" cx="92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/>
              <a:t>Cloud Services</a:t>
            </a:r>
          </a:p>
        </p:txBody>
      </p:sp>
      <p:sp>
        <p:nvSpPr>
          <p:cNvPr id="106" name="Shape 106"/>
          <p:cNvSpPr/>
          <p:nvPr/>
        </p:nvSpPr>
        <p:spPr>
          <a:xfrm>
            <a:off y="5127500" x="3531977"/>
            <a:ext cy="169200" cx="55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000" lang="en">
                <a:solidFill>
                  <a:srgbClr val="666666"/>
                </a:solidFill>
              </a:rPr>
              <a:t>Wabo</a:t>
            </a:r>
          </a:p>
        </p:txBody>
      </p:sp>
      <p:sp>
        <p:nvSpPr>
          <p:cNvPr id="107" name="Shape 107"/>
          <p:cNvSpPr/>
          <p:nvPr/>
        </p:nvSpPr>
        <p:spPr>
          <a:xfrm>
            <a:off y="5113350" x="5158504"/>
            <a:ext cy="225900" cx="1351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000" lang="en">
                <a:solidFill>
                  <a:srgbClr val="666666"/>
                </a:solidFill>
              </a:rPr>
              <a:t>V-REP Simulation</a:t>
            </a:r>
          </a:p>
        </p:txBody>
      </p:sp>
      <p:sp>
        <p:nvSpPr>
          <p:cNvPr id="108" name="Shape 108"/>
          <p:cNvSpPr/>
          <p:nvPr/>
        </p:nvSpPr>
        <p:spPr>
          <a:xfrm>
            <a:off y="987500" x="6522374"/>
            <a:ext cy="1213596" cx="1547964"/>
          </a:xfrm>
          <a:prstGeom prst="cloud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331889" x="6936932"/>
            <a:ext cy="472572" cx="79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4277500" x="2948679"/>
            <a:ext cy="753158" cx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>
            <a:off y="5119225" x="2872479"/>
            <a:ext cy="169200" cx="55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1000" lang="en">
                <a:solidFill>
                  <a:srgbClr val="666666"/>
                </a:solidFill>
              </a:rPr>
              <a:t>NAO</a:t>
            </a:r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y="228864" x="457200"/>
            <a:ext cy="952499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Kiến trúc của Robot App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y="2016675" x="7400875"/>
            <a:ext cy="592200" cx="92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/>
              <a:t>Robot Cloud Engine</a:t>
            </a:r>
          </a:p>
        </p:txBody>
      </p:sp>
      <p:sp>
        <p:nvSpPr>
          <p:cNvPr id="114" name="Shape 114"/>
          <p:cNvSpPr/>
          <p:nvPr/>
        </p:nvSpPr>
        <p:spPr>
          <a:xfrm>
            <a:off y="1476850" x="628250"/>
            <a:ext cy="479999" cx="1056300"/>
          </a:xfrm>
          <a:prstGeom prst="roundRect">
            <a:avLst>
              <a:gd fmla="val 16667" name="adj"/>
            </a:avLst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200" lang="en">
                <a:solidFill>
                  <a:srgbClr val="FF0000"/>
                </a:solidFill>
              </a:rPr>
              <a:t>Phần phải thay đổi</a:t>
            </a:r>
          </a:p>
        </p:txBody>
      </p:sp>
      <p:grpSp>
        <p:nvGrpSpPr>
          <p:cNvPr id="115" name="Shape 115"/>
          <p:cNvGrpSpPr/>
          <p:nvPr/>
        </p:nvGrpSpPr>
        <p:grpSpPr>
          <a:xfrm>
            <a:off y="2212900" x="2332607"/>
            <a:ext cy="1781900" cx="4680522"/>
            <a:chOff y="1298500" x="1209875"/>
            <a:chExt cy="1781900" cx="5803499"/>
          </a:xfrm>
        </p:grpSpPr>
        <p:cxnSp>
          <p:nvCxnSpPr>
            <p:cNvPr id="116" name="Shape 116"/>
            <p:cNvCxnSpPr/>
            <p:nvPr/>
          </p:nvCxnSpPr>
          <p:spPr>
            <a:xfrm>
              <a:off y="3080400" x="1209875"/>
              <a:ext cy="0" cx="5803499"/>
            </a:xfrm>
            <a:prstGeom prst="straightConnector1">
              <a:avLst/>
            </a:prstGeom>
            <a:noFill/>
            <a:ln w="38100" cap="flat">
              <a:solidFill>
                <a:srgbClr val="666666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17" name="Shape 117"/>
            <p:cNvCxnSpPr/>
            <p:nvPr/>
          </p:nvCxnSpPr>
          <p:spPr>
            <a:xfrm>
              <a:off y="1298500" x="6997950"/>
              <a:ext cy="1765200" cx="0"/>
            </a:xfrm>
            <a:prstGeom prst="straightConnector1">
              <a:avLst/>
            </a:prstGeom>
            <a:noFill/>
            <a:ln w="3810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18" name="Shape 118"/>
            <p:cNvCxnSpPr/>
            <p:nvPr/>
          </p:nvCxnSpPr>
          <p:spPr>
            <a:xfrm>
              <a:off y="1307575" x="3903300"/>
              <a:ext cy="0" cx="3101400"/>
            </a:xfrm>
            <a:prstGeom prst="straightConnector1">
              <a:avLst/>
            </a:prstGeom>
            <a:noFill/>
            <a:ln w="38100" cap="flat">
              <a:solidFill>
                <a:srgbClr val="666666"/>
              </a:solidFill>
              <a:prstDash val="solid"/>
              <a:round/>
              <a:headEnd w="lg" len="lg" type="none"/>
              <a:tailEnd w="lg" len="lg" type="none"/>
            </a:ln>
          </p:spPr>
        </p:cxnSp>
      </p:grp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/>
        </p:nvSpPr>
        <p:spPr>
          <a:xfrm>
            <a:off y="3278700" x="614275"/>
            <a:ext cy="2078700" cx="3965399"/>
          </a:xfrm>
          <a:prstGeom prst="roundRect">
            <a:avLst>
              <a:gd fmla="val 2627" name="adj"/>
            </a:avLst>
          </a:prstGeom>
          <a:solidFill>
            <a:srgbClr val="EFEFEF"/>
          </a:solidFill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y="1192975" x="614250"/>
            <a:ext cy="1987200" cx="3965399"/>
          </a:xfrm>
          <a:prstGeom prst="roundRect">
            <a:avLst>
              <a:gd fmla="val 2627" name="adj"/>
            </a:avLst>
          </a:prstGeom>
          <a:solidFill>
            <a:srgbClr val="EFEFEF"/>
          </a:solidFill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y="2367900" x="1195800"/>
            <a:ext cy="331500" cx="2723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200" lang="en"/>
              <a:t>Robot App</a:t>
            </a:r>
          </a:p>
        </p:txBody>
      </p:sp>
      <p:cxnSp>
        <p:nvCxnSpPr>
          <p:cNvPr id="126" name="Shape 126"/>
          <p:cNvCxnSpPr>
            <a:stCxn id="127" idx="2"/>
            <a:endCxn id="128" idx="0"/>
          </p:cNvCxnSpPr>
          <p:nvPr/>
        </p:nvCxnSpPr>
        <p:spPr>
          <a:xfrm>
            <a:off y="3100500" x="3219025"/>
            <a:ext cy="344100" cx="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127" name="Shape 127"/>
          <p:cNvSpPr/>
          <p:nvPr/>
        </p:nvSpPr>
        <p:spPr>
          <a:xfrm>
            <a:off y="2769000" x="2519275"/>
            <a:ext cy="331500" cx="13995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000" lang="en"/>
              <a:t>Robot API</a:t>
            </a:r>
          </a:p>
        </p:txBody>
      </p:sp>
      <p:grpSp>
        <p:nvGrpSpPr>
          <p:cNvPr id="129" name="Shape 129"/>
          <p:cNvGrpSpPr/>
          <p:nvPr/>
        </p:nvGrpSpPr>
        <p:grpSpPr>
          <a:xfrm>
            <a:off y="1305747" x="1885875"/>
            <a:ext cy="963240" cx="1220721"/>
            <a:chOff y="1256325" x="289865"/>
            <a:chExt cy="1619162" cx="1878899"/>
          </a:xfrm>
        </p:grpSpPr>
        <p:grpSp>
          <p:nvGrpSpPr>
            <p:cNvPr id="130" name="Shape 130"/>
            <p:cNvGrpSpPr/>
            <p:nvPr/>
          </p:nvGrpSpPr>
          <p:grpSpPr>
            <a:xfrm>
              <a:off y="1256325" x="496524"/>
              <a:ext cy="1001926" cx="1470900"/>
              <a:chOff y="1256325" x="496524"/>
              <a:chExt cy="1001926" cx="1470900"/>
            </a:xfrm>
          </p:grpSpPr>
          <p:pic>
            <p:nvPicPr>
              <p:cNvPr id="131" name="Shape 13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y="1256325" x="496524"/>
                <a:ext cy="1001926" cx="14709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2" name="Shape 13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y="1434961" x="1066825"/>
                <a:ext cy="538898" cx="4571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3" name="Shape 133"/>
            <p:cNvGrpSpPr/>
            <p:nvPr/>
          </p:nvGrpSpPr>
          <p:grpSpPr>
            <a:xfrm>
              <a:off y="1405049" x="358725"/>
              <a:ext cy="1078300" cx="592325"/>
              <a:chOff y="1405049" x="739725"/>
              <a:chExt cy="1078300" cx="592325"/>
            </a:xfrm>
          </p:grpSpPr>
          <p:pic>
            <p:nvPicPr>
              <p:cNvPr id="134" name="Shape 13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y="1405049" x="739725"/>
                <a:ext cy="1078300" cx="5923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Shape 13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y="1659012" x="807287"/>
                <a:ext cy="538898" cx="4571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6" name="Shape 136"/>
            <p:cNvSpPr/>
            <p:nvPr/>
          </p:nvSpPr>
          <p:spPr>
            <a:xfrm>
              <a:off y="2649588" x="289865"/>
              <a:ext cy="225900" cx="1878899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>
              <a:noFill/>
            </a:ln>
          </p:spPr>
          <p:txBody>
            <a:bodyPr bIns="91425" rIns="91425" lIns="91425" tIns="91425" anchor="ctr" anchorCtr="0">
              <a:norm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1000" lang="en">
                  <a:solidFill>
                    <a:srgbClr val="666666"/>
                  </a:solidFill>
                </a:rPr>
                <a:t>Mobile Devices</a:t>
              </a:r>
            </a:p>
          </p:txBody>
        </p:sp>
      </p:grpSp>
      <p:sp>
        <p:nvSpPr>
          <p:cNvPr id="137" name="Shape 137"/>
          <p:cNvSpPr/>
          <p:nvPr/>
        </p:nvSpPr>
        <p:spPr>
          <a:xfrm>
            <a:off y="3405600" x="1227300"/>
            <a:ext cy="1617299" cx="1147499"/>
          </a:xfrm>
          <a:prstGeom prst="roundRect">
            <a:avLst>
              <a:gd fmla="val 10542" name="adj"/>
            </a:avLst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 Storage</a:t>
            </a:r>
          </a:p>
        </p:txBody>
      </p:sp>
      <p:sp>
        <p:nvSpPr>
          <p:cNvPr id="138" name="Shape 138"/>
          <p:cNvSpPr/>
          <p:nvPr/>
        </p:nvSpPr>
        <p:spPr>
          <a:xfrm>
            <a:off y="4125275" x="1324950"/>
            <a:ext cy="331500" cx="979799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sz="1200" lang="en"/>
              <a:t>App’s data</a:t>
            </a:r>
          </a:p>
        </p:txBody>
      </p:sp>
      <p:sp>
        <p:nvSpPr>
          <p:cNvPr id="139" name="Shape 139"/>
          <p:cNvSpPr/>
          <p:nvPr/>
        </p:nvSpPr>
        <p:spPr>
          <a:xfrm>
            <a:off y="4539825" x="1311150"/>
            <a:ext cy="331500" cx="979799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/>
              <a:t>App’s temp</a:t>
            </a:r>
          </a:p>
        </p:txBody>
      </p:sp>
      <p:sp>
        <p:nvSpPr>
          <p:cNvPr id="140" name="Shape 140"/>
          <p:cNvSpPr/>
          <p:nvPr/>
        </p:nvSpPr>
        <p:spPr>
          <a:xfrm>
            <a:off y="2767198" x="1195800"/>
            <a:ext cy="344099" cx="1260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000" lang="en"/>
              <a:t>Robot App Framework</a:t>
            </a:r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y="228864" x="457200"/>
            <a:ext cy="952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Kiến trúc của Robot App (tiếp)</a:t>
            </a:r>
          </a:p>
        </p:txBody>
      </p:sp>
      <p:sp>
        <p:nvSpPr>
          <p:cNvPr id="142" name="Shape 142"/>
          <p:cNvSpPr/>
          <p:nvPr/>
        </p:nvSpPr>
        <p:spPr>
          <a:xfrm>
            <a:off y="2565925" x="839750"/>
            <a:ext cy="1625075" cx="381000"/>
          </a:xfrm>
          <a:custGeom>
            <a:pathLst>
              <a:path w="15240" extrusionOk="0" h="65003">
                <a:moveTo>
                  <a:pt y="0" x="15240"/>
                </a:moveTo>
                <a:lnTo>
                  <a:pt y="0" x="0"/>
                </a:lnTo>
                <a:lnTo>
                  <a:pt y="65003" x="0"/>
                </a:lnTo>
                <a:lnTo>
                  <a:pt y="65003" x="15240"/>
                </a:lnTo>
              </a:path>
            </a:pathLst>
          </a:custGeom>
          <a:noFill/>
          <a:ln w="19050" cap="flat">
            <a:solidFill>
              <a:schemeClr val="dk2"/>
            </a:solidFill>
            <a:prstDash val="dash"/>
            <a:round/>
            <a:headEnd w="lg" len="lg" type="none"/>
            <a:tailEnd w="lg" len="lg" type="triangle"/>
          </a:ln>
        </p:spPr>
      </p:sp>
      <p:sp>
        <p:nvSpPr>
          <p:cNvPr id="143" name="Shape 143"/>
          <p:cNvSpPr/>
          <p:nvPr/>
        </p:nvSpPr>
        <p:spPr>
          <a:xfrm>
            <a:off y="3405600" x="2519275"/>
            <a:ext cy="1617299" cx="1399500"/>
          </a:xfrm>
          <a:prstGeom prst="roundRect">
            <a:avLst>
              <a:gd fmla="val 10542" name="adj"/>
            </a:avLst>
          </a:prstGeom>
          <a:solidFill>
            <a:srgbClr val="999999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Native Robot Framework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1104900" x="4805275"/>
            <a:ext cy="4376699" cx="3881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l"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Robot App có thể sử dụng không gian bộ nhớ lưu trữ trên Robot.</a:t>
            </a:r>
          </a:p>
          <a:p>
            <a:pPr algn="l"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Có 2 vùng lưu trữ: vùng cho data và vùng cho lưu trữ tạm.</a:t>
            </a:r>
          </a:p>
          <a:p>
            <a:pPr algn="l"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Từng app là riêng biệt, tạm thời không thể chia sẻ dữ liệu này giữa các app với nhau.</a:t>
            </a:r>
          </a:p>
          <a:p>
            <a:pPr algn="l"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Các API liên quan đến việc sử dụng vùng nhớ này</a:t>
            </a:r>
          </a:p>
          <a:p>
            <a:pPr algn="l" rtl="0" lvl="1" indent="-342900" marL="914400">
              <a:spcBef>
                <a:spcPts val="0"/>
              </a:spcBef>
              <a:buClr>
                <a:srgbClr val="1155CC"/>
              </a:buClr>
              <a:buSzPct val="100000"/>
              <a:buFont typeface="Courier New"/>
              <a:buChar char="○"/>
            </a:pP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RobotFile</a:t>
            </a:r>
          </a:p>
        </p:txBody>
      </p:sp>
      <p:cxnSp>
        <p:nvCxnSpPr>
          <p:cNvPr id="145" name="Shape 145"/>
          <p:cNvCxnSpPr>
            <a:stCxn id="143" idx="1"/>
            <a:endCxn id="138" idx="3"/>
          </p:cNvCxnSpPr>
          <p:nvPr/>
        </p:nvCxnSpPr>
        <p:spPr>
          <a:xfrm flipH="1">
            <a:off y="4214249" x="2304775"/>
            <a:ext cy="76800" cx="214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46" name="Shape 146"/>
          <p:cNvCxnSpPr>
            <a:endCxn id="139" idx="3"/>
          </p:cNvCxnSpPr>
          <p:nvPr/>
        </p:nvCxnSpPr>
        <p:spPr>
          <a:xfrm flipH="1">
            <a:off y="4214174" x="2290949"/>
            <a:ext cy="491400" cx="228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47" name="Shape 147"/>
          <p:cNvSpPr/>
          <p:nvPr/>
        </p:nvSpPr>
        <p:spPr>
          <a:xfrm>
            <a:off y="5119225" x="1772815"/>
            <a:ext cy="169200" cx="1651799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000" lang="en">
                <a:solidFill>
                  <a:srgbClr val="666666"/>
                </a:solidFill>
              </a:rPr>
              <a:t>Robot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228864" x="457200"/>
            <a:ext cy="952499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Thay đổi trong Robot API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1104900" x="457200"/>
            <a:ext cy="4376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Hỗ trợ thêm Robot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b="1" lang="en"/>
              <a:t>Wabo</a:t>
            </a:r>
            <a:r>
              <a:rPr lang="en"/>
              <a:t>: bao gồm cả thật và mô phỏng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Có thể kiểm tra loại của Robot đang kết nối</a:t>
            </a:r>
          </a:p>
          <a:p>
            <a:pPr rtl="0" lvl="2" indent="-381000" marL="1371600">
              <a:spcBef>
                <a:spcPts val="0"/>
              </a:spcBef>
              <a:buClr>
                <a:srgbClr val="3C78D8"/>
              </a:buClr>
              <a:buSzPct val="80000"/>
              <a:buFont typeface="Courier New"/>
              <a:buChar char="■"/>
            </a:pPr>
            <a:r>
              <a:rPr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Robot.getRobotInfo().getRobotType()</a:t>
            </a:r>
          </a:p>
          <a:p>
            <a:pPr rtl="0" lvl="2" indent="-381000" marL="1371600">
              <a:spcBef>
                <a:spcPts val="0"/>
              </a:spcBef>
              <a:buClr>
                <a:srgbClr val="3C78D8"/>
              </a:buClr>
              <a:buSzPct val="80000"/>
              <a:buFont typeface="Courier New"/>
              <a:buChar char="■"/>
            </a:pPr>
            <a:r>
              <a:rPr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RobotType.NAO</a:t>
            </a:r>
          </a:p>
          <a:p>
            <a:pPr rtl="0" lvl="2" indent="-381000" marL="1371600">
              <a:spcBef>
                <a:spcPts val="0"/>
              </a:spcBef>
              <a:buClr>
                <a:srgbClr val="3C78D8"/>
              </a:buClr>
              <a:buSzPct val="80000"/>
              <a:buFont typeface="Courier New"/>
              <a:buChar char="■"/>
            </a:pPr>
            <a:r>
              <a:rPr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RobotType.WABO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Hỗ trợ điều khiển nhiều Robot cùng lúc</a:t>
            </a:r>
          </a:p>
          <a:p>
            <a:pPr rtl="0" lvl="2" indent="-381000" marL="1371600">
              <a:spcBef>
                <a:spcPts val="0"/>
              </a:spcBef>
              <a:buClr>
                <a:srgbClr val="3C78D8"/>
              </a:buClr>
              <a:buSzPct val="80000"/>
              <a:buFont typeface="Courier New"/>
              <a:buChar char="■"/>
            </a:pPr>
            <a:r>
              <a:rPr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RobotActivity.getConnectedRobots()</a:t>
            </a:r>
          </a:p>
          <a:p>
            <a:pPr rtl="0" lvl="2" indent="-381000" marL="1371600">
              <a:spcBef>
                <a:spcPts val="0"/>
              </a:spcBef>
              <a:buClr>
                <a:srgbClr val="3C78D8"/>
              </a:buClr>
              <a:buSzPct val="80000"/>
              <a:buFont typeface="Courier New"/>
              <a:buChar char="■"/>
            </a:pPr>
            <a:r>
              <a:rPr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RobotActivity.getNumberofRobots()</a:t>
            </a:r>
          </a:p>
          <a:p>
            <a:pPr rtl="0" lvl="2" indent="-381000" marL="1371600">
              <a:spcBef>
                <a:spcPts val="0"/>
              </a:spcBef>
              <a:buClr>
                <a:srgbClr val="3C78D8"/>
              </a:buClr>
              <a:buSzPct val="80000"/>
              <a:buFont typeface="Courier New"/>
              <a:buChar char="■"/>
            </a:pPr>
            <a:r>
              <a:rPr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RobotActivity.getNewRobot()</a:t>
            </a:r>
          </a:p>
          <a:p>
            <a:pPr rtl="0" lvl="2" indent="-381000" marL="1371600">
              <a:spcBef>
                <a:spcPts val="0"/>
              </a:spcBef>
              <a:buClr>
                <a:srgbClr val="3C78D8"/>
              </a:buClr>
              <a:buSzPct val="80000"/>
              <a:buFont typeface="Courier New"/>
              <a:buChar char="■"/>
            </a:pPr>
            <a:r>
              <a:rPr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228864" x="457200"/>
            <a:ext cy="952499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Thay đổi trong Robot API (tiếp)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1104900" x="457200"/>
            <a:ext cy="4376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API đặc thù cho từng loại Robot:</a:t>
            </a:r>
          </a:p>
          <a:p>
            <a:pPr rtl="0" lvl="1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Nao: </a:t>
            </a:r>
            <a:r>
              <a:rPr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com.fpt.robot.nao.*</a:t>
            </a:r>
          </a:p>
          <a:p>
            <a:pPr rtl="0" lvl="1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Wabo: </a:t>
            </a:r>
            <a:r>
              <a:rPr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com.fpt.robot.wabo.*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Các API sử dụng chung vẫn được giữ nguyên. Ví dụ: </a:t>
            </a:r>
            <a:r>
              <a:rPr sz="2400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com.fpt.robot.event.*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Một số API cũ chỉ liên quan đến riêng một loại Robot sẽ được đánh dấu là </a:t>
            </a:r>
            <a:r>
              <a:rPr sz="2400"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@Deprecated</a:t>
            </a:r>
            <a:r>
              <a:rPr sz="2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000000"/>
                </a:solidFill>
              </a:rPr>
              <a:t> Phần API này được chuyển sang cho từng loại Robot ở trên.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y="228864" x="457200"/>
            <a:ext cy="952499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Thay đổi trong Robot API (tiếp)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1104900" x="457200"/>
            <a:ext cy="4376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Các API dùng chung</a:t>
            </a:r>
          </a:p>
          <a:p>
            <a:pPr rtl="0" lvl="0" indent="-342900" marL="914400">
              <a:spcBef>
                <a:spcPts val="0"/>
              </a:spcBef>
              <a:buClr>
                <a:srgbClr val="3C78D8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com.fpt.robot.audio.RobotAudioDevice</a:t>
            </a:r>
          </a:p>
          <a:p>
            <a:pPr rtl="0" lvl="0" indent="-342900" marL="914400">
              <a:spcBef>
                <a:spcPts val="0"/>
              </a:spcBef>
              <a:buClr>
                <a:srgbClr val="3C78D8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com.fpt.robot.audio.RobotAudioPlayer</a:t>
            </a:r>
          </a:p>
          <a:p>
            <a:pPr rtl="0" lvl="0" indent="-342900" marL="914400">
              <a:spcBef>
                <a:spcPts val="0"/>
              </a:spcBef>
              <a:buClr>
                <a:srgbClr val="3C78D8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com.fpt.robot.event.*</a:t>
            </a:r>
          </a:p>
          <a:p>
            <a:pPr rtl="0" lvl="0" indent="-342900" marL="914400">
              <a:spcBef>
                <a:spcPts val="0"/>
              </a:spcBef>
              <a:buClr>
                <a:srgbClr val="3C78D8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com.fpt.robot.filetransfer.RobotFile</a:t>
            </a:r>
          </a:p>
          <a:p>
            <a:pPr rtl="0" lvl="0" indent="-342900" marL="914400">
              <a:spcBef>
                <a:spcPts val="0"/>
              </a:spcBef>
              <a:buClr>
                <a:srgbClr val="3C78D8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com.fpt.robot.infrared.RobotInfrared</a:t>
            </a:r>
          </a:p>
          <a:p>
            <a:pPr rtl="0" lvl="0" indent="-342900" marL="914400">
              <a:spcBef>
                <a:spcPts val="0"/>
              </a:spcBef>
              <a:buClr>
                <a:srgbClr val="3C78D8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com.fpt.robot.leds.RobotLeds</a:t>
            </a:r>
          </a:p>
          <a:p>
            <a:pPr rtl="0" lvl="0" indent="-342900" marL="914400">
              <a:spcBef>
                <a:spcPts val="0"/>
              </a:spcBef>
              <a:buClr>
                <a:srgbClr val="3C78D8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com.fpt.robot.leds.RobotLedAnimations</a:t>
            </a:r>
          </a:p>
          <a:p>
            <a:pPr rtl="0" lvl="0" indent="-342900" marL="914400">
              <a:spcBef>
                <a:spcPts val="0"/>
              </a:spcBef>
              <a:buClr>
                <a:srgbClr val="3C78D8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com.fpt.robot.motion.*</a:t>
            </a:r>
          </a:p>
          <a:p>
            <a:pPr rtl="0" lvl="0" indent="-342900" marL="914400">
              <a:spcBef>
                <a:spcPts val="0"/>
              </a:spcBef>
              <a:buClr>
                <a:srgbClr val="3C78D8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com.fpt.robot.navigation.RobotNavigation</a:t>
            </a:r>
          </a:p>
          <a:p>
            <a:pPr rtl="0" lvl="0" indent="-342900" marL="914400">
              <a:spcBef>
                <a:spcPts val="0"/>
              </a:spcBef>
              <a:buClr>
                <a:srgbClr val="3C78D8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com.fpt.robot.plugins.RobotPlugins</a:t>
            </a:r>
          </a:p>
          <a:p>
            <a:pPr rtl="0" lvl="0" indent="-342900" marL="914400">
              <a:spcBef>
                <a:spcPts val="0"/>
              </a:spcBef>
              <a:buClr>
                <a:srgbClr val="3C78D8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com.fpt.robot.sensors.RobotSensor</a:t>
            </a:r>
          </a:p>
          <a:p>
            <a:pPr rtl="0" lvl="0" indent="-342900" marL="914400">
              <a:spcBef>
                <a:spcPts val="0"/>
              </a:spcBef>
              <a:buClr>
                <a:srgbClr val="3C78D8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com.fpt.robot.stt.RobotSpeechRecognition</a:t>
            </a:r>
          </a:p>
          <a:p>
            <a:pPr rtl="0" lvl="0" indent="-342900" marL="914400">
              <a:spcBef>
                <a:spcPts val="0"/>
              </a:spcBef>
              <a:buClr>
                <a:srgbClr val="3C78D8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228864" x="457200"/>
            <a:ext cy="952499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Thay đổi trong Robot API (tiếp)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1104900" x="457200"/>
            <a:ext cy="4376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Các API dành riêng cho Nao</a:t>
            </a:r>
          </a:p>
          <a:p>
            <a:pPr rtl="0" lvl="0" indent="-342900" marL="914400">
              <a:spcBef>
                <a:spcPts val="0"/>
              </a:spcBef>
              <a:buClr>
                <a:srgbClr val="3C78D8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com.fpt.robot.nao.*</a:t>
            </a:r>
          </a:p>
          <a:p>
            <a:pPr rtl="0" lvl="0" indent="-342900" marL="914400">
              <a:spcBef>
                <a:spcPts val="0"/>
              </a:spcBef>
              <a:buClr>
                <a:srgbClr val="3C78D8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com.fpt.robot.nao.NaoAudioSourceLocalization</a:t>
            </a:r>
          </a:p>
          <a:p>
            <a:pPr rtl="0" lvl="0" indent="-342900" marL="914400">
              <a:spcBef>
                <a:spcPts val="0"/>
              </a:spcBef>
              <a:buClr>
                <a:srgbClr val="3C78D8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com.fpt.robot.nao.NaoBattery</a:t>
            </a:r>
          </a:p>
          <a:p>
            <a:pPr rtl="0" lvl="0" indent="-342900" marL="914400">
              <a:spcBef>
                <a:spcPts val="0"/>
              </a:spcBef>
              <a:buClr>
                <a:srgbClr val="3C78D8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com.fpt.robot.nao.NaoCupTracker</a:t>
            </a:r>
          </a:p>
          <a:p>
            <a:pPr rtl="0" lvl="0" indent="-342900" marL="914400">
              <a:spcBef>
                <a:spcPts val="0"/>
              </a:spcBef>
              <a:buClr>
                <a:srgbClr val="3C78D8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com.fpt.robot.nao.NaoFaceTracker</a:t>
            </a:r>
          </a:p>
          <a:p>
            <a:pPr rtl="0" lvl="0" indent="-342900" marL="914400">
              <a:spcBef>
                <a:spcPts val="0"/>
              </a:spcBef>
              <a:buClr>
                <a:srgbClr val="3C78D8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com.fpt.robot.nao.NaoFaceDetection</a:t>
            </a:r>
          </a:p>
          <a:p>
            <a:pPr rtl="0" lvl="0" indent="-342900" marL="914400">
              <a:spcBef>
                <a:spcPts val="0"/>
              </a:spcBef>
              <a:buClr>
                <a:srgbClr val="3C78D8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com.fpt.robot.nao.NaoFlashcardRecognition</a:t>
            </a:r>
          </a:p>
          <a:p>
            <a:pPr rtl="0" lvl="0" indent="-342900" marL="914400">
              <a:spcBef>
                <a:spcPts val="0"/>
              </a:spcBef>
              <a:buClr>
                <a:srgbClr val="3C78D8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com.fpt.robot.nao.NaoHardware</a:t>
            </a:r>
          </a:p>
          <a:p>
            <a:pPr rtl="0" lvl="0" indent="-342900" marL="914400">
              <a:spcBef>
                <a:spcPts val="0"/>
              </a:spcBef>
              <a:buClr>
                <a:srgbClr val="3C78D8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com.fpt.robot.nao.NaoLandmarkDetection</a:t>
            </a:r>
          </a:p>
          <a:p>
            <a:pPr rtl="0" lvl="0" indent="-342900" marL="914400">
              <a:spcBef>
                <a:spcPts val="0"/>
              </a:spcBef>
              <a:buClr>
                <a:srgbClr val="3C78D8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com.fpt.robot.nao.NaoLeds</a:t>
            </a:r>
          </a:p>
          <a:p>
            <a:pPr rtl="0" lvl="0" indent="-342900" marL="914400">
              <a:spcBef>
                <a:spcPts val="0"/>
              </a:spcBef>
              <a:buClr>
                <a:srgbClr val="3C78D8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com.fpt.robot.nao.NaoLineDetection</a:t>
            </a:r>
          </a:p>
          <a:p>
            <a:pPr rtl="0" lvl="0" indent="-342900" marL="914400">
              <a:spcBef>
                <a:spcPts val="0"/>
              </a:spcBef>
              <a:buClr>
                <a:srgbClr val="3C78D8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com.fpt.robot.nao.NaoRedBallDetection</a:t>
            </a:r>
          </a:p>
          <a:p>
            <a:pPr rtl="0" lvl="0" indent="-342900" marL="914400">
              <a:spcBef>
                <a:spcPts val="0"/>
              </a:spcBef>
              <a:buClr>
                <a:srgbClr val="3C78D8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y="228864" x="457200"/>
            <a:ext cy="952499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Thay đổi trong Robot API (tiếp)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1104900" x="457200"/>
            <a:ext cy="4376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Các API dành riêng cho Wabo</a:t>
            </a:r>
          </a:p>
          <a:p>
            <a:pPr rtl="0" lvl="0" indent="-342900" marL="914400">
              <a:spcBef>
                <a:spcPts val="0"/>
              </a:spcBef>
              <a:buClr>
                <a:srgbClr val="3C78D8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com.fpt.robot.wabo.*</a:t>
            </a:r>
          </a:p>
          <a:p>
            <a:pPr rtl="0" lvl="0" indent="-342900" marL="914400">
              <a:spcBef>
                <a:spcPts val="0"/>
              </a:spcBef>
              <a:buClr>
                <a:srgbClr val="3C78D8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com.fpt.robot.wabo.WaboArm</a:t>
            </a:r>
          </a:p>
          <a:p>
            <a:pPr rtl="0" lvl="0" indent="-342900" marL="914400">
              <a:spcBef>
                <a:spcPts val="0"/>
              </a:spcBef>
              <a:buClr>
                <a:srgbClr val="3C78D8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com.fpt.robot.wabo.WaboBase</a:t>
            </a:r>
          </a:p>
          <a:p>
            <a:pPr rtl="0" lvl="0" indent="-342900" marL="914400">
              <a:spcBef>
                <a:spcPts val="0"/>
              </a:spcBef>
              <a:buClr>
                <a:srgbClr val="3C78D8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com.fpt.robot.wabo.WaboKnowledge</a:t>
            </a:r>
          </a:p>
          <a:p>
            <a:pPr rtl="0" lvl="0" indent="-342900" marL="914400">
              <a:spcBef>
                <a:spcPts val="0"/>
              </a:spcBef>
              <a:buClr>
                <a:srgbClr val="3C78D8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com.fpt.robot.wabo.WaboNavigation</a:t>
            </a:r>
          </a:p>
          <a:p>
            <a:pPr rtl="0" lvl="0" indent="-342900" marL="914400">
              <a:spcBef>
                <a:spcPts val="0"/>
              </a:spcBef>
              <a:buClr>
                <a:srgbClr val="3C78D8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com.fpt.robot.wabo.WaboSensors</a:t>
            </a:r>
          </a:p>
          <a:p>
            <a:pPr rtl="0" lvl="0" indent="-342900" marL="914400">
              <a:spcBef>
                <a:spcPts val="0"/>
              </a:spcBef>
              <a:buClr>
                <a:srgbClr val="3C78D8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com.fpt.robot.wabo.WaboSMAC</a:t>
            </a:r>
          </a:p>
          <a:p>
            <a:pPr rtl="0" lvl="0" indent="-342900" marL="914400">
              <a:spcBef>
                <a:spcPts val="0"/>
              </a:spcBef>
              <a:buClr>
                <a:srgbClr val="3C78D8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y="228864" x="457200"/>
            <a:ext cy="952499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Các demo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1333500" x="457200"/>
            <a:ext cy="4139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RobotApiDemo_V2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WaboJoystick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WaboMission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y="228864" x="457200"/>
            <a:ext cy="952499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Hỏi và đáp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y="412100" x="457200"/>
            <a:ext cy="5061000" cx="8229600"/>
          </a:xfrm>
          <a:prstGeom prst="rect">
            <a:avLst/>
          </a:prstGeom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Cám ơn đã theo dõi 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28864" x="457200"/>
            <a:ext cy="9528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Nội dung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333500" x="457200"/>
            <a:ext cy="4139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Cập nhật Robot SDK mới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Các công cụ mới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Các thay đổi trong Robot API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Kiến trúc Robot App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API dùng chung và dành riêng cho từng loại Robot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Các demo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28864" x="457200"/>
            <a:ext cy="9528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Cập nhật Robot SDK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104900" x="457200"/>
            <a:ext cy="10769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Hình thức mới: thông qua Android SDK add-ons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Đường dẫn đến Add-on Site: </a:t>
            </a:r>
            <a:r>
              <a:rPr u="sng" sz="2400" lang="en">
                <a:solidFill>
                  <a:schemeClr val="hlink"/>
                </a:solidFill>
                <a:hlinkClick r:id="rId3"/>
              </a:rPr>
              <a:t>http://ftri.fpt.edu.vn/robot/addon.xml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37" name="Shape 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560587" x="1041825"/>
            <a:ext cy="2142725" cx="32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560580" x="4391100"/>
            <a:ext cy="2866550" cx="33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28864" x="457200"/>
            <a:ext cy="952499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Cập nhật Robot SDK (tiếp)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333500" x="457200"/>
            <a:ext cy="4139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Nội dung của FPT Robot SDK add-on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Đường dẫn: </a:t>
            </a:r>
            <a:r>
              <a:rPr lang="en">
                <a:solidFill>
                  <a:srgbClr val="FF0000"/>
                </a:solidFill>
              </a:rPr>
              <a:t>&lt;Android-SDK&gt;/addons/addon-fpt_robot_sdk-fpt-15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b="1" lang="en"/>
              <a:t>apks</a:t>
            </a:r>
            <a:r>
              <a:rPr lang="en"/>
              <a:t>: Các chương trình được build sẵn.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b="1" lang="en"/>
              <a:t>docs/reference</a:t>
            </a:r>
            <a:r>
              <a:rPr lang="en"/>
              <a:t>: Javadoc dành cho tham khảo.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b="1" lang="en"/>
              <a:t>libs: </a:t>
            </a:r>
            <a:r>
              <a:rPr lang="en"/>
              <a:t>Các thư viện cần dùng khi phát triển Robot App.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b="1" lang="en"/>
              <a:t>samples</a:t>
            </a:r>
            <a:r>
              <a:rPr lang="en"/>
              <a:t>: Mã nguồn các ví dụ.</a:t>
            </a:r>
          </a:p>
          <a:p>
            <a:pPr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b="1" lang="en"/>
              <a:t>templates</a:t>
            </a:r>
            <a:r>
              <a:rPr lang="en"/>
              <a:t>: Các template, ví dụ: RobotActivity,...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28864" x="457200"/>
            <a:ext cy="952499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Cập nhật Robot SDK (tiếp)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333500" x="457200"/>
            <a:ext cy="4139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Sử dụng FPT Robot SDK add-on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Hỗ trợ Android API 15 trở lên.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Tham khảo các ví dụ trong </a:t>
            </a:r>
            <a:r>
              <a:rPr b="1" lang="en"/>
              <a:t>samples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Khi có cập nhật mới nên làm các bước sau bằng tay.</a:t>
            </a:r>
          </a:p>
          <a:p>
            <a:pPr algn="l" rtl="0" lvl="2" marR="0" indent="-381000" marL="13716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Cập nhật các file trong libs của Android project bằng các file trong libs của add-on.</a:t>
            </a:r>
          </a:p>
          <a:p>
            <a:pPr algn="l" rtl="0" lvl="2" marR="0" indent="-381000" marL="13716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Sửa đường dẫn của các file *.properties để có thể xem javadoc.</a:t>
            </a:r>
          </a:p>
          <a:p>
            <a:pPr algn="l" rtl="0" lvl="2" marR="0" indent="-381000" marL="13716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Rebuild lại app.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28864" x="457200"/>
            <a:ext cy="952499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Cập nhật Robot SDK (tiếp)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333500" x="457200"/>
            <a:ext cy="4139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Sử dụng FPT Robot SDK add-on (tiếp)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Để xem được javadoc trong Android project, sửa đường dẫn đến doc trong file *.properties ở thư mục libs của chính project. Ví dụ:</a:t>
            </a:r>
          </a:p>
          <a:p>
            <a:pPr algn="l" rtl="0" marR="0" indent="4572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2400" lang="en" i="1"/>
              <a:t>doc=</a:t>
            </a:r>
            <a:r>
              <a:rPr sz="2400" lang="en" i="1">
                <a:solidFill>
                  <a:srgbClr val="FF0000"/>
                </a:solidFill>
              </a:rPr>
              <a:t>/path/to/android/sdk</a:t>
            </a:r>
            <a:r>
              <a:rPr sz="2400" lang="en" i="1"/>
              <a:t>/add-ons/addon-fpt_robot_sdk-fpt-15/docs/reference/robotconnect-2.0</a:t>
            </a:r>
          </a:p>
          <a:p>
            <a:pPr algn="l" rtl="0" marR="0" indent="4572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sz="2400" lang="en"/>
              <a:t>Windows:</a:t>
            </a:r>
            <a:r>
              <a:rPr sz="2400" lang="en"/>
              <a:t> /E:/Android/SDK/...</a:t>
            </a:r>
          </a:p>
          <a:p>
            <a:pPr algn="l" rtl="0" marR="0" indent="4572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sz="2400" lang="en"/>
              <a:t>Linux:</a:t>
            </a:r>
            <a:r>
              <a:rPr sz="2400" lang="en"/>
              <a:t> /media/PROJECTS/Android/SDK/...</a:t>
            </a:r>
          </a:p>
          <a:p>
            <a:pPr algn="l" rtl="0" lvl="0" marR="0" indent="4572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28864" x="457200"/>
            <a:ext cy="952499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Cập nhật Robot SDK (tiếp)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333500" x="457200"/>
            <a:ext cy="4139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Một số lưu ý nhỏ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Mỗi lần cập nhật sẽ có thông báo.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Số revision sẽ tăng trong mỗi lần cập nhật.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Đường dẫn add-on site sẽ cố định từ bây giờ (cho đến khi có thông báo mới).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Templates ở thư mục </a:t>
            </a:r>
            <a:r>
              <a:rPr b="1" lang="en"/>
              <a:t>templates </a:t>
            </a:r>
            <a:r>
              <a:rPr lang="en"/>
              <a:t>có thể không tự động load (ví dụ: Eclipse), nên cập nhật thư mục này sang thư mục </a:t>
            </a:r>
            <a:r>
              <a:rPr b="1" lang="en"/>
              <a:t>tools/templates </a:t>
            </a:r>
            <a:r>
              <a:rPr lang="en"/>
              <a:t>của Android SDK mỗi khi có bản cập nhật mới của Robot SDK.</a:t>
            </a:r>
          </a:p>
          <a:p>
            <a:pPr algn="l" rtl="0" lvl="0" marR="0" indent="4572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28864" x="457200"/>
            <a:ext cy="952499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Các công cụ mới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104900" x="457200"/>
            <a:ext cy="4376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Mô phỏng V-REP dành cho Wabo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Yêu cầu: môi trường Linux (Ubuntu)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Có hướng dẫn cài đặt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Mục đích: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■"/>
            </a:pPr>
            <a:r>
              <a:rPr lang="en"/>
              <a:t>Làm quen với công cụ mô phỏng &amp; sân thi đấu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■"/>
            </a:pPr>
            <a:r>
              <a:rPr lang="en"/>
              <a:t>Điều khiển Robot đi lại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■"/>
            </a:pPr>
            <a:r>
              <a:rPr lang="en"/>
              <a:t>Xây dựng chiến thuật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Mô phỏng Sân thi đấu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WaboJoystick demo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18247" x="413649"/>
            <a:ext cy="4015800" cx="69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/>
          <p:nvPr/>
        </p:nvSpPr>
        <p:spPr>
          <a:xfrm>
            <a:off y="5175375" x="3125750"/>
            <a:ext cy="443099" cx="831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Wabo</a:t>
            </a:r>
          </a:p>
        </p:txBody>
      </p:sp>
      <p:cxnSp>
        <p:nvCxnSpPr>
          <p:cNvPr id="75" name="Shape 75"/>
          <p:cNvCxnSpPr>
            <a:stCxn id="74" idx="0"/>
          </p:cNvCxnSpPr>
          <p:nvPr/>
        </p:nvCxnSpPr>
        <p:spPr>
          <a:xfrm rot="10800000" flipH="1">
            <a:off y="4327875" x="3541700"/>
            <a:ext cy="847500" cx="517200"/>
          </a:xfrm>
          <a:prstGeom prst="straightConnector1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76" name="Shape 76"/>
          <p:cNvCxnSpPr>
            <a:stCxn id="77" idx="0"/>
          </p:cNvCxnSpPr>
          <p:nvPr/>
        </p:nvCxnSpPr>
        <p:spPr>
          <a:xfrm rot="10800000">
            <a:off y="3037275" x="4789625"/>
            <a:ext cy="2138100" cx="606600"/>
          </a:xfrm>
          <a:prstGeom prst="straightConnector1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77" name="Shape 77"/>
          <p:cNvSpPr/>
          <p:nvPr/>
        </p:nvSpPr>
        <p:spPr>
          <a:xfrm>
            <a:off y="5175375" x="4486475"/>
            <a:ext cy="443099" cx="181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Sân thi đấu SMAC Challenge</a:t>
            </a:r>
          </a:p>
        </p:txBody>
      </p:sp>
      <p:sp>
        <p:nvSpPr>
          <p:cNvPr id="78" name="Shape 78"/>
          <p:cNvSpPr/>
          <p:nvPr/>
        </p:nvSpPr>
        <p:spPr>
          <a:xfrm>
            <a:off y="2212925" x="7658875"/>
            <a:ext cy="645300" cx="1049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Vị trí xuất phát</a:t>
            </a:r>
          </a:p>
        </p:txBody>
      </p:sp>
      <p:cxnSp>
        <p:nvCxnSpPr>
          <p:cNvPr id="79" name="Shape 79"/>
          <p:cNvCxnSpPr/>
          <p:nvPr/>
        </p:nvCxnSpPr>
        <p:spPr>
          <a:xfrm rot="10800000" flipH="1">
            <a:off y="2477174" x="6352600"/>
            <a:ext cy="412200" cx="1306200"/>
          </a:xfrm>
          <a:prstGeom prst="straightConnector1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80" name="Shape 80"/>
          <p:cNvSpPr/>
          <p:nvPr/>
        </p:nvSpPr>
        <p:spPr>
          <a:xfrm>
            <a:off y="818250" x="7658875"/>
            <a:ext cy="702600" cx="1306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Các camera trong mô phỏng</a:t>
            </a:r>
          </a:p>
        </p:txBody>
      </p:sp>
      <p:cxnSp>
        <p:nvCxnSpPr>
          <p:cNvPr id="81" name="Shape 81"/>
          <p:cNvCxnSpPr>
            <a:endCxn id="80" idx="1"/>
          </p:cNvCxnSpPr>
          <p:nvPr/>
        </p:nvCxnSpPr>
        <p:spPr>
          <a:xfrm rot="10800000" flipH="1">
            <a:off y="1169550" x="5893674"/>
            <a:ext cy="351300" cx="1765199"/>
          </a:xfrm>
          <a:prstGeom prst="straightConnector1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82" name="Shape 82"/>
          <p:cNvCxnSpPr/>
          <p:nvPr/>
        </p:nvCxnSpPr>
        <p:spPr>
          <a:xfrm rot="10800000" flipH="1">
            <a:off y="1169549" x="6850225"/>
            <a:ext cy="460200" cx="808499"/>
          </a:xfrm>
          <a:prstGeom prst="straightConnector1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83" name="Shape 83"/>
          <p:cNvCxnSpPr/>
          <p:nvPr/>
        </p:nvCxnSpPr>
        <p:spPr>
          <a:xfrm rot="10800000">
            <a:off y="528674" x="3335824"/>
            <a:ext cy="1259700" cx="54300"/>
          </a:xfrm>
          <a:prstGeom prst="straightConnector1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84" name="Shape 84"/>
          <p:cNvSpPr/>
          <p:nvPr/>
        </p:nvSpPr>
        <p:spPr>
          <a:xfrm>
            <a:off y="233100" x="2418175"/>
            <a:ext cy="412200" cx="1897199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Vị trí đặt thức ăn</a:t>
            </a:r>
          </a:p>
        </p:txBody>
      </p:sp>
      <p:sp>
        <p:nvSpPr>
          <p:cNvPr id="85" name="Shape 85"/>
          <p:cNvSpPr/>
          <p:nvPr/>
        </p:nvSpPr>
        <p:spPr>
          <a:xfrm>
            <a:off y="233100" x="413650"/>
            <a:ext cy="412200" cx="1125899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V-REP</a:t>
            </a:r>
          </a:p>
        </p:txBody>
      </p:sp>
      <p:cxnSp>
        <p:nvCxnSpPr>
          <p:cNvPr id="86" name="Shape 86"/>
          <p:cNvCxnSpPr/>
          <p:nvPr/>
        </p:nvCxnSpPr>
        <p:spPr>
          <a:xfrm rot="10800000">
            <a:off y="645400" x="971950"/>
            <a:ext cy="178799" cx="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