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80" r:id="rId3"/>
    <p:sldId id="258" r:id="rId4"/>
    <p:sldId id="292" r:id="rId5"/>
    <p:sldId id="259" r:id="rId6"/>
    <p:sldId id="260" r:id="rId7"/>
    <p:sldId id="281" r:id="rId8"/>
    <p:sldId id="290" r:id="rId9"/>
    <p:sldId id="282" r:id="rId10"/>
    <p:sldId id="284" r:id="rId11"/>
    <p:sldId id="283" r:id="rId12"/>
    <p:sldId id="289" r:id="rId13"/>
    <p:sldId id="285" r:id="rId14"/>
    <p:sldId id="286" r:id="rId15"/>
    <p:sldId id="287" r:id="rId16"/>
    <p:sldId id="291" r:id="rId17"/>
    <p:sldId id="288" r:id="rId18"/>
  </p:sldIdLst>
  <p:sldSz cx="12192000" cy="6858000"/>
  <p:notesSz cx="6858000" cy="9144000"/>
  <p:embeddedFontLst>
    <p:embeddedFont>
      <p:font typeface="DM Sans" charset="0"/>
      <p:regular r:id="rId20"/>
    </p:embeddedFont>
    <p:embeddedFont>
      <p:font typeface="Calibri" pitchFamily="34" charset="0"/>
      <p:regular r:id="rId21"/>
      <p:bold r:id="rId22"/>
      <p:italic r:id="rId23"/>
      <p:boldItalic r:id="rId24"/>
    </p:embeddedFont>
    <p:embeddedFont>
      <p:font typeface="Barlow Condensed" charset="0"/>
      <p:regular r:id="rId25"/>
      <p:bold r:id="rId26"/>
      <p:italic r:id="rId27"/>
      <p:boldItalic r:id="rId28"/>
    </p:embeddedFont>
    <p:embeddedFont>
      <p:font typeface="Poppins" charset="0"/>
      <p:regular r:id="rId29"/>
      <p:bold r:id="rId30"/>
      <p:italic r:id="rId31"/>
    </p:embeddedFont>
    <p:embeddedFont>
      <p:font typeface="Homemade Apple"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66" d="100"/>
          <a:sy n="66" d="100"/>
        </p:scale>
        <p:origin x="-1142" y="-566"/>
      </p:cViewPr>
      <p:guideLst>
        <p:guide orient="horz" pos="2159"/>
        <p:guide pos="384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9"/>
        <p:cNvGrpSpPr/>
        <p:nvPr/>
      </p:nvGrpSpPr>
      <p:grpSpPr>
        <a:xfrm>
          <a:off x="0" y="0"/>
          <a:ext cx="0" cy="0"/>
          <a:chOff x="0" y="0"/>
          <a:chExt cx="0" cy="0"/>
        </a:xfrm>
      </p:grpSpPr>
      <p:grpSp>
        <p:nvGrpSpPr>
          <p:cNvPr id="10" name="Google Shape;10;p2"/>
          <p:cNvGrpSpPr/>
          <p:nvPr/>
        </p:nvGrpSpPr>
        <p:grpSpPr>
          <a:xfrm>
            <a:off x="-54500" y="2918637"/>
            <a:ext cx="12245912" cy="3938882"/>
            <a:chOff x="4435" y="7748593"/>
            <a:chExt cx="12182563" cy="5161009"/>
          </a:xfrm>
        </p:grpSpPr>
        <p:sp>
          <p:nvSpPr>
            <p:cNvPr id="11" name="Google Shape;11;p2"/>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 name="Google Shape;12;p2"/>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 name="Google Shape;13;p2"/>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2"/>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 name="Google Shape;15;p2"/>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16;p2"/>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 name="Google Shape;18;p2"/>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2"/>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 name="Google Shape;20;p2"/>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 name="Google Shape;21;p2"/>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 name="Google Shape;22;p2"/>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 name="Google Shape;23;p2"/>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 name="Google Shape;24;p2"/>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 name="Google Shape;25;p2"/>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2"/>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 name="Google Shape;27;p2"/>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 name="Google Shape;28;p2"/>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2"/>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 name="Google Shape;30;p2"/>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2"/>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2"/>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2"/>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2"/>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5;p2"/>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2"/>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 name="Google Shape;37;p2"/>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 name="Google Shape;38;p2"/>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9;p2"/>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2"/>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41;p2"/>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 name="Google Shape;42;p2"/>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3" name="Google Shape;43;p2"/>
          <p:cNvSpPr txBox="1">
            <a:spLocks noGrp="1"/>
          </p:cNvSpPr>
          <p:nvPr>
            <p:ph type="title"/>
          </p:nvPr>
        </p:nvSpPr>
        <p:spPr>
          <a:xfrm>
            <a:off x="415600" y="2574580"/>
            <a:ext cx="11360700" cy="12306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44" name="Google Shape;44;p2"/>
          <p:cNvSpPr txBox="1">
            <a:spLocks noGrp="1"/>
          </p:cNvSpPr>
          <p:nvPr>
            <p:ph type="subTitle" idx="1"/>
          </p:nvPr>
        </p:nvSpPr>
        <p:spPr>
          <a:xfrm>
            <a:off x="432800" y="5715300"/>
            <a:ext cx="11379900" cy="7179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a:endParaRPr/>
          </a:p>
        </p:txBody>
      </p:sp>
      <p:sp>
        <p:nvSpPr>
          <p:cNvPr id="45" name="Google Shape;45;p2"/>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46"/>
        <p:cNvGrpSpPr/>
        <p:nvPr/>
      </p:nvGrpSpPr>
      <p:grpSpPr>
        <a:xfrm>
          <a:off x="0" y="0"/>
          <a:ext cx="0" cy="0"/>
          <a:chOff x="0" y="0"/>
          <a:chExt cx="0" cy="0"/>
        </a:xfrm>
      </p:grpSpPr>
      <p:sp>
        <p:nvSpPr>
          <p:cNvPr id="47" name="Google Shape;47;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
        <p:nvSpPr>
          <p:cNvPr id="48" name="Google Shape;48;p3"/>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6"/>
        <p:cNvGrpSpPr/>
        <p:nvPr/>
      </p:nvGrpSpPr>
      <p:grpSpPr>
        <a:xfrm>
          <a:off x="0" y="0"/>
          <a:ext cx="0" cy="0"/>
          <a:chOff x="0" y="0"/>
          <a:chExt cx="0" cy="0"/>
        </a:xfrm>
      </p:grpSpPr>
      <p:grpSp>
        <p:nvGrpSpPr>
          <p:cNvPr id="87" name="Google Shape;87;p5"/>
          <p:cNvGrpSpPr/>
          <p:nvPr/>
        </p:nvGrpSpPr>
        <p:grpSpPr>
          <a:xfrm flipH="1">
            <a:off x="-54500" y="2918637"/>
            <a:ext cx="12245912" cy="3938882"/>
            <a:chOff x="4435" y="7748593"/>
            <a:chExt cx="12182563" cy="5161009"/>
          </a:xfrm>
        </p:grpSpPr>
        <p:sp>
          <p:nvSpPr>
            <p:cNvPr id="88" name="Google Shape;88;p5"/>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5"/>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 name="Google Shape;90;p5"/>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91;p5"/>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 name="Google Shape;92;p5"/>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 name="Google Shape;93;p5"/>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 name="Google Shape;94;p5"/>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 name="Google Shape;95;p5"/>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 name="Google Shape;96;p5"/>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 name="Google Shape;97;p5"/>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 name="Google Shape;98;p5"/>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 name="Google Shape;99;p5"/>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 name="Google Shape;100;p5"/>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1" name="Google Shape;101;p5"/>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2" name="Google Shape;102;p5"/>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3" name="Google Shape;103;p5"/>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4" name="Google Shape;104;p5"/>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 name="Google Shape;105;p5"/>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 name="Google Shape;106;p5"/>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 name="Google Shape;107;p5"/>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 name="Google Shape;108;p5"/>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 name="Google Shape;109;p5"/>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 name="Google Shape;110;p5"/>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 name="Google Shape;111;p5"/>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 name="Google Shape;112;p5"/>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 name="Google Shape;113;p5"/>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 name="Google Shape;114;p5"/>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 name="Google Shape;115;p5"/>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6" name="Google Shape;116;p5"/>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 name="Google Shape;117;p5"/>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 name="Google Shape;118;p5"/>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 name="Google Shape;119;p5"/>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20" name="Google Shape;120;p5"/>
          <p:cNvSpPr txBox="1">
            <a:spLocks noGrp="1"/>
          </p:cNvSpPr>
          <p:nvPr>
            <p:ph type="title"/>
          </p:nvPr>
        </p:nvSpPr>
        <p:spPr>
          <a:xfrm>
            <a:off x="720400" y="669575"/>
            <a:ext cx="11055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1" name="Google Shape;121;p5"/>
          <p:cNvSpPr txBox="1">
            <a:spLocks noGrp="1"/>
          </p:cNvSpPr>
          <p:nvPr>
            <p:ph type="body" idx="1"/>
          </p:nvPr>
        </p:nvSpPr>
        <p:spPr>
          <a:xfrm>
            <a:off x="720400" y="284159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2" name="Google Shape;122;p5"/>
          <p:cNvSpPr txBox="1">
            <a:spLocks noGrp="1"/>
          </p:cNvSpPr>
          <p:nvPr>
            <p:ph type="body" idx="2"/>
          </p:nvPr>
        </p:nvSpPr>
        <p:spPr>
          <a:xfrm>
            <a:off x="4678325" y="284159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3" name="Google Shape;123;p5"/>
          <p:cNvSpPr txBox="1">
            <a:spLocks noGrp="1"/>
          </p:cNvSpPr>
          <p:nvPr>
            <p:ph type="body" idx="3"/>
          </p:nvPr>
        </p:nvSpPr>
        <p:spPr>
          <a:xfrm>
            <a:off x="720400" y="4882654"/>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4" name="Google Shape;124;p5"/>
          <p:cNvSpPr txBox="1">
            <a:spLocks noGrp="1"/>
          </p:cNvSpPr>
          <p:nvPr>
            <p:ph type="body" idx="4"/>
          </p:nvPr>
        </p:nvSpPr>
        <p:spPr>
          <a:xfrm>
            <a:off x="4678325" y="4882654"/>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25" name="Google Shape;125;p5"/>
          <p:cNvSpPr txBox="1">
            <a:spLocks noGrp="1"/>
          </p:cNvSpPr>
          <p:nvPr>
            <p:ph type="title" idx="5"/>
          </p:nvPr>
        </p:nvSpPr>
        <p:spPr>
          <a:xfrm>
            <a:off x="720400" y="2145825"/>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6" name="Google Shape;126;p5"/>
          <p:cNvSpPr txBox="1">
            <a:spLocks noGrp="1"/>
          </p:cNvSpPr>
          <p:nvPr>
            <p:ph type="title" idx="6"/>
          </p:nvPr>
        </p:nvSpPr>
        <p:spPr>
          <a:xfrm>
            <a:off x="4678325" y="2145825"/>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7" name="Google Shape;127;p5"/>
          <p:cNvSpPr txBox="1">
            <a:spLocks noGrp="1"/>
          </p:cNvSpPr>
          <p:nvPr>
            <p:ph type="title" idx="7"/>
          </p:nvPr>
        </p:nvSpPr>
        <p:spPr>
          <a:xfrm>
            <a:off x="720400" y="4186884"/>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8" name="Google Shape;128;p5"/>
          <p:cNvSpPr txBox="1">
            <a:spLocks noGrp="1"/>
          </p:cNvSpPr>
          <p:nvPr>
            <p:ph type="title" idx="8"/>
          </p:nvPr>
        </p:nvSpPr>
        <p:spPr>
          <a:xfrm>
            <a:off x="4678325" y="4186884"/>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9" name="Google Shape;129;p5"/>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0"/>
        <p:cNvGrpSpPr/>
        <p:nvPr/>
      </p:nvGrpSpPr>
      <p:grpSpPr>
        <a:xfrm>
          <a:off x="0" y="0"/>
          <a:ext cx="0" cy="0"/>
          <a:chOff x="0" y="0"/>
          <a:chExt cx="0" cy="0"/>
        </a:xfrm>
      </p:grpSpPr>
      <p:sp>
        <p:nvSpPr>
          <p:cNvPr id="131" name="Google Shape;131;p6"/>
          <p:cNvSpPr txBox="1">
            <a:spLocks noGrp="1"/>
          </p:cNvSpPr>
          <p:nvPr>
            <p:ph type="body" idx="1"/>
          </p:nvPr>
        </p:nvSpPr>
        <p:spPr>
          <a:xfrm>
            <a:off x="4386975" y="2965625"/>
            <a:ext cx="7389300" cy="20751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32" name="Google Shape;132;p6"/>
          <p:cNvSpPr txBox="1">
            <a:spLocks noGrp="1"/>
          </p:cNvSpPr>
          <p:nvPr>
            <p:ph type="title"/>
          </p:nvPr>
        </p:nvSpPr>
        <p:spPr>
          <a:xfrm>
            <a:off x="4386975" y="2041175"/>
            <a:ext cx="7389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grpSp>
        <p:nvGrpSpPr>
          <p:cNvPr id="133" name="Google Shape;133;p6"/>
          <p:cNvGrpSpPr/>
          <p:nvPr/>
        </p:nvGrpSpPr>
        <p:grpSpPr>
          <a:xfrm>
            <a:off x="-54500" y="2918637"/>
            <a:ext cx="12245912" cy="3938882"/>
            <a:chOff x="4435" y="7748593"/>
            <a:chExt cx="12182563" cy="5161009"/>
          </a:xfrm>
        </p:grpSpPr>
        <p:sp>
          <p:nvSpPr>
            <p:cNvPr id="134" name="Google Shape;134;p6"/>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135;p6"/>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6" name="Google Shape;136;p6"/>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6"/>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138;p6"/>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9" name="Google Shape;139;p6"/>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0" name="Google Shape;140;p6"/>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141;p6"/>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2" name="Google Shape;142;p6"/>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3" name="Google Shape;143;p6"/>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4" name="Google Shape;144;p6"/>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5" name="Google Shape;145;p6"/>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6" name="Google Shape;146;p6"/>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7" name="Google Shape;147;p6"/>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8" name="Google Shape;148;p6"/>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9" name="Google Shape;149;p6"/>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0" name="Google Shape;150;p6"/>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1" name="Google Shape;151;p6"/>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2" name="Google Shape;152;p6"/>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3" name="Google Shape;153;p6"/>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4" name="Google Shape;154;p6"/>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5" name="Google Shape;155;p6"/>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6" name="Google Shape;156;p6"/>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7" name="Google Shape;157;p6"/>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8" name="Google Shape;158;p6"/>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9" name="Google Shape;159;p6"/>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0" name="Google Shape;160;p6"/>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1" name="Google Shape;161;p6"/>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2" name="Google Shape;162;p6"/>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3" name="Google Shape;163;p6"/>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4" name="Google Shape;164;p6"/>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5" name="Google Shape;165;p6"/>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66" name="Google Shape;166;p6"/>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67"/>
        <p:cNvGrpSpPr/>
        <p:nvPr/>
      </p:nvGrpSpPr>
      <p:grpSpPr>
        <a:xfrm>
          <a:off x="0" y="0"/>
          <a:ext cx="0" cy="0"/>
          <a:chOff x="0" y="0"/>
          <a:chExt cx="0" cy="0"/>
        </a:xfrm>
      </p:grpSpPr>
      <p:grpSp>
        <p:nvGrpSpPr>
          <p:cNvPr id="168" name="Google Shape;168;p7"/>
          <p:cNvGrpSpPr/>
          <p:nvPr/>
        </p:nvGrpSpPr>
        <p:grpSpPr>
          <a:xfrm>
            <a:off x="-54500" y="2918637"/>
            <a:ext cx="12245912" cy="3938882"/>
            <a:chOff x="4435" y="7748593"/>
            <a:chExt cx="12182563" cy="5161009"/>
          </a:xfrm>
        </p:grpSpPr>
        <p:sp>
          <p:nvSpPr>
            <p:cNvPr id="169" name="Google Shape;169;p7"/>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0" name="Google Shape;170;p7"/>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7"/>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2" name="Google Shape;172;p7"/>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3" name="Google Shape;173;p7"/>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4" name="Google Shape;174;p7"/>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5" name="Google Shape;175;p7"/>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 name="Google Shape;176;p7"/>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 name="Google Shape;177;p7"/>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 name="Google Shape;178;p7"/>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9" name="Google Shape;179;p7"/>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0" name="Google Shape;180;p7"/>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1" name="Google Shape;181;p7"/>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182;p7"/>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3" name="Google Shape;183;p7"/>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4" name="Google Shape;184;p7"/>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5" name="Google Shape;185;p7"/>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 name="Google Shape;186;p7"/>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 name="Google Shape;187;p7"/>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8" name="Google Shape;188;p7"/>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 name="Google Shape;189;p7"/>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 name="Google Shape;190;p7"/>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 name="Google Shape;191;p7"/>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 name="Google Shape;192;p7"/>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 name="Google Shape;193;p7"/>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 name="Google Shape;194;p7"/>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5" name="Google Shape;195;p7"/>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 name="Google Shape;196;p7"/>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 name="Google Shape;197;p7"/>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198;p7"/>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 name="Google Shape;199;p7"/>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7"/>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01" name="Google Shape;201;p7"/>
          <p:cNvSpPr txBox="1">
            <a:spLocks noGrp="1"/>
          </p:cNvSpPr>
          <p:nvPr>
            <p:ph type="subTitle" idx="1"/>
          </p:nvPr>
        </p:nvSpPr>
        <p:spPr>
          <a:xfrm>
            <a:off x="873360" y="1813775"/>
            <a:ext cx="49611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02" name="Google Shape;202;p7"/>
          <p:cNvSpPr txBox="1">
            <a:spLocks noGrp="1"/>
          </p:cNvSpPr>
          <p:nvPr>
            <p:ph type="subTitle" idx="2"/>
          </p:nvPr>
        </p:nvSpPr>
        <p:spPr>
          <a:xfrm>
            <a:off x="6464155" y="1813775"/>
            <a:ext cx="49608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03" name="Google Shape;203;p7"/>
          <p:cNvSpPr txBox="1">
            <a:spLocks noGrp="1"/>
          </p:cNvSpPr>
          <p:nvPr>
            <p:ph type="title"/>
          </p:nvPr>
        </p:nvSpPr>
        <p:spPr>
          <a:xfrm>
            <a:off x="873350" y="836300"/>
            <a:ext cx="1055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204" name="Google Shape;204;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05" name="Google Shape;205;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06" name="Google Shape;206;p7"/>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07"/>
        <p:cNvGrpSpPr/>
        <p:nvPr/>
      </p:nvGrpSpPr>
      <p:grpSpPr>
        <a:xfrm>
          <a:off x="0" y="0"/>
          <a:ext cx="0" cy="0"/>
          <a:chOff x="0" y="0"/>
          <a:chExt cx="0" cy="0"/>
        </a:xfrm>
      </p:grpSpPr>
      <p:grpSp>
        <p:nvGrpSpPr>
          <p:cNvPr id="208" name="Google Shape;208;p8"/>
          <p:cNvGrpSpPr/>
          <p:nvPr/>
        </p:nvGrpSpPr>
        <p:grpSpPr>
          <a:xfrm flipH="1">
            <a:off x="-54500" y="2918637"/>
            <a:ext cx="12245912" cy="3938882"/>
            <a:chOff x="4435" y="7748593"/>
            <a:chExt cx="12182563" cy="5161009"/>
          </a:xfrm>
        </p:grpSpPr>
        <p:sp>
          <p:nvSpPr>
            <p:cNvPr id="209" name="Google Shape;209;p8"/>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8"/>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211;p8"/>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212;p8"/>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213;p8"/>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8"/>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8"/>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8"/>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 name="Google Shape;217;p8"/>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 name="Google Shape;218;p8"/>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 name="Google Shape;219;p8"/>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 name="Google Shape;220;p8"/>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 name="Google Shape;221;p8"/>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 name="Google Shape;222;p8"/>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 name="Google Shape;223;p8"/>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4" name="Google Shape;224;p8"/>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 name="Google Shape;225;p8"/>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6" name="Google Shape;226;p8"/>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 name="Google Shape;227;p8"/>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8" name="Google Shape;228;p8"/>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9" name="Google Shape;229;p8"/>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0" name="Google Shape;230;p8"/>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1" name="Google Shape;231;p8"/>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2" name="Google Shape;232;p8"/>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3" name="Google Shape;233;p8"/>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4" name="Google Shape;234;p8"/>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5" name="Google Shape;235;p8"/>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6" name="Google Shape;236;p8"/>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7" name="Google Shape;237;p8"/>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8" name="Google Shape;238;p8"/>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9" name="Google Shape;239;p8"/>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 name="Google Shape;240;p8"/>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41" name="Google Shape;241;p8"/>
          <p:cNvSpPr txBox="1">
            <a:spLocks noGrp="1"/>
          </p:cNvSpPr>
          <p:nvPr>
            <p:ph type="subTitle" idx="1"/>
          </p:nvPr>
        </p:nvSpPr>
        <p:spPr>
          <a:xfrm>
            <a:off x="2474965" y="2530200"/>
            <a:ext cx="7291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42" name="Google Shape;242;p8"/>
          <p:cNvSpPr txBox="1">
            <a:spLocks noGrp="1"/>
          </p:cNvSpPr>
          <p:nvPr>
            <p:ph type="title"/>
          </p:nvPr>
        </p:nvSpPr>
        <p:spPr>
          <a:xfrm>
            <a:off x="2425525" y="1099400"/>
            <a:ext cx="729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243" name="Google Shape;243;p8"/>
          <p:cNvSpPr txBox="1">
            <a:spLocks noGrp="1"/>
          </p:cNvSpPr>
          <p:nvPr>
            <p:ph type="body" idx="2"/>
          </p:nvPr>
        </p:nvSpPr>
        <p:spPr>
          <a:xfrm>
            <a:off x="2474975" y="3190375"/>
            <a:ext cx="7291500" cy="26466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44" name="Google Shape;244;p8"/>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245"/>
        <p:cNvGrpSpPr/>
        <p:nvPr/>
      </p:nvGrpSpPr>
      <p:grpSpPr>
        <a:xfrm>
          <a:off x="0" y="0"/>
          <a:ext cx="0" cy="0"/>
          <a:chOff x="0" y="0"/>
          <a:chExt cx="0" cy="0"/>
        </a:xfrm>
      </p:grpSpPr>
      <p:grpSp>
        <p:nvGrpSpPr>
          <p:cNvPr id="246" name="Google Shape;246;p9"/>
          <p:cNvGrpSpPr/>
          <p:nvPr/>
        </p:nvGrpSpPr>
        <p:grpSpPr>
          <a:xfrm>
            <a:off x="-54500" y="2918637"/>
            <a:ext cx="12245912" cy="3938882"/>
            <a:chOff x="4435" y="7748593"/>
            <a:chExt cx="12182563" cy="5161009"/>
          </a:xfrm>
        </p:grpSpPr>
        <p:sp>
          <p:nvSpPr>
            <p:cNvPr id="247" name="Google Shape;247;p9"/>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8" name="Google Shape;248;p9"/>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9" name="Google Shape;249;p9"/>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0" name="Google Shape;250;p9"/>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1" name="Google Shape;251;p9"/>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2" name="Google Shape;252;p9"/>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3" name="Google Shape;253;p9"/>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4" name="Google Shape;254;p9"/>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5" name="Google Shape;255;p9"/>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6" name="Google Shape;256;p9"/>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7" name="Google Shape;257;p9"/>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8" name="Google Shape;258;p9"/>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9" name="Google Shape;259;p9"/>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0" name="Google Shape;260;p9"/>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1" name="Google Shape;261;p9"/>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9"/>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9"/>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9"/>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p9"/>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p9"/>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9"/>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9"/>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9" name="Google Shape;269;p9"/>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0" name="Google Shape;270;p9"/>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p9"/>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9"/>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9"/>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9"/>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9"/>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9"/>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9"/>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8" name="Google Shape;278;p9"/>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79" name="Google Shape;279;p9"/>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280" name="Google Shape;280;p9"/>
          <p:cNvSpPr txBox="1">
            <a:spLocks noGrp="1"/>
          </p:cNvSpPr>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sp>
        <p:nvSpPr>
          <p:cNvPr id="281" name="Google Shape;281;p9"/>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66666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rgbClr val="66666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727"/>
        <p:cNvGrpSpPr/>
        <p:nvPr/>
      </p:nvGrpSpPr>
      <p:grpSpPr>
        <a:xfrm>
          <a:off x="0" y="0"/>
          <a:ext cx="0" cy="0"/>
          <a:chOff x="0" y="0"/>
          <a:chExt cx="0" cy="0"/>
        </a:xfrm>
      </p:grpSpPr>
      <p:grpSp>
        <p:nvGrpSpPr>
          <p:cNvPr id="728" name="Google Shape;728;p21"/>
          <p:cNvGrpSpPr/>
          <p:nvPr/>
        </p:nvGrpSpPr>
        <p:grpSpPr>
          <a:xfrm>
            <a:off x="0" y="0"/>
            <a:ext cx="12192000" cy="6858000"/>
            <a:chOff x="0" y="0"/>
            <a:chExt cx="12192000" cy="6858000"/>
          </a:xfrm>
        </p:grpSpPr>
        <p:sp>
          <p:nvSpPr>
            <p:cNvPr id="729" name="Google Shape;729;p21"/>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1"/>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500000000000000"/>
                  <a:ea typeface="Poppins" panose="00000500000000000000"/>
                  <a:cs typeface="Poppins" panose="00000500000000000000"/>
                  <a:sym typeface="Poppins" panose="00000500000000000000"/>
                </a:rPr>
                <a:t>Free </a:t>
              </a:r>
              <a:r>
                <a:rPr lang="en-GB" sz="3600">
                  <a:solidFill>
                    <a:srgbClr val="3F3F3F"/>
                  </a:solidFill>
                  <a:latin typeface="Poppins" panose="00000500000000000000"/>
                  <a:ea typeface="Poppins" panose="00000500000000000000"/>
                  <a:cs typeface="Poppins" panose="00000500000000000000"/>
                  <a:sym typeface="Poppins" panose="00000500000000000000"/>
                </a:rPr>
                <a:t>themes and templates for </a:t>
              </a:r>
              <a:r>
                <a:rPr lang="en-GB" sz="3600" b="1">
                  <a:solidFill>
                    <a:srgbClr val="3F3F3F"/>
                  </a:solidFill>
                  <a:latin typeface="Poppins" panose="00000500000000000000"/>
                  <a:ea typeface="Poppins" panose="00000500000000000000"/>
                  <a:cs typeface="Poppins" panose="00000500000000000000"/>
                  <a:sym typeface="Poppins" panose="00000500000000000000"/>
                </a:rPr>
                <a:t>Google Slides</a:t>
              </a:r>
              <a:r>
                <a:rPr lang="en-GB" sz="3600">
                  <a:solidFill>
                    <a:srgbClr val="3F3F3F"/>
                  </a:solidFill>
                  <a:latin typeface="Poppins" panose="00000500000000000000"/>
                  <a:ea typeface="Poppins" panose="00000500000000000000"/>
                  <a:cs typeface="Poppins" panose="00000500000000000000"/>
                  <a:sym typeface="Poppins" panose="00000500000000000000"/>
                </a:rPr>
                <a:t> or </a:t>
              </a:r>
              <a:r>
                <a:rPr lang="en-GB" sz="3600" b="1">
                  <a:solidFill>
                    <a:srgbClr val="3F3F3F"/>
                  </a:solidFill>
                  <a:latin typeface="Poppins" panose="00000500000000000000"/>
                  <a:ea typeface="Poppins" panose="00000500000000000000"/>
                  <a:cs typeface="Poppins" panose="00000500000000000000"/>
                  <a:sym typeface="Poppins" panose="00000500000000000000"/>
                </a:rPr>
                <a:t>PowerPoint</a:t>
              </a: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r>
                <a:rPr lang="en-GB" sz="3000" b="1">
                  <a:solidFill>
                    <a:srgbClr val="FFCB25"/>
                  </a:solidFill>
                  <a:latin typeface="Poppins" panose="00000500000000000000"/>
                  <a:ea typeface="Poppins" panose="00000500000000000000"/>
                  <a:cs typeface="Poppins" panose="00000500000000000000"/>
                  <a:sym typeface="Poppins" panose="00000500000000000000"/>
                </a:rPr>
                <a:t>NOT to be sold as is or modified!</a:t>
              </a:r>
              <a:endParaRPr sz="3000" b="1">
                <a:solidFill>
                  <a:srgbClr val="FFCB25"/>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700">
                  <a:solidFill>
                    <a:srgbClr val="3F3F3F"/>
                  </a:solidFill>
                  <a:latin typeface="Poppins" panose="00000500000000000000"/>
                  <a:ea typeface="Poppins" panose="00000500000000000000"/>
                  <a:cs typeface="Poppins" panose="00000500000000000000"/>
                  <a:sym typeface="Poppins" panose="00000500000000000000"/>
                </a:rPr>
                <a:t>Read </a:t>
              </a:r>
              <a:r>
                <a:rPr lang="en-GB" sz="2700" u="sng">
                  <a:solidFill>
                    <a:srgbClr val="3F3F3F"/>
                  </a:solidFill>
                  <a:latin typeface="Poppins" panose="00000500000000000000"/>
                  <a:ea typeface="Poppins" panose="00000500000000000000"/>
                  <a:cs typeface="Poppins" panose="00000500000000000000"/>
                  <a:sym typeface="Poppins" panose="00000500000000000000"/>
                  <a:hlinkClick r:id="rId2"/>
                </a:rPr>
                <a:t>FAQ</a:t>
              </a:r>
              <a:r>
                <a:rPr lang="en-GB" sz="4400" b="1">
                  <a:solidFill>
                    <a:srgbClr val="FFCB25"/>
                  </a:solidFill>
                  <a:latin typeface="Poppins" panose="00000500000000000000"/>
                  <a:ea typeface="Poppins" panose="00000500000000000000"/>
                  <a:cs typeface="Poppins" panose="00000500000000000000"/>
                  <a:sym typeface="Poppins" panose="00000500000000000000"/>
                </a:rPr>
                <a:t> </a:t>
              </a:r>
              <a:r>
                <a:rPr lang="en-GB" sz="2700">
                  <a:solidFill>
                    <a:srgbClr val="3F3F3F"/>
                  </a:solidFill>
                  <a:latin typeface="Poppins" panose="00000500000000000000"/>
                  <a:ea typeface="Poppins" panose="00000500000000000000"/>
                  <a:cs typeface="Poppins" panose="00000500000000000000"/>
                  <a:sym typeface="Poppins" panose="00000500000000000000"/>
                </a:rPr>
                <a:t>on slidesmania.com</a:t>
              </a:r>
              <a:endParaRPr sz="2700">
                <a:solidFill>
                  <a:srgbClr val="3F3F3F"/>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000">
                  <a:solidFill>
                    <a:srgbClr val="3F3F3F"/>
                  </a:solidFill>
                  <a:latin typeface="Poppins" panose="00000500000000000000"/>
                  <a:ea typeface="Poppins" panose="00000500000000000000"/>
                  <a:cs typeface="Poppins" panose="00000500000000000000"/>
                  <a:sym typeface="Poppins" panose="00000500000000000000"/>
                </a:rPr>
                <a:t>Do not remove the slidesmania.com text on the sides.</a:t>
              </a:r>
              <a:endParaRPr sz="2000">
                <a:solidFill>
                  <a:srgbClr val="3F3F3F"/>
                </a:solidFill>
                <a:latin typeface="Poppins" panose="00000500000000000000"/>
                <a:ea typeface="Poppins" panose="00000500000000000000"/>
                <a:cs typeface="Poppins" panose="00000500000000000000"/>
                <a:sym typeface="Poppins" panose="00000500000000000000"/>
              </a:endParaRPr>
            </a:p>
          </p:txBody>
        </p:sp>
        <p:cxnSp>
          <p:nvCxnSpPr>
            <p:cNvPr id="731" name="Google Shape;731;p21"/>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732" name="Google Shape;732;p21">
              <a:hlinkClick r:id="rId3"/>
            </p:cNvPr>
            <p:cNvPicPr preferRelativeResize="0"/>
            <p:nvPr/>
          </p:nvPicPr>
          <p:blipFill>
            <a:blip r:embed="rId4"/>
            <a:stretch>
              <a:fillRect/>
            </a:stretch>
          </p:blipFill>
          <p:spPr>
            <a:xfrm>
              <a:off x="8982558" y="5912306"/>
              <a:ext cx="713232" cy="637863"/>
            </a:xfrm>
            <a:prstGeom prst="rect">
              <a:avLst/>
            </a:prstGeom>
            <a:noFill/>
            <a:ln>
              <a:noFill/>
            </a:ln>
          </p:spPr>
        </p:pic>
        <p:pic>
          <p:nvPicPr>
            <p:cNvPr id="733" name="Google Shape;733;p21">
              <a:hlinkClick r:id="rId5"/>
            </p:cNvPr>
            <p:cNvPicPr preferRelativeResize="0"/>
            <p:nvPr/>
          </p:nvPicPr>
          <p:blipFill>
            <a:blip r:embed="rId6"/>
            <a:stretch>
              <a:fillRect/>
            </a:stretch>
          </p:blipFill>
          <p:spPr>
            <a:xfrm>
              <a:off x="9764428" y="5916798"/>
              <a:ext cx="708660" cy="628879"/>
            </a:xfrm>
            <a:prstGeom prst="rect">
              <a:avLst/>
            </a:prstGeom>
            <a:noFill/>
            <a:ln>
              <a:noFill/>
            </a:ln>
          </p:spPr>
        </p:pic>
        <p:pic>
          <p:nvPicPr>
            <p:cNvPr id="734" name="Google Shape;734;p21">
              <a:hlinkClick r:id="rId7"/>
            </p:cNvPr>
            <p:cNvPicPr preferRelativeResize="0"/>
            <p:nvPr/>
          </p:nvPicPr>
          <p:blipFill>
            <a:blip r:embed="rId8"/>
            <a:stretch>
              <a:fillRect/>
            </a:stretch>
          </p:blipFill>
          <p:spPr>
            <a:xfrm>
              <a:off x="10541715" y="5905569"/>
              <a:ext cx="612648" cy="624387"/>
            </a:xfrm>
            <a:prstGeom prst="rect">
              <a:avLst/>
            </a:prstGeom>
            <a:noFill/>
            <a:ln>
              <a:noFill/>
            </a:ln>
          </p:spPr>
        </p:pic>
        <p:pic>
          <p:nvPicPr>
            <p:cNvPr id="735" name="Google Shape;735;p21">
              <a:hlinkClick r:id="rId9"/>
            </p:cNvPr>
            <p:cNvPicPr preferRelativeResize="0"/>
            <p:nvPr/>
          </p:nvPicPr>
          <p:blipFill>
            <a:blip r:embed="rId10"/>
            <a:stretch>
              <a:fillRect/>
            </a:stretch>
          </p:blipFill>
          <p:spPr>
            <a:xfrm>
              <a:off x="11219049" y="5916799"/>
              <a:ext cx="699516" cy="601927"/>
            </a:xfrm>
            <a:prstGeom prst="rect">
              <a:avLst/>
            </a:prstGeom>
            <a:noFill/>
            <a:ln>
              <a:noFill/>
            </a:ln>
          </p:spPr>
        </p:pic>
        <p:sp>
          <p:nvSpPr>
            <p:cNvPr id="736" name="Google Shape;736;p21"/>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pic>
        <p:nvPicPr>
          <p:cNvPr id="737" name="Google Shape;737;p21"/>
          <p:cNvPicPr preferRelativeResize="0"/>
          <p:nvPr/>
        </p:nvPicPr>
        <p:blipFill rotWithShape="1">
          <a:blip r:embed="rId11"/>
          <a:srcRect t="16256" b="20906"/>
          <a:stretch>
            <a:fillRect/>
          </a:stretch>
        </p:blipFill>
        <p:spPr>
          <a:xfrm>
            <a:off x="125075" y="493725"/>
            <a:ext cx="8239800" cy="20711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1"/>
            </a:gs>
            <a:gs pos="50000">
              <a:srgbClr val="292929"/>
            </a:gs>
            <a:gs pos="100000">
              <a:srgbClr val="010101"/>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1pPr>
            <a:lvl2pPr lvl="1">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2pPr>
            <a:lvl3pPr lvl="2">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3pPr>
            <a:lvl4pPr lvl="3">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4pPr>
            <a:lvl5pPr lvl="4">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5pPr>
            <a:lvl6pPr lvl="5">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6pPr>
            <a:lvl7pPr lvl="6">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7pPr>
            <a:lvl8pPr lvl="7">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8pPr>
            <a:lvl9pPr lvl="8">
              <a:spcBef>
                <a:spcPts val="0"/>
              </a:spcBef>
              <a:spcAft>
                <a:spcPts val="0"/>
              </a:spcAft>
              <a:buClr>
                <a:schemeClr val="lt1"/>
              </a:buClr>
              <a:buSzPts val="4500"/>
              <a:buFont typeface="DM Sans"/>
              <a:buNone/>
              <a:defRPr sz="4500" b="1">
                <a:solidFill>
                  <a:schemeClr val="lt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marL="914400" lvl="1"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marL="1371600" lvl="2"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marL="1828800" lvl="3"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marL="2286000" lvl="4"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marL="2743200" lvl="5"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marL="3200400" lvl="6"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marL="3657600" lvl="7"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marL="4114800" lvl="8" indent="-34925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22"/>
          <p:cNvSpPr/>
          <p:nvPr/>
        </p:nvSpPr>
        <p:spPr>
          <a:xfrm>
            <a:off x="5346700" y="4274185"/>
            <a:ext cx="5150485" cy="1040130"/>
          </a:xfrm>
          <a:prstGeom prst="roundRect">
            <a:avLst>
              <a:gd name="adj" fmla="val 50000"/>
            </a:avLst>
          </a:prstGeom>
          <a:gradFill>
            <a:gsLst>
              <a:gs pos="0">
                <a:schemeClr val="accent1"/>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2"/>
          <p:cNvSpPr txBox="1">
            <a:spLocks noGrp="1"/>
          </p:cNvSpPr>
          <p:nvPr>
            <p:ph type="subTitle" idx="1"/>
          </p:nvPr>
        </p:nvSpPr>
        <p:spPr>
          <a:xfrm>
            <a:off x="5114709" y="3947483"/>
            <a:ext cx="5674995" cy="1797050"/>
          </a:xfrm>
          <a:prstGeom prst="rect">
            <a:avLst/>
          </a:prstGeom>
        </p:spPr>
        <p:txBody>
          <a:bodyPr spcFirstLastPara="1" wrap="square" lIns="121900" tIns="121900" rIns="121900" bIns="121900" anchor="ctr" anchorCtr="0">
            <a:noAutofit/>
          </a:bodyPr>
          <a:lstStyle/>
          <a:p>
            <a:pPr marL="0" lvl="0" indent="0" algn="l" rtl="0">
              <a:lnSpc>
                <a:spcPct val="130000"/>
              </a:lnSpc>
              <a:spcBef>
                <a:spcPts val="0"/>
              </a:spcBef>
              <a:spcAft>
                <a:spcPts val="0"/>
              </a:spcAft>
              <a:buNone/>
            </a:pPr>
            <a:r>
              <a:rPr lang="en-US" altLang="en-GB" sz="2000" dirty="0" err="1">
                <a:solidFill>
                  <a:srgbClr val="FFFF00"/>
                </a:solidFill>
                <a:latin typeface="Times New Roman" panose="02020603050405020304" charset="0"/>
                <a:cs typeface="Times New Roman" panose="02020603050405020304" charset="0"/>
              </a:rPr>
              <a:t>Sinh</a:t>
            </a:r>
            <a:r>
              <a:rPr lang="en-US" altLang="en-GB" sz="2000" dirty="0">
                <a:solidFill>
                  <a:srgbClr val="FFFF00"/>
                </a:solidFill>
                <a:latin typeface="Times New Roman" panose="02020603050405020304" charset="0"/>
                <a:cs typeface="Times New Roman" panose="02020603050405020304" charset="0"/>
              </a:rPr>
              <a:t> </a:t>
            </a:r>
            <a:r>
              <a:rPr lang="en-US" altLang="en-GB" sz="2000" dirty="0" err="1">
                <a:solidFill>
                  <a:srgbClr val="FFFF00"/>
                </a:solidFill>
                <a:latin typeface="Times New Roman" panose="02020603050405020304" charset="0"/>
                <a:cs typeface="Times New Roman" panose="02020603050405020304" charset="0"/>
              </a:rPr>
              <a:t>Viên</a:t>
            </a:r>
            <a:r>
              <a:rPr lang="en-US" altLang="en-GB" sz="2000" dirty="0">
                <a:solidFill>
                  <a:srgbClr val="FFFF00"/>
                </a:solidFill>
                <a:latin typeface="Times New Roman" panose="02020603050405020304" charset="0"/>
                <a:cs typeface="Times New Roman" panose="02020603050405020304" charset="0"/>
              </a:rPr>
              <a:t> </a:t>
            </a:r>
            <a:r>
              <a:rPr lang="en-US" altLang="en-GB" sz="2000" dirty="0" err="1">
                <a:solidFill>
                  <a:srgbClr val="FFFF00"/>
                </a:solidFill>
                <a:latin typeface="Times New Roman" panose="02020603050405020304" charset="0"/>
                <a:cs typeface="Times New Roman" panose="02020603050405020304" charset="0"/>
              </a:rPr>
              <a:t>Thực</a:t>
            </a:r>
            <a:r>
              <a:rPr lang="en-US" altLang="en-GB" sz="2000" dirty="0">
                <a:solidFill>
                  <a:srgbClr val="FFFF00"/>
                </a:solidFill>
                <a:latin typeface="Times New Roman" panose="02020603050405020304" charset="0"/>
                <a:cs typeface="Times New Roman" panose="02020603050405020304" charset="0"/>
              </a:rPr>
              <a:t> </a:t>
            </a:r>
            <a:r>
              <a:rPr lang="en-US" altLang="en-GB" sz="2000" dirty="0" err="1">
                <a:solidFill>
                  <a:srgbClr val="FFFF00"/>
                </a:solidFill>
                <a:latin typeface="Times New Roman" panose="02020603050405020304" charset="0"/>
                <a:cs typeface="Times New Roman" panose="02020603050405020304" charset="0"/>
              </a:rPr>
              <a:t>Hiện</a:t>
            </a:r>
            <a:r>
              <a:rPr lang="en-US" altLang="en-GB" sz="2000" dirty="0">
                <a:solidFill>
                  <a:srgbClr val="FFFF00"/>
                </a:solidFill>
                <a:latin typeface="Times New Roman" panose="02020603050405020304" charset="0"/>
                <a:cs typeface="Times New Roman" panose="02020603050405020304" charset="0"/>
              </a:rPr>
              <a:t>: </a:t>
            </a:r>
            <a:r>
              <a:rPr lang="en-US" altLang="en-GB" sz="2000" dirty="0" err="1" smtClean="0">
                <a:solidFill>
                  <a:srgbClr val="FFFF00"/>
                </a:solidFill>
                <a:latin typeface="Times New Roman" panose="02020603050405020304" charset="0"/>
                <a:cs typeface="Times New Roman" panose="02020603050405020304" charset="0"/>
              </a:rPr>
              <a:t>Nguyễn</a:t>
            </a:r>
            <a:r>
              <a:rPr lang="en-US" altLang="en-GB" sz="2000" dirty="0">
                <a:solidFill>
                  <a:srgbClr val="FFFF00"/>
                </a:solidFill>
                <a:latin typeface="Times New Roman" panose="02020603050405020304" charset="0"/>
                <a:cs typeface="Times New Roman" panose="02020603050405020304" charset="0"/>
              </a:rPr>
              <a:t> </a:t>
            </a:r>
            <a:r>
              <a:rPr lang="en-US" altLang="en-GB" sz="2000" dirty="0" err="1" smtClean="0">
                <a:solidFill>
                  <a:srgbClr val="FFFF00"/>
                </a:solidFill>
                <a:latin typeface="Times New Roman" panose="02020603050405020304" charset="0"/>
                <a:cs typeface="Times New Roman" panose="02020603050405020304" charset="0"/>
              </a:rPr>
              <a:t>Quyết</a:t>
            </a:r>
            <a:r>
              <a:rPr lang="en-US" altLang="en-GB" sz="2000" dirty="0" smtClean="0">
                <a:solidFill>
                  <a:srgbClr val="FFFF00"/>
                </a:solidFill>
                <a:latin typeface="Times New Roman" panose="02020603050405020304" charset="0"/>
                <a:cs typeface="Times New Roman" panose="02020603050405020304" charset="0"/>
              </a:rPr>
              <a:t> </a:t>
            </a:r>
            <a:r>
              <a:rPr lang="en-US" altLang="en-GB" sz="2000" dirty="0" err="1" smtClean="0">
                <a:solidFill>
                  <a:srgbClr val="FFFF00"/>
                </a:solidFill>
                <a:latin typeface="Times New Roman" panose="02020603050405020304" charset="0"/>
                <a:cs typeface="Times New Roman" panose="02020603050405020304" charset="0"/>
              </a:rPr>
              <a:t>Thắng</a:t>
            </a:r>
            <a:endParaRPr lang="en-US" altLang="en-GB" sz="2000" dirty="0">
              <a:solidFill>
                <a:srgbClr val="FFFF00"/>
              </a:solidFill>
              <a:latin typeface="Times New Roman" panose="02020603050405020304" charset="0"/>
              <a:cs typeface="Times New Roman" panose="02020603050405020304" charset="0"/>
            </a:endParaRPr>
          </a:p>
          <a:p>
            <a:pPr marL="0" lvl="0" indent="0" algn="l" rtl="0">
              <a:lnSpc>
                <a:spcPct val="130000"/>
              </a:lnSpc>
              <a:spcBef>
                <a:spcPts val="0"/>
              </a:spcBef>
              <a:spcAft>
                <a:spcPts val="0"/>
              </a:spcAft>
              <a:buNone/>
            </a:pPr>
            <a:r>
              <a:rPr lang="en-US" altLang="en-GB" sz="2000" dirty="0">
                <a:solidFill>
                  <a:srgbClr val="FFFF00"/>
                </a:solidFill>
                <a:latin typeface="Times New Roman" panose="02020603050405020304" charset="0"/>
                <a:cs typeface="Times New Roman" panose="02020603050405020304" charset="0"/>
              </a:rPr>
              <a:t>  </a:t>
            </a:r>
            <a:r>
              <a:rPr lang="en-US" altLang="en-GB" sz="2000" dirty="0" err="1">
                <a:solidFill>
                  <a:srgbClr val="FFFF00"/>
                </a:solidFill>
                <a:latin typeface="Times New Roman" panose="02020603050405020304" charset="0"/>
                <a:cs typeface="Times New Roman" panose="02020603050405020304" charset="0"/>
              </a:rPr>
              <a:t>Lớp</a:t>
            </a:r>
            <a:r>
              <a:rPr lang="en-US" altLang="en-GB" sz="2000" dirty="0">
                <a:solidFill>
                  <a:srgbClr val="FFFF00"/>
                </a:solidFill>
                <a:latin typeface="Times New Roman" panose="02020603050405020304" charset="0"/>
                <a:cs typeface="Times New Roman" panose="02020603050405020304" charset="0"/>
              </a:rPr>
              <a:t>: CNTT14-05_MSV: </a:t>
            </a:r>
            <a:r>
              <a:rPr lang="en-US" altLang="en-GB" sz="2000" dirty="0" smtClean="0">
                <a:solidFill>
                  <a:srgbClr val="FFFF00"/>
                </a:solidFill>
                <a:latin typeface="Times New Roman" panose="02020603050405020304" charset="0"/>
                <a:cs typeface="Times New Roman" panose="02020603050405020304" charset="0"/>
              </a:rPr>
              <a:t>1451020219</a:t>
            </a:r>
            <a:endParaRPr lang="en-US" altLang="en-GB" sz="2000" dirty="0">
              <a:solidFill>
                <a:srgbClr val="FFFF00"/>
              </a:solidFill>
              <a:latin typeface="Times New Roman" panose="02020603050405020304" charset="0"/>
              <a:cs typeface="Times New Roman" panose="02020603050405020304" charset="0"/>
            </a:endParaRPr>
          </a:p>
        </p:txBody>
      </p:sp>
      <p:sp>
        <p:nvSpPr>
          <p:cNvPr id="744" name="Google Shape;744;p22"/>
          <p:cNvSpPr/>
          <p:nvPr/>
        </p:nvSpPr>
        <p:spPr>
          <a:xfrm>
            <a:off x="1319997" y="997070"/>
            <a:ext cx="7723505" cy="1368425"/>
          </a:xfrm>
          <a:prstGeom prst="rect">
            <a:avLst/>
          </a:prstGeom>
        </p:spPr>
        <p:txBody>
          <a:bodyPr>
            <a:prstTxWarp prst="textPlain">
              <a:avLst>
                <a:gd name="adj" fmla="val 50159"/>
              </a:avLst>
            </a:prstTxWarp>
          </a:bodyPr>
          <a:lstStyle/>
          <a:p>
            <a:pPr lvl="0" algn="ctr"/>
            <a:endParaRPr lang="en-US" b="1" i="0" dirty="0">
              <a:ln>
                <a:noFill/>
              </a:ln>
              <a:gradFill>
                <a:gsLst>
                  <a:gs pos="0">
                    <a:schemeClr val="accent1"/>
                  </a:gs>
                  <a:gs pos="100000">
                    <a:schemeClr val="accent2"/>
                  </a:gs>
                </a:gsLst>
                <a:lin ang="2700006" scaled="0"/>
              </a:gradFill>
              <a:latin typeface="DM Sans"/>
            </a:endParaRPr>
          </a:p>
        </p:txBody>
      </p:sp>
      <p:sp>
        <p:nvSpPr>
          <p:cNvPr id="745" name="Google Shape;745;p22"/>
          <p:cNvSpPr/>
          <p:nvPr/>
        </p:nvSpPr>
        <p:spPr>
          <a:xfrm>
            <a:off x="1218565" y="3138170"/>
            <a:ext cx="9663430" cy="877570"/>
          </a:xfrm>
          <a:prstGeom prst="rect">
            <a:avLst/>
          </a:prstGeom>
        </p:spPr>
        <p:txBody>
          <a:bodyPr>
            <a:prstTxWarp prst="textPlain">
              <a:avLst/>
            </a:prstTxWarp>
          </a:bodyPr>
          <a:lstStyle/>
          <a:p>
            <a:pPr lvl="0" algn="ctr"/>
            <a:endParaRPr lang="en-US" b="1" i="0" dirty="0">
              <a:ln>
                <a:noFill/>
              </a:ln>
              <a:gradFill>
                <a:gsLst>
                  <a:gs pos="0">
                    <a:schemeClr val="accent1"/>
                  </a:gs>
                  <a:gs pos="100000">
                    <a:schemeClr val="accent2"/>
                  </a:gs>
                </a:gsLst>
                <a:lin ang="2700006" scaled="0"/>
              </a:gradFill>
              <a:latin typeface="DM Sans"/>
            </a:endParaRPr>
          </a:p>
        </p:txBody>
      </p:sp>
      <p:sp>
        <p:nvSpPr>
          <p:cNvPr id="6" name="Rectangle 5"/>
          <p:cNvSpPr/>
          <p:nvPr/>
        </p:nvSpPr>
        <p:spPr>
          <a:xfrm>
            <a:off x="2199736" y="992038"/>
            <a:ext cx="7228936" cy="2800767"/>
          </a:xfrm>
          <a:prstGeom prst="rect">
            <a:avLst/>
          </a:prstGeom>
        </p:spPr>
        <p:txBody>
          <a:bodyPr wrap="square">
            <a:spAutoFit/>
          </a:bodyPr>
          <a:lstStyle/>
          <a:p>
            <a:r>
              <a:rPr lang="vi-VN" sz="8800" dirty="0" smtClean="0">
                <a:solidFill>
                  <a:srgbClr val="0070C0"/>
                </a:solidFill>
              </a:rPr>
              <a:t>Logistic Regression</a:t>
            </a:r>
            <a:endParaRPr lang="en-US" sz="88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nodePh="1">
                                  <p:stCondLst>
                                    <p:cond delay="0"/>
                                  </p:stCondLst>
                                  <p:endCondLst>
                                    <p:cond evt="begin" delay="0">
                                      <p:tn val="5"/>
                                    </p:cond>
                                  </p:endCondLst>
                                  <p:childTnLst>
                                    <p:set>
                                      <p:cBhvr>
                                        <p:cTn id="6" dur="1" fill="hold">
                                          <p:stCondLst>
                                            <p:cond delay="0"/>
                                          </p:stCondLst>
                                        </p:cTn>
                                        <p:tgtEl>
                                          <p:spTgt spid="744">
                                            <p:txEl>
                                              <p:pRg st="0" end="0"/>
                                            </p:txEl>
                                          </p:spTgt>
                                        </p:tgtEl>
                                        <p:attrNameLst>
                                          <p:attrName>style.visibility</p:attrName>
                                        </p:attrNameLst>
                                      </p:cBhvr>
                                      <p:to>
                                        <p:strVal val="visible"/>
                                      </p:to>
                                    </p:set>
                                    <p:animEffect transition="in" filter="box(in)">
                                      <p:cBhvr>
                                        <p:cTn id="7" dur="2000"/>
                                        <p:tgtEl>
                                          <p:spTgt spid="7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nodePh="1">
                                  <p:stCondLst>
                                    <p:cond delay="0"/>
                                  </p:stCondLst>
                                  <p:endCondLst>
                                    <p:cond evt="begin" delay="0">
                                      <p:tn val="10"/>
                                    </p:cond>
                                  </p:endCondLst>
                                  <p:childTnLst>
                                    <p:set>
                                      <p:cBhvr>
                                        <p:cTn id="11" dur="1" fill="hold">
                                          <p:stCondLst>
                                            <p:cond delay="0"/>
                                          </p:stCondLst>
                                        </p:cTn>
                                        <p:tgtEl>
                                          <p:spTgt spid="745">
                                            <p:txEl>
                                              <p:pRg st="0" end="0"/>
                                            </p:txEl>
                                          </p:spTgt>
                                        </p:tgtEl>
                                        <p:attrNameLst>
                                          <p:attrName>style.visibility</p:attrName>
                                        </p:attrNameLst>
                                      </p:cBhvr>
                                      <p:to>
                                        <p:strVal val="visible"/>
                                      </p:to>
                                    </p:set>
                                    <p:animEffect transition="in" filter="box(in)">
                                      <p:cBhvr>
                                        <p:cTn id="12" dur="2000"/>
                                        <p:tgtEl>
                                          <p:spTgt spid="74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43">
                                            <p:txEl>
                                              <p:pRg st="0" end="0"/>
                                            </p:txEl>
                                          </p:spTgt>
                                        </p:tgtEl>
                                        <p:attrNameLst>
                                          <p:attrName>style.visibility</p:attrName>
                                        </p:attrNameLst>
                                      </p:cBhvr>
                                      <p:to>
                                        <p:strVal val="visible"/>
                                      </p:to>
                                    </p:set>
                                    <p:animEffect transition="in" filter="checkerboard(across)">
                                      <p:cBhvr>
                                        <p:cTn id="17" dur="500"/>
                                        <p:tgtEl>
                                          <p:spTgt spid="743">
                                            <p:txEl>
                                              <p:pRg st="0" end="0"/>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743">
                                            <p:txEl>
                                              <p:pRg st="1" end="1"/>
                                            </p:txEl>
                                          </p:spTgt>
                                        </p:tgtEl>
                                        <p:attrNameLst>
                                          <p:attrName>style.visibility</p:attrName>
                                        </p:attrNameLst>
                                      </p:cBhvr>
                                      <p:to>
                                        <p:strVal val="visible"/>
                                      </p:to>
                                    </p:set>
                                    <p:animEffect transition="in" filter="checkerboard(across)">
                                      <p:cBhvr>
                                        <p:cTn id="20" dur="500"/>
                                        <p:tgtEl>
                                          <p:spTgt spid="7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3</a:t>
            </a:r>
            <a:r>
              <a:rPr lang="vi-VN" sz="3600" dirty="0" smtClean="0"/>
              <a:t>.</a:t>
            </a:r>
            <a:r>
              <a:rPr lang="en-US" sz="3600" dirty="0" smtClean="0"/>
              <a:t>4</a:t>
            </a:r>
            <a:r>
              <a:rPr lang="vi-VN" sz="3600" dirty="0" smtClean="0"/>
              <a:t> </a:t>
            </a:r>
            <a:r>
              <a:rPr lang="vi-VN" sz="3600" dirty="0" smtClean="0"/>
              <a:t>Tính đạo hàm phức tạp bằng kỹ thuật Chain Rule</a:t>
            </a:r>
            <a:endParaRPr lang="vi-VN" sz="3600" dirty="0"/>
          </a:p>
        </p:txBody>
      </p:sp>
      <p:sp>
        <p:nvSpPr>
          <p:cNvPr id="5" name="Text Placeholder 4"/>
          <p:cNvSpPr>
            <a:spLocks noGrp="1"/>
          </p:cNvSpPr>
          <p:nvPr>
            <p:ph type="body" idx="3"/>
          </p:nvPr>
        </p:nvSpPr>
        <p:spPr>
          <a:xfrm>
            <a:off x="873350" y="2096219"/>
            <a:ext cx="4960800" cy="3773081"/>
          </a:xfrm>
        </p:spPr>
        <p:txBody>
          <a:bodyPr/>
          <a:lstStyle/>
          <a:p>
            <a:pPr>
              <a:buNone/>
            </a:pPr>
            <a:r>
              <a:rPr lang="en-US" dirty="0" smtClean="0"/>
              <a:t>Chain rule </a:t>
            </a:r>
            <a:r>
              <a:rPr lang="en-US" dirty="0" err="1" smtClean="0"/>
              <a:t>là</a:t>
            </a:r>
            <a:r>
              <a:rPr lang="en-US" dirty="0" smtClean="0"/>
              <a:t> </a:t>
            </a:r>
            <a:r>
              <a:rPr lang="en-US" dirty="0" err="1" smtClean="0"/>
              <a:t>gì</a:t>
            </a:r>
            <a:r>
              <a:rPr lang="en-US" dirty="0" smtClean="0"/>
              <a:t>? </a:t>
            </a:r>
            <a:r>
              <a:rPr lang="en-US" dirty="0" err="1" smtClean="0"/>
              <a:t>Nếu</a:t>
            </a:r>
            <a:r>
              <a:rPr lang="en-US" dirty="0" smtClean="0"/>
              <a:t> z = f(y) </a:t>
            </a:r>
            <a:r>
              <a:rPr lang="en-US" dirty="0" err="1" smtClean="0"/>
              <a:t>và</a:t>
            </a:r>
            <a:r>
              <a:rPr lang="en-US" dirty="0" smtClean="0"/>
              <a:t> y = g(x) hay z = f(g(x)) </a:t>
            </a:r>
            <a:r>
              <a:rPr lang="en-US" dirty="0" err="1" smtClean="0"/>
              <a:t>thì</a:t>
            </a:r>
            <a:endParaRPr lang="en-US" dirty="0" smtClean="0"/>
          </a:p>
          <a:p>
            <a:pPr>
              <a:buNone/>
            </a:pPr>
            <a:endParaRPr lang="en-US" dirty="0"/>
          </a:p>
        </p:txBody>
      </p:sp>
      <p:sp>
        <p:nvSpPr>
          <p:cNvPr id="6" name="Text Placeholder 5"/>
          <p:cNvSpPr>
            <a:spLocks noGrp="1"/>
          </p:cNvSpPr>
          <p:nvPr>
            <p:ph type="body" idx="4"/>
          </p:nvPr>
        </p:nvSpPr>
        <p:spPr>
          <a:xfrm>
            <a:off x="6464146" y="1966823"/>
            <a:ext cx="4961100" cy="3890727"/>
          </a:xfrm>
        </p:spPr>
        <p:txBody>
          <a:bodyPr/>
          <a:lstStyle/>
          <a:p>
            <a:pPr>
              <a:buNone/>
            </a:pPr>
            <a:r>
              <a:rPr lang="vi-VN" dirty="0" smtClean="0"/>
              <a:t>Thử áp dụng tính đạo hàm của </a:t>
            </a:r>
            <a:r>
              <a:rPr lang="vi-VN" dirty="0" smtClean="0"/>
              <a:t>hàm</a:t>
            </a:r>
            <a:r>
              <a:rPr lang="en-US" dirty="0" smtClean="0"/>
              <a:t> </a:t>
            </a:r>
            <a:r>
              <a:rPr lang="vi-VN" dirty="0" smtClean="0"/>
              <a:t>sigmoid</a:t>
            </a:r>
            <a:endParaRPr lang="en-US" dirty="0" smtClean="0"/>
          </a:p>
          <a:p>
            <a:pPr>
              <a:buNone/>
            </a:pPr>
            <a:endParaRPr lang="en-US" dirty="0"/>
          </a:p>
        </p:txBody>
      </p:sp>
      <p:pic>
        <p:nvPicPr>
          <p:cNvPr id="68610" name="Picture 2"/>
          <p:cNvPicPr>
            <a:picLocks noChangeAspect="1" noChangeArrowheads="1"/>
          </p:cNvPicPr>
          <p:nvPr/>
        </p:nvPicPr>
        <p:blipFill>
          <a:blip r:embed="rId2"/>
          <a:srcRect/>
          <a:stretch>
            <a:fillRect/>
          </a:stretch>
        </p:blipFill>
        <p:spPr bwMode="auto">
          <a:xfrm>
            <a:off x="1538873" y="3157269"/>
            <a:ext cx="3271353" cy="1250830"/>
          </a:xfrm>
          <a:prstGeom prst="rect">
            <a:avLst/>
          </a:prstGeom>
          <a:noFill/>
          <a:ln w="9525">
            <a:noFill/>
            <a:miter lim="800000"/>
            <a:headEnd/>
            <a:tailEnd/>
          </a:ln>
          <a:effectLst/>
        </p:spPr>
      </p:pic>
      <p:pic>
        <p:nvPicPr>
          <p:cNvPr id="68611" name="Picture 3"/>
          <p:cNvPicPr>
            <a:picLocks noChangeAspect="1" noChangeArrowheads="1"/>
          </p:cNvPicPr>
          <p:nvPr/>
        </p:nvPicPr>
        <p:blipFill>
          <a:blip r:embed="rId3"/>
          <a:srcRect/>
          <a:stretch>
            <a:fillRect/>
          </a:stretch>
        </p:blipFill>
        <p:spPr bwMode="auto">
          <a:xfrm>
            <a:off x="7789682" y="2801427"/>
            <a:ext cx="2316852" cy="916557"/>
          </a:xfrm>
          <a:prstGeom prst="rect">
            <a:avLst/>
          </a:prstGeom>
          <a:noFill/>
          <a:ln w="9525">
            <a:noFill/>
            <a:miter lim="800000"/>
            <a:headEnd/>
            <a:tailEnd/>
          </a:ln>
          <a:effectLst/>
        </p:spPr>
      </p:pic>
      <p:pic>
        <p:nvPicPr>
          <p:cNvPr id="68612" name="Picture 4"/>
          <p:cNvPicPr>
            <a:picLocks noChangeAspect="1" noChangeArrowheads="1"/>
          </p:cNvPicPr>
          <p:nvPr/>
        </p:nvPicPr>
        <p:blipFill>
          <a:blip r:embed="rId4"/>
          <a:srcRect/>
          <a:stretch>
            <a:fillRect/>
          </a:stretch>
        </p:blipFill>
        <p:spPr bwMode="auto">
          <a:xfrm>
            <a:off x="6104806" y="3733711"/>
            <a:ext cx="5812165" cy="959059"/>
          </a:xfrm>
          <a:prstGeom prst="rect">
            <a:avLst/>
          </a:prstGeom>
          <a:noFill/>
          <a:ln w="9525">
            <a:noFill/>
            <a:miter lim="800000"/>
            <a:headEnd/>
            <a:tailEnd/>
          </a:ln>
          <a:effectLst/>
        </p:spPr>
      </p:pic>
      <p:pic>
        <p:nvPicPr>
          <p:cNvPr id="68613" name="Picture 5"/>
          <p:cNvPicPr>
            <a:picLocks noChangeAspect="1" noChangeArrowheads="1"/>
          </p:cNvPicPr>
          <p:nvPr/>
        </p:nvPicPr>
        <p:blipFill>
          <a:blip r:embed="rId5"/>
          <a:srcRect/>
          <a:stretch>
            <a:fillRect/>
          </a:stretch>
        </p:blipFill>
        <p:spPr bwMode="auto">
          <a:xfrm>
            <a:off x="5712455" y="4726827"/>
            <a:ext cx="6145212" cy="9239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0" dirty="0" smtClean="0"/>
              <a:t>	4-</a:t>
            </a:r>
            <a:r>
              <a:rPr lang="vi-VN" sz="3600" b="0" dirty="0" smtClean="0"/>
              <a:t>Áp </a:t>
            </a:r>
            <a:r>
              <a:rPr lang="vi-VN" sz="3600" b="0" dirty="0" smtClean="0"/>
              <a:t>dụng gradient descent</a:t>
            </a:r>
            <a:endParaRPr lang="en-US" sz="3600" dirty="0"/>
          </a:p>
        </p:txBody>
      </p:sp>
      <p:sp>
        <p:nvSpPr>
          <p:cNvPr id="5" name="Text Placeholder 4"/>
          <p:cNvSpPr>
            <a:spLocks noGrp="1"/>
          </p:cNvSpPr>
          <p:nvPr>
            <p:ph type="body" idx="3"/>
          </p:nvPr>
        </p:nvSpPr>
        <p:spPr>
          <a:xfrm>
            <a:off x="873350" y="1863306"/>
            <a:ext cx="4960800" cy="4005994"/>
          </a:xfrm>
        </p:spPr>
        <p:txBody>
          <a:bodyPr/>
          <a:lstStyle/>
          <a:p>
            <a:pPr marL="0" lvl="0" indent="0">
              <a:buNone/>
            </a:pPr>
            <a:r>
              <a:rPr lang="vi-VN" sz="2000" dirty="0" smtClean="0"/>
              <a:t>Với mỗi điểm (x^{(i)}, y_i)(</a:t>
            </a:r>
            <a:r>
              <a:rPr lang="vi-VN" sz="2000" i="1" dirty="0" smtClean="0"/>
              <a:t>x</a:t>
            </a:r>
            <a:r>
              <a:rPr lang="vi-VN" sz="2000" dirty="0" smtClean="0"/>
              <a:t>(</a:t>
            </a:r>
            <a:r>
              <a:rPr lang="vi-VN" sz="2000" i="1" dirty="0" smtClean="0"/>
              <a:t>i</a:t>
            </a:r>
            <a:r>
              <a:rPr lang="vi-VN" sz="2000" dirty="0" smtClean="0"/>
              <a:t>),</a:t>
            </a:r>
            <a:r>
              <a:rPr lang="vi-VN" sz="2000" i="1" dirty="0" smtClean="0"/>
              <a:t>yi</a:t>
            </a:r>
            <a:r>
              <a:rPr lang="vi-VN" sz="2000" dirty="0" smtClean="0"/>
              <a:t>​), gọi hàm loss function</a:t>
            </a:r>
          </a:p>
          <a:p>
            <a:pPr marL="0" lvl="0" indent="0">
              <a:buNone/>
            </a:pPr>
            <a:r>
              <a:rPr lang="vi-VN" sz="1800" dirty="0" smtClean="0"/>
              <a:t>Áp dụng chain rule ta có: </a:t>
            </a:r>
            <a:endParaRPr lang="en-US" dirty="0"/>
          </a:p>
        </p:txBody>
      </p:sp>
      <p:sp>
        <p:nvSpPr>
          <p:cNvPr id="6" name="Text Placeholder 5"/>
          <p:cNvSpPr>
            <a:spLocks noGrp="1"/>
          </p:cNvSpPr>
          <p:nvPr>
            <p:ph type="body" idx="4"/>
          </p:nvPr>
        </p:nvSpPr>
        <p:spPr/>
        <p:txBody>
          <a:bodyPr/>
          <a:lstStyle/>
          <a:p>
            <a:endParaRPr lang="en-US" dirty="0"/>
          </a:p>
        </p:txBody>
      </p:sp>
      <p:pic>
        <p:nvPicPr>
          <p:cNvPr id="7" name="Picture 2"/>
          <p:cNvPicPr>
            <a:picLocks noChangeAspect="1" noChangeArrowheads="1"/>
          </p:cNvPicPr>
          <p:nvPr/>
        </p:nvPicPr>
        <p:blipFill>
          <a:blip r:embed="rId2"/>
          <a:srcRect/>
          <a:stretch>
            <a:fillRect/>
          </a:stretch>
        </p:blipFill>
        <p:spPr bwMode="auto">
          <a:xfrm>
            <a:off x="1725284" y="3142438"/>
            <a:ext cx="2473608" cy="942327"/>
          </a:xfrm>
          <a:prstGeom prst="rect">
            <a:avLst/>
          </a:prstGeom>
          <a:noFill/>
          <a:ln w="9525">
            <a:noFill/>
            <a:miter lim="800000"/>
            <a:headEnd/>
            <a:tailEnd/>
          </a:ln>
          <a:effectLst/>
        </p:spPr>
      </p:pic>
      <p:pic>
        <p:nvPicPr>
          <p:cNvPr id="8" name="Picture 3"/>
          <p:cNvPicPr>
            <a:picLocks noChangeAspect="1" noChangeArrowheads="1"/>
          </p:cNvPicPr>
          <p:nvPr/>
        </p:nvPicPr>
        <p:blipFill>
          <a:blip r:embed="rId3"/>
          <a:srcRect/>
          <a:stretch>
            <a:fillRect/>
          </a:stretch>
        </p:blipFill>
        <p:spPr bwMode="auto">
          <a:xfrm>
            <a:off x="190298" y="4314020"/>
            <a:ext cx="5978954" cy="1051610"/>
          </a:xfrm>
          <a:prstGeom prst="rect">
            <a:avLst/>
          </a:prstGeom>
          <a:noFill/>
          <a:ln w="9525">
            <a:noFill/>
            <a:miter lim="800000"/>
            <a:headEnd/>
            <a:tailEnd/>
          </a:ln>
          <a:effectLst/>
        </p:spPr>
      </p:pic>
      <p:pic>
        <p:nvPicPr>
          <p:cNvPr id="9" name="Picture 8" descr="chain_rule_3.png"/>
          <p:cNvPicPr>
            <a:picLocks noChangeAspect="1"/>
          </p:cNvPicPr>
          <p:nvPr/>
        </p:nvPicPr>
        <p:blipFill>
          <a:blip r:embed="rId4"/>
          <a:stretch>
            <a:fillRect/>
          </a:stretch>
        </p:blipFill>
        <p:spPr>
          <a:xfrm>
            <a:off x="6992250" y="1923690"/>
            <a:ext cx="4282475" cy="37983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3"/>
          </p:nvPr>
        </p:nvSpPr>
        <p:spPr>
          <a:xfrm>
            <a:off x="873350" y="301925"/>
            <a:ext cx="4960800" cy="5567375"/>
          </a:xfrm>
        </p:spPr>
        <p:txBody>
          <a:bodyPr/>
          <a:lstStyle/>
          <a:p>
            <a:pPr>
              <a:buNone/>
            </a:pPr>
            <a:r>
              <a:rPr lang="vi-VN" dirty="0" smtClean="0"/>
              <a:t>Từ đồ thị ta thấy</a:t>
            </a:r>
            <a:r>
              <a:rPr lang="vi-VN" dirty="0" smtClean="0"/>
              <a:t>:</a:t>
            </a: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vi-VN" dirty="0" smtClean="0"/>
              <a:t>Do đó</a:t>
            </a:r>
            <a:r>
              <a:rPr lang="vi-VN" dirty="0" smtClean="0"/>
              <a:t>:</a:t>
            </a:r>
            <a:endParaRPr lang="en-US" dirty="0" smtClean="0"/>
          </a:p>
          <a:p>
            <a:pPr>
              <a:buNone/>
            </a:pPr>
            <a:endParaRPr lang="en-US" dirty="0"/>
          </a:p>
        </p:txBody>
      </p:sp>
      <p:sp>
        <p:nvSpPr>
          <p:cNvPr id="6" name="Text Placeholder 5"/>
          <p:cNvSpPr>
            <a:spLocks noGrp="1"/>
          </p:cNvSpPr>
          <p:nvPr>
            <p:ph type="body" idx="4"/>
          </p:nvPr>
        </p:nvSpPr>
        <p:spPr>
          <a:xfrm>
            <a:off x="6464145" y="310551"/>
            <a:ext cx="5233273" cy="5547000"/>
          </a:xfrm>
        </p:spPr>
        <p:txBody>
          <a:bodyPr/>
          <a:lstStyle/>
          <a:p>
            <a:pPr>
              <a:buNone/>
            </a:pPr>
            <a:r>
              <a:rPr lang="en-US" dirty="0" smtClean="0"/>
              <a:t>		</a:t>
            </a:r>
            <a:r>
              <a:rPr lang="vi-VN" dirty="0" smtClean="0"/>
              <a:t>Tương tự</a:t>
            </a:r>
            <a:r>
              <a:rPr lang="en-US" dirty="0" smtClean="0"/>
              <a: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vi-VN" dirty="0" smtClean="0"/>
              <a:t>Đấy là trên 1 điểm dữ liệu, còn trên toàn bộ dữ liệu</a:t>
            </a:r>
            <a:r>
              <a:rPr lang="vi-VN" dirty="0" smtClean="0"/>
              <a:t>:</a:t>
            </a:r>
            <a:endParaRPr lang="en-US" dirty="0" smtClean="0"/>
          </a:p>
          <a:p>
            <a:pPr>
              <a:buNone/>
            </a:pPr>
            <a:endParaRPr lang="en-US" dirty="0"/>
          </a:p>
        </p:txBody>
      </p:sp>
      <p:pic>
        <p:nvPicPr>
          <p:cNvPr id="71682" name="Picture 2"/>
          <p:cNvPicPr>
            <a:picLocks noChangeAspect="1" noChangeArrowheads="1"/>
          </p:cNvPicPr>
          <p:nvPr/>
        </p:nvPicPr>
        <p:blipFill>
          <a:blip r:embed="rId2"/>
          <a:srcRect/>
          <a:stretch>
            <a:fillRect/>
          </a:stretch>
        </p:blipFill>
        <p:spPr bwMode="auto">
          <a:xfrm>
            <a:off x="407628" y="836761"/>
            <a:ext cx="5162550" cy="2938463"/>
          </a:xfrm>
          <a:prstGeom prst="rect">
            <a:avLst/>
          </a:prstGeom>
          <a:noFill/>
          <a:ln w="9525">
            <a:noFill/>
            <a:miter lim="800000"/>
            <a:headEnd/>
            <a:tailEnd/>
          </a:ln>
          <a:effectLst/>
        </p:spPr>
      </p:pic>
      <p:pic>
        <p:nvPicPr>
          <p:cNvPr id="71683" name="Picture 3"/>
          <p:cNvPicPr>
            <a:picLocks noChangeAspect="1" noChangeArrowheads="1"/>
          </p:cNvPicPr>
          <p:nvPr/>
        </p:nvPicPr>
        <p:blipFill>
          <a:blip r:embed="rId3"/>
          <a:srcRect/>
          <a:stretch>
            <a:fillRect/>
          </a:stretch>
        </p:blipFill>
        <p:spPr bwMode="auto">
          <a:xfrm>
            <a:off x="401906" y="4140680"/>
            <a:ext cx="5904003" cy="828136"/>
          </a:xfrm>
          <a:prstGeom prst="rect">
            <a:avLst/>
          </a:prstGeom>
          <a:noFill/>
          <a:ln w="9525">
            <a:noFill/>
            <a:miter lim="800000"/>
            <a:headEnd/>
            <a:tailEnd/>
          </a:ln>
          <a:effectLst/>
        </p:spPr>
      </p:pic>
      <p:pic>
        <p:nvPicPr>
          <p:cNvPr id="71684" name="Picture 4"/>
          <p:cNvPicPr>
            <a:picLocks noChangeAspect="1" noChangeArrowheads="1"/>
          </p:cNvPicPr>
          <p:nvPr/>
        </p:nvPicPr>
        <p:blipFill>
          <a:blip r:embed="rId4"/>
          <a:srcRect/>
          <a:stretch>
            <a:fillRect/>
          </a:stretch>
        </p:blipFill>
        <p:spPr bwMode="auto">
          <a:xfrm>
            <a:off x="7902635" y="873575"/>
            <a:ext cx="2449063" cy="1133475"/>
          </a:xfrm>
          <a:prstGeom prst="rect">
            <a:avLst/>
          </a:prstGeom>
          <a:noFill/>
          <a:ln w="9525">
            <a:noFill/>
            <a:miter lim="800000"/>
            <a:headEnd/>
            <a:tailEnd/>
          </a:ln>
          <a:effectLst/>
        </p:spPr>
      </p:pic>
      <p:pic>
        <p:nvPicPr>
          <p:cNvPr id="71685" name="Picture 5"/>
          <p:cNvPicPr>
            <a:picLocks noChangeAspect="1" noChangeArrowheads="1"/>
          </p:cNvPicPr>
          <p:nvPr/>
        </p:nvPicPr>
        <p:blipFill>
          <a:blip r:embed="rId5"/>
          <a:srcRect/>
          <a:stretch>
            <a:fillRect/>
          </a:stretch>
        </p:blipFill>
        <p:spPr bwMode="auto">
          <a:xfrm>
            <a:off x="7970806" y="2543054"/>
            <a:ext cx="3497247" cy="269317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3350" y="215660"/>
            <a:ext cx="10551900" cy="1384140"/>
          </a:xfrm>
        </p:spPr>
        <p:txBody>
          <a:bodyPr/>
          <a:lstStyle/>
          <a:p>
            <a:r>
              <a:rPr lang="en-US" b="0" dirty="0" smtClean="0"/>
              <a:t>    5-</a:t>
            </a:r>
            <a:r>
              <a:rPr lang="vi-VN" b="0" dirty="0" smtClean="0"/>
              <a:t>Biểu </a:t>
            </a:r>
            <a:r>
              <a:rPr lang="vi-VN" b="0" dirty="0" smtClean="0"/>
              <a:t>diễn bài toán dưới ma trận</a:t>
            </a:r>
            <a:endParaRPr lang="en-US" dirty="0"/>
          </a:p>
        </p:txBody>
      </p:sp>
      <p:sp>
        <p:nvSpPr>
          <p:cNvPr id="5" name="Text Placeholder 4"/>
          <p:cNvSpPr>
            <a:spLocks noGrp="1"/>
          </p:cNvSpPr>
          <p:nvPr>
            <p:ph type="body" idx="3"/>
          </p:nvPr>
        </p:nvSpPr>
        <p:spPr>
          <a:xfrm>
            <a:off x="1132142" y="1207699"/>
            <a:ext cx="4960800" cy="4661602"/>
          </a:xfrm>
        </p:spPr>
        <p:txBody>
          <a:bodyPr/>
          <a:lstStyle/>
          <a:p>
            <a:pPr marL="0" lvl="0" indent="0">
              <a:buNone/>
            </a:pPr>
            <a:r>
              <a:rPr lang="vi-VN" sz="1800" dirty="0" smtClean="0"/>
              <a:t>Nếu mọi người thấy các công thức biểu diễn dưới ma trận vẫn lạ lạ thì nên xem lại bài 1 và lấy giấy bút tự tính và biểu diễn lại.</a:t>
            </a:r>
          </a:p>
          <a:p>
            <a:pPr marL="0" lvl="0" indent="0">
              <a:buNone/>
            </a:pPr>
            <a:r>
              <a:rPr lang="vi-VN" sz="1800" dirty="0" smtClean="0"/>
              <a:t>Sau khi thực hiện thuật toán gradient descent ta sẽ tìm được w_0, w_1, w_2</a:t>
            </a:r>
            <a:r>
              <a:rPr lang="vi-VN" sz="1800" i="1" dirty="0" smtClean="0"/>
              <a:t>w</a:t>
            </a:r>
            <a:r>
              <a:rPr lang="vi-VN" sz="1800" dirty="0" smtClean="0"/>
              <a:t>0​,</a:t>
            </a:r>
            <a:r>
              <a:rPr lang="vi-VN" sz="1800" i="1" dirty="0" smtClean="0"/>
              <a:t>w</a:t>
            </a:r>
            <a:r>
              <a:rPr lang="vi-VN" sz="1800" dirty="0" smtClean="0"/>
              <a:t>1​,</a:t>
            </a:r>
            <a:r>
              <a:rPr lang="vi-VN" sz="1800" i="1" dirty="0" smtClean="0"/>
              <a:t>w</a:t>
            </a:r>
            <a:r>
              <a:rPr lang="vi-VN" sz="1800" dirty="0" smtClean="0"/>
              <a:t>2​.</a:t>
            </a:r>
          </a:p>
          <a:p>
            <a:pPr marL="0" lvl="0" indent="0">
              <a:buNone/>
            </a:pPr>
            <a:r>
              <a:rPr lang="vi-VN" sz="1800" dirty="0" smtClean="0"/>
              <a:t>Với mỗi hồ sơ mới x^{(t)}</a:t>
            </a:r>
            <a:r>
              <a:rPr lang="vi-VN" sz="1800" i="1" dirty="0" smtClean="0"/>
              <a:t>x</a:t>
            </a:r>
            <a:r>
              <a:rPr lang="vi-VN" sz="1800" dirty="0" smtClean="0"/>
              <a:t>(</a:t>
            </a:r>
            <a:r>
              <a:rPr lang="vi-VN" sz="1800" i="1" dirty="0" smtClean="0"/>
              <a:t>t</a:t>
            </a:r>
            <a:r>
              <a:rPr lang="vi-VN" sz="1800" dirty="0" smtClean="0"/>
              <a:t>) ta sẽ tính được phần trăm nên cho vay \hat{y_t} = \sigma(w_0 + w_1 * x_1^{(t)} + w_2 * x_2^{(t)})</a:t>
            </a:r>
            <a:r>
              <a:rPr lang="vi-VN" sz="1800" i="1" dirty="0" smtClean="0"/>
              <a:t>yt</a:t>
            </a:r>
            <a:r>
              <a:rPr lang="vi-VN" sz="1800" dirty="0" smtClean="0"/>
              <a:t>​^​=</a:t>
            </a:r>
            <a:r>
              <a:rPr lang="el-GR" sz="1800" i="1" dirty="0" smtClean="0"/>
              <a:t>σ</a:t>
            </a:r>
            <a:r>
              <a:rPr lang="el-GR" sz="1800" dirty="0" smtClean="0"/>
              <a:t>(</a:t>
            </a:r>
            <a:r>
              <a:rPr lang="vi-VN" sz="1800" i="1" dirty="0" smtClean="0"/>
              <a:t>w</a:t>
            </a:r>
            <a:r>
              <a:rPr lang="vi-VN" sz="1800" dirty="0" smtClean="0"/>
              <a:t>0​+</a:t>
            </a:r>
            <a:r>
              <a:rPr lang="vi-VN" sz="1800" i="1" dirty="0" smtClean="0"/>
              <a:t>w</a:t>
            </a:r>
            <a:r>
              <a:rPr lang="vi-VN" sz="1800" dirty="0" smtClean="0"/>
              <a:t>1​∗</a:t>
            </a:r>
            <a:r>
              <a:rPr lang="vi-VN" sz="1800" i="1" dirty="0" smtClean="0"/>
              <a:t>x</a:t>
            </a:r>
            <a:r>
              <a:rPr lang="vi-VN" sz="1800" dirty="0" smtClean="0"/>
              <a:t>1(</a:t>
            </a:r>
            <a:r>
              <a:rPr lang="vi-VN" sz="1800" i="1" dirty="0" smtClean="0"/>
              <a:t>t</a:t>
            </a:r>
            <a:r>
              <a:rPr lang="vi-VN" sz="1800" dirty="0" smtClean="0"/>
              <a:t>)​+</a:t>
            </a:r>
            <a:r>
              <a:rPr lang="vi-VN" sz="1800" i="1" dirty="0" smtClean="0"/>
              <a:t>w</a:t>
            </a:r>
            <a:r>
              <a:rPr lang="vi-VN" sz="1800" dirty="0" smtClean="0"/>
              <a:t>2​∗</a:t>
            </a:r>
            <a:r>
              <a:rPr lang="vi-VN" sz="1800" i="1" dirty="0" smtClean="0"/>
              <a:t>x</a:t>
            </a:r>
            <a:r>
              <a:rPr lang="vi-VN" sz="1800" dirty="0" smtClean="0"/>
              <a:t>2(</a:t>
            </a:r>
            <a:r>
              <a:rPr lang="vi-VN" sz="1800" i="1" dirty="0" smtClean="0"/>
              <a:t>t</a:t>
            </a:r>
            <a:r>
              <a:rPr lang="vi-VN" sz="1800" dirty="0" smtClean="0"/>
              <a:t>)​)</a:t>
            </a:r>
          </a:p>
          <a:p>
            <a:pPr marL="0" lvl="0" indent="0">
              <a:buNone/>
            </a:pPr>
            <a:r>
              <a:rPr lang="vi-VN" sz="1800" dirty="0" smtClean="0"/>
              <a:t>rồi so sánh với ngưỡng cho vay của công ty t (bình thường là t = 0.5, thời kì thiết chặt thì là t = 0.8) nếu \hat{y_t}&gt;= t</a:t>
            </a:r>
            <a:r>
              <a:rPr lang="vi-VN" sz="1800" i="1" dirty="0" smtClean="0"/>
              <a:t>yt</a:t>
            </a:r>
            <a:r>
              <a:rPr lang="vi-VN" sz="1800" dirty="0" smtClean="0"/>
              <a:t>​^​&gt;=</a:t>
            </a:r>
            <a:r>
              <a:rPr lang="vi-VN" sz="1800" i="1" dirty="0" smtClean="0"/>
              <a:t>t</a:t>
            </a:r>
            <a:r>
              <a:rPr lang="vi-VN" sz="1800" dirty="0" smtClean="0"/>
              <a:t> thì cho vay, không thì không cho vay</a:t>
            </a:r>
            <a:r>
              <a:rPr lang="vi-VN" sz="1800" dirty="0" smtClean="0"/>
              <a:t>.</a:t>
            </a:r>
            <a:endParaRPr lang="vi-VN" sz="1800" dirty="0" smtClean="0"/>
          </a:p>
        </p:txBody>
      </p:sp>
      <p:sp>
        <p:nvSpPr>
          <p:cNvPr id="6" name="Text Placeholder 5"/>
          <p:cNvSpPr>
            <a:spLocks noGrp="1"/>
          </p:cNvSpPr>
          <p:nvPr>
            <p:ph type="body" idx="4"/>
          </p:nvPr>
        </p:nvSpPr>
        <p:spPr>
          <a:xfrm>
            <a:off x="6464146" y="1475117"/>
            <a:ext cx="4961100" cy="4382433"/>
          </a:xfrm>
        </p:spPr>
        <p:txBody>
          <a:bodyPr/>
          <a:lstStyle/>
          <a:p>
            <a:pPr>
              <a:buNone/>
            </a:pPr>
            <a:endParaRPr lang="en-US" dirty="0"/>
          </a:p>
        </p:txBody>
      </p:sp>
      <p:pic>
        <p:nvPicPr>
          <p:cNvPr id="70658" name="Picture 2"/>
          <p:cNvPicPr>
            <a:picLocks noChangeAspect="1" noChangeArrowheads="1"/>
          </p:cNvPicPr>
          <p:nvPr/>
        </p:nvPicPr>
        <p:blipFill>
          <a:blip r:embed="rId2"/>
          <a:srcRect/>
          <a:stretch>
            <a:fillRect/>
          </a:stretch>
        </p:blipFill>
        <p:spPr bwMode="auto">
          <a:xfrm>
            <a:off x="6466336" y="1526875"/>
            <a:ext cx="4834267" cy="367485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smtClean="0"/>
              <a:t>  6-</a:t>
            </a:r>
            <a:r>
              <a:rPr lang="vi-VN" sz="4800" dirty="0" smtClean="0"/>
              <a:t>Xây </a:t>
            </a:r>
            <a:r>
              <a:rPr lang="vi-VN" sz="4800" dirty="0" smtClean="0"/>
              <a:t>dựng đường thẳng phân chia</a:t>
            </a:r>
            <a:endParaRPr lang="en-US" dirty="0"/>
          </a:p>
        </p:txBody>
      </p:sp>
      <p:sp>
        <p:nvSpPr>
          <p:cNvPr id="5" name="Text Placeholder 4"/>
          <p:cNvSpPr>
            <a:spLocks noGrp="1"/>
          </p:cNvSpPr>
          <p:nvPr>
            <p:ph type="body" idx="3"/>
          </p:nvPr>
        </p:nvSpPr>
        <p:spPr>
          <a:xfrm>
            <a:off x="873350" y="1863306"/>
            <a:ext cx="4960800" cy="2769079"/>
          </a:xfrm>
        </p:spPr>
        <p:txBody>
          <a:bodyPr/>
          <a:lstStyle/>
          <a:p>
            <a:pPr marL="101600" indent="0">
              <a:buNone/>
            </a:pPr>
            <a:r>
              <a:rPr lang="vi-VN" dirty="0" smtClean="0"/>
              <a:t>Xét đường thẳng y = ax + b, thì f = y - (ax + b), ta có được 1 đường thẳng chia mặt phẳng là 2 phần, 1 phần f &gt; 0, 1 phần f &lt; 0 và các điểm trên đường thẳng thì f = 0.</a:t>
            </a:r>
          </a:p>
          <a:p>
            <a:pPr marL="101600" indent="0">
              <a:buNone/>
            </a:pPr>
            <a:r>
              <a:rPr lang="vi-VN" dirty="0" smtClean="0"/>
              <a:t>Giả sử mốc chính giữa là 0,5 thì Y`(i) &gt;= 0,5 thì cho vay , còn lại không cho </a:t>
            </a:r>
          </a:p>
          <a:p>
            <a:pPr>
              <a:buNone/>
            </a:pPr>
            <a:endParaRPr lang="en-US" dirty="0"/>
          </a:p>
        </p:txBody>
      </p:sp>
      <p:sp>
        <p:nvSpPr>
          <p:cNvPr id="6" name="Text Placeholder 5"/>
          <p:cNvSpPr>
            <a:spLocks noGrp="1"/>
          </p:cNvSpPr>
          <p:nvPr>
            <p:ph type="body" idx="4"/>
          </p:nvPr>
        </p:nvSpPr>
        <p:spPr/>
        <p:txBody>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9512" y="4166559"/>
            <a:ext cx="4510019" cy="195139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676846" y="2022884"/>
            <a:ext cx="3968150" cy="35133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150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3"/>
          </p:nvPr>
        </p:nvSpPr>
        <p:spPr>
          <a:xfrm>
            <a:off x="873350" y="621102"/>
            <a:ext cx="4960800" cy="5248198"/>
          </a:xfrm>
        </p:spPr>
        <p:txBody>
          <a:bodyPr/>
          <a:lstStyle/>
          <a:p>
            <a:pPr>
              <a:buNone/>
            </a:pPr>
            <a:r>
              <a:rPr lang="vi-VN" dirty="0" smtClean="0"/>
              <a:t>Tương tự</a:t>
            </a:r>
          </a:p>
          <a:p>
            <a:pPr>
              <a:buNone/>
            </a:pPr>
            <a:r>
              <a:rPr lang="vi-VN" dirty="0" smtClean="0"/>
              <a:t>            </a:t>
            </a:r>
            <a:r>
              <a:rPr lang="vi-VN" dirty="0" smtClean="0"/>
              <a:t> </a:t>
            </a:r>
            <a:r>
              <a:rPr lang="vi-VN" dirty="0" smtClean="0"/>
              <a:t>ŷi &lt; 0.5 &lt;=&gt; wo+w1 *x" +w2 *x &lt; 0</a:t>
            </a:r>
          </a:p>
          <a:p>
            <a:pPr>
              <a:buNone/>
            </a:pPr>
            <a:r>
              <a:rPr lang="vi-VN" dirty="0" smtClean="0"/>
              <a:t>=&gt; đường thẳng</a:t>
            </a:r>
          </a:p>
          <a:p>
            <a:pPr>
              <a:buNone/>
            </a:pPr>
            <a:r>
              <a:rPr lang="vi-VN" dirty="0" smtClean="0"/>
              <a:t>                   </a:t>
            </a:r>
            <a:r>
              <a:rPr lang="vi-VN" dirty="0" smtClean="0"/>
              <a:t> </a:t>
            </a:r>
            <a:r>
              <a:rPr lang="vi-VN" dirty="0" smtClean="0"/>
              <a:t>wo+w1 *x+w2 *y =0</a:t>
            </a:r>
          </a:p>
          <a:p>
            <a:pPr>
              <a:buNone/>
            </a:pPr>
            <a:r>
              <a:rPr lang="vi-VN" dirty="0" smtClean="0"/>
              <a:t>là đường phân cách giữa các điểm </a:t>
            </a:r>
            <a:r>
              <a:rPr lang="vi-VN" dirty="0" smtClean="0"/>
              <a:t>cho</a:t>
            </a:r>
            <a:r>
              <a:rPr lang="en-US" dirty="0" smtClean="0"/>
              <a:t> </a:t>
            </a:r>
            <a:r>
              <a:rPr lang="vi-VN" dirty="0" smtClean="0"/>
              <a:t>vay </a:t>
            </a:r>
            <a:r>
              <a:rPr lang="vi-VN" dirty="0" smtClean="0"/>
              <a:t>và từ chối.</a:t>
            </a:r>
            <a:endParaRPr lang="en-US" dirty="0"/>
          </a:p>
        </p:txBody>
      </p:sp>
      <p:sp>
        <p:nvSpPr>
          <p:cNvPr id="6" name="Text Placeholder 5"/>
          <p:cNvSpPr>
            <a:spLocks noGrp="1"/>
          </p:cNvSpPr>
          <p:nvPr>
            <p:ph type="body" idx="4"/>
          </p:nvPr>
        </p:nvSpPr>
        <p:spPr>
          <a:xfrm>
            <a:off x="6464146" y="646981"/>
            <a:ext cx="4961100" cy="5210569"/>
          </a:xfrm>
        </p:spPr>
        <p:txBody>
          <a:bodyPr/>
          <a:lstStyle/>
          <a:p>
            <a:pPr>
              <a:buNone/>
            </a:pPr>
            <a:r>
              <a:rPr lang="vi-VN" sz="2000" dirty="0" smtClean="0">
                <a:latin typeface="Work Sans Light" panose="020B0604020202020204" charset="0"/>
              </a:rPr>
              <a:t>Trong trường hợp tổng quát t bất kỳ, Y`(i) &gt;t</a:t>
            </a:r>
          </a:p>
          <a:p>
            <a:pPr>
              <a:buNone/>
            </a:pPr>
            <a:r>
              <a:rPr lang="vi-VN" sz="2000" dirty="0" smtClean="0">
                <a:latin typeface="Work Sans Light" panose="020B0604020202020204" charset="0"/>
              </a:rPr>
              <a:t> </a:t>
            </a:r>
            <a:r>
              <a:rPr lang="vi-VN" sz="2000" dirty="0" smtClean="0">
                <a:latin typeface="Work Sans Light" panose="020B0604020202020204" charset="0"/>
                <a:sym typeface="Wingdings" panose="05000000000000000000" pitchFamily="2" charset="2"/>
              </a:rPr>
              <a:t> </a:t>
            </a:r>
            <a:r>
              <a:rPr lang="vi-VN" sz="2000" b="1" dirty="0" smtClean="0">
                <a:latin typeface="Work Sans Light" panose="020B0604020202020204" charset="0"/>
                <a:sym typeface="Wingdings" panose="05000000000000000000" pitchFamily="2" charset="2"/>
              </a:rPr>
              <a:t>w0</a:t>
            </a:r>
            <a:r>
              <a:rPr lang="vi-VN" sz="2000" b="1" dirty="0" smtClean="0"/>
              <a:t> </a:t>
            </a:r>
            <a:r>
              <a:rPr lang="vi-VN" sz="2000" dirty="0" smtClean="0"/>
              <a:t>+w1*x+w2*y &gt; -ln((1/t)-1)</a:t>
            </a:r>
          </a:p>
          <a:p>
            <a:pPr>
              <a:buNone/>
            </a:pP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38687" y="2872597"/>
            <a:ext cx="4037162" cy="2236576"/>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556075" y="2232344"/>
            <a:ext cx="5382883" cy="34575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200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vi-VN" sz="1800" b="0" dirty="0" smtClean="0"/>
              <a:t>Logistic Regression thực ra được sử dụng nhiều trong các bài toán Classification.</a:t>
            </a:r>
          </a:p>
          <a:p>
            <a:endParaRPr lang="en-US" dirty="0"/>
          </a:p>
        </p:txBody>
      </p:sp>
      <p:sp>
        <p:nvSpPr>
          <p:cNvPr id="12" name="Subtitle 11"/>
          <p:cNvSpPr>
            <a:spLocks noGrp="1"/>
          </p:cNvSpPr>
          <p:nvPr>
            <p:ph type="subTitle" idx="2"/>
          </p:nvPr>
        </p:nvSpPr>
        <p:spPr/>
        <p:txBody>
          <a:bodyPr/>
          <a:lstStyle/>
          <a:p>
            <a:r>
              <a:rPr lang="en-US" sz="1800" b="0" dirty="0" smtClean="0"/>
              <a:t>Boundary </a:t>
            </a:r>
            <a:r>
              <a:rPr lang="en-US" sz="1800" b="0" dirty="0" err="1" smtClean="0"/>
              <a:t>tạo</a:t>
            </a:r>
            <a:r>
              <a:rPr lang="en-US" sz="1800" b="0" dirty="0" smtClean="0"/>
              <a:t> </a:t>
            </a:r>
            <a:r>
              <a:rPr lang="en-US" sz="1800" b="0" dirty="0" err="1" smtClean="0"/>
              <a:t>bởi</a:t>
            </a:r>
            <a:r>
              <a:rPr lang="en-US" sz="1800" b="0" dirty="0" smtClean="0"/>
              <a:t> Logistic Regression </a:t>
            </a:r>
            <a:r>
              <a:rPr lang="en-US" sz="1800" b="0" dirty="0" err="1" smtClean="0"/>
              <a:t>có</a:t>
            </a:r>
            <a:r>
              <a:rPr lang="en-US" sz="1800" b="0" dirty="0" smtClean="0"/>
              <a:t> </a:t>
            </a:r>
            <a:r>
              <a:rPr lang="en-US" sz="1800" b="0" dirty="0" err="1" smtClean="0"/>
              <a:t>dạng</a:t>
            </a:r>
            <a:r>
              <a:rPr lang="en-US" sz="1800" b="0" dirty="0" smtClean="0"/>
              <a:t> </a:t>
            </a:r>
            <a:r>
              <a:rPr lang="en-US" sz="1800" b="0" dirty="0" err="1" smtClean="0"/>
              <a:t>tuyến</a:t>
            </a:r>
            <a:r>
              <a:rPr lang="en-US" sz="1800" b="0" dirty="0" smtClean="0"/>
              <a:t> </a:t>
            </a:r>
            <a:r>
              <a:rPr lang="en-US" sz="1800" b="0" dirty="0" err="1" smtClean="0"/>
              <a:t>tính</a:t>
            </a:r>
            <a:endParaRPr lang="en-US" sz="1800" b="0" dirty="0" smtClean="0"/>
          </a:p>
          <a:p>
            <a:endParaRPr lang="en-US" dirty="0"/>
          </a:p>
        </p:txBody>
      </p:sp>
      <p:sp>
        <p:nvSpPr>
          <p:cNvPr id="9" name="Title 8"/>
          <p:cNvSpPr>
            <a:spLocks noGrp="1"/>
          </p:cNvSpPr>
          <p:nvPr>
            <p:ph type="title"/>
          </p:nvPr>
        </p:nvSpPr>
        <p:spPr/>
        <p:txBody>
          <a:bodyPr/>
          <a:lstStyle/>
          <a:p>
            <a:r>
              <a:rPr lang="en-US" sz="3600" dirty="0" smtClean="0"/>
              <a:t>7.</a:t>
            </a:r>
            <a:r>
              <a:rPr lang="en-US" sz="3600" b="0" dirty="0" smtClean="0"/>
              <a:t> </a:t>
            </a:r>
            <a:r>
              <a:rPr lang="en-US" sz="3600" b="0" dirty="0" err="1" smtClean="0"/>
              <a:t>Một</a:t>
            </a:r>
            <a:r>
              <a:rPr lang="en-US" sz="3600" b="0" dirty="0" smtClean="0"/>
              <a:t> </a:t>
            </a:r>
            <a:r>
              <a:rPr lang="en-US" sz="3600" b="0" dirty="0" err="1" smtClean="0"/>
              <a:t>vài</a:t>
            </a:r>
            <a:r>
              <a:rPr lang="en-US" sz="3600" b="0" dirty="0" smtClean="0"/>
              <a:t> </a:t>
            </a:r>
            <a:r>
              <a:rPr lang="en-US" sz="3600" b="0" dirty="0" err="1" smtClean="0"/>
              <a:t>tính</a:t>
            </a:r>
            <a:r>
              <a:rPr lang="en-US" sz="3600" b="0" dirty="0" smtClean="0"/>
              <a:t> </a:t>
            </a:r>
            <a:r>
              <a:rPr lang="en-US" sz="3600" b="0" dirty="0" err="1" smtClean="0"/>
              <a:t>chất</a:t>
            </a:r>
            <a:r>
              <a:rPr lang="en-US" sz="3600" b="0" dirty="0" smtClean="0"/>
              <a:t> </a:t>
            </a:r>
            <a:r>
              <a:rPr lang="en-US" sz="3600" b="0" dirty="0" err="1" smtClean="0"/>
              <a:t>của</a:t>
            </a:r>
            <a:r>
              <a:rPr lang="en-US" sz="3600" b="0" dirty="0" smtClean="0"/>
              <a:t> </a:t>
            </a:r>
            <a:r>
              <a:rPr lang="en-US" sz="3600" b="0" dirty="0" smtClean="0"/>
              <a:t>Logistic Regression</a:t>
            </a:r>
            <a:r>
              <a:rPr lang="en-US" sz="3600" b="0" dirty="0" smtClean="0"/>
              <a:t/>
            </a:r>
            <a:br>
              <a:rPr lang="en-US" sz="3600" b="0" dirty="0" smtClean="0"/>
            </a:br>
            <a:endParaRPr lang="en-US" sz="3600" dirty="0"/>
          </a:p>
        </p:txBody>
      </p:sp>
      <p:sp>
        <p:nvSpPr>
          <p:cNvPr id="13" name="Text Placeholder 12"/>
          <p:cNvSpPr>
            <a:spLocks noGrp="1"/>
          </p:cNvSpPr>
          <p:nvPr>
            <p:ph type="body" idx="3"/>
          </p:nvPr>
        </p:nvSpPr>
        <p:spPr/>
        <p:txBody>
          <a:bodyPr/>
          <a:lstStyle/>
          <a:p>
            <a:pPr>
              <a:buNone/>
            </a:pPr>
            <a:r>
              <a:rPr lang="vi-VN" sz="1800" dirty="0" smtClean="0"/>
              <a:t>Mặc dù có tên là Regression, tức một mô hình cho fitting, Logistic Regression lại được sử dụng nhiều trong các bài toán Classification. Sau khi tìm được mô hình, việc xác định class yy cho một điểm dữ liệu xx được xác định bằng việc so sánh hai biểu thức xác suất</a:t>
            </a:r>
            <a:r>
              <a:rPr lang="vi-VN" sz="1800" dirty="0" smtClean="0"/>
              <a:t>:</a:t>
            </a:r>
            <a:endParaRPr lang="en-US" sz="1800" dirty="0" smtClean="0"/>
          </a:p>
          <a:p>
            <a:pPr>
              <a:buNone/>
            </a:pPr>
            <a:r>
              <a:rPr lang="en-US" sz="1800" dirty="0" smtClean="0"/>
              <a:t>		P(y </a:t>
            </a:r>
            <a:r>
              <a:rPr lang="en-US" sz="1800" dirty="0" smtClean="0"/>
              <a:t>= 1|x; w); P(y = 0|x; w)</a:t>
            </a:r>
          </a:p>
          <a:p>
            <a:pPr>
              <a:buNone/>
            </a:pPr>
            <a:endParaRPr lang="en-US" sz="1800" dirty="0"/>
          </a:p>
        </p:txBody>
      </p:sp>
      <p:sp>
        <p:nvSpPr>
          <p:cNvPr id="14" name="Text Placeholder 13"/>
          <p:cNvSpPr>
            <a:spLocks noGrp="1"/>
          </p:cNvSpPr>
          <p:nvPr>
            <p:ph type="body" idx="4"/>
          </p:nvPr>
        </p:nvSpPr>
        <p:spPr/>
        <p:txBody>
          <a:bodyPr/>
          <a:lstStyle/>
          <a:p>
            <a:endParaRPr lang="en-US" dirty="0" smtClean="0"/>
          </a:p>
          <a:p>
            <a:endParaRPr lang="en-US" dirty="0" smtClean="0"/>
          </a:p>
          <a:p>
            <a:endParaRPr lang="en-US" dirty="0" smtClean="0"/>
          </a:p>
          <a:p>
            <a:endParaRPr lang="en-US" dirty="0" smtClean="0"/>
          </a:p>
          <a:p>
            <a:pPr>
              <a:buNone/>
            </a:pPr>
            <a:r>
              <a:rPr lang="vi-VN" sz="1800" dirty="0" smtClean="0"/>
              <a:t>Nói cách khác, boundary giữa hai class là đường có phương trình wTxwTx. Đây chính là phương trình của một siêu mặt phẳng. Vậy Logistic Regression tạo ra boundary có dạng tuyến tính.</a:t>
            </a:r>
            <a:endParaRPr lang="en-US" sz="1800" dirty="0"/>
          </a:p>
        </p:txBody>
      </p:sp>
      <p:pic>
        <p:nvPicPr>
          <p:cNvPr id="73730" name="Picture 2"/>
          <p:cNvPicPr>
            <a:picLocks noChangeAspect="1" noChangeArrowheads="1"/>
          </p:cNvPicPr>
          <p:nvPr/>
        </p:nvPicPr>
        <p:blipFill>
          <a:blip r:embed="rId2"/>
          <a:srcRect/>
          <a:stretch>
            <a:fillRect/>
          </a:stretch>
        </p:blipFill>
        <p:spPr bwMode="auto">
          <a:xfrm>
            <a:off x="6323596" y="2903417"/>
            <a:ext cx="5471007" cy="121717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smtClean="0"/>
              <a:t>				7-</a:t>
            </a:r>
            <a:r>
              <a:rPr lang="vi-VN" b="0" dirty="0" smtClean="0"/>
              <a:t>Ứng </a:t>
            </a:r>
            <a:r>
              <a:rPr lang="vi-VN" b="0" dirty="0" smtClean="0"/>
              <a:t>dụng</a:t>
            </a:r>
            <a:endParaRPr lang="en-US" dirty="0"/>
          </a:p>
        </p:txBody>
      </p:sp>
      <p:sp>
        <p:nvSpPr>
          <p:cNvPr id="5" name="Text Placeholder 4"/>
          <p:cNvSpPr>
            <a:spLocks noGrp="1"/>
          </p:cNvSpPr>
          <p:nvPr>
            <p:ph type="body" idx="3"/>
          </p:nvPr>
        </p:nvSpPr>
        <p:spPr/>
        <p:txBody>
          <a:bodyPr/>
          <a:lstStyle/>
          <a:p>
            <a:endParaRPr lang="en-US" dirty="0"/>
          </a:p>
        </p:txBody>
      </p:sp>
      <p:sp>
        <p:nvSpPr>
          <p:cNvPr id="6" name="Text Placeholder 5"/>
          <p:cNvSpPr>
            <a:spLocks noGrp="1"/>
          </p:cNvSpPr>
          <p:nvPr>
            <p:ph type="body" idx="4"/>
          </p:nvPr>
        </p:nvSpPr>
        <p:spPr/>
        <p:txBody>
          <a:bodyPr/>
          <a:lstStyle/>
          <a:p>
            <a:endParaRPr lang="en-US" dirty="0"/>
          </a:p>
        </p:txBody>
      </p:sp>
      <p:pic>
        <p:nvPicPr>
          <p:cNvPr id="7" name="Picture 2"/>
          <p:cNvPicPr>
            <a:picLocks noChangeAspect="1" noChangeArrowheads="1"/>
          </p:cNvPicPr>
          <p:nvPr/>
        </p:nvPicPr>
        <p:blipFill>
          <a:blip r:embed="rId2"/>
          <a:srcRect/>
          <a:stretch>
            <a:fillRect/>
          </a:stretch>
        </p:blipFill>
        <p:spPr bwMode="auto">
          <a:xfrm>
            <a:off x="692242" y="1992702"/>
            <a:ext cx="5277238" cy="4063042"/>
          </a:xfrm>
          <a:prstGeom prst="rect">
            <a:avLst/>
          </a:prstGeom>
          <a:noFill/>
          <a:ln w="9525">
            <a:noFill/>
            <a:miter lim="800000"/>
            <a:headEnd/>
            <a:tailEnd/>
          </a:ln>
          <a:effectLst/>
        </p:spPr>
      </p:pic>
      <p:pic>
        <p:nvPicPr>
          <p:cNvPr id="8" name="Picture 3"/>
          <p:cNvPicPr>
            <a:picLocks noChangeAspect="1" noChangeArrowheads="1"/>
          </p:cNvPicPr>
          <p:nvPr/>
        </p:nvPicPr>
        <p:blipFill>
          <a:blip r:embed="rId3"/>
          <a:srcRect/>
          <a:stretch>
            <a:fillRect/>
          </a:stretch>
        </p:blipFill>
        <p:spPr bwMode="auto">
          <a:xfrm>
            <a:off x="6331789" y="1975449"/>
            <a:ext cx="5621971" cy="409754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540" y="344170"/>
            <a:ext cx="6908165" cy="1127125"/>
          </a:xfrm>
        </p:spPr>
        <p:txBody>
          <a:bodyPr/>
          <a:lstStyle/>
          <a:p>
            <a:pPr algn="l"/>
            <a:r>
              <a:rPr lang="en-US" sz="4500" dirty="0" smtClean="0">
                <a:latin typeface="Times New Roman" panose="02020603050405020304" charset="0"/>
                <a:cs typeface="Times New Roman" panose="02020603050405020304" charset="0"/>
              </a:rPr>
              <a:t>			1</a:t>
            </a:r>
            <a:r>
              <a:rPr lang="en-US" sz="4500" dirty="0">
                <a:latin typeface="Times New Roman" panose="02020603050405020304" charset="0"/>
                <a:cs typeface="Times New Roman" panose="02020603050405020304" charset="0"/>
              </a:rPr>
              <a:t>. </a:t>
            </a:r>
            <a:r>
              <a:rPr lang="en-US" sz="4500" dirty="0" err="1">
                <a:latin typeface="Times New Roman" panose="02020603050405020304" charset="0"/>
                <a:cs typeface="Times New Roman" panose="02020603050405020304" charset="0"/>
              </a:rPr>
              <a:t>Khái</a:t>
            </a:r>
            <a:r>
              <a:rPr lang="en-US" sz="4500" dirty="0">
                <a:latin typeface="Times New Roman" panose="02020603050405020304" charset="0"/>
                <a:cs typeface="Times New Roman" panose="02020603050405020304" charset="0"/>
              </a:rPr>
              <a:t> </a:t>
            </a:r>
            <a:r>
              <a:rPr lang="en-US" sz="4500" dirty="0" err="1">
                <a:latin typeface="Times New Roman" panose="02020603050405020304" charset="0"/>
                <a:cs typeface="Times New Roman" panose="02020603050405020304" charset="0"/>
              </a:rPr>
              <a:t>Niệm</a:t>
            </a:r>
            <a:endParaRPr lang="en-US" sz="4500" dirty="0">
              <a:latin typeface="Times New Roman" panose="02020603050405020304" charset="0"/>
              <a:cs typeface="Times New Roman" panose="02020603050405020304" charset="0"/>
            </a:endParaRPr>
          </a:p>
        </p:txBody>
      </p:sp>
      <p:sp>
        <p:nvSpPr>
          <p:cNvPr id="5" name="Text Box 4"/>
          <p:cNvSpPr txBox="1"/>
          <p:nvPr/>
        </p:nvSpPr>
        <p:spPr>
          <a:xfrm>
            <a:off x="2303254" y="1440611"/>
            <a:ext cx="7530860" cy="3273204"/>
          </a:xfrm>
          <a:prstGeom prst="rect">
            <a:avLst/>
          </a:prstGeom>
          <a:noFill/>
        </p:spPr>
        <p:txBody>
          <a:bodyPr wrap="square" rtlCol="0" anchor="t">
            <a:spAutoFit/>
          </a:bodyPr>
          <a:lstStyle/>
          <a:p>
            <a:pPr algn="just">
              <a:lnSpc>
                <a:spcPct val="130000"/>
              </a:lnSpc>
            </a:pPr>
            <a:r>
              <a:rPr lang="en-US" altLang="en-GB" sz="1800" dirty="0" smtClean="0">
                <a:latin typeface="Times New Roman" panose="02020603050405020304" charset="0"/>
                <a:cs typeface="Times New Roman" panose="02020603050405020304" charset="0"/>
                <a:sym typeface="+mn-ea"/>
              </a:rPr>
              <a:t>-</a:t>
            </a:r>
            <a:r>
              <a:rPr lang="vi-VN" sz="2000" dirty="0" smtClean="0">
                <a:solidFill>
                  <a:schemeClr val="bg2"/>
                </a:solidFill>
              </a:rPr>
              <a:t>Logistic Regression là 1 thuật toán phân loại được dùng để gán các đối tượng cho 1 tập hợp giá trị rời rạc (như 0, 1, 2, ...). Một ví dụ điển hình là phân loại Email, gồm có email công việc, email gia đình, email spam, ... Giao dịch trực tuyến có là an toàn hay không an toàn, khối u lành tính hay ác tình. Thuật toán trên dùng hàm sigmoid logistic để đưa ra đánh giá theo xác suất. Ví dụ: Khối u này 80% là lành tính, giao dịch này 90% là gian lận, ...</a:t>
            </a:r>
          </a:p>
          <a:p>
            <a:pPr marL="0" lvl="0" indent="0" algn="just" rtl="0">
              <a:lnSpc>
                <a:spcPct val="130000"/>
              </a:lnSpc>
              <a:spcBef>
                <a:spcPts val="0"/>
              </a:spcBef>
              <a:spcAft>
                <a:spcPts val="0"/>
              </a:spcAft>
              <a:buNone/>
            </a:pPr>
            <a:endParaRPr lang="en-US" altLang="en-GB" sz="1900" dirty="0">
              <a:solidFill>
                <a:schemeClr val="bg2"/>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2"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ox(in)">
                                      <p:cBhvr>
                                        <p:cTn id="1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8" name="Google Shape;758;p24"/>
          <p:cNvSpPr txBox="1">
            <a:spLocks noGrp="1"/>
          </p:cNvSpPr>
          <p:nvPr>
            <p:ph type="body" idx="1"/>
          </p:nvPr>
        </p:nvSpPr>
        <p:spPr>
          <a:xfrm>
            <a:off x="868182" y="2885940"/>
            <a:ext cx="3214800" cy="1262100"/>
          </a:xfrm>
          <a:prstGeom prst="rect">
            <a:avLst/>
          </a:prstGeom>
          <a:noFill/>
          <a:ln>
            <a:noFill/>
          </a:ln>
        </p:spPr>
        <p:txBody>
          <a:bodyPr spcFirstLastPara="1" wrap="square" lIns="121900" tIns="121900" rIns="121900" bIns="121900" anchor="t" anchorCtr="0">
            <a:noAutofit/>
          </a:bodyPr>
          <a:lstStyle/>
          <a:p>
            <a:pPr marL="0" lvl="0" indent="0" algn="l" rtl="0">
              <a:lnSpc>
                <a:spcPct val="200000"/>
              </a:lnSpc>
              <a:spcBef>
                <a:spcPts val="0"/>
              </a:spcBef>
              <a:spcAft>
                <a:spcPts val="2100"/>
              </a:spcAft>
              <a:buSzPts val="1900"/>
              <a:buNone/>
            </a:pPr>
            <a:r>
              <a:rPr lang="en-GB"/>
              <a:t>.</a:t>
            </a:r>
          </a:p>
        </p:txBody>
      </p:sp>
      <p:sp>
        <p:nvSpPr>
          <p:cNvPr id="3" name="Title 2"/>
          <p:cNvSpPr>
            <a:spLocks noGrp="1"/>
          </p:cNvSpPr>
          <p:nvPr>
            <p:ph type="title" idx="5"/>
          </p:nvPr>
        </p:nvSpPr>
        <p:spPr>
          <a:xfrm>
            <a:off x="720090" y="129540"/>
            <a:ext cx="11055985" cy="898525"/>
          </a:xfrm>
        </p:spPr>
        <p:txBody>
          <a:bodyPr/>
          <a:lstStyle/>
          <a:p>
            <a:r>
              <a:rPr lang="en-US" dirty="0"/>
              <a:t>2. </a:t>
            </a:r>
            <a:r>
              <a:rPr lang="en-US" dirty="0" err="1" smtClean="0"/>
              <a:t>Hàm</a:t>
            </a:r>
            <a:r>
              <a:rPr lang="en-US" dirty="0" smtClean="0"/>
              <a:t> </a:t>
            </a:r>
            <a:r>
              <a:rPr lang="en-US" dirty="0" smtClean="0"/>
              <a:t>sigmoid </a:t>
            </a:r>
            <a:r>
              <a:rPr lang="en-US" b="0" dirty="0" smtClean="0"/>
              <a:t>function</a:t>
            </a:r>
            <a:r>
              <a:rPr lang="en-US" b="0" dirty="0" smtClean="0"/>
              <a:t/>
            </a:r>
            <a:br>
              <a:rPr lang="en-US" b="0" dirty="0" smtClean="0"/>
            </a:br>
            <a:r>
              <a:rPr lang="en-US" dirty="0" smtClean="0"/>
              <a:t/>
            </a:r>
            <a:br>
              <a:rPr lang="en-US" dirty="0" smtClean="0"/>
            </a:br>
            <a:r>
              <a:rPr lang="en-US" b="0" dirty="0" smtClean="0"/>
              <a:t/>
            </a:r>
            <a:br>
              <a:rPr lang="en-US" b="0" dirty="0" smtClean="0"/>
            </a:br>
            <a:endParaRPr lang="en-US" dirty="0"/>
          </a:p>
        </p:txBody>
      </p:sp>
      <p:sp>
        <p:nvSpPr>
          <p:cNvPr id="2" name="Text Placeholder 1"/>
          <p:cNvSpPr>
            <a:spLocks noGrp="1"/>
          </p:cNvSpPr>
          <p:nvPr>
            <p:ph type="body" idx="1"/>
          </p:nvPr>
        </p:nvSpPr>
        <p:spPr>
          <a:xfrm>
            <a:off x="483080" y="1176909"/>
            <a:ext cx="5564038" cy="2704979"/>
          </a:xfrm>
        </p:spPr>
        <p:txBody>
          <a:bodyPr/>
          <a:lstStyle/>
          <a:p>
            <a:pPr marL="107950" indent="0">
              <a:buNone/>
            </a:pPr>
            <a:r>
              <a:rPr lang="vi-VN" sz="1600" dirty="0" smtClean="0"/>
              <a:t>Giờ phải tìm xác suất cho vay của 1 hồ sơ, đương nhiên là giá trị trong đoạn [0, 1] rồi. Hàm mà luôn có giá trị trong đoạn [0, 1], liên tục mà lại dễ sử dụng thì đó là hàm sigmoid</a:t>
            </a:r>
            <a:r>
              <a:rPr lang="vi-VN" sz="1600" dirty="0" smtClean="0"/>
              <a:t>.</a:t>
            </a:r>
            <a:endParaRPr lang="en-US" sz="1600" dirty="0" smtClean="0"/>
          </a:p>
          <a:p>
            <a:pPr>
              <a:buNone/>
            </a:pPr>
            <a:r>
              <a:rPr lang="vi-VN" sz="1600" dirty="0" smtClean="0"/>
              <a:t>Nhận xét:</a:t>
            </a:r>
          </a:p>
          <a:p>
            <a:pPr>
              <a:buNone/>
            </a:pPr>
            <a:r>
              <a:rPr lang="vi-VN" sz="1600" dirty="0" smtClean="0"/>
              <a:t>Hàm liên tục và luôn đưa ra giá trị trong khoảng (0, 1) </a:t>
            </a:r>
          </a:p>
          <a:p>
            <a:pPr>
              <a:buNone/>
            </a:pPr>
            <a:r>
              <a:rPr lang="vi-VN" sz="1600" dirty="0" smtClean="0"/>
              <a:t>Có đạo hàm tại mọi điểm nên có thể dùng </a:t>
            </a:r>
            <a:r>
              <a:rPr lang="vi-VN" sz="1600" dirty="0" smtClean="0"/>
              <a:t>gradient descent</a:t>
            </a:r>
            <a:endParaRPr lang="vi-VN" sz="1600" dirty="0" smtClean="0"/>
          </a:p>
          <a:p>
            <a:pPr marL="107950" indent="0">
              <a:buNone/>
            </a:pPr>
            <a:endParaRPr lang="en-US" sz="1600" dirty="0">
              <a:latin typeface="Times New Roman" panose="02020603050405020304" charset="0"/>
              <a:cs typeface="Times New Roman" panose="02020603050405020304" charset="0"/>
            </a:endParaRPr>
          </a:p>
        </p:txBody>
      </p:sp>
      <p:sp>
        <p:nvSpPr>
          <p:cNvPr id="10" name="Google Shape;762;p24"/>
          <p:cNvSpPr txBox="1"/>
          <p:nvPr/>
        </p:nvSpPr>
        <p:spPr>
          <a:xfrm>
            <a:off x="6244590" y="1031240"/>
            <a:ext cx="5531485" cy="71501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500" b="1" i="0" u="none" strike="noStrike" cap="none">
                <a:solidFill>
                  <a:schemeClr val="lt1"/>
                </a:solidFill>
                <a:latin typeface="DM Sans"/>
                <a:ea typeface="DM Sans"/>
                <a:cs typeface="DM Sans"/>
                <a:sym typeface="DM Sans"/>
              </a:defRPr>
            </a:lvl1pPr>
            <a:lvl2pPr marR="0" lvl="1"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l" rtl="0">
              <a:lnSpc>
                <a:spcPct val="100000"/>
              </a:lnSpc>
              <a:spcBef>
                <a:spcPts val="0"/>
              </a:spcBef>
              <a:spcAft>
                <a:spcPts val="0"/>
              </a:spcAft>
              <a:buClr>
                <a:schemeClr val="dk1"/>
              </a:buClr>
              <a:buSzPts val="4000"/>
              <a:buFont typeface="Abril Fatface" panose="02000503000000020003"/>
              <a:buNone/>
              <a:defRPr sz="4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marL="0" lvl="0" indent="0" algn="l" rtl="0">
              <a:lnSpc>
                <a:spcPct val="100000"/>
              </a:lnSpc>
              <a:spcBef>
                <a:spcPts val="0"/>
              </a:spcBef>
              <a:spcAft>
                <a:spcPts val="0"/>
              </a:spcAft>
              <a:buSzPts val="3500"/>
              <a:buNone/>
            </a:pPr>
            <a:endParaRPr lang="en-US" altLang="en-GB" sz="3100" dirty="0">
              <a:solidFill>
                <a:schemeClr val="accent1"/>
              </a:solidFill>
            </a:endParaRPr>
          </a:p>
        </p:txBody>
      </p:sp>
      <p:pic>
        <p:nvPicPr>
          <p:cNvPr id="1027" name="Picture 3"/>
          <p:cNvPicPr>
            <a:picLocks noChangeAspect="1" noChangeArrowheads="1"/>
          </p:cNvPicPr>
          <p:nvPr/>
        </p:nvPicPr>
        <p:blipFill>
          <a:blip r:embed="rId3"/>
          <a:srcRect/>
          <a:stretch>
            <a:fillRect/>
          </a:stretch>
        </p:blipFill>
        <p:spPr bwMode="auto">
          <a:xfrm>
            <a:off x="6124576" y="1181819"/>
            <a:ext cx="5917898" cy="364327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ox(in)">
                                      <p:cBhvr>
                                        <p:cTn id="12" dur="2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ox(in)">
                                      <p:cBhvr>
                                        <p:cTn id="17" dur="20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ox(in)">
                                      <p:cBhvr>
                                        <p:cTn id="22" dur="20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ox(in)">
                                      <p:cBhvr>
                                        <p:cTn id="27" dur="20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nodePh="1">
                                  <p:stCondLst>
                                    <p:cond delay="0"/>
                                  </p:stCondLst>
                                  <p:endCondLst>
                                    <p:cond evt="begin" delay="0">
                                      <p:tn val="30"/>
                                    </p:cond>
                                  </p:end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circle(in)">
                                      <p:cBhvr>
                                        <p:cTn id="32"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idx="3"/>
          </p:nvPr>
        </p:nvSpPr>
        <p:spPr>
          <a:xfrm>
            <a:off x="873350" y="462987"/>
            <a:ext cx="4960800" cy="5406313"/>
          </a:xfrm>
        </p:spPr>
        <p:txBody>
          <a:bodyPr/>
          <a:lstStyle/>
          <a:p>
            <a:pPr>
              <a:buNone/>
            </a:pPr>
            <a:r>
              <a:rPr lang="en-US" dirty="0" err="1" smtClean="0"/>
              <a:t>Trong</a:t>
            </a:r>
            <a:r>
              <a:rPr lang="en-US" dirty="0" smtClean="0"/>
              <a:t> </a:t>
            </a:r>
            <a:r>
              <a:rPr lang="en-US" dirty="0" err="1" smtClean="0"/>
              <a:t>số</a:t>
            </a:r>
            <a:r>
              <a:rPr lang="en-US" dirty="0" smtClean="0"/>
              <a:t> </a:t>
            </a:r>
            <a:r>
              <a:rPr lang="en-US" dirty="0" err="1" smtClean="0"/>
              <a:t>các</a:t>
            </a:r>
            <a:r>
              <a:rPr lang="en-US" dirty="0" smtClean="0"/>
              <a:t> </a:t>
            </a:r>
            <a:r>
              <a:rPr lang="en-US" dirty="0" err="1" smtClean="0"/>
              <a:t>hàm</a:t>
            </a:r>
            <a:r>
              <a:rPr lang="en-US" dirty="0" smtClean="0"/>
              <a:t> </a:t>
            </a:r>
            <a:r>
              <a:rPr lang="en-US" dirty="0" err="1" smtClean="0"/>
              <a:t>số</a:t>
            </a:r>
            <a:r>
              <a:rPr lang="en-US" dirty="0" smtClean="0"/>
              <a:t> </a:t>
            </a:r>
            <a:r>
              <a:rPr lang="en-US" dirty="0" err="1" smtClean="0"/>
              <a:t>có</a:t>
            </a:r>
            <a:r>
              <a:rPr lang="en-US" dirty="0" smtClean="0"/>
              <a:t> 3 </a:t>
            </a:r>
            <a:r>
              <a:rPr lang="en-US" dirty="0" err="1" smtClean="0"/>
              <a:t>tính</a:t>
            </a:r>
            <a:r>
              <a:rPr lang="en-US" dirty="0" smtClean="0"/>
              <a:t> </a:t>
            </a:r>
            <a:r>
              <a:rPr lang="en-US" dirty="0" err="1" smtClean="0"/>
              <a:t>chất</a:t>
            </a:r>
            <a:r>
              <a:rPr lang="en-US" dirty="0" smtClean="0"/>
              <a:t> </a:t>
            </a:r>
            <a:r>
              <a:rPr lang="en-US" dirty="0" err="1" smtClean="0"/>
              <a:t>nói</a:t>
            </a:r>
            <a:r>
              <a:rPr lang="en-US" dirty="0" smtClean="0"/>
              <a:t> </a:t>
            </a:r>
            <a:r>
              <a:rPr lang="en-US" dirty="0" err="1" smtClean="0"/>
              <a:t>trên</a:t>
            </a:r>
            <a:r>
              <a:rPr lang="en-US" dirty="0" smtClean="0"/>
              <a:t> </a:t>
            </a:r>
            <a:r>
              <a:rPr lang="en-US" dirty="0" err="1" smtClean="0"/>
              <a:t>thì</a:t>
            </a:r>
            <a:r>
              <a:rPr lang="en-US" dirty="0" smtClean="0"/>
              <a:t> </a:t>
            </a:r>
            <a:r>
              <a:rPr lang="en-US" dirty="0" err="1" smtClean="0"/>
              <a:t>hàm</a:t>
            </a:r>
            <a:r>
              <a:rPr lang="en-US" dirty="0" smtClean="0"/>
              <a:t> </a:t>
            </a:r>
            <a:r>
              <a:rPr lang="en-US" i="1" dirty="0" smtClean="0"/>
              <a:t>sigmoid</a:t>
            </a:r>
            <a:r>
              <a:rPr lang="en-US" dirty="0" smtClean="0"/>
              <a:t>:</a:t>
            </a:r>
          </a:p>
          <a:p>
            <a:pPr>
              <a:buNone/>
            </a:pPr>
            <a:endParaRPr lang="en-US" dirty="0" smtClean="0"/>
          </a:p>
          <a:p>
            <a:pPr>
              <a:buNone/>
            </a:pPr>
            <a:endParaRPr lang="en-US" dirty="0" smtClean="0"/>
          </a:p>
          <a:p>
            <a:pPr>
              <a:buNone/>
            </a:pPr>
            <a:endParaRPr lang="en-US" dirty="0" smtClean="0"/>
          </a:p>
          <a:p>
            <a:pPr>
              <a:buNone/>
            </a:pPr>
            <a:r>
              <a:rPr lang="vi-VN" dirty="0" smtClean="0"/>
              <a:t>được sử dụng nhiều nhất, vì nó bị chặn trong khoảng (0,1)(0,1). Thêm nữa</a:t>
            </a:r>
            <a:r>
              <a:rPr lang="vi-VN" dirty="0" smtClean="0"/>
              <a:t>:</a:t>
            </a:r>
            <a:endParaRPr lang="en-US" dirty="0" smtClean="0"/>
          </a:p>
          <a:p>
            <a:pPr>
              <a:buNone/>
            </a:pPr>
            <a:r>
              <a:rPr lang="pt-BR" dirty="0" smtClean="0"/>
              <a:t>lim o(s) = 0; lim o(s) = </a:t>
            </a:r>
            <a:r>
              <a:rPr lang="pt-BR" dirty="0" smtClean="0"/>
              <a:t>1</a:t>
            </a:r>
          </a:p>
          <a:p>
            <a:pPr>
              <a:buNone/>
            </a:pPr>
            <a:r>
              <a:rPr lang="pt-BR" dirty="0" smtClean="0"/>
              <a:t>S-00 8+00</a:t>
            </a:r>
          </a:p>
          <a:p>
            <a:pPr>
              <a:buNone/>
            </a:pPr>
            <a:endParaRPr lang="en-US" dirty="0" smtClean="0"/>
          </a:p>
          <a:p>
            <a:pPr>
              <a:buNone/>
            </a:pPr>
            <a:endParaRPr lang="en-US" dirty="0"/>
          </a:p>
        </p:txBody>
      </p:sp>
      <p:sp>
        <p:nvSpPr>
          <p:cNvPr id="15" name="Text Placeholder 14"/>
          <p:cNvSpPr>
            <a:spLocks noGrp="1"/>
          </p:cNvSpPr>
          <p:nvPr>
            <p:ph type="body" idx="4"/>
          </p:nvPr>
        </p:nvSpPr>
        <p:spPr>
          <a:xfrm>
            <a:off x="6464146" y="428263"/>
            <a:ext cx="4961100" cy="5429287"/>
          </a:xfrm>
        </p:spPr>
        <p:txBody>
          <a:bodyPr/>
          <a:lstStyle/>
          <a:p>
            <a:pPr>
              <a:buNone/>
            </a:pPr>
            <a:r>
              <a:rPr lang="vi-VN" dirty="0" smtClean="0"/>
              <a:t>Đặc biệt hơn nữa</a:t>
            </a:r>
            <a:r>
              <a:rPr lang="vi-VN" dirty="0" smtClean="0"/>
              <a:t>:</a:t>
            </a:r>
            <a:endParaRPr lang="en-US" dirty="0" smtClean="0"/>
          </a:p>
          <a:p>
            <a:pPr>
              <a:buNone/>
            </a:pPr>
            <a:endParaRPr lang="en-US" dirty="0" smtClean="0"/>
          </a:p>
          <a:p>
            <a:pPr>
              <a:buNone/>
            </a:pPr>
            <a:endParaRPr lang="en-US" dirty="0" smtClean="0"/>
          </a:p>
          <a:p>
            <a:pPr>
              <a:buNone/>
            </a:pPr>
            <a:r>
              <a:rPr lang="vi-VN" dirty="0" smtClean="0"/>
              <a:t>Ngoài ra, hàm </a:t>
            </a:r>
            <a:r>
              <a:rPr lang="vi-VN" i="1" dirty="0" smtClean="0"/>
              <a:t>tanh</a:t>
            </a:r>
            <a:r>
              <a:rPr lang="vi-VN" dirty="0" smtClean="0"/>
              <a:t> cũng hay được sử dụng</a:t>
            </a:r>
            <a:r>
              <a:rPr lang="vi-VN" dirty="0" smtClean="0"/>
              <a:t>:</a:t>
            </a:r>
            <a:endParaRPr lang="en-US" dirty="0" smtClean="0"/>
          </a:p>
          <a:p>
            <a:pPr>
              <a:buNone/>
            </a:pPr>
            <a:endParaRPr lang="en-US" dirty="0" smtClean="0"/>
          </a:p>
          <a:p>
            <a:pPr>
              <a:buNone/>
            </a:pPr>
            <a:endParaRPr lang="en-US" dirty="0" smtClean="0"/>
          </a:p>
          <a:p>
            <a:pPr>
              <a:buNone/>
            </a:pPr>
            <a:endParaRPr lang="en-US" dirty="0" smtClean="0"/>
          </a:p>
          <a:p>
            <a:pPr>
              <a:buNone/>
            </a:pPr>
            <a:r>
              <a:rPr lang="vi-VN" dirty="0" smtClean="0"/>
              <a:t>Hàm số này nhận giá trị trong khoảng (−1,1)(−1,1) nhưng có thể dễ dàng đưa nó về khoảng (0,1)(0,1). Bạn đọc có thể chứng minh được</a:t>
            </a:r>
            <a:r>
              <a:rPr lang="vi-VN" dirty="0" smtClean="0"/>
              <a:t>:</a:t>
            </a:r>
            <a:endParaRPr lang="en-US" dirty="0" smtClean="0"/>
          </a:p>
          <a:p>
            <a:pPr>
              <a:buNone/>
            </a:pPr>
            <a:r>
              <a:rPr lang="en-US" dirty="0" smtClean="0"/>
              <a:t>		</a:t>
            </a:r>
            <a:r>
              <a:rPr lang="en-US" dirty="0" err="1" smtClean="0"/>
              <a:t>tanh</a:t>
            </a:r>
            <a:r>
              <a:rPr lang="en-US" dirty="0" smtClean="0"/>
              <a:t>(s</a:t>
            </a:r>
            <a:r>
              <a:rPr lang="en-US" dirty="0" smtClean="0"/>
              <a:t>) = 20(2s) – 1</a:t>
            </a:r>
          </a:p>
          <a:p>
            <a:pPr>
              <a:buNone/>
            </a:pPr>
            <a:endParaRPr lang="en-US" dirty="0" smtClean="0"/>
          </a:p>
          <a:p>
            <a:pPr>
              <a:buNone/>
            </a:pPr>
            <a:endParaRPr lang="en-US" dirty="0"/>
          </a:p>
        </p:txBody>
      </p:sp>
      <p:pic>
        <p:nvPicPr>
          <p:cNvPr id="74754" name="Picture 2"/>
          <p:cNvPicPr>
            <a:picLocks noChangeAspect="1" noChangeArrowheads="1"/>
          </p:cNvPicPr>
          <p:nvPr/>
        </p:nvPicPr>
        <p:blipFill>
          <a:blip r:embed="rId2"/>
          <a:srcRect/>
          <a:stretch>
            <a:fillRect/>
          </a:stretch>
        </p:blipFill>
        <p:spPr bwMode="auto">
          <a:xfrm>
            <a:off x="1840375" y="1322388"/>
            <a:ext cx="3321934" cy="726331"/>
          </a:xfrm>
          <a:prstGeom prst="rect">
            <a:avLst/>
          </a:prstGeom>
          <a:noFill/>
          <a:ln w="9525">
            <a:noFill/>
            <a:miter lim="800000"/>
            <a:headEnd/>
            <a:tailEnd/>
          </a:ln>
          <a:effectLst/>
        </p:spPr>
      </p:pic>
      <p:pic>
        <p:nvPicPr>
          <p:cNvPr id="74755" name="Picture 3"/>
          <p:cNvPicPr>
            <a:picLocks noChangeAspect="1" noChangeArrowheads="1"/>
          </p:cNvPicPr>
          <p:nvPr/>
        </p:nvPicPr>
        <p:blipFill>
          <a:blip r:embed="rId3"/>
          <a:srcRect/>
          <a:stretch>
            <a:fillRect/>
          </a:stretch>
        </p:blipFill>
        <p:spPr bwMode="auto">
          <a:xfrm>
            <a:off x="6632293" y="932284"/>
            <a:ext cx="5339788" cy="647700"/>
          </a:xfrm>
          <a:prstGeom prst="rect">
            <a:avLst/>
          </a:prstGeom>
          <a:noFill/>
          <a:ln w="9525">
            <a:noFill/>
            <a:miter lim="800000"/>
            <a:headEnd/>
            <a:tailEnd/>
          </a:ln>
          <a:effectLst/>
        </p:spPr>
      </p:pic>
      <p:pic>
        <p:nvPicPr>
          <p:cNvPr id="74756" name="Picture 4"/>
          <p:cNvPicPr>
            <a:picLocks noChangeAspect="1" noChangeArrowheads="1"/>
          </p:cNvPicPr>
          <p:nvPr/>
        </p:nvPicPr>
        <p:blipFill>
          <a:blip r:embed="rId4"/>
          <a:srcRect/>
          <a:stretch>
            <a:fillRect/>
          </a:stretch>
        </p:blipFill>
        <p:spPr bwMode="auto">
          <a:xfrm>
            <a:off x="7734702" y="1991007"/>
            <a:ext cx="3469592" cy="99526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25"/>
          <p:cNvSpPr txBox="1">
            <a:spLocks noGrp="1"/>
          </p:cNvSpPr>
          <p:nvPr>
            <p:ph type="body" idx="1"/>
          </p:nvPr>
        </p:nvSpPr>
        <p:spPr>
          <a:xfrm>
            <a:off x="505460" y="930910"/>
            <a:ext cx="11205845" cy="5593715"/>
          </a:xfrm>
          <a:prstGeom prst="rect">
            <a:avLst/>
          </a:prstGeom>
        </p:spPr>
        <p:txBody>
          <a:bodyPr spcFirstLastPara="1" wrap="square" lIns="121900" tIns="121900" rIns="121900" bIns="121900" anchor="t" anchorCtr="0">
            <a:noAutofit/>
          </a:bodyPr>
          <a:lstStyle/>
          <a:p>
            <a:r>
              <a:rPr lang="vi-VN" sz="1800" dirty="0" smtClean="0"/>
              <a:t>Về cơ bản thì chúng ta sẽ có các bước sau cho 1 bài toán Machine learning:</a:t>
            </a:r>
          </a:p>
          <a:p>
            <a:r>
              <a:rPr lang="vi-VN" sz="1800" dirty="0" smtClean="0"/>
              <a:t>Thiết lập model</a:t>
            </a:r>
          </a:p>
          <a:p>
            <a:r>
              <a:rPr lang="vi-VN" sz="1800" dirty="0" smtClean="0"/>
              <a:t>Thiết lập hàm mất mát Loss Function</a:t>
            </a:r>
          </a:p>
          <a:p>
            <a:r>
              <a:rPr lang="vi-VN" sz="1800" dirty="0" smtClean="0"/>
              <a:t>Tìm tham số bằng việc tối ưu loss function</a:t>
            </a:r>
          </a:p>
          <a:p>
            <a:r>
              <a:rPr lang="vi-VN" sz="1800" dirty="0" smtClean="0"/>
              <a:t>Dự đoán dữ liệu mới dựa vào loss function mới tìm được</a:t>
            </a:r>
          </a:p>
          <a:p>
            <a:pPr marL="0" lvl="0" indent="0" algn="l" rtl="0">
              <a:lnSpc>
                <a:spcPct val="135000"/>
              </a:lnSpc>
              <a:spcBef>
                <a:spcPts val="0"/>
              </a:spcBef>
              <a:spcAft>
                <a:spcPts val="0"/>
              </a:spcAft>
              <a:buNone/>
            </a:pPr>
            <a:endParaRPr lang="en-GB" sz="1800" dirty="0">
              <a:latin typeface="Times New Roman" panose="02020603050405020304" charset="0"/>
              <a:cs typeface="Times New Roman" panose="02020603050405020304" charset="0"/>
            </a:endParaRPr>
          </a:p>
        </p:txBody>
      </p:sp>
      <p:sp>
        <p:nvSpPr>
          <p:cNvPr id="776" name="Google Shape;776;p25"/>
          <p:cNvSpPr/>
          <p:nvPr/>
        </p:nvSpPr>
        <p:spPr>
          <a:xfrm>
            <a:off x="3326298" y="0"/>
            <a:ext cx="4888230" cy="929640"/>
          </a:xfrm>
          <a:prstGeom prst="rect">
            <a:avLst/>
          </a:prstGeom>
          <a:ln>
            <a:solidFill>
              <a:schemeClr val="accent1"/>
            </a:solidFill>
          </a:ln>
        </p:spPr>
        <p:txBody>
          <a:bodyPr/>
          <a:lstStyle/>
          <a:p>
            <a:pPr algn="ctr">
              <a:lnSpc>
                <a:spcPct val="170000"/>
              </a:lnSpc>
            </a:pPr>
            <a:r>
              <a:rPr lang="en-US" sz="3100" b="1" i="0" dirty="0" smtClean="0">
                <a:ln>
                  <a:noFill/>
                </a:ln>
                <a:gradFill>
                  <a:gsLst>
                    <a:gs pos="0">
                      <a:schemeClr val="accent1"/>
                    </a:gs>
                    <a:gs pos="100000">
                      <a:schemeClr val="accent2"/>
                    </a:gs>
                  </a:gsLst>
                  <a:lin ang="2700006" scaled="0"/>
                </a:gradFill>
                <a:latin typeface="DM Sans" charset="0"/>
                <a:cs typeface="Times New Roman" panose="02020603050405020304" charset="0"/>
              </a:rPr>
              <a:t>3</a:t>
            </a:r>
            <a:r>
              <a:rPr lang="en-US" sz="3100" b="1" dirty="0" smtClean="0">
                <a:gradFill>
                  <a:gsLst>
                    <a:gs pos="0">
                      <a:schemeClr val="accent1"/>
                    </a:gs>
                    <a:gs pos="100000">
                      <a:schemeClr val="accent2"/>
                    </a:gs>
                  </a:gsLst>
                  <a:lin ang="2700006" scaled="0"/>
                </a:gradFill>
                <a:latin typeface="DM Sans" charset="0"/>
                <a:cs typeface="Times New Roman" panose="02020603050405020304" charset="0"/>
              </a:rPr>
              <a:t>-</a:t>
            </a:r>
            <a:r>
              <a:rPr lang="en-US" sz="3100" b="1" i="0" dirty="0" smtClean="0">
                <a:ln>
                  <a:noFill/>
                </a:ln>
                <a:gradFill>
                  <a:gsLst>
                    <a:gs pos="0">
                      <a:schemeClr val="accent1"/>
                    </a:gs>
                    <a:gs pos="100000">
                      <a:schemeClr val="accent2"/>
                    </a:gs>
                  </a:gsLst>
                  <a:lin ang="2700006" scaled="0"/>
                </a:gradFill>
                <a:latin typeface="Times New Roman" panose="02020603050405020304" charset="0"/>
                <a:cs typeface="Times New Roman" panose="02020603050405020304" charset="0"/>
              </a:rPr>
              <a:t> </a:t>
            </a:r>
            <a:r>
              <a:rPr lang="en-US" sz="3600" b="1" dirty="0" err="1" smtClean="0">
                <a:solidFill>
                  <a:schemeClr val="accent1">
                    <a:lumMod val="75000"/>
                  </a:schemeClr>
                </a:solidFill>
              </a:rPr>
              <a:t>Thiết</a:t>
            </a:r>
            <a:r>
              <a:rPr lang="en-US" sz="3600" b="1" dirty="0" smtClean="0">
                <a:solidFill>
                  <a:schemeClr val="accent1">
                    <a:lumMod val="75000"/>
                  </a:schemeClr>
                </a:solidFill>
              </a:rPr>
              <a:t> </a:t>
            </a:r>
            <a:r>
              <a:rPr lang="en-US" sz="3600" b="1" dirty="0" err="1" smtClean="0">
                <a:solidFill>
                  <a:schemeClr val="accent1">
                    <a:lumMod val="75000"/>
                  </a:schemeClr>
                </a:solidFill>
              </a:rPr>
              <a:t>lập</a:t>
            </a:r>
            <a:r>
              <a:rPr lang="en-US" sz="3600" b="1" dirty="0" smtClean="0">
                <a:solidFill>
                  <a:schemeClr val="accent1">
                    <a:lumMod val="75000"/>
                  </a:schemeClr>
                </a:solidFill>
              </a:rPr>
              <a:t> </a:t>
            </a:r>
            <a:r>
              <a:rPr lang="en-US" sz="3600" b="1" dirty="0" err="1" smtClean="0">
                <a:solidFill>
                  <a:schemeClr val="accent1">
                    <a:lumMod val="75000"/>
                  </a:schemeClr>
                </a:solidFill>
              </a:rPr>
              <a:t>bài</a:t>
            </a:r>
            <a:r>
              <a:rPr lang="en-US" sz="3600" b="1" dirty="0" smtClean="0">
                <a:solidFill>
                  <a:schemeClr val="accent1">
                    <a:lumMod val="75000"/>
                  </a:schemeClr>
                </a:solidFill>
              </a:rPr>
              <a:t> </a:t>
            </a:r>
            <a:r>
              <a:rPr lang="en-US" sz="3600" b="1" dirty="0" err="1" smtClean="0">
                <a:solidFill>
                  <a:schemeClr val="accent1">
                    <a:lumMod val="75000"/>
                  </a:schemeClr>
                </a:solidFill>
              </a:rPr>
              <a:t>toán</a:t>
            </a:r>
            <a:endParaRPr lang="en-US" sz="3600" b="1" dirty="0" smtClean="0">
              <a:solidFill>
                <a:schemeClr val="accent1">
                  <a:lumMod val="75000"/>
                </a:schemeClr>
              </a:solidFill>
            </a:endParaRPr>
          </a:p>
          <a:p>
            <a:pPr lvl="0" algn="ctr">
              <a:lnSpc>
                <a:spcPct val="170000"/>
              </a:lnSpc>
            </a:pPr>
            <a:endParaRPr lang="en-US" sz="2000" b="1" i="0" dirty="0">
              <a:ln>
                <a:noFill/>
              </a:ln>
              <a:gradFill>
                <a:gsLst>
                  <a:gs pos="0">
                    <a:schemeClr val="accent1"/>
                  </a:gs>
                  <a:gs pos="100000">
                    <a:schemeClr val="accent2"/>
                  </a:gs>
                </a:gsLst>
                <a:lin ang="2700006" scaled="0"/>
              </a:gradFill>
              <a:latin typeface="DM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74">
                                            <p:txEl>
                                              <p:pRg st="0" end="0"/>
                                            </p:txEl>
                                          </p:spTgt>
                                        </p:tgtEl>
                                        <p:attrNameLst>
                                          <p:attrName>style.visibility</p:attrName>
                                        </p:attrNameLst>
                                      </p:cBhvr>
                                      <p:to>
                                        <p:strVal val="visible"/>
                                      </p:to>
                                    </p:set>
                                    <p:animEffect transition="in" filter="box(in)">
                                      <p:cBhvr>
                                        <p:cTn id="7" dur="2000"/>
                                        <p:tgtEl>
                                          <p:spTgt spid="7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74">
                                            <p:txEl>
                                              <p:pRg st="1" end="1"/>
                                            </p:txEl>
                                          </p:spTgt>
                                        </p:tgtEl>
                                        <p:attrNameLst>
                                          <p:attrName>style.visibility</p:attrName>
                                        </p:attrNameLst>
                                      </p:cBhvr>
                                      <p:to>
                                        <p:strVal val="visible"/>
                                      </p:to>
                                    </p:set>
                                    <p:animEffect transition="in" filter="box(in)">
                                      <p:cBhvr>
                                        <p:cTn id="12" dur="2000"/>
                                        <p:tgtEl>
                                          <p:spTgt spid="7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74">
                                            <p:txEl>
                                              <p:pRg st="2" end="2"/>
                                            </p:txEl>
                                          </p:spTgt>
                                        </p:tgtEl>
                                        <p:attrNameLst>
                                          <p:attrName>style.visibility</p:attrName>
                                        </p:attrNameLst>
                                      </p:cBhvr>
                                      <p:to>
                                        <p:strVal val="visible"/>
                                      </p:to>
                                    </p:set>
                                    <p:animEffect transition="in" filter="box(in)">
                                      <p:cBhvr>
                                        <p:cTn id="17" dur="2000"/>
                                        <p:tgtEl>
                                          <p:spTgt spid="7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74">
                                            <p:txEl>
                                              <p:pRg st="3" end="3"/>
                                            </p:txEl>
                                          </p:spTgt>
                                        </p:tgtEl>
                                        <p:attrNameLst>
                                          <p:attrName>style.visibility</p:attrName>
                                        </p:attrNameLst>
                                      </p:cBhvr>
                                      <p:to>
                                        <p:strVal val="visible"/>
                                      </p:to>
                                    </p:set>
                                    <p:animEffect transition="in" filter="box(in)">
                                      <p:cBhvr>
                                        <p:cTn id="22" dur="2000"/>
                                        <p:tgtEl>
                                          <p:spTgt spid="7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74">
                                            <p:txEl>
                                              <p:pRg st="4" end="4"/>
                                            </p:txEl>
                                          </p:spTgt>
                                        </p:tgtEl>
                                        <p:attrNameLst>
                                          <p:attrName>style.visibility</p:attrName>
                                        </p:attrNameLst>
                                      </p:cBhvr>
                                      <p:to>
                                        <p:strVal val="visible"/>
                                      </p:to>
                                    </p:set>
                                    <p:animEffect transition="in" filter="box(in)">
                                      <p:cBhvr>
                                        <p:cTn id="27" dur="2000"/>
                                        <p:tgtEl>
                                          <p:spTgt spid="7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21" name="Subtitle 20"/>
          <p:cNvSpPr>
            <a:spLocks noGrp="1"/>
          </p:cNvSpPr>
          <p:nvPr>
            <p:ph type="subTitle" idx="2"/>
          </p:nvPr>
        </p:nvSpPr>
        <p:spPr/>
        <p:txBody>
          <a:bodyPr/>
          <a:lstStyle/>
          <a:p>
            <a:r>
              <a:rPr lang="en-US" b="0" dirty="0" smtClean="0"/>
              <a:t> </a:t>
            </a:r>
            <a:r>
              <a:rPr lang="en-US" b="0" dirty="0" err="1" smtClean="0"/>
              <a:t>Hàm</a:t>
            </a:r>
            <a:r>
              <a:rPr lang="en-US" b="0" dirty="0" smtClean="0"/>
              <a:t> </a:t>
            </a:r>
            <a:r>
              <a:rPr lang="en-US" b="0" dirty="0" smtClean="0"/>
              <a:t>sigmoid</a:t>
            </a:r>
            <a:endParaRPr lang="en-US" dirty="0"/>
          </a:p>
        </p:txBody>
      </p:sp>
      <p:sp>
        <p:nvSpPr>
          <p:cNvPr id="782" name="Google Shape;782;p26"/>
          <p:cNvSpPr txBox="1">
            <a:spLocks noGrp="1"/>
          </p:cNvSpPr>
          <p:nvPr>
            <p:ph type="title"/>
          </p:nvPr>
        </p:nvSpPr>
        <p:spPr>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3100" dirty="0" smtClean="0"/>
              <a:t>					3</a:t>
            </a:r>
            <a:r>
              <a:rPr lang="en-US" altLang="en-GB" sz="3100" dirty="0" smtClean="0"/>
              <a:t>.1-MODEL</a:t>
            </a:r>
            <a:endParaRPr lang="en-US" altLang="en-GB" sz="3100" dirty="0"/>
          </a:p>
        </p:txBody>
      </p:sp>
      <p:sp>
        <p:nvSpPr>
          <p:cNvPr id="784" name="Google Shape;784;p26"/>
          <p:cNvSpPr txBox="1">
            <a:spLocks noGrp="1"/>
          </p:cNvSpPr>
          <p:nvPr>
            <p:ph type="body" idx="3"/>
          </p:nvPr>
        </p:nvSpPr>
        <p:spPr>
          <a:prstGeom prst="rect">
            <a:avLst/>
          </a:prstGeom>
        </p:spPr>
        <p:txBody>
          <a:bodyPr spcFirstLastPara="1" wrap="square" lIns="121900" tIns="121900" rIns="121900" bIns="121900" anchor="t" anchorCtr="0">
            <a:noAutofit/>
          </a:bodyPr>
          <a:lstStyle/>
          <a:p>
            <a:pPr marL="0" lvl="0" indent="0">
              <a:buNone/>
            </a:pPr>
            <a:r>
              <a:rPr lang="vi-VN" sz="2000" dirty="0" smtClean="0"/>
              <a:t>Với dòng thứ i trong bảng dữ liệu:</a:t>
            </a:r>
          </a:p>
          <a:p>
            <a:pPr marL="0" lvl="0" indent="0">
              <a:buFontTx/>
              <a:buChar char="-"/>
            </a:pPr>
            <a:r>
              <a:rPr lang="vi-VN" sz="2000" dirty="0" smtClean="0"/>
              <a:t>p(x^{(i)}=1) = \hat{y_i}x(i)=1)=yi​^​ là xác xuất mà model dự đoán hồ sơ thứ i được cho vay.</a:t>
            </a:r>
          </a:p>
          <a:p>
            <a:pPr>
              <a:buNone/>
            </a:pPr>
            <a:r>
              <a:rPr lang="en-US" sz="2000" dirty="0" smtClean="0"/>
              <a:t>	</a:t>
            </a:r>
            <a:r>
              <a:rPr lang="vi-VN" sz="2000" dirty="0" smtClean="0"/>
              <a:t>p(x</a:t>
            </a:r>
            <a:r>
              <a:rPr lang="vi-VN" sz="2000" dirty="0" smtClean="0"/>
              <a:t>^{(i)}=0) = 1 - \hat{y_i}x(i)=0)=1−yi​^​ là xác xuất mà model dự đoán hồ sơ thứ i không được cho vay.</a:t>
            </a:r>
          </a:p>
          <a:p>
            <a:pPr>
              <a:buNone/>
            </a:pPr>
            <a:r>
              <a:rPr lang="en-US" sz="2000" dirty="0" smtClean="0"/>
              <a:t>	</a:t>
            </a:r>
            <a:r>
              <a:rPr lang="vi-VN" sz="2000" dirty="0" smtClean="0"/>
              <a:t>=&gt; </a:t>
            </a:r>
            <a:r>
              <a:rPr lang="vi-VN" sz="2000" dirty="0" smtClean="0"/>
              <a:t>p(x^{(i)}=1)x(i)=1) + p(x^{(i)}=0)x(i)=0) = 1</a:t>
            </a:r>
          </a:p>
          <a:p>
            <a:pPr marL="0" lvl="0" indent="0" algn="l" rtl="0">
              <a:spcBef>
                <a:spcPts val="0"/>
              </a:spcBef>
              <a:spcAft>
                <a:spcPts val="0"/>
              </a:spcAft>
              <a:buNone/>
            </a:pPr>
            <a:endParaRPr lang="en-GB" dirty="0">
              <a:latin typeface="Times New Roman" panose="02020603050405020304" charset="0"/>
              <a:cs typeface="Times New Roman" panose="02020603050405020304" charset="0"/>
            </a:endParaRPr>
          </a:p>
        </p:txBody>
      </p:sp>
      <p:sp>
        <p:nvSpPr>
          <p:cNvPr id="22" name="Text Placeholder 21"/>
          <p:cNvSpPr>
            <a:spLocks noGrp="1"/>
          </p:cNvSpPr>
          <p:nvPr>
            <p:ph type="body" idx="4"/>
          </p:nvPr>
        </p:nvSpPr>
        <p:spPr/>
        <p:txBody>
          <a:bodyPr/>
          <a:lstStyle/>
          <a:p>
            <a:pPr>
              <a:buNone/>
            </a:pPr>
            <a:r>
              <a:rPr lang="en-US" i="1" dirty="0" smtClean="0"/>
              <a:t>			</a:t>
            </a:r>
            <a:r>
              <a:rPr lang="el-GR" i="1" dirty="0" smtClean="0"/>
              <a:t>σ</a:t>
            </a:r>
            <a:r>
              <a:rPr lang="el-GR" dirty="0" smtClean="0"/>
              <a:t>(</a:t>
            </a:r>
            <a:r>
              <a:rPr lang="vi-VN" i="1" dirty="0" smtClean="0"/>
              <a:t>x</a:t>
            </a:r>
            <a:r>
              <a:rPr lang="vi-VN" dirty="0" smtClean="0"/>
              <a:t>)=1+</a:t>
            </a:r>
            <a:r>
              <a:rPr lang="vi-VN" i="1" dirty="0" smtClean="0"/>
              <a:t>e</a:t>
            </a:r>
            <a:r>
              <a:rPr lang="vi-VN" dirty="0" smtClean="0"/>
              <a:t>−</a:t>
            </a:r>
            <a:r>
              <a:rPr lang="vi-VN" i="1" dirty="0" smtClean="0"/>
              <a:t>x</a:t>
            </a:r>
            <a:r>
              <a:rPr lang="vi-VN" dirty="0" smtClean="0"/>
              <a:t>1​.</a:t>
            </a:r>
          </a:p>
          <a:p>
            <a:pPr>
              <a:buNone/>
            </a:pPr>
            <a:r>
              <a:rPr lang="fr-FR" dirty="0" err="1" smtClean="0"/>
              <a:t>công</a:t>
            </a:r>
            <a:r>
              <a:rPr lang="fr-FR" dirty="0" smtClean="0"/>
              <a:t> </a:t>
            </a:r>
            <a:r>
              <a:rPr lang="fr-FR" dirty="0" err="1" smtClean="0"/>
              <a:t>thức</a:t>
            </a:r>
            <a:r>
              <a:rPr lang="fr-FR" dirty="0" smtClean="0"/>
              <a:t> </a:t>
            </a:r>
            <a:r>
              <a:rPr lang="fr-FR" dirty="0" err="1" smtClean="0"/>
              <a:t>của</a:t>
            </a:r>
            <a:r>
              <a:rPr lang="fr-FR" dirty="0" smtClean="0"/>
              <a:t> </a:t>
            </a:r>
            <a:r>
              <a:rPr lang="fr-FR" dirty="0" err="1" smtClean="0"/>
              <a:t>logistic</a:t>
            </a:r>
            <a:r>
              <a:rPr lang="fr-FR" dirty="0" smtClean="0"/>
              <a:t> </a:t>
            </a:r>
            <a:r>
              <a:rPr lang="fr-FR" dirty="0" err="1" smtClean="0"/>
              <a:t>regression</a:t>
            </a:r>
            <a:r>
              <a:rPr lang="fr-FR" dirty="0" smtClean="0"/>
              <a:t> là:</a:t>
            </a:r>
            <a:endParaRPr lang="vi-VN" dirty="0" smtClean="0"/>
          </a:p>
          <a:p>
            <a:pPr>
              <a:buNone/>
            </a:pPr>
            <a:r>
              <a:rPr lang="pl-PL" i="1" dirty="0" smtClean="0"/>
              <a:t>yi</a:t>
            </a:r>
            <a:r>
              <a:rPr lang="pl-PL" dirty="0" smtClean="0"/>
              <a:t>​^​=</a:t>
            </a:r>
            <a:r>
              <a:rPr lang="pl-PL" i="1" dirty="0" smtClean="0"/>
              <a:t>σ</a:t>
            </a:r>
            <a:r>
              <a:rPr lang="pl-PL" dirty="0" smtClean="0"/>
              <a:t>(</a:t>
            </a:r>
            <a:r>
              <a:rPr lang="pl-PL" i="1" dirty="0" smtClean="0"/>
              <a:t>w</a:t>
            </a:r>
            <a:r>
              <a:rPr lang="pl-PL" dirty="0" smtClean="0"/>
              <a:t>0​+</a:t>
            </a:r>
            <a:r>
              <a:rPr lang="pl-PL" i="1" dirty="0" smtClean="0"/>
              <a:t>w</a:t>
            </a:r>
            <a:r>
              <a:rPr lang="pl-PL" dirty="0" smtClean="0"/>
              <a:t>1​∗</a:t>
            </a:r>
            <a:r>
              <a:rPr lang="pl-PL" i="1" dirty="0" smtClean="0"/>
              <a:t>x</a:t>
            </a:r>
            <a:r>
              <a:rPr lang="pl-PL" dirty="0" smtClean="0"/>
              <a:t>1(</a:t>
            </a:r>
            <a:r>
              <a:rPr lang="pl-PL" i="1" dirty="0" smtClean="0"/>
              <a:t>i</a:t>
            </a:r>
            <a:r>
              <a:rPr lang="pl-PL" dirty="0" smtClean="0"/>
              <a:t>)​+</a:t>
            </a:r>
            <a:r>
              <a:rPr lang="pl-PL" i="1" dirty="0" smtClean="0"/>
              <a:t>w</a:t>
            </a:r>
            <a:r>
              <a:rPr lang="pl-PL" dirty="0" smtClean="0"/>
              <a:t>2​∗</a:t>
            </a:r>
            <a:r>
              <a:rPr lang="pl-PL" i="1" dirty="0" smtClean="0"/>
              <a:t>x</a:t>
            </a:r>
            <a:r>
              <a:rPr lang="pl-PL" dirty="0" smtClean="0"/>
              <a:t>2(</a:t>
            </a:r>
            <a:r>
              <a:rPr lang="pl-PL" i="1" dirty="0" smtClean="0"/>
              <a:t>i</a:t>
            </a:r>
            <a:r>
              <a:rPr lang="pl-PL" dirty="0" smtClean="0"/>
              <a:t>)​)=1+</a:t>
            </a:r>
            <a:r>
              <a:rPr lang="pl-PL" i="1" dirty="0" smtClean="0"/>
              <a:t>e</a:t>
            </a:r>
            <a:r>
              <a:rPr lang="pl-PL" dirty="0" smtClean="0"/>
              <a:t>−(</a:t>
            </a:r>
            <a:r>
              <a:rPr lang="pl-PL" i="1" dirty="0" smtClean="0"/>
              <a:t>w</a:t>
            </a:r>
            <a:r>
              <a:rPr lang="pl-PL" dirty="0" smtClean="0"/>
              <a:t>0​+</a:t>
            </a:r>
            <a:r>
              <a:rPr lang="pl-PL" i="1" dirty="0" smtClean="0"/>
              <a:t>w</a:t>
            </a:r>
            <a:r>
              <a:rPr lang="pl-PL" dirty="0" smtClean="0"/>
              <a:t>1​∗</a:t>
            </a:r>
            <a:r>
              <a:rPr lang="pl-PL" i="1" dirty="0" smtClean="0"/>
              <a:t>x</a:t>
            </a:r>
            <a:r>
              <a:rPr lang="pl-PL" dirty="0" smtClean="0"/>
              <a:t>1(</a:t>
            </a:r>
            <a:r>
              <a:rPr lang="pl-PL" i="1" dirty="0" smtClean="0"/>
              <a:t>i</a:t>
            </a:r>
            <a:r>
              <a:rPr lang="pl-PL" dirty="0" smtClean="0"/>
              <a:t>)​+</a:t>
            </a:r>
            <a:r>
              <a:rPr lang="pl-PL" i="1" dirty="0" smtClean="0"/>
              <a:t>w</a:t>
            </a:r>
            <a:r>
              <a:rPr lang="pl-PL" dirty="0" smtClean="0"/>
              <a:t>2​∗</a:t>
            </a:r>
            <a:r>
              <a:rPr lang="pl-PL" i="1" dirty="0" smtClean="0"/>
              <a:t>x</a:t>
            </a:r>
            <a:r>
              <a:rPr lang="pl-PL" dirty="0" smtClean="0"/>
              <a:t>2(</a:t>
            </a:r>
            <a:r>
              <a:rPr lang="pl-PL" i="1" dirty="0" smtClean="0"/>
              <a:t>i</a:t>
            </a:r>
            <a:r>
              <a:rPr lang="pl-PL" dirty="0" smtClean="0"/>
              <a:t>)​)1​</a:t>
            </a:r>
            <a:br>
              <a:rPr lang="pl-PL" dirty="0" smtClean="0"/>
            </a:br>
            <a:endParaRPr lang="vi-VN"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82"/>
                                        </p:tgtEl>
                                        <p:attrNameLst>
                                          <p:attrName>style.visibility</p:attrName>
                                        </p:attrNameLst>
                                      </p:cBhvr>
                                      <p:to>
                                        <p:strVal val="visible"/>
                                      </p:to>
                                    </p:set>
                                    <p:animEffect transition="in" filter="circle(in)">
                                      <p:cBhvr>
                                        <p:cTn id="7" dur="2000"/>
                                        <p:tgtEl>
                                          <p:spTgt spid="78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84">
                                            <p:txEl>
                                              <p:pRg st="0" end="0"/>
                                            </p:txEl>
                                          </p:spTgt>
                                        </p:tgtEl>
                                        <p:attrNameLst>
                                          <p:attrName>style.visibility</p:attrName>
                                        </p:attrNameLst>
                                      </p:cBhvr>
                                      <p:to>
                                        <p:strVal val="visible"/>
                                      </p:to>
                                    </p:set>
                                    <p:animEffect transition="in" filter="circle(in)">
                                      <p:cBhvr>
                                        <p:cTn id="12" dur="2000"/>
                                        <p:tgtEl>
                                          <p:spTgt spid="78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84">
                                            <p:txEl>
                                              <p:pRg st="1" end="1"/>
                                            </p:txEl>
                                          </p:spTgt>
                                        </p:tgtEl>
                                        <p:attrNameLst>
                                          <p:attrName>style.visibility</p:attrName>
                                        </p:attrNameLst>
                                      </p:cBhvr>
                                      <p:to>
                                        <p:strVal val="visible"/>
                                      </p:to>
                                    </p:set>
                                    <p:animEffect transition="in" filter="circle(in)">
                                      <p:cBhvr>
                                        <p:cTn id="17" dur="2000"/>
                                        <p:tgtEl>
                                          <p:spTgt spid="78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84">
                                            <p:txEl>
                                              <p:pRg st="2" end="2"/>
                                            </p:txEl>
                                          </p:spTgt>
                                        </p:tgtEl>
                                        <p:attrNameLst>
                                          <p:attrName>style.visibility</p:attrName>
                                        </p:attrNameLst>
                                      </p:cBhvr>
                                      <p:to>
                                        <p:strVal val="visible"/>
                                      </p:to>
                                    </p:set>
                                    <p:animEffect transition="in" filter="circle(in)">
                                      <p:cBhvr>
                                        <p:cTn id="22" dur="2000"/>
                                        <p:tgtEl>
                                          <p:spTgt spid="78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784">
                                            <p:txEl>
                                              <p:pRg st="3" end="3"/>
                                            </p:txEl>
                                          </p:spTgt>
                                        </p:tgtEl>
                                        <p:attrNameLst>
                                          <p:attrName>style.visibility</p:attrName>
                                        </p:attrNameLst>
                                      </p:cBhvr>
                                      <p:to>
                                        <p:strVal val="visible"/>
                                      </p:to>
                                    </p:set>
                                    <p:animEffect transition="in" filter="circle(in)">
                                      <p:cBhvr>
                                        <p:cTn id="27" dur="2000"/>
                                        <p:tgtEl>
                                          <p:spTgt spid="7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 grpId="0"/>
      <p:bldP spid="78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47072" y="543465"/>
            <a:ext cx="6067532" cy="646331"/>
          </a:xfrm>
          <a:prstGeom prst="rect">
            <a:avLst/>
          </a:prstGeom>
        </p:spPr>
        <p:txBody>
          <a:bodyPr wrap="square">
            <a:spAutoFit/>
          </a:bodyPr>
          <a:lstStyle/>
          <a:p>
            <a:r>
              <a:rPr lang="en-US" sz="3600" dirty="0" smtClean="0"/>
              <a:t>	</a:t>
            </a:r>
            <a:r>
              <a:rPr lang="en-US" sz="3600" dirty="0" smtClean="0">
                <a:solidFill>
                  <a:schemeClr val="accent1">
                    <a:lumMod val="75000"/>
                  </a:schemeClr>
                </a:solidFill>
              </a:rPr>
              <a:t>3.2-</a:t>
            </a:r>
            <a:r>
              <a:rPr lang="vi-VN" sz="3600" dirty="0" smtClean="0">
                <a:solidFill>
                  <a:schemeClr val="accent1">
                    <a:lumMod val="75000"/>
                  </a:schemeClr>
                </a:solidFill>
              </a:rPr>
              <a:t>Loss </a:t>
            </a:r>
            <a:r>
              <a:rPr lang="vi-VN" sz="3600" dirty="0" smtClean="0">
                <a:solidFill>
                  <a:schemeClr val="accent1">
                    <a:lumMod val="75000"/>
                  </a:schemeClr>
                </a:solidFill>
              </a:rPr>
              <a:t>function</a:t>
            </a:r>
            <a:endParaRPr lang="en-US" sz="3600" dirty="0">
              <a:solidFill>
                <a:schemeClr val="accent1">
                  <a:lumMod val="75000"/>
                </a:schemeClr>
              </a:solidFill>
            </a:endParaRPr>
          </a:p>
        </p:txBody>
      </p:sp>
      <p:sp>
        <p:nvSpPr>
          <p:cNvPr id="8" name="Rectangle 7"/>
          <p:cNvSpPr/>
          <p:nvPr/>
        </p:nvSpPr>
        <p:spPr>
          <a:xfrm>
            <a:off x="494582" y="1233577"/>
            <a:ext cx="6130505" cy="3416320"/>
          </a:xfrm>
          <a:prstGeom prst="rect">
            <a:avLst/>
          </a:prstGeom>
        </p:spPr>
        <p:txBody>
          <a:bodyPr wrap="square">
            <a:spAutoFit/>
          </a:bodyPr>
          <a:lstStyle/>
          <a:p>
            <a:pPr lvl="0"/>
            <a:r>
              <a:rPr lang="vi-VN" sz="2400" dirty="0" smtClean="0">
                <a:solidFill>
                  <a:schemeClr val="bg2"/>
                </a:solidFill>
              </a:rPr>
              <a:t>Giờ cũng cần một hàm để đánh giá độ tốt của model. Như bài trước là \hat{y}</a:t>
            </a:r>
            <a:r>
              <a:rPr lang="vi-VN" sz="2400" i="1" dirty="0" smtClean="0">
                <a:solidFill>
                  <a:schemeClr val="bg2"/>
                </a:solidFill>
              </a:rPr>
              <a:t>y</a:t>
            </a:r>
            <a:r>
              <a:rPr lang="vi-VN" sz="2400" dirty="0" smtClean="0">
                <a:solidFill>
                  <a:schemeClr val="bg2"/>
                </a:solidFill>
              </a:rPr>
              <a:t>^​ càng gần y càng tốt, giờ cũng vậy:</a:t>
            </a:r>
          </a:p>
          <a:p>
            <a:r>
              <a:rPr lang="vi-VN" sz="2400" dirty="0" smtClean="0">
                <a:solidFill>
                  <a:schemeClr val="bg2"/>
                </a:solidFill>
              </a:rPr>
              <a:t>Với mỗi điểm (x^{(i)}, y_i)(</a:t>
            </a:r>
            <a:r>
              <a:rPr lang="vi-VN" sz="2400" i="1" dirty="0" smtClean="0">
                <a:solidFill>
                  <a:schemeClr val="bg2"/>
                </a:solidFill>
              </a:rPr>
              <a:t>x</a:t>
            </a:r>
            <a:r>
              <a:rPr lang="vi-VN" sz="2400" dirty="0" smtClean="0">
                <a:solidFill>
                  <a:schemeClr val="bg2"/>
                </a:solidFill>
              </a:rPr>
              <a:t>(</a:t>
            </a:r>
            <a:r>
              <a:rPr lang="vi-VN" sz="2400" i="1" dirty="0" smtClean="0">
                <a:solidFill>
                  <a:schemeClr val="bg2"/>
                </a:solidFill>
              </a:rPr>
              <a:t>i</a:t>
            </a:r>
            <a:r>
              <a:rPr lang="vi-VN" sz="2400" dirty="0" smtClean="0">
                <a:solidFill>
                  <a:schemeClr val="bg2"/>
                </a:solidFill>
              </a:rPr>
              <a:t>),</a:t>
            </a:r>
            <a:r>
              <a:rPr lang="vi-VN" sz="2400" i="1" dirty="0" smtClean="0">
                <a:solidFill>
                  <a:schemeClr val="bg2"/>
                </a:solidFill>
              </a:rPr>
              <a:t>yi</a:t>
            </a:r>
            <a:r>
              <a:rPr lang="vi-VN" sz="2400" dirty="0" smtClean="0">
                <a:solidFill>
                  <a:schemeClr val="bg2"/>
                </a:solidFill>
              </a:rPr>
              <a:t>​), gọi hàm loss function </a:t>
            </a:r>
          </a:p>
          <a:p>
            <a:pPr lvl="0"/>
            <a:r>
              <a:rPr lang="vi-VN" sz="2400" dirty="0" smtClean="0">
                <a:solidFill>
                  <a:schemeClr val="bg2"/>
                </a:solidFill>
              </a:rPr>
              <a:t>L = -(y_i * log(\hat{y_i}) + (1 - y_i) * log(1 - \hat{y_i}))−(</a:t>
            </a:r>
            <a:r>
              <a:rPr lang="vi-VN" sz="2400" i="1" dirty="0" smtClean="0">
                <a:solidFill>
                  <a:schemeClr val="bg2"/>
                </a:solidFill>
              </a:rPr>
              <a:t>yi</a:t>
            </a:r>
            <a:r>
              <a:rPr lang="vi-VN" sz="2400" dirty="0" smtClean="0">
                <a:solidFill>
                  <a:schemeClr val="bg2"/>
                </a:solidFill>
              </a:rPr>
              <a:t>​∗</a:t>
            </a:r>
            <a:r>
              <a:rPr lang="vi-VN" sz="2400" i="1" dirty="0" smtClean="0">
                <a:solidFill>
                  <a:schemeClr val="bg2"/>
                </a:solidFill>
              </a:rPr>
              <a:t>log</a:t>
            </a:r>
            <a:r>
              <a:rPr lang="vi-VN" sz="2400" dirty="0" smtClean="0">
                <a:solidFill>
                  <a:schemeClr val="bg2"/>
                </a:solidFill>
              </a:rPr>
              <a:t>(</a:t>
            </a:r>
            <a:r>
              <a:rPr lang="vi-VN" sz="2400" i="1" dirty="0" smtClean="0">
                <a:solidFill>
                  <a:schemeClr val="bg2"/>
                </a:solidFill>
              </a:rPr>
              <a:t>yi</a:t>
            </a:r>
            <a:r>
              <a:rPr lang="vi-VN" sz="2400" dirty="0" smtClean="0">
                <a:solidFill>
                  <a:schemeClr val="bg2"/>
                </a:solidFill>
              </a:rPr>
              <a:t>​^​)+(1−</a:t>
            </a:r>
            <a:r>
              <a:rPr lang="vi-VN" sz="2400" i="1" dirty="0" smtClean="0">
                <a:solidFill>
                  <a:schemeClr val="bg2"/>
                </a:solidFill>
              </a:rPr>
              <a:t>yi</a:t>
            </a:r>
            <a:r>
              <a:rPr lang="vi-VN" sz="2400" dirty="0" smtClean="0">
                <a:solidFill>
                  <a:schemeClr val="bg2"/>
                </a:solidFill>
              </a:rPr>
              <a:t>​)∗</a:t>
            </a:r>
            <a:r>
              <a:rPr lang="vi-VN" sz="2400" i="1" dirty="0" smtClean="0">
                <a:solidFill>
                  <a:schemeClr val="bg2"/>
                </a:solidFill>
              </a:rPr>
              <a:t>log</a:t>
            </a:r>
            <a:r>
              <a:rPr lang="vi-VN" sz="2400" dirty="0" smtClean="0">
                <a:solidFill>
                  <a:schemeClr val="bg2"/>
                </a:solidFill>
              </a:rPr>
              <a:t>(1−</a:t>
            </a:r>
            <a:r>
              <a:rPr lang="vi-VN" sz="2400" i="1" dirty="0" smtClean="0">
                <a:solidFill>
                  <a:schemeClr val="bg2"/>
                </a:solidFill>
              </a:rPr>
              <a:t>yi</a:t>
            </a:r>
            <a:r>
              <a:rPr lang="vi-VN" sz="2400" dirty="0" smtClean="0">
                <a:solidFill>
                  <a:schemeClr val="bg2"/>
                </a:solidFill>
              </a:rPr>
              <a:t>​^​))</a:t>
            </a:r>
          </a:p>
          <a:p>
            <a:r>
              <a:rPr lang="vi-VN" sz="2400" dirty="0" smtClean="0">
                <a:solidFill>
                  <a:schemeClr val="bg2"/>
                </a:solidFill>
              </a:rPr>
              <a:t>Thử đánh giá làm L </a:t>
            </a:r>
            <a:r>
              <a:rPr lang="vi-VN" sz="2400" dirty="0" smtClean="0">
                <a:solidFill>
                  <a:schemeClr val="bg2"/>
                </a:solidFill>
              </a:rPr>
              <a:t>nhé</a:t>
            </a:r>
          </a:p>
          <a:p>
            <a:pPr algn="ctr">
              <a:buNone/>
            </a:pPr>
            <a:r>
              <a:rPr lang="vi-VN" sz="2400" dirty="0" smtClean="0">
                <a:solidFill>
                  <a:schemeClr val="bg2"/>
                </a:solidFill>
              </a:rPr>
              <a:t>Nếu y_i</a:t>
            </a:r>
            <a:r>
              <a:rPr lang="vi-VN" sz="2400" i="1" dirty="0" smtClean="0">
                <a:solidFill>
                  <a:schemeClr val="bg2"/>
                </a:solidFill>
              </a:rPr>
              <a:t>yi</a:t>
            </a:r>
            <a:r>
              <a:rPr lang="vi-VN" sz="2400" dirty="0" smtClean="0">
                <a:solidFill>
                  <a:schemeClr val="bg2"/>
                </a:solidFill>
              </a:rPr>
              <a:t>​ = 1 =&gt; L = -log(\hat{y_i})−</a:t>
            </a:r>
            <a:r>
              <a:rPr lang="vi-VN" sz="2400" i="1" dirty="0" smtClean="0">
                <a:solidFill>
                  <a:schemeClr val="bg2"/>
                </a:solidFill>
              </a:rPr>
              <a:t>log</a:t>
            </a:r>
            <a:r>
              <a:rPr lang="vi-VN" sz="2400" dirty="0" smtClean="0">
                <a:solidFill>
                  <a:schemeClr val="bg2"/>
                </a:solidFill>
              </a:rPr>
              <a:t>(</a:t>
            </a:r>
            <a:r>
              <a:rPr lang="vi-VN" sz="2400" i="1" dirty="0" smtClean="0">
                <a:solidFill>
                  <a:schemeClr val="bg2"/>
                </a:solidFill>
              </a:rPr>
              <a:t>yi</a:t>
            </a:r>
            <a:r>
              <a:rPr lang="vi-VN" sz="2400" dirty="0" smtClean="0">
                <a:solidFill>
                  <a:schemeClr val="bg2"/>
                </a:solidFill>
              </a:rPr>
              <a:t>​^​)</a:t>
            </a:r>
            <a:endParaRPr lang="vi-VN" sz="2400" dirty="0" smtClean="0">
              <a:solidFill>
                <a:schemeClr val="bg2"/>
              </a:solidFill>
            </a:endParaRPr>
          </a:p>
        </p:txBody>
      </p:sp>
      <p:pic>
        <p:nvPicPr>
          <p:cNvPr id="9" name="Picture 8" descr="l1-1.png"/>
          <p:cNvPicPr>
            <a:picLocks noChangeAspect="1"/>
          </p:cNvPicPr>
          <p:nvPr/>
        </p:nvPicPr>
        <p:blipFill>
          <a:blip r:embed="rId2"/>
          <a:stretch>
            <a:fillRect/>
          </a:stretch>
        </p:blipFill>
        <p:spPr>
          <a:xfrm>
            <a:off x="7893170" y="1621766"/>
            <a:ext cx="3968151" cy="3286664"/>
          </a:xfrm>
          <a:prstGeom prst="rect">
            <a:avLst/>
          </a:prstGeom>
        </p:spPr>
      </p:pic>
      <p:sp>
        <p:nvSpPr>
          <p:cNvPr id="10" name="Rectangle 9"/>
          <p:cNvSpPr/>
          <p:nvPr/>
        </p:nvSpPr>
        <p:spPr>
          <a:xfrm>
            <a:off x="779253" y="4796287"/>
            <a:ext cx="6096000" cy="1631216"/>
          </a:xfrm>
          <a:prstGeom prst="rect">
            <a:avLst/>
          </a:prstGeom>
        </p:spPr>
        <p:txBody>
          <a:bodyPr wrap="square">
            <a:spAutoFit/>
          </a:bodyPr>
          <a:lstStyle/>
          <a:p>
            <a:r>
              <a:rPr lang="vi-VN" sz="2000" dirty="0" smtClean="0">
                <a:solidFill>
                  <a:srgbClr val="00B0F0"/>
                </a:solidFill>
              </a:rPr>
              <a:t>Hàm L tăng dần từ 0 đến 1</a:t>
            </a:r>
          </a:p>
          <a:p>
            <a:r>
              <a:rPr lang="vi-VN" sz="2000" dirty="0" smtClean="0">
                <a:solidFill>
                  <a:srgbClr val="00B0F0"/>
                </a:solidFill>
              </a:rPr>
              <a:t>Khi model dự đoán \hat{y_i}</a:t>
            </a:r>
            <a:r>
              <a:rPr lang="vi-VN" sz="2000" i="1" dirty="0" smtClean="0">
                <a:solidFill>
                  <a:srgbClr val="00B0F0"/>
                </a:solidFill>
              </a:rPr>
              <a:t>yi</a:t>
            </a:r>
            <a:r>
              <a:rPr lang="vi-VN" sz="2000" dirty="0" smtClean="0">
                <a:solidFill>
                  <a:srgbClr val="00B0F0"/>
                </a:solidFill>
              </a:rPr>
              <a:t>​^​ gần 0, tức giá trị dự đoán gần với giá trị thật y_i</a:t>
            </a:r>
            <a:r>
              <a:rPr lang="vi-VN" sz="2000" i="1" dirty="0" smtClean="0">
                <a:solidFill>
                  <a:srgbClr val="00B0F0"/>
                </a:solidFill>
              </a:rPr>
              <a:t>yi</a:t>
            </a:r>
            <a:r>
              <a:rPr lang="vi-VN" sz="2000" dirty="0" smtClean="0">
                <a:solidFill>
                  <a:srgbClr val="00B0F0"/>
                </a:solidFill>
              </a:rPr>
              <a:t>​ thì L nhỏ, xấp xỉ 0</a:t>
            </a:r>
          </a:p>
          <a:p>
            <a:r>
              <a:rPr lang="vi-VN" sz="2000" dirty="0" smtClean="0">
                <a:solidFill>
                  <a:srgbClr val="00B0F0"/>
                </a:solidFill>
              </a:rPr>
              <a:t>Khi model dự đoán \hat{y_i}</a:t>
            </a:r>
            <a:r>
              <a:rPr lang="vi-VN" sz="2000" i="1" dirty="0" smtClean="0">
                <a:solidFill>
                  <a:srgbClr val="00B0F0"/>
                </a:solidFill>
              </a:rPr>
              <a:t>yi</a:t>
            </a:r>
            <a:r>
              <a:rPr lang="vi-VN" sz="2000" dirty="0" smtClean="0">
                <a:solidFill>
                  <a:srgbClr val="00B0F0"/>
                </a:solidFill>
              </a:rPr>
              <a:t>​^​ gần 1, tức giá trị dự đoán ngược lại giá trị thật y_i</a:t>
            </a:r>
            <a:r>
              <a:rPr lang="vi-VN" sz="2000" i="1" dirty="0" smtClean="0">
                <a:solidFill>
                  <a:srgbClr val="00B0F0"/>
                </a:solidFill>
              </a:rPr>
              <a:t>yi</a:t>
            </a:r>
            <a:r>
              <a:rPr lang="vi-VN" sz="2000" dirty="0" smtClean="0">
                <a:solidFill>
                  <a:srgbClr val="00B0F0"/>
                </a:solidFill>
              </a:rPr>
              <a:t>​ thì L rất lớn</a:t>
            </a:r>
            <a:endParaRPr lang="en-US" sz="2000" dirty="0">
              <a:solidFill>
                <a:srgbClr val="00B0F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3"/>
          </p:nvPr>
        </p:nvSpPr>
        <p:spPr>
          <a:xfrm>
            <a:off x="873350" y="258792"/>
            <a:ext cx="4960800" cy="5610508"/>
          </a:xfrm>
        </p:spPr>
        <p:txBody>
          <a:bodyPr/>
          <a:lstStyle/>
          <a:p>
            <a:pPr>
              <a:buNone/>
            </a:pPr>
            <a:r>
              <a:rPr lang="vi-VN" dirty="0" smtClean="0"/>
              <a:t>Ngược lại, nếu</a:t>
            </a:r>
          </a:p>
          <a:p>
            <a:pPr>
              <a:buNone/>
            </a:pPr>
            <a:r>
              <a:rPr lang="vi-VN" dirty="0" smtClean="0"/>
              <a:t>          </a:t>
            </a:r>
            <a:r>
              <a:rPr lang="vi-VN" dirty="0" smtClean="0"/>
              <a:t> </a:t>
            </a:r>
            <a:r>
              <a:rPr lang="vi-VN" dirty="0" smtClean="0"/>
              <a:t>Yi = 0 =&gt; L = -log(1– ý;)</a:t>
            </a:r>
          </a:p>
          <a:p>
            <a:pPr>
              <a:buNone/>
            </a:pPr>
            <a:r>
              <a:rPr lang="vi-VN" dirty="0" smtClean="0"/>
              <a:t>ta có đồ thị </a:t>
            </a:r>
            <a:r>
              <a:rPr lang="vi-VN" dirty="0" smtClean="0"/>
              <a:t>sau</a:t>
            </a:r>
            <a:endParaRPr lang="en-US" dirty="0" smtClean="0"/>
          </a:p>
        </p:txBody>
      </p:sp>
      <p:sp>
        <p:nvSpPr>
          <p:cNvPr id="6" name="Text Placeholder 5"/>
          <p:cNvSpPr>
            <a:spLocks noGrp="1"/>
          </p:cNvSpPr>
          <p:nvPr>
            <p:ph type="body" idx="4"/>
          </p:nvPr>
        </p:nvSpPr>
        <p:spPr>
          <a:xfrm>
            <a:off x="6464146" y="250166"/>
            <a:ext cx="4961100" cy="5607384"/>
          </a:xfrm>
        </p:spPr>
        <p:txBody>
          <a:bodyPr/>
          <a:lstStyle/>
          <a:p>
            <a:pPr>
              <a:buNone/>
            </a:pPr>
            <a:r>
              <a:rPr lang="vi-VN" dirty="0" smtClean="0"/>
              <a:t>+ Hàm L tăng từ 0 đến 1 + Khi model dự đoán</a:t>
            </a:r>
          </a:p>
          <a:p>
            <a:pPr>
              <a:buNone/>
            </a:pPr>
            <a:r>
              <a:rPr lang="vi-VN" dirty="0" smtClean="0"/>
              <a:t>gần 0, tức giá trị dự đoán gần với giá trị thật</a:t>
            </a:r>
          </a:p>
          <a:p>
            <a:pPr>
              <a:buNone/>
            </a:pPr>
            <a:r>
              <a:rPr lang="vi-VN" dirty="0" smtClean="0"/>
              <a:t>thì L nhỏ, xấp xỉ 0. + Khi model dự đoán</a:t>
            </a:r>
          </a:p>
          <a:p>
            <a:pPr>
              <a:buNone/>
            </a:pPr>
            <a:r>
              <a:rPr lang="vi-VN" dirty="0" smtClean="0"/>
              <a:t>gần 1, tức giá trị dự đoán ngược lại với giá trị thật Yi</a:t>
            </a:r>
            <a:endParaRPr lang="en-US" dirty="0" smtClean="0"/>
          </a:p>
          <a:p>
            <a:pPr>
              <a:buNone/>
            </a:pPr>
            <a:endParaRPr lang="en-US" dirty="0"/>
          </a:p>
        </p:txBody>
      </p:sp>
      <p:pic>
        <p:nvPicPr>
          <p:cNvPr id="72706" name="Picture 2"/>
          <p:cNvPicPr>
            <a:picLocks noChangeAspect="1" noChangeArrowheads="1"/>
          </p:cNvPicPr>
          <p:nvPr/>
        </p:nvPicPr>
        <p:blipFill>
          <a:blip r:embed="rId2"/>
          <a:srcRect/>
          <a:stretch>
            <a:fillRect/>
          </a:stretch>
        </p:blipFill>
        <p:spPr bwMode="auto">
          <a:xfrm>
            <a:off x="422694" y="1420123"/>
            <a:ext cx="5920897" cy="49149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				3.3-Chain Rule</a:t>
            </a:r>
            <a:endParaRPr lang="en-US" sz="3600" dirty="0"/>
          </a:p>
        </p:txBody>
      </p:sp>
      <p:sp>
        <p:nvSpPr>
          <p:cNvPr id="6" name="Text Placeholder 5"/>
          <p:cNvSpPr>
            <a:spLocks noGrp="1"/>
          </p:cNvSpPr>
          <p:nvPr>
            <p:ph type="body" idx="4"/>
          </p:nvPr>
        </p:nvSpPr>
        <p:spPr/>
        <p:txBody>
          <a:bodyPr/>
          <a:lstStyle/>
          <a:p>
            <a:endParaRPr lang="en-US" dirty="0"/>
          </a:p>
        </p:txBody>
      </p:sp>
      <p:sp>
        <p:nvSpPr>
          <p:cNvPr id="7" name="Text Placeholder 6"/>
          <p:cNvSpPr>
            <a:spLocks noGrp="1"/>
          </p:cNvSpPr>
          <p:nvPr>
            <p:ph type="body" idx="3"/>
          </p:nvPr>
        </p:nvSpPr>
        <p:spPr>
          <a:xfrm>
            <a:off x="873350" y="1708030"/>
            <a:ext cx="4960800" cy="4161270"/>
          </a:xfrm>
        </p:spPr>
        <p:txBody>
          <a:bodyPr/>
          <a:lstStyle/>
          <a:p>
            <a:r>
              <a:rPr lang="vi-VN" sz="2000" dirty="0" smtClean="0">
                <a:latin typeface="Work Sans Light" panose="020B0604020202020204" charset="0"/>
              </a:rPr>
              <a:t>Chain Rule nghĩa là Quy Tắc Dây Chuyền (Quy Tắc Hàm Của Hàm).</a:t>
            </a:r>
            <a:br>
              <a:rPr lang="vi-VN" sz="2000" dirty="0" smtClean="0">
                <a:latin typeface="Work Sans Light" panose="020B0604020202020204" charset="0"/>
              </a:rPr>
            </a:br>
            <a:r>
              <a:rPr lang="vi-VN" sz="2000" dirty="0" smtClean="0">
                <a:latin typeface="Work Sans Light" panose="020B0604020202020204" charset="0"/>
              </a:rPr>
              <a:t/>
            </a:r>
            <a:br>
              <a:rPr lang="vi-VN" sz="2000" dirty="0" smtClean="0">
                <a:latin typeface="Work Sans Light" panose="020B0604020202020204" charset="0"/>
              </a:rPr>
            </a:br>
            <a:r>
              <a:rPr lang="vi-VN" sz="2000" dirty="0" smtClean="0">
                <a:latin typeface="Work Sans Light" panose="020B0604020202020204" charset="0"/>
              </a:rPr>
              <a:t>Theo trực giác, đôi khi một chức năng sẽ có một chức năng khác “bên trong” nó liên quan đầu tiên đến biến đầu vào. Vì chúng ta biết đạo hàm của hàm là tốc độ thay đổi, chúng ta cần tính tốc độ thay đổi của hàm “bên trong” này cũng như toàn bộ hàm so với biến đầu vào. Quy tắc chuỗi cho phép chúng ta thực hiện điều này.</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340416" y="2216989"/>
            <a:ext cx="4735902" cy="40948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7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desMania · Modern Dark ">
  <a:themeElements>
    <a:clrScheme name="Simple Light">
      <a:dk1>
        <a:srgbClr val="000000"/>
      </a:dk1>
      <a:lt1>
        <a:srgbClr val="E392FA"/>
      </a:lt1>
      <a:dk2>
        <a:srgbClr val="FFFFFF"/>
      </a:dk2>
      <a:lt2>
        <a:srgbClr val="EEEEEE"/>
      </a:lt2>
      <a:accent1>
        <a:srgbClr val="E392FA"/>
      </a:accent1>
      <a:accent2>
        <a:srgbClr val="93A9F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125</TotalTime>
  <Words>775</Words>
  <Application>WPS Presentation</Application>
  <PresentationFormat>Custom</PresentationFormat>
  <Paragraphs>109</Paragraphs>
  <Slides>17</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Times New Roman</vt:lpstr>
      <vt:lpstr>DM Sans</vt:lpstr>
      <vt:lpstr>Aldrich</vt:lpstr>
      <vt:lpstr>Work Sans Light</vt:lpstr>
      <vt:lpstr>Wingdings</vt:lpstr>
      <vt:lpstr>Calibri</vt:lpstr>
      <vt:lpstr>Barlow Condensed</vt:lpstr>
      <vt:lpstr>Abril Fatface</vt:lpstr>
      <vt:lpstr>Poppins</vt:lpstr>
      <vt:lpstr>Homemade Apple</vt:lpstr>
      <vt:lpstr>SlidesMania · Modern Dark </vt:lpstr>
      <vt:lpstr>Slide 1</vt:lpstr>
      <vt:lpstr>   1. Khái Niệm</vt:lpstr>
      <vt:lpstr>2. Hàm sigmoid function   </vt:lpstr>
      <vt:lpstr>Slide 4</vt:lpstr>
      <vt:lpstr>Slide 5</vt:lpstr>
      <vt:lpstr>     3.1-MODEL</vt:lpstr>
      <vt:lpstr>Slide 7</vt:lpstr>
      <vt:lpstr>Slide 8</vt:lpstr>
      <vt:lpstr>    3.3-Chain Rule</vt:lpstr>
      <vt:lpstr>3.4 Tính đạo hàm phức tạp bằng kỹ thuật Chain Rule</vt:lpstr>
      <vt:lpstr> 4-Áp dụng gradient descent</vt:lpstr>
      <vt:lpstr>Slide 12</vt:lpstr>
      <vt:lpstr>    5-Biểu diễn bài toán dưới ma trận</vt:lpstr>
      <vt:lpstr>  6-Xây dựng đường thẳng phân chia</vt:lpstr>
      <vt:lpstr>Slide 15</vt:lpstr>
      <vt:lpstr>7. Một vài tính chất của Logistic Regression </vt:lpstr>
      <vt:lpstr>    7-Ứng dụng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pc</cp:lastModifiedBy>
  <cp:revision>18</cp:revision>
  <dcterms:created xsi:type="dcterms:W3CDTF">2021-11-27T18:24:00Z</dcterms:created>
  <dcterms:modified xsi:type="dcterms:W3CDTF">2021-11-28T15:49:24Z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EB44950246154FC1BF1FF013D99BB0B5</vt:lpwstr>
  </property>
  <property fmtid="{D5CDD505-2E9C-101B-9397-08002B2CF9AE}" pid="3" name="KSOProductBuildVer">
    <vt:lpwstr>1033-11.2.0.10382</vt:lpwstr>
  </property>
</Properties>
</file>