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26"/>
  </p:notesMasterIdLst>
  <p:sldIdLst>
    <p:sldId id="259" r:id="rId2"/>
    <p:sldId id="258" r:id="rId3"/>
    <p:sldId id="273" r:id="rId4"/>
    <p:sldId id="280" r:id="rId5"/>
    <p:sldId id="281" r:id="rId6"/>
    <p:sldId id="274" r:id="rId7"/>
    <p:sldId id="262" r:id="rId8"/>
    <p:sldId id="277" r:id="rId9"/>
    <p:sldId id="261" r:id="rId10"/>
    <p:sldId id="276" r:id="rId11"/>
    <p:sldId id="263" r:id="rId12"/>
    <p:sldId id="278" r:id="rId13"/>
    <p:sldId id="264" r:id="rId14"/>
    <p:sldId id="282" r:id="rId15"/>
    <p:sldId id="265" r:id="rId16"/>
    <p:sldId id="283" r:id="rId17"/>
    <p:sldId id="266" r:id="rId18"/>
    <p:sldId id="284" r:id="rId19"/>
    <p:sldId id="267" r:id="rId20"/>
    <p:sldId id="285" r:id="rId21"/>
    <p:sldId id="268" r:id="rId22"/>
    <p:sldId id="286" r:id="rId23"/>
    <p:sldId id="269"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F8DA9-5954-4913-8BBF-B00FCEB6372D}"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E5BC2-341E-45D3-984E-279DDFC6CE7D}" type="slidenum">
              <a:rPr lang="en-US" smtClean="0"/>
              <a:t>‹#›</a:t>
            </a:fld>
            <a:endParaRPr lang="en-US"/>
          </a:p>
        </p:txBody>
      </p:sp>
    </p:spTree>
    <p:extLst>
      <p:ext uri="{BB962C8B-B14F-4D97-AF65-F5344CB8AC3E}">
        <p14:creationId xmlns:p14="http://schemas.microsoft.com/office/powerpoint/2010/main" val="2302564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E5BC2-341E-45D3-984E-279DDFC6CE7D}" type="slidenum">
              <a:rPr lang="en-US" smtClean="0"/>
              <a:t>19</a:t>
            </a:fld>
            <a:endParaRPr lang="en-US"/>
          </a:p>
        </p:txBody>
      </p:sp>
    </p:spTree>
    <p:extLst>
      <p:ext uri="{BB962C8B-B14F-4D97-AF65-F5344CB8AC3E}">
        <p14:creationId xmlns:p14="http://schemas.microsoft.com/office/powerpoint/2010/main" val="78666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794884-BC9D-46B4-893E-0A7FA7BA7730}"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294018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4D75A-3B63-463C-BA4F-0C58380B4521}"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270628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37A7A5-210E-41A5-8F80-7FB334C81FB0}"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18309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CAC9E-E053-466E-B604-C456486D1941}"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398311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A4BE4-C01E-48B6-8E02-4F48A0E3B4DF}"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314734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D7B9E2-736E-47E9-8FA4-C60494518D31}" type="datetime1">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110644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5727D3-546B-418D-85F3-7CED6E69F40C}" type="datetime1">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89085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46E958-65B6-418E-A2D6-A886FD552ACC}" type="datetime1">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231871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16433-2211-4A15-9B92-3C4DED91A212}" type="datetime1">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214643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829A1-9145-4663-B4CF-D58EA5C1F9FD}" type="datetime1">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159016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18BED-DEC4-4D1E-8FD2-85523E012B00}" type="datetime1">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291B8-51B8-4003-AC65-75ECEFB639E2}" type="slidenum">
              <a:rPr lang="en-US" smtClean="0"/>
              <a:t>‹#›</a:t>
            </a:fld>
            <a:endParaRPr lang="en-US"/>
          </a:p>
        </p:txBody>
      </p:sp>
    </p:spTree>
    <p:extLst>
      <p:ext uri="{BB962C8B-B14F-4D97-AF65-F5344CB8AC3E}">
        <p14:creationId xmlns:p14="http://schemas.microsoft.com/office/powerpoint/2010/main" val="416598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1787E-4E4D-4D21-A8B5-738CE7E2995B}" type="datetime1">
              <a:rPr lang="en-US" smtClean="0"/>
              <a:t>4/6/2024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291B8-51B8-4003-AC65-75ECEFB639E2}" type="slidenum">
              <a:rPr lang="en-US" smtClean="0"/>
              <a:t>‹#›</a:t>
            </a:fld>
            <a:endParaRPr lang="en-US"/>
          </a:p>
        </p:txBody>
      </p:sp>
    </p:spTree>
    <p:extLst>
      <p:ext uri="{BB962C8B-B14F-4D97-AF65-F5344CB8AC3E}">
        <p14:creationId xmlns:p14="http://schemas.microsoft.com/office/powerpoint/2010/main" val="32600346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376" y="252787"/>
            <a:ext cx="9144000" cy="921590"/>
          </a:xfrm>
        </p:spPr>
        <p:txBody>
          <a:bodyPr/>
          <a:lstStyle/>
          <a:p>
            <a:r>
              <a:rPr lang="en-US" dirty="0" smtClean="0">
                <a:latin typeface="Times New Roman" panose="02020603050405020304" pitchFamily="18" charset="0"/>
                <a:cs typeface="Times New Roman" panose="02020603050405020304" pitchFamily="18" charset="0"/>
              </a:rPr>
              <a:t>Group Presentation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7576" y="1174377"/>
            <a:ext cx="12003742" cy="5683623"/>
          </a:xfrm>
        </p:spPr>
        <p:txBody>
          <a:bodyPr>
            <a:normAutofit lnSpcReduction="10000"/>
          </a:bodyPr>
          <a:lstStyle/>
          <a:p>
            <a:pPr algn="l"/>
            <a:r>
              <a:rPr lang="en-US" sz="1400" dirty="0" smtClean="0">
                <a:latin typeface="Times New Roman" panose="02020603050405020304" pitchFamily="18" charset="0"/>
                <a:cs typeface="Times New Roman" panose="02020603050405020304" pitchFamily="18" charset="0"/>
              </a:rPr>
              <a:t>  </a:t>
            </a:r>
          </a:p>
          <a:p>
            <a:pPr algn="l"/>
            <a:endParaRPr lang="en-US" sz="1400" dirty="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smtClean="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r>
              <a:rPr lang="en-US" sz="1400" dirty="0" smtClean="0">
                <a:latin typeface="Times New Roman" panose="02020603050405020304" pitchFamily="18" charset="0"/>
                <a:cs typeface="Times New Roman" panose="02020603050405020304" pitchFamily="18" charset="0"/>
              </a:rPr>
              <a:t>                                                                                                                                                                                 </a:t>
            </a:r>
          </a:p>
          <a:p>
            <a:pPr algn="l"/>
            <a:endParaRPr lang="en-US" sz="1400" dirty="0">
              <a:latin typeface="Times New Roman" panose="02020603050405020304" pitchFamily="18" charset="0"/>
              <a:cs typeface="Times New Roman" panose="02020603050405020304" pitchFamily="18" charset="0"/>
            </a:endParaRPr>
          </a:p>
          <a:p>
            <a:pPr algn="l"/>
            <a:r>
              <a:rPr lang="en-US" sz="1400" dirty="0" smtClean="0">
                <a:latin typeface="Times New Roman" panose="02020603050405020304" pitchFamily="18" charset="0"/>
                <a:cs typeface="Times New Roman" panose="02020603050405020304" pitchFamily="18" charset="0"/>
              </a:rPr>
              <a:t> </a:t>
            </a:r>
          </a:p>
          <a:p>
            <a:pPr algn="l"/>
            <a:endParaRPr lang="en-US" sz="1400" dirty="0">
              <a:latin typeface="Times New Roman" panose="02020603050405020304" pitchFamily="18" charset="0"/>
              <a:cs typeface="Times New Roman" panose="02020603050405020304" pitchFamily="18" charset="0"/>
            </a:endParaRPr>
          </a:p>
          <a:p>
            <a:pPr algn="l"/>
            <a:r>
              <a:rPr lang="en-US" sz="1400" dirty="0" smtClean="0">
                <a:latin typeface="Times New Roman" panose="02020603050405020304" pitchFamily="18" charset="0"/>
                <a:cs typeface="Times New Roman" panose="02020603050405020304" pitchFamily="18" charset="0"/>
              </a:rPr>
              <a:t>                                                                                                                                                                                                                   GROUP MEMBERS</a:t>
            </a:r>
          </a:p>
          <a:p>
            <a:pPr algn="l"/>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1)David Rai</a:t>
            </a:r>
          </a:p>
          <a:p>
            <a:pPr algn="l"/>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2)James Limbu</a:t>
            </a:r>
          </a:p>
          <a:p>
            <a:pPr algn="l"/>
            <a:r>
              <a:rPr lang="en-US" sz="1400" dirty="0" smtClean="0">
                <a:latin typeface="Times New Roman" panose="02020603050405020304" pitchFamily="18" charset="0"/>
                <a:cs typeface="Times New Roman" panose="02020603050405020304" pitchFamily="18" charset="0"/>
              </a:rPr>
              <a:t>                                                                                                                                                                                                                    3)</a:t>
            </a:r>
            <a:r>
              <a:rPr lang="en-US" sz="1400" dirty="0" err="1" smtClean="0">
                <a:latin typeface="Times New Roman" panose="02020603050405020304" pitchFamily="18" charset="0"/>
                <a:cs typeface="Times New Roman" panose="02020603050405020304" pitchFamily="18" charset="0"/>
              </a:rPr>
              <a:t>Aju</a:t>
            </a:r>
            <a:r>
              <a:rPr lang="en-US" sz="1400" dirty="0" smtClean="0">
                <a:latin typeface="Times New Roman" panose="02020603050405020304" pitchFamily="18" charset="0"/>
                <a:cs typeface="Times New Roman" panose="02020603050405020304" pitchFamily="18" charset="0"/>
              </a:rPr>
              <a:t> Rai.</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James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marL="171450" indent="-171450" algn="l">
              <a:buFont typeface="Wingdings" panose="05000000000000000000" pitchFamily="2" charset="2"/>
              <a:buChar char="§"/>
            </a:pPr>
            <a:r>
              <a:rPr lang="en-US" sz="900" dirty="0" smtClean="0">
                <a:latin typeface="Times New Roman" panose="02020603050405020304" pitchFamily="18" charset="0"/>
                <a:cs typeface="Times New Roman" panose="02020603050405020304" pitchFamily="18" charset="0"/>
              </a:rPr>
              <a:t>The above code defines </a:t>
            </a:r>
            <a:r>
              <a:rPr lang="en-US" sz="900" dirty="0">
                <a:latin typeface="Times New Roman" panose="02020603050405020304" pitchFamily="18" charset="0"/>
                <a:cs typeface="Times New Roman" panose="02020603050405020304" pitchFamily="18" charset="0"/>
              </a:rPr>
              <a:t>two functions using </a:t>
            </a:r>
            <a:r>
              <a:rPr lang="en-US" sz="900" dirty="0" err="1">
                <a:latin typeface="Times New Roman" panose="02020603050405020304" pitchFamily="18" charset="0"/>
                <a:cs typeface="Times New Roman" panose="02020603050405020304" pitchFamily="18" charset="0"/>
              </a:rPr>
              <a:t>Tkinter</a:t>
            </a:r>
            <a:r>
              <a:rPr lang="en-US" sz="900" dirty="0">
                <a:latin typeface="Times New Roman" panose="02020603050405020304" pitchFamily="18" charset="0"/>
                <a:cs typeface="Times New Roman" panose="02020603050405020304" pitchFamily="18" charset="0"/>
              </a:rPr>
              <a:t> for creating GUI windows.</a:t>
            </a:r>
          </a:p>
          <a:p>
            <a:pPr marL="171450" indent="-171450" algn="l">
              <a:buFont typeface="Wingdings" panose="05000000000000000000" pitchFamily="2" charset="2"/>
              <a:buChar char="§"/>
            </a:pPr>
            <a:endParaRPr lang="en-US" sz="900" dirty="0">
              <a:latin typeface="Times New Roman" panose="02020603050405020304" pitchFamily="18" charset="0"/>
              <a:cs typeface="Times New Roman" panose="02020603050405020304" pitchFamily="18" charset="0"/>
            </a:endParaRPr>
          </a:p>
          <a:p>
            <a:pPr marL="171450" indent="-171450" algn="l">
              <a:buFont typeface="Wingdings" panose="05000000000000000000" pitchFamily="2" charset="2"/>
              <a:buChar char="§"/>
            </a:pPr>
            <a:r>
              <a:rPr lang="en-US" sz="900" dirty="0" err="1">
                <a:latin typeface="Times New Roman" panose="02020603050405020304" pitchFamily="18" charset="0"/>
                <a:cs typeface="Times New Roman" panose="02020603050405020304" pitchFamily="18" charset="0"/>
              </a:rPr>
              <a:t>view_students_window</a:t>
            </a:r>
            <a:r>
              <a:rPr lang="en-US" sz="900" dirty="0">
                <a:latin typeface="Times New Roman" panose="02020603050405020304" pitchFamily="18" charset="0"/>
                <a:cs typeface="Times New Roman" panose="02020603050405020304" pitchFamily="18" charset="0"/>
              </a:rPr>
              <a:t>() creates a window to view a list of students fetched from a CSV file. It displays student data in a </a:t>
            </a:r>
            <a:r>
              <a:rPr lang="en-US" sz="900" dirty="0" err="1">
                <a:latin typeface="Times New Roman" panose="02020603050405020304" pitchFamily="18" charset="0"/>
                <a:cs typeface="Times New Roman" panose="02020603050405020304" pitchFamily="18" charset="0"/>
              </a:rPr>
              <a:t>Listbox</a:t>
            </a:r>
            <a:r>
              <a:rPr lang="en-US" sz="900" dirty="0">
                <a:latin typeface="Times New Roman" panose="02020603050405020304" pitchFamily="18" charset="0"/>
                <a:cs typeface="Times New Roman" panose="02020603050405020304" pitchFamily="18" charset="0"/>
              </a:rPr>
              <a:t> widget.</a:t>
            </a:r>
          </a:p>
          <a:p>
            <a:pPr marL="171450" indent="-171450" algn="l">
              <a:buFont typeface="Wingdings" panose="05000000000000000000" pitchFamily="2" charset="2"/>
              <a:buChar char="§"/>
            </a:pPr>
            <a:endParaRPr lang="en-US" sz="900" dirty="0">
              <a:latin typeface="Times New Roman" panose="02020603050405020304" pitchFamily="18" charset="0"/>
              <a:cs typeface="Times New Roman" panose="02020603050405020304" pitchFamily="18" charset="0"/>
            </a:endParaRPr>
          </a:p>
          <a:p>
            <a:pPr marL="171450" indent="-171450" algn="l">
              <a:buFont typeface="Wingdings" panose="05000000000000000000" pitchFamily="2" charset="2"/>
              <a:buChar char="§"/>
            </a:pPr>
            <a:r>
              <a:rPr lang="en-US" sz="900" dirty="0" err="1">
                <a:latin typeface="Times New Roman" panose="02020603050405020304" pitchFamily="18" charset="0"/>
                <a:cs typeface="Times New Roman" panose="02020603050405020304" pitchFamily="18" charset="0"/>
              </a:rPr>
              <a:t>search_student_window</a:t>
            </a:r>
            <a:r>
              <a:rPr lang="en-US" sz="900" dirty="0">
                <a:latin typeface="Times New Roman" panose="02020603050405020304" pitchFamily="18" charset="0"/>
                <a:cs typeface="Times New Roman" panose="02020603050405020304" pitchFamily="18" charset="0"/>
              </a:rPr>
              <a:t>() creates a window to search for a student by their roll number. It includes an entry field for entering the roll number and a button to trigger the search. Upon finding a matching student, it displays their details using a </a:t>
            </a:r>
            <a:r>
              <a:rPr lang="en-US" sz="900" dirty="0" err="1">
                <a:latin typeface="Times New Roman" panose="02020603050405020304" pitchFamily="18" charset="0"/>
                <a:cs typeface="Times New Roman" panose="02020603050405020304" pitchFamily="18" charset="0"/>
              </a:rPr>
              <a:t>messagebox</a:t>
            </a:r>
            <a:r>
              <a:rPr lang="en-US"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10</a:t>
            </a:fld>
            <a:endParaRPr lang="en-US"/>
          </a:p>
        </p:txBody>
      </p:sp>
    </p:spTree>
    <p:extLst>
      <p:ext uri="{BB962C8B-B14F-4D97-AF65-F5344CB8AC3E}">
        <p14:creationId xmlns:p14="http://schemas.microsoft.com/office/powerpoint/2010/main" val="3363945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James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Update Student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updating student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update_student_window.title</a:t>
            </a:r>
            <a:r>
              <a:rPr lang="en-US" sz="900" dirty="0" smtClean="0">
                <a:latin typeface="Times New Roman" panose="02020603050405020304" pitchFamily="18" charset="0"/>
                <a:cs typeface="Times New Roman" panose="02020603050405020304" pitchFamily="18" charset="0"/>
              </a:rPr>
              <a:t>("Update Student")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Function to update student data</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update_student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roll = </a:t>
            </a:r>
            <a:r>
              <a:rPr lang="en-US" sz="900" dirty="0" err="1" smtClean="0">
                <a:latin typeface="Times New Roman" panose="02020603050405020304" pitchFamily="18" charset="0"/>
                <a:cs typeface="Times New Roman" panose="02020603050405020304" pitchFamily="18" charset="0"/>
              </a:rPr>
              <a:t>roll_entry.get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updated_data</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name_entry.get</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age_entry.get</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email_entry.get</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phone_entry.get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rows = []</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student_database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row in reader:</a:t>
            </a:r>
          </a:p>
          <a:p>
            <a:pPr algn="l"/>
            <a:r>
              <a:rPr lang="en-US" sz="900" dirty="0" smtClean="0">
                <a:latin typeface="Times New Roman" panose="02020603050405020304" pitchFamily="18" charset="0"/>
                <a:cs typeface="Times New Roman" panose="02020603050405020304" pitchFamily="18" charset="0"/>
              </a:rPr>
              <a:t>                if row and row[0] == 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rows.append</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updated_data</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else: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rows.append</a:t>
            </a:r>
            <a:r>
              <a:rPr lang="en-US" sz="900" dirty="0" smtClean="0">
                <a:latin typeface="Times New Roman" panose="02020603050405020304" pitchFamily="18" charset="0"/>
                <a:cs typeface="Times New Roman" panose="02020603050405020304" pitchFamily="18" charset="0"/>
              </a:rPr>
              <a:t>(row)</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student_database</a:t>
            </a:r>
            <a:r>
              <a:rPr lang="en-US" sz="900" dirty="0" smtClean="0">
                <a:latin typeface="Times New Roman" panose="02020603050405020304" pitchFamily="18" charset="0"/>
                <a:cs typeface="Times New Roman" panose="02020603050405020304" pitchFamily="18" charset="0"/>
              </a:rPr>
              <a:t>, "w", newline='', encoding="utf-8") as f:</a:t>
            </a:r>
          </a:p>
          <a:p>
            <a:pPr algn="l"/>
            <a:r>
              <a:rPr lang="en-US" sz="900" dirty="0" smtClean="0">
                <a:latin typeface="Times New Roman" panose="02020603050405020304" pitchFamily="18" charset="0"/>
                <a:cs typeface="Times New Roman" panose="02020603050405020304" pitchFamily="18" charset="0"/>
              </a:rPr>
              <a:t>            writer = </a:t>
            </a:r>
            <a:r>
              <a:rPr lang="en-US" sz="900" dirty="0" err="1" smtClean="0">
                <a:latin typeface="Times New Roman" panose="02020603050405020304" pitchFamily="18" charset="0"/>
                <a:cs typeface="Times New Roman" panose="02020603050405020304" pitchFamily="18" charset="0"/>
              </a:rPr>
              <a:t>csv.writer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writer.writerows</a:t>
            </a:r>
            <a:r>
              <a:rPr lang="en-US" sz="900" dirty="0" smtClean="0">
                <a:latin typeface="Times New Roman" panose="02020603050405020304" pitchFamily="18" charset="0"/>
                <a:cs typeface="Times New Roman" panose="02020603050405020304" pitchFamily="18" charset="0"/>
              </a:rPr>
              <a:t>(rows)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("Success", "Student with roll {} updated </a:t>
            </a:r>
            <a:r>
              <a:rPr lang="en-US" sz="900" dirty="0" err="1" smtClean="0">
                <a:latin typeface="Times New Roman" panose="02020603050405020304" pitchFamily="18" charset="0"/>
                <a:cs typeface="Times New Roman" panose="02020603050405020304" pitchFamily="18" charset="0"/>
              </a:rPr>
              <a:t>successfully.".format</a:t>
            </a:r>
            <a:r>
              <a:rPr lang="en-US" sz="900" dirty="0" smtClean="0">
                <a:latin typeface="Times New Roman" panose="02020603050405020304" pitchFamily="18" charset="0"/>
                <a:cs typeface="Times New Roman" panose="02020603050405020304" pitchFamily="18" charset="0"/>
              </a:rPr>
              <a: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update_student_window.destroy</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 text="Roll:")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 text="Name:")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age_label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 text="Age:")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age_label.pack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age_entry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age_entry.pack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email_label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 text="Email:")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email_label.pack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email_entry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email_entry.pack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phone_label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 text="Phone:")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phone_label.pack</a:t>
            </a:r>
            <a:r>
              <a:rPr lang="en-US" sz="9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EB291B8-51B8-4003-AC65-75ECEFB639E2}"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James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code defines a function </a:t>
            </a:r>
            <a:r>
              <a:rPr lang="en-US" sz="1400" dirty="0" err="1">
                <a:latin typeface="Times New Roman" panose="02020603050405020304" pitchFamily="18" charset="0"/>
                <a:cs typeface="Times New Roman" panose="02020603050405020304" pitchFamily="18" charset="0"/>
              </a:rPr>
              <a:t>update_student_window</a:t>
            </a:r>
            <a:r>
              <a:rPr lang="en-US" sz="1400" dirty="0">
                <a:latin typeface="Times New Roman" panose="02020603050405020304" pitchFamily="18" charset="0"/>
                <a:cs typeface="Times New Roman" panose="02020603050405020304" pitchFamily="18" charset="0"/>
              </a:rPr>
              <a:t>() to create a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window for updating student information.</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Inside the window, there are entry fields for roll number, name, age, email, and phone number.</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Upon clicking the update button, it collects the entered data and the roll number.</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reads the existing student data from a CSV file and updates the information for the student with the matching roll number.</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updated data is then written back to the CSV file, effectively modifying the student's details.</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After successful update, it displays a </a:t>
            </a:r>
            <a:r>
              <a:rPr lang="en-US" sz="1400" dirty="0" err="1">
                <a:latin typeface="Times New Roman" panose="02020603050405020304" pitchFamily="18" charset="0"/>
                <a:cs typeface="Times New Roman" panose="02020603050405020304" pitchFamily="18" charset="0"/>
              </a:rPr>
              <a:t>messagebox</a:t>
            </a:r>
            <a:r>
              <a:rPr lang="en-US" sz="1400" dirty="0">
                <a:latin typeface="Times New Roman" panose="02020603050405020304" pitchFamily="18" charset="0"/>
                <a:cs typeface="Times New Roman" panose="02020603050405020304" pitchFamily="18" charset="0"/>
              </a:rPr>
              <a:t> indicating the success and closes the update window.</a:t>
            </a:r>
            <a:endParaRPr lang="en-US" sz="1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12</a:t>
            </a:fld>
            <a:endParaRPr lang="en-US"/>
          </a:p>
        </p:txBody>
      </p:sp>
    </p:spTree>
    <p:extLst>
      <p:ext uri="{BB962C8B-B14F-4D97-AF65-F5344CB8AC3E}">
        <p14:creationId xmlns:p14="http://schemas.microsoft.com/office/powerpoint/2010/main" val="2186490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James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phone_entry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phone_entry.pack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update_button</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tk.Button</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update_student_window</a:t>
            </a:r>
            <a:r>
              <a:rPr lang="en-US" sz="900" dirty="0" smtClean="0">
                <a:latin typeface="Times New Roman" panose="02020603050405020304" pitchFamily="18" charset="0"/>
                <a:cs typeface="Times New Roman" panose="02020603050405020304" pitchFamily="18" charset="0"/>
              </a:rPr>
              <a:t>, text="Update", command=</a:t>
            </a:r>
            <a:r>
              <a:rPr lang="en-US" sz="900" dirty="0" err="1" smtClean="0">
                <a:latin typeface="Times New Roman" panose="02020603050405020304" pitchFamily="18" charset="0"/>
                <a:cs typeface="Times New Roman" panose="02020603050405020304" pitchFamily="18" charset="0"/>
              </a:rPr>
              <a:t>update_student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update_button.pack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update_student_window.mainloop</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Delete Student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deleting student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delete_student_window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delete_student_window.title</a:t>
            </a:r>
            <a:r>
              <a:rPr lang="en-US" sz="900" dirty="0" smtClean="0">
                <a:latin typeface="Times New Roman" panose="02020603050405020304" pitchFamily="18" charset="0"/>
                <a:cs typeface="Times New Roman" panose="02020603050405020304" pitchFamily="18" charset="0"/>
              </a:rPr>
              <a:t>("Delete Student")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Function to delete student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delete_student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roll = </a:t>
            </a:r>
            <a:r>
              <a:rPr lang="en-US" sz="900" dirty="0" err="1" smtClean="0">
                <a:latin typeface="Times New Roman" panose="02020603050405020304" pitchFamily="18" charset="0"/>
                <a:cs typeface="Times New Roman" panose="02020603050405020304" pitchFamily="18" charset="0"/>
              </a:rPr>
              <a:t>roll_entry.get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rows = []</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student_database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row in reader:</a:t>
            </a:r>
          </a:p>
          <a:p>
            <a:pPr algn="l"/>
            <a:r>
              <a:rPr lang="en-US" sz="900" dirty="0" smtClean="0">
                <a:latin typeface="Times New Roman" panose="02020603050405020304" pitchFamily="18" charset="0"/>
                <a:cs typeface="Times New Roman" panose="02020603050405020304" pitchFamily="18" charset="0"/>
              </a:rPr>
              <a:t>                if row and row[0] == roll:</a:t>
            </a:r>
          </a:p>
          <a:p>
            <a:pPr algn="l"/>
            <a:r>
              <a:rPr lang="en-US" sz="900" dirty="0" smtClean="0">
                <a:latin typeface="Times New Roman" panose="02020603050405020304" pitchFamily="18" charset="0"/>
                <a:cs typeface="Times New Roman" panose="02020603050405020304" pitchFamily="18" charset="0"/>
              </a:rPr>
              <a:t>                    continue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rows.append</a:t>
            </a:r>
            <a:r>
              <a:rPr lang="en-US" sz="900" dirty="0" smtClean="0">
                <a:latin typeface="Times New Roman" panose="02020603050405020304" pitchFamily="18" charset="0"/>
                <a:cs typeface="Times New Roman" panose="02020603050405020304" pitchFamily="18" charset="0"/>
              </a:rPr>
              <a:t>(row)</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student_database</a:t>
            </a:r>
            <a:r>
              <a:rPr lang="en-US" sz="900" dirty="0" smtClean="0">
                <a:latin typeface="Times New Roman" panose="02020603050405020304" pitchFamily="18" charset="0"/>
                <a:cs typeface="Times New Roman" panose="02020603050405020304" pitchFamily="18" charset="0"/>
              </a:rPr>
              <a:t>, "w", newline='', encoding="utf-8") as f:</a:t>
            </a:r>
          </a:p>
          <a:p>
            <a:pPr algn="l"/>
            <a:r>
              <a:rPr lang="en-US" sz="900" dirty="0" smtClean="0">
                <a:latin typeface="Times New Roman" panose="02020603050405020304" pitchFamily="18" charset="0"/>
                <a:cs typeface="Times New Roman" panose="02020603050405020304" pitchFamily="18" charset="0"/>
              </a:rPr>
              <a:t>            writer = </a:t>
            </a:r>
            <a:r>
              <a:rPr lang="en-US" sz="900" dirty="0" err="1" smtClean="0">
                <a:latin typeface="Times New Roman" panose="02020603050405020304" pitchFamily="18" charset="0"/>
                <a:cs typeface="Times New Roman" panose="02020603050405020304" pitchFamily="18" charset="0"/>
              </a:rPr>
              <a:t>csv.writer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writer.writerows</a:t>
            </a:r>
            <a:r>
              <a:rPr lang="en-US" sz="900" dirty="0" smtClean="0">
                <a:latin typeface="Times New Roman" panose="02020603050405020304" pitchFamily="18" charset="0"/>
                <a:cs typeface="Times New Roman" panose="02020603050405020304" pitchFamily="18" charset="0"/>
              </a:rPr>
              <a:t>(rows)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("Success", "Student with roll {} deleted </a:t>
            </a:r>
            <a:r>
              <a:rPr lang="en-US" sz="900" dirty="0" err="1" smtClean="0">
                <a:latin typeface="Times New Roman" panose="02020603050405020304" pitchFamily="18" charset="0"/>
                <a:cs typeface="Times New Roman" panose="02020603050405020304" pitchFamily="18" charset="0"/>
              </a:rPr>
              <a:t>successfully.".format</a:t>
            </a:r>
            <a:r>
              <a:rPr lang="en-US" sz="900" dirty="0" smtClean="0">
                <a:latin typeface="Times New Roman" panose="02020603050405020304" pitchFamily="18" charset="0"/>
                <a:cs typeface="Times New Roman" panose="02020603050405020304" pitchFamily="18" charset="0"/>
              </a:rPr>
              <a: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delete_student_window.destroy</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delete_student_window</a:t>
            </a:r>
            <a:r>
              <a:rPr lang="en-US" sz="900" dirty="0" smtClean="0">
                <a:latin typeface="Times New Roman" panose="02020603050405020304" pitchFamily="18" charset="0"/>
                <a:cs typeface="Times New Roman" panose="02020603050405020304" pitchFamily="18" charset="0"/>
              </a:rPr>
              <a:t>, text="Roll:")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delete_student_window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delete_button</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tk.Button</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delete_student_window</a:t>
            </a:r>
            <a:r>
              <a:rPr lang="en-US" sz="900" dirty="0" smtClean="0">
                <a:latin typeface="Times New Roman" panose="02020603050405020304" pitchFamily="18" charset="0"/>
                <a:cs typeface="Times New Roman" panose="02020603050405020304" pitchFamily="18" charset="0"/>
              </a:rPr>
              <a:t>, text="Delete", command=</a:t>
            </a:r>
            <a:r>
              <a:rPr lang="en-US" sz="900" dirty="0" err="1" smtClean="0">
                <a:latin typeface="Times New Roman" panose="02020603050405020304" pitchFamily="18" charset="0"/>
                <a:cs typeface="Times New Roman" panose="02020603050405020304" pitchFamily="18" charset="0"/>
              </a:rPr>
              <a:t>delete_student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delete_button.pack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delete_student_window.mainloop</a:t>
            </a:r>
            <a:r>
              <a:rPr lang="en-US" sz="9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EB291B8-51B8-4003-AC65-75ECEFB639E2}"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James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code defines a function </a:t>
            </a:r>
            <a:r>
              <a:rPr lang="en-US" sz="1400" dirty="0" err="1">
                <a:latin typeface="Times New Roman" panose="02020603050405020304" pitchFamily="18" charset="0"/>
                <a:cs typeface="Times New Roman" panose="02020603050405020304" pitchFamily="18" charset="0"/>
              </a:rPr>
              <a:t>delete_student_window</a:t>
            </a:r>
            <a:r>
              <a:rPr lang="en-US" sz="1400" dirty="0">
                <a:latin typeface="Times New Roman" panose="02020603050405020304" pitchFamily="18" charset="0"/>
                <a:cs typeface="Times New Roman" panose="02020603050405020304" pitchFamily="18" charset="0"/>
              </a:rPr>
              <a:t>() to create a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window for deleting student information.</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Inside the window, there's an entry field for the roll number of the student to be deleted.</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also includes a button labeled "Delete" which triggers the deletion process.</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Upon clicking the delete button, it retrieves the entered roll number.</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reads the existing student data from a CSV file and removes the entry corresponding to the provided roll number.</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modified data is then written back to the CSV file, effectively deleting the student's details.</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After successful deletion, it displays a </a:t>
            </a:r>
            <a:r>
              <a:rPr lang="en-US" sz="1400" dirty="0" err="1">
                <a:latin typeface="Times New Roman" panose="02020603050405020304" pitchFamily="18" charset="0"/>
                <a:cs typeface="Times New Roman" panose="02020603050405020304" pitchFamily="18" charset="0"/>
              </a:rPr>
              <a:t>messagebox</a:t>
            </a:r>
            <a:r>
              <a:rPr lang="en-US" sz="1400" dirty="0">
                <a:latin typeface="Times New Roman" panose="02020603050405020304" pitchFamily="18" charset="0"/>
                <a:cs typeface="Times New Roman" panose="02020603050405020304" pitchFamily="18" charset="0"/>
              </a:rPr>
              <a:t> indicating the success and closes the delete window.</a:t>
            </a:r>
            <a:endParaRPr lang="en-US" sz="1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14</a:t>
            </a:fld>
            <a:endParaRPr lang="en-US"/>
          </a:p>
        </p:txBody>
      </p:sp>
    </p:spTree>
    <p:extLst>
      <p:ext uri="{BB962C8B-B14F-4D97-AF65-F5344CB8AC3E}">
        <p14:creationId xmlns:p14="http://schemas.microsoft.com/office/powerpoint/2010/main" val="2942182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r>
              <a:rPr lang="en-US" sz="900" dirty="0" smtClean="0">
                <a:latin typeface="Times New Roman" panose="02020603050405020304" pitchFamily="18" charset="0"/>
                <a:cs typeface="Times New Roman" panose="02020603050405020304" pitchFamily="18" charset="0"/>
              </a:rPr>
              <a:t># Add Grades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adding grades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add_grades_window.title</a:t>
            </a:r>
            <a:r>
              <a:rPr lang="en-US" sz="900" dirty="0" smtClean="0">
                <a:latin typeface="Times New Roman" panose="02020603050405020304" pitchFamily="18" charset="0"/>
                <a:cs typeface="Times New Roman" panose="02020603050405020304" pitchFamily="18" charset="0"/>
              </a:rPr>
              <a:t>("Add Grades")</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Function to save grades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save_grades</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roll = </a:t>
            </a:r>
            <a:r>
              <a:rPr lang="en-US" sz="900" dirty="0" err="1" smtClean="0">
                <a:latin typeface="Times New Roman" panose="02020603050405020304" pitchFamily="18" charset="0"/>
                <a:cs typeface="Times New Roman" panose="02020603050405020304" pitchFamily="18" charset="0"/>
              </a:rPr>
              <a:t>roll_entry.get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grade_data</a:t>
            </a:r>
            <a:r>
              <a:rPr lang="en-US" sz="900" dirty="0" smtClean="0">
                <a:latin typeface="Times New Roman" panose="02020603050405020304" pitchFamily="18" charset="0"/>
                <a:cs typeface="Times New Roman" panose="02020603050405020304" pitchFamily="18" charset="0"/>
              </a:rPr>
              <a:t> = [</a:t>
            </a:r>
          </a:p>
          <a:p>
            <a:pPr algn="l"/>
            <a:r>
              <a:rPr lang="en-US" sz="900" dirty="0" smtClean="0">
                <a:latin typeface="Times New Roman" panose="02020603050405020304" pitchFamily="18" charset="0"/>
                <a:cs typeface="Times New Roman" panose="02020603050405020304" pitchFamily="18" charset="0"/>
              </a:rPr>
              <a:t>            ('Nepali', </a:t>
            </a:r>
            <a:r>
              <a:rPr lang="en-US" sz="900" dirty="0" err="1" smtClean="0">
                <a:latin typeface="Times New Roman" panose="02020603050405020304" pitchFamily="18" charset="0"/>
                <a:cs typeface="Times New Roman" panose="02020603050405020304" pitchFamily="18" charset="0"/>
              </a:rPr>
              <a:t>nepali_entry.get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('Math', </a:t>
            </a:r>
            <a:r>
              <a:rPr lang="en-US" sz="900" dirty="0" err="1" smtClean="0">
                <a:latin typeface="Times New Roman" panose="02020603050405020304" pitchFamily="18" charset="0"/>
                <a:cs typeface="Times New Roman" panose="02020603050405020304" pitchFamily="18" charset="0"/>
              </a:rPr>
              <a:t>math_entry.get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('Science', </a:t>
            </a:r>
            <a:r>
              <a:rPr lang="en-US" sz="900" dirty="0" err="1" smtClean="0">
                <a:latin typeface="Times New Roman" panose="02020603050405020304" pitchFamily="18" charset="0"/>
                <a:cs typeface="Times New Roman" panose="02020603050405020304" pitchFamily="18" charset="0"/>
              </a:rPr>
              <a:t>science_entry.get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('English', </a:t>
            </a:r>
            <a:r>
              <a:rPr lang="en-US" sz="900" dirty="0" err="1" smtClean="0">
                <a:latin typeface="Times New Roman" panose="02020603050405020304" pitchFamily="18" charset="0"/>
                <a:cs typeface="Times New Roman" panose="02020603050405020304" pitchFamily="18" charset="0"/>
              </a:rPr>
              <a:t>english_entry.get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('Computing', </a:t>
            </a:r>
            <a:r>
              <a:rPr lang="en-US" sz="900" dirty="0" err="1" smtClean="0">
                <a:latin typeface="Times New Roman" panose="02020603050405020304" pitchFamily="18" charset="0"/>
                <a:cs typeface="Times New Roman" panose="02020603050405020304" pitchFamily="18" charset="0"/>
              </a:rPr>
              <a:t>computing_entry.get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 Example fields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save_grade_data</a:t>
            </a:r>
            <a:r>
              <a:rPr lang="en-US" sz="900" dirty="0" smtClean="0">
                <a:latin typeface="Times New Roman" panose="02020603050405020304" pitchFamily="18" charset="0"/>
                <a:cs typeface="Times New Roman" panose="02020603050405020304" pitchFamily="18" charset="0"/>
              </a:rPr>
              <a:t>(roll, </a:t>
            </a:r>
            <a:r>
              <a:rPr lang="en-US" sz="900" dirty="0" err="1" smtClean="0">
                <a:latin typeface="Times New Roman" panose="02020603050405020304" pitchFamily="18" charset="0"/>
                <a:cs typeface="Times New Roman" panose="02020603050405020304" pitchFamily="18" charset="0"/>
              </a:rPr>
              <a:t>grade_data</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("Success", "Grades added successfully")</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add_grades_window.destroy</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text="Roll:")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nepali_label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text="Nepali Grade:")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nepali_label.pack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nepali_entry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nepali_entry.pack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math_label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text="Math Grade:")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math_label.pack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math_entry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math_entry.pack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science_label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text="Science Grade:")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science_label.pack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science_entry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science_entry.pack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english_label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text="English Grade:")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english_label.pack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english_entry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english_entry.pack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code defines a function </a:t>
            </a:r>
            <a:r>
              <a:rPr lang="en-US" sz="1600" dirty="0" err="1">
                <a:latin typeface="Times New Roman" panose="02020603050405020304" pitchFamily="18" charset="0"/>
                <a:cs typeface="Times New Roman" panose="02020603050405020304" pitchFamily="18" charset="0"/>
              </a:rPr>
              <a:t>add_grades_window</a:t>
            </a:r>
            <a:r>
              <a:rPr lang="en-US" sz="1600" dirty="0">
                <a:latin typeface="Times New Roman" panose="02020603050405020304" pitchFamily="18" charset="0"/>
                <a:cs typeface="Times New Roman" panose="02020603050405020304" pitchFamily="18" charset="0"/>
              </a:rPr>
              <a:t>() to create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window for adding grades.</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Inside the window, there's an entry field for the roll number of the student whose grades are to be added.</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It includes entry fields for entering grades in various subjects like Nepali, Math, Science, and English.</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Upon clicking the "Save" button, it collects the entered roll number and grades.</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collected grade data is then saved using a function called </a:t>
            </a:r>
            <a:r>
              <a:rPr lang="en-US" sz="1600" dirty="0" err="1">
                <a:latin typeface="Times New Roman" panose="02020603050405020304" pitchFamily="18" charset="0"/>
                <a:cs typeface="Times New Roman" panose="02020603050405020304" pitchFamily="18" charset="0"/>
              </a:rPr>
              <a:t>save_grade_data</a:t>
            </a:r>
            <a:r>
              <a:rPr lang="en-US" sz="160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After saving the data, a success message is displayed using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messagebox</a:t>
            </a:r>
            <a:r>
              <a:rPr lang="en-US" sz="160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Finally, the window is closed using </a:t>
            </a:r>
            <a:r>
              <a:rPr lang="en-US" sz="1600" dirty="0" err="1">
                <a:latin typeface="Times New Roman" panose="02020603050405020304" pitchFamily="18" charset="0"/>
                <a:cs typeface="Times New Roman" panose="02020603050405020304" pitchFamily="18" charset="0"/>
              </a:rPr>
              <a:t>add_grades_window.destroy</a:t>
            </a:r>
            <a:r>
              <a:rPr lang="en-US" sz="1600" dirty="0">
                <a:latin typeface="Times New Roman" panose="02020603050405020304" pitchFamily="18" charset="0"/>
                <a:cs typeface="Times New Roman" panose="02020603050405020304" pitchFamily="18" charset="0"/>
              </a:rPr>
              <a:t>() to signify the completion of adding grades.</a:t>
            </a:r>
            <a:endParaRPr lang="en-US" sz="16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16</a:t>
            </a:fld>
            <a:endParaRPr lang="en-US"/>
          </a:p>
        </p:txBody>
      </p:sp>
    </p:spTree>
    <p:extLst>
      <p:ext uri="{BB962C8B-B14F-4D97-AF65-F5344CB8AC3E}">
        <p14:creationId xmlns:p14="http://schemas.microsoft.com/office/powerpoint/2010/main" val="165918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computing_label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text="Computing Grade:")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computing_label.pack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computing_entry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computing_entry.pack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save_button</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tk.Button</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add_grades_window</a:t>
            </a:r>
            <a:r>
              <a:rPr lang="en-US" sz="900" dirty="0" smtClean="0">
                <a:latin typeface="Times New Roman" panose="02020603050405020304" pitchFamily="18" charset="0"/>
                <a:cs typeface="Times New Roman" panose="02020603050405020304" pitchFamily="18" charset="0"/>
              </a:rPr>
              <a:t>, text="Save", command=</a:t>
            </a:r>
            <a:r>
              <a:rPr lang="en-US" sz="900" dirty="0" err="1" smtClean="0">
                <a:latin typeface="Times New Roman" panose="02020603050405020304" pitchFamily="18" charset="0"/>
                <a:cs typeface="Times New Roman" panose="02020603050405020304" pitchFamily="18" charset="0"/>
              </a:rPr>
              <a:t>save_grades</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save_button.pack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add_grades_window.mainloop</a:t>
            </a:r>
            <a:r>
              <a:rPr lang="en-US" sz="900" dirty="0" smtClean="0">
                <a:latin typeface="Times New Roman" panose="02020603050405020304" pitchFamily="18" charset="0"/>
                <a:cs typeface="Times New Roman" panose="02020603050405020304" pitchFamily="18" charset="0"/>
              </a:rPr>
              <a:t>()</a:t>
            </a:r>
          </a:p>
          <a:p>
            <a:pPr algn="l"/>
            <a:endParaRPr lang="en-US" sz="900" dirty="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View Grades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view_grades_window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viewing grades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delete_grade</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selected_index</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grades_list.curselection</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if </a:t>
            </a:r>
            <a:r>
              <a:rPr lang="en-US" sz="900" dirty="0" err="1" smtClean="0">
                <a:latin typeface="Times New Roman" panose="02020603050405020304" pitchFamily="18" charset="0"/>
                <a:cs typeface="Times New Roman" panose="02020603050405020304" pitchFamily="18" charset="0"/>
              </a:rPr>
              <a:t>selected_index</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selected_grade</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grades_list.get</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selected_index</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roll, *grades = </a:t>
            </a:r>
            <a:r>
              <a:rPr lang="en-US" sz="900" dirty="0" err="1" smtClean="0">
                <a:latin typeface="Times New Roman" panose="02020603050405020304" pitchFamily="18" charset="0"/>
                <a:cs typeface="Times New Roman" panose="02020603050405020304" pitchFamily="18" charset="0"/>
              </a:rPr>
              <a:t>selected_grade.split</a:t>
            </a:r>
            <a:r>
              <a:rPr lang="en-US" sz="900" dirty="0" smtClean="0">
                <a:latin typeface="Times New Roman" panose="02020603050405020304" pitchFamily="18" charset="0"/>
                <a:cs typeface="Times New Roman" panose="02020603050405020304" pitchFamily="18" charset="0"/>
              </a:rPr>
              <a:t>(" | ")</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grade_database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rows = [row for row in reader if row and row[0] != roll]</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grade_database</a:t>
            </a:r>
            <a:r>
              <a:rPr lang="en-US" sz="900" dirty="0" smtClean="0">
                <a:latin typeface="Times New Roman" panose="02020603050405020304" pitchFamily="18" charset="0"/>
                <a:cs typeface="Times New Roman" panose="02020603050405020304" pitchFamily="18" charset="0"/>
              </a:rPr>
              <a:t>, "w", newline='', encoding="utf-8") as f:</a:t>
            </a:r>
          </a:p>
          <a:p>
            <a:pPr algn="l"/>
            <a:r>
              <a:rPr lang="en-US" sz="900" dirty="0" smtClean="0">
                <a:latin typeface="Times New Roman" panose="02020603050405020304" pitchFamily="18" charset="0"/>
                <a:cs typeface="Times New Roman" panose="02020603050405020304" pitchFamily="18" charset="0"/>
              </a:rPr>
              <a:t>                writer = </a:t>
            </a:r>
            <a:r>
              <a:rPr lang="en-US" sz="900" dirty="0" err="1" smtClean="0">
                <a:latin typeface="Times New Roman" panose="02020603050405020304" pitchFamily="18" charset="0"/>
                <a:cs typeface="Times New Roman" panose="02020603050405020304" pitchFamily="18" charset="0"/>
              </a:rPr>
              <a:t>csv.writer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writer.writerows</a:t>
            </a:r>
            <a:r>
              <a:rPr lang="en-US" sz="900" dirty="0" smtClean="0">
                <a:latin typeface="Times New Roman" panose="02020603050405020304" pitchFamily="18" charset="0"/>
                <a:cs typeface="Times New Roman" panose="02020603050405020304" pitchFamily="18" charset="0"/>
              </a:rPr>
              <a:t>(rows)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("Success", "Grade for student with roll {} deleted </a:t>
            </a:r>
            <a:r>
              <a:rPr lang="en-US" sz="900" dirty="0" err="1" smtClean="0">
                <a:latin typeface="Times New Roman" panose="02020603050405020304" pitchFamily="18" charset="0"/>
                <a:cs typeface="Times New Roman" panose="02020603050405020304" pitchFamily="18" charset="0"/>
              </a:rPr>
              <a:t>successfully.".format</a:t>
            </a:r>
            <a:r>
              <a:rPr lang="en-US" sz="900" dirty="0" smtClean="0">
                <a:latin typeface="Times New Roman" panose="02020603050405020304" pitchFamily="18" charset="0"/>
                <a:cs typeface="Times New Roman" panose="02020603050405020304" pitchFamily="18" charset="0"/>
              </a:rPr>
              <a: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view_grades_window.destroy</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view_grades_window</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view_grades_window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view_grades_window.title</a:t>
            </a:r>
            <a:r>
              <a:rPr lang="en-US" sz="900" dirty="0" smtClean="0">
                <a:latin typeface="Times New Roman" panose="02020603050405020304" pitchFamily="18" charset="0"/>
                <a:cs typeface="Times New Roman" panose="02020603050405020304" pitchFamily="18" charset="0"/>
              </a:rPr>
              <a:t>("View Grades")</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grades_list</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tk.Listbox</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view_grades_window</a:t>
            </a:r>
            <a:r>
              <a:rPr lang="en-US" sz="900" dirty="0" smtClean="0">
                <a:latin typeface="Times New Roman" panose="02020603050405020304" pitchFamily="18" charset="0"/>
                <a:cs typeface="Times New Roman" panose="02020603050405020304" pitchFamily="18" charset="0"/>
              </a:rPr>
              <a:t>, width=80, height=20)</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grades_list.pack</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padx</a:t>
            </a:r>
            <a:r>
              <a:rPr lang="en-US" sz="900" dirty="0" smtClean="0">
                <a:latin typeface="Times New Roman" panose="02020603050405020304" pitchFamily="18" charset="0"/>
                <a:cs typeface="Times New Roman" panose="02020603050405020304" pitchFamily="18" charset="0"/>
              </a:rPr>
              <a:t>=10, </a:t>
            </a:r>
            <a:r>
              <a:rPr lang="en-US" sz="900" dirty="0" err="1" smtClean="0">
                <a:latin typeface="Times New Roman" panose="02020603050405020304" pitchFamily="18" charset="0"/>
                <a:cs typeface="Times New Roman" panose="02020603050405020304" pitchFamily="18" charset="0"/>
              </a:rPr>
              <a:t>pady</a:t>
            </a:r>
            <a:r>
              <a:rPr lang="en-US" sz="900" dirty="0" smtClean="0">
                <a:latin typeface="Times New Roman" panose="02020603050405020304" pitchFamily="18" charset="0"/>
                <a:cs typeface="Times New Roman" panose="02020603050405020304" pitchFamily="18" charset="0"/>
              </a:rPr>
              <a:t>=10)</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Populate </a:t>
            </a:r>
            <a:r>
              <a:rPr lang="en-US" sz="900" dirty="0" err="1" smtClean="0">
                <a:latin typeface="Times New Roman" panose="02020603050405020304" pitchFamily="18" charset="0"/>
                <a:cs typeface="Times New Roman" panose="02020603050405020304" pitchFamily="18" charset="0"/>
              </a:rPr>
              <a:t>listbox</a:t>
            </a:r>
            <a:r>
              <a:rPr lang="en-US" sz="900" dirty="0" smtClean="0">
                <a:latin typeface="Times New Roman" panose="02020603050405020304" pitchFamily="18" charset="0"/>
                <a:cs typeface="Times New Roman" panose="02020603050405020304" pitchFamily="18" charset="0"/>
              </a:rPr>
              <a:t> with grade data</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grade_database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row in reader:</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grades_list.insert</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tk.END</a:t>
            </a:r>
            <a:r>
              <a:rPr lang="en-US" sz="900" dirty="0" smtClean="0">
                <a:latin typeface="Times New Roman" panose="02020603050405020304" pitchFamily="18" charset="0"/>
                <a:cs typeface="Times New Roman" panose="02020603050405020304" pitchFamily="18" charset="0"/>
              </a:rPr>
              <a:t>, " | ".join(row))</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delete_button</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tk.Button</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view_grades_window</a:t>
            </a:r>
            <a:r>
              <a:rPr lang="en-US" sz="900" dirty="0" smtClean="0">
                <a:latin typeface="Times New Roman" panose="02020603050405020304" pitchFamily="18" charset="0"/>
                <a:cs typeface="Times New Roman" panose="02020603050405020304" pitchFamily="18" charset="0"/>
              </a:rPr>
              <a:t>, text="Delete Selected Grade", command=</a:t>
            </a:r>
            <a:r>
              <a:rPr lang="en-US" sz="900" dirty="0" err="1" smtClean="0">
                <a:latin typeface="Times New Roman" panose="02020603050405020304" pitchFamily="18" charset="0"/>
                <a:cs typeface="Times New Roman" panose="02020603050405020304" pitchFamily="18" charset="0"/>
              </a:rPr>
              <a:t>delete_grade</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delete_button.pack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view_grades_window.mainloop</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provided code defines a function </a:t>
            </a:r>
            <a:r>
              <a:rPr lang="en-US" sz="1400" dirty="0" err="1">
                <a:latin typeface="Times New Roman" panose="02020603050405020304" pitchFamily="18" charset="0"/>
                <a:cs typeface="Times New Roman" panose="02020603050405020304" pitchFamily="18" charset="0"/>
              </a:rPr>
              <a:t>view_grades_window</a:t>
            </a:r>
            <a:r>
              <a:rPr lang="en-US" sz="1400" dirty="0">
                <a:latin typeface="Times New Roman" panose="02020603050405020304" pitchFamily="18" charset="0"/>
                <a:cs typeface="Times New Roman" panose="02020603050405020304" pitchFamily="18" charset="0"/>
              </a:rPr>
              <a:t>() to create a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window for viewing grades.</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Inside the window, there's a </a:t>
            </a:r>
            <a:r>
              <a:rPr lang="en-US" sz="1400" dirty="0" err="1">
                <a:latin typeface="Times New Roman" panose="02020603050405020304" pitchFamily="18" charset="0"/>
                <a:cs typeface="Times New Roman" panose="02020603050405020304" pitchFamily="18" charset="0"/>
              </a:rPr>
              <a:t>Listbox</a:t>
            </a:r>
            <a:r>
              <a:rPr lang="en-US" sz="1400" dirty="0">
                <a:latin typeface="Times New Roman" panose="02020603050405020304" pitchFamily="18" charset="0"/>
                <a:cs typeface="Times New Roman" panose="02020603050405020304" pitchFamily="18" charset="0"/>
              </a:rPr>
              <a:t> widget to display the grades of students.</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populates the </a:t>
            </a:r>
            <a:r>
              <a:rPr lang="en-US" sz="1400" dirty="0" err="1">
                <a:latin typeface="Times New Roman" panose="02020603050405020304" pitchFamily="18" charset="0"/>
                <a:cs typeface="Times New Roman" panose="02020603050405020304" pitchFamily="18" charset="0"/>
              </a:rPr>
              <a:t>Listbox</a:t>
            </a:r>
            <a:r>
              <a:rPr lang="en-US" sz="1400" dirty="0">
                <a:latin typeface="Times New Roman" panose="02020603050405020304" pitchFamily="18" charset="0"/>
                <a:cs typeface="Times New Roman" panose="02020603050405020304" pitchFamily="18" charset="0"/>
              </a:rPr>
              <a:t> with grade data fetched from a CSV file named </a:t>
            </a:r>
            <a:r>
              <a:rPr lang="en-US" sz="1400" dirty="0" err="1">
                <a:latin typeface="Times New Roman" panose="02020603050405020304" pitchFamily="18" charset="0"/>
                <a:cs typeface="Times New Roman" panose="02020603050405020304" pitchFamily="18" charset="0"/>
              </a:rPr>
              <a:t>grade_database</a:t>
            </a:r>
            <a:r>
              <a:rPr lang="en-US" sz="140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includes a "Delete Selected Grade" button to trigger the deletion process of the selected grade.</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Upon clicking the delete button, it retrieves the selected grade, extracts the roll number, and deletes the corresponding grade from the CSV file.</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After successful deletion, it displays a success message using a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messagebox</a:t>
            </a:r>
            <a:r>
              <a:rPr lang="en-US" sz="140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window remains open using </a:t>
            </a:r>
            <a:r>
              <a:rPr lang="en-US" sz="1400" dirty="0" err="1">
                <a:latin typeface="Times New Roman" panose="02020603050405020304" pitchFamily="18" charset="0"/>
                <a:cs typeface="Times New Roman" panose="02020603050405020304" pitchFamily="18" charset="0"/>
              </a:rPr>
              <a:t>view_grades_window.mainloop</a:t>
            </a:r>
            <a:r>
              <a:rPr lang="en-US" sz="1400" dirty="0">
                <a:latin typeface="Times New Roman" panose="02020603050405020304" pitchFamily="18" charset="0"/>
                <a:cs typeface="Times New Roman" panose="02020603050405020304" pitchFamily="18" charset="0"/>
              </a:rPr>
              <a:t>() allowing users to interact with it until closed.</a:t>
            </a:r>
            <a:endParaRPr lang="en-US" sz="1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18</a:t>
            </a:fld>
            <a:endParaRPr lang="en-US"/>
          </a:p>
        </p:txBody>
      </p:sp>
    </p:spTree>
    <p:extLst>
      <p:ext uri="{BB962C8B-B14F-4D97-AF65-F5344CB8AC3E}">
        <p14:creationId xmlns:p14="http://schemas.microsoft.com/office/powerpoint/2010/main" val="2507716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r>
              <a:rPr lang="en-US" sz="900" dirty="0" smtClean="0">
                <a:latin typeface="Times New Roman" panose="02020603050405020304" pitchFamily="18" charset="0"/>
                <a:cs typeface="Times New Roman" panose="02020603050405020304" pitchFamily="18" charset="0"/>
              </a:rPr>
              <a:t># Add ECA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adding ECA</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add_eca_window.title</a:t>
            </a:r>
            <a:r>
              <a:rPr lang="en-US" sz="900" dirty="0" smtClean="0">
                <a:latin typeface="Times New Roman" panose="02020603050405020304" pitchFamily="18" charset="0"/>
                <a:cs typeface="Times New Roman" panose="02020603050405020304" pitchFamily="18" charset="0"/>
              </a:rPr>
              <a:t>("Add ECA")</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Function to save ECA</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save_eca</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roll = </a:t>
            </a:r>
            <a:r>
              <a:rPr lang="en-US" sz="900" dirty="0" err="1" smtClean="0">
                <a:latin typeface="Times New Roman" panose="02020603050405020304" pitchFamily="18" charset="0"/>
                <a:cs typeface="Times New Roman" panose="02020603050405020304" pitchFamily="18" charset="0"/>
              </a:rPr>
              <a:t>roll_entry.get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eca_data</a:t>
            </a:r>
            <a:r>
              <a:rPr lang="en-US" sz="900" dirty="0" smtClean="0">
                <a:latin typeface="Times New Roman" panose="02020603050405020304" pitchFamily="18" charset="0"/>
                <a:cs typeface="Times New Roman" panose="02020603050405020304" pitchFamily="18" charset="0"/>
              </a:rPr>
              <a:t> = [</a:t>
            </a:r>
          </a:p>
          <a:p>
            <a:pPr algn="l"/>
            <a:r>
              <a:rPr lang="en-US" sz="900" dirty="0" smtClean="0">
                <a:latin typeface="Times New Roman" panose="02020603050405020304" pitchFamily="18" charset="0"/>
                <a:cs typeface="Times New Roman" panose="02020603050405020304" pitchFamily="18" charset="0"/>
              </a:rPr>
              <a:t>            ('Name', </a:t>
            </a:r>
            <a:r>
              <a:rPr lang="en-US" sz="900" dirty="0" err="1" smtClean="0">
                <a:latin typeface="Times New Roman" panose="02020603050405020304" pitchFamily="18" charset="0"/>
                <a:cs typeface="Times New Roman" panose="02020603050405020304" pitchFamily="18" charset="0"/>
              </a:rPr>
              <a:t>name_entry.get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('ECA ', </a:t>
            </a:r>
            <a:r>
              <a:rPr lang="en-US" sz="900" dirty="0" err="1" smtClean="0">
                <a:latin typeface="Times New Roman" panose="02020603050405020304" pitchFamily="18" charset="0"/>
                <a:cs typeface="Times New Roman" panose="02020603050405020304" pitchFamily="18" charset="0"/>
              </a:rPr>
              <a:t>eca_entry.get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 Example fields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save_eca_data</a:t>
            </a:r>
            <a:r>
              <a:rPr lang="en-US" sz="900" dirty="0" smtClean="0">
                <a:latin typeface="Times New Roman" panose="02020603050405020304" pitchFamily="18" charset="0"/>
                <a:cs typeface="Times New Roman" panose="02020603050405020304" pitchFamily="18" charset="0"/>
              </a:rPr>
              <a:t>(roll, </a:t>
            </a:r>
            <a:r>
              <a:rPr lang="en-US" sz="900" dirty="0" err="1" smtClean="0">
                <a:latin typeface="Times New Roman" panose="02020603050405020304" pitchFamily="18" charset="0"/>
                <a:cs typeface="Times New Roman" panose="02020603050405020304" pitchFamily="18" charset="0"/>
              </a:rPr>
              <a:t>eca_data</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("Success", "ECAs added successfully")</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add_eca_window.destroy</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 text="Roll:")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 text="NAME:")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name_entry.pack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 text="ECA :")</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save_button</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tk.Button</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add_eca_window</a:t>
            </a:r>
            <a:r>
              <a:rPr lang="en-US" sz="900" dirty="0" smtClean="0">
                <a:latin typeface="Times New Roman" panose="02020603050405020304" pitchFamily="18" charset="0"/>
                <a:cs typeface="Times New Roman" panose="02020603050405020304" pitchFamily="18" charset="0"/>
              </a:rPr>
              <a:t>, text="Save", command=</a:t>
            </a:r>
            <a:r>
              <a:rPr lang="en-US" sz="900" dirty="0" err="1" smtClean="0">
                <a:latin typeface="Times New Roman" panose="02020603050405020304" pitchFamily="18" charset="0"/>
                <a:cs typeface="Times New Roman" panose="02020603050405020304" pitchFamily="18" charset="0"/>
              </a:rPr>
              <a:t>save_eca</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save_button.pack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add_eca_window.mainloop</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David</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409764"/>
          </a:xfrm>
        </p:spPr>
        <p:txBody>
          <a:bodyPr numCol="2">
            <a:noAutofit/>
          </a:bodyPr>
          <a:lstStyle/>
          <a:p>
            <a:pPr algn="l"/>
            <a:r>
              <a:rPr lang="en-US" sz="1200" dirty="0" smtClean="0"/>
              <a:t>import csv</a:t>
            </a:r>
          </a:p>
          <a:p>
            <a:pPr algn="l"/>
            <a:r>
              <a:rPr lang="en-US" sz="1200" dirty="0" smtClean="0"/>
              <a:t>import </a:t>
            </a:r>
            <a:r>
              <a:rPr lang="en-US" sz="1200" dirty="0" err="1" smtClean="0"/>
              <a:t>tkinter</a:t>
            </a:r>
            <a:r>
              <a:rPr lang="en-US" sz="1200" dirty="0" smtClean="0"/>
              <a:t> as </a:t>
            </a:r>
            <a:r>
              <a:rPr lang="en-US" sz="1200" dirty="0" err="1" smtClean="0"/>
              <a:t>tk</a:t>
            </a:r>
            <a:endParaRPr lang="en-US" sz="1200" dirty="0" smtClean="0"/>
          </a:p>
          <a:p>
            <a:pPr algn="l"/>
            <a:r>
              <a:rPr lang="en-US" sz="1200" dirty="0" smtClean="0"/>
              <a:t>from </a:t>
            </a:r>
            <a:r>
              <a:rPr lang="en-US" sz="1200" dirty="0" err="1" smtClean="0"/>
              <a:t>tkinter</a:t>
            </a:r>
            <a:r>
              <a:rPr lang="en-US" sz="1200" dirty="0" smtClean="0"/>
              <a:t> import </a:t>
            </a:r>
            <a:r>
              <a:rPr lang="en-US" sz="1200" dirty="0" err="1" smtClean="0"/>
              <a:t>messagebox</a:t>
            </a:r>
            <a:endParaRPr lang="en-US" sz="1200" dirty="0" smtClean="0"/>
          </a:p>
          <a:p>
            <a:pPr algn="l"/>
            <a:endParaRPr lang="en-US" sz="1200" dirty="0" smtClean="0"/>
          </a:p>
          <a:p>
            <a:pPr algn="l"/>
            <a:r>
              <a:rPr lang="en-US" sz="1200" dirty="0" smtClean="0"/>
              <a:t># Credentials for login</a:t>
            </a:r>
          </a:p>
          <a:p>
            <a:pPr algn="l"/>
            <a:r>
              <a:rPr lang="en-US" sz="1200" dirty="0" smtClean="0"/>
              <a:t>credentials = {'username': 'admin', 'password': 'admin123'}</a:t>
            </a:r>
          </a:p>
          <a:p>
            <a:pPr algn="l"/>
            <a:endParaRPr lang="en-US" sz="1200" dirty="0" smtClean="0"/>
          </a:p>
          <a:p>
            <a:pPr algn="l"/>
            <a:r>
              <a:rPr lang="en-US" sz="1200" dirty="0" smtClean="0"/>
              <a:t># Fields for student data</a:t>
            </a:r>
          </a:p>
          <a:p>
            <a:pPr algn="l"/>
            <a:r>
              <a:rPr lang="en-US" sz="1200" dirty="0" err="1" smtClean="0"/>
              <a:t>student_fields</a:t>
            </a:r>
            <a:r>
              <a:rPr lang="en-US" sz="1200" dirty="0" smtClean="0"/>
              <a:t> = ['roll', 'name', 'age', 'email', 'phone']</a:t>
            </a:r>
          </a:p>
          <a:p>
            <a:pPr algn="l"/>
            <a:endParaRPr lang="en-US" sz="1200" dirty="0" smtClean="0"/>
          </a:p>
          <a:p>
            <a:pPr algn="l"/>
            <a:r>
              <a:rPr lang="en-US" sz="1200" dirty="0" smtClean="0"/>
              <a:t># File paths for databases</a:t>
            </a:r>
          </a:p>
          <a:p>
            <a:pPr algn="l"/>
            <a:r>
              <a:rPr lang="en-US" sz="1200" dirty="0" err="1" smtClean="0"/>
              <a:t>student_database</a:t>
            </a:r>
            <a:r>
              <a:rPr lang="en-US" sz="1200" dirty="0" smtClean="0"/>
              <a:t> = 'user.txt'</a:t>
            </a:r>
          </a:p>
          <a:p>
            <a:pPr algn="l"/>
            <a:r>
              <a:rPr lang="en-US" sz="1200" dirty="0" err="1" smtClean="0"/>
              <a:t>grade_database</a:t>
            </a:r>
            <a:r>
              <a:rPr lang="en-US" sz="1200" dirty="0" smtClean="0"/>
              <a:t> = 'grades.txt'</a:t>
            </a:r>
          </a:p>
          <a:p>
            <a:pPr algn="l"/>
            <a:r>
              <a:rPr lang="en-US" sz="1200" dirty="0" err="1" smtClean="0"/>
              <a:t>eca_database</a:t>
            </a:r>
            <a:r>
              <a:rPr lang="en-US" sz="1200" dirty="0" smtClean="0"/>
              <a:t> = 'eca.txt'</a:t>
            </a:r>
          </a:p>
          <a:p>
            <a:pPr algn="l"/>
            <a:endParaRPr lang="en-US" sz="1200" dirty="0" smtClean="0"/>
          </a:p>
          <a:p>
            <a:pPr algn="l"/>
            <a:r>
              <a:rPr lang="en-US" sz="1200" dirty="0" smtClean="0"/>
              <a:t># Function to create login window</a:t>
            </a:r>
          </a:p>
          <a:p>
            <a:pPr algn="l"/>
            <a:r>
              <a:rPr lang="en-US" sz="1200" dirty="0" err="1" smtClean="0"/>
              <a:t>def</a:t>
            </a:r>
            <a:r>
              <a:rPr lang="en-US" sz="1200" dirty="0" smtClean="0"/>
              <a:t> </a:t>
            </a:r>
            <a:r>
              <a:rPr lang="en-US" sz="1200" dirty="0" err="1" smtClean="0"/>
              <a:t>login_window</a:t>
            </a:r>
            <a:r>
              <a:rPr lang="en-US" sz="1200" dirty="0" smtClean="0"/>
              <a:t>():</a:t>
            </a:r>
          </a:p>
          <a:p>
            <a:pPr algn="l"/>
            <a:r>
              <a:rPr lang="en-US" sz="1200" dirty="0" smtClean="0"/>
              <a:t>    # Creating </a:t>
            </a:r>
            <a:r>
              <a:rPr lang="en-US" sz="1200" dirty="0" err="1" smtClean="0"/>
              <a:t>Tkinter</a:t>
            </a:r>
            <a:r>
              <a:rPr lang="en-US" sz="1200" dirty="0" smtClean="0"/>
              <a:t> window for login</a:t>
            </a:r>
          </a:p>
          <a:p>
            <a:pPr algn="l"/>
            <a:r>
              <a:rPr lang="en-US" sz="1200" dirty="0" smtClean="0"/>
              <a:t>    </a:t>
            </a:r>
            <a:r>
              <a:rPr lang="en-US" sz="1200" dirty="0" err="1" smtClean="0"/>
              <a:t>login_window</a:t>
            </a:r>
            <a:r>
              <a:rPr lang="en-US" sz="1200" dirty="0" smtClean="0"/>
              <a:t> = </a:t>
            </a:r>
            <a:r>
              <a:rPr lang="en-US" sz="1200" dirty="0" err="1" smtClean="0"/>
              <a:t>tk.Tk</a:t>
            </a:r>
            <a:r>
              <a:rPr lang="en-US" sz="1200" dirty="0" smtClean="0"/>
              <a:t>()</a:t>
            </a:r>
          </a:p>
          <a:p>
            <a:pPr algn="l"/>
            <a:r>
              <a:rPr lang="en-US" sz="1200" dirty="0" smtClean="0"/>
              <a:t>    </a:t>
            </a:r>
            <a:r>
              <a:rPr lang="en-US" sz="1200" dirty="0" err="1" smtClean="0"/>
              <a:t>login_window.title</a:t>
            </a:r>
            <a:r>
              <a:rPr lang="en-US" sz="1200" dirty="0" smtClean="0"/>
              <a:t>("Login")</a:t>
            </a:r>
          </a:p>
          <a:p>
            <a:pPr algn="l"/>
            <a:endParaRPr lang="en-US" sz="1200" dirty="0" smtClean="0"/>
          </a:p>
          <a:p>
            <a:pPr algn="l"/>
            <a:endParaRPr lang="en-US" sz="1200" dirty="0"/>
          </a:p>
          <a:p>
            <a:pPr algn="l"/>
            <a:endParaRPr lang="en-US" sz="1200" dirty="0" smtClean="0"/>
          </a:p>
          <a:p>
            <a:pPr algn="l"/>
            <a:r>
              <a:rPr lang="en-US" sz="1200" dirty="0" smtClean="0"/>
              <a:t>    # Function to handle login attempt</a:t>
            </a:r>
          </a:p>
          <a:p>
            <a:pPr algn="l"/>
            <a:r>
              <a:rPr lang="en-US" sz="1200" dirty="0" smtClean="0"/>
              <a:t>    </a:t>
            </a:r>
            <a:r>
              <a:rPr lang="en-US" sz="1200" dirty="0" err="1" smtClean="0"/>
              <a:t>def</a:t>
            </a:r>
            <a:r>
              <a:rPr lang="en-US" sz="1200" dirty="0" smtClean="0"/>
              <a:t> </a:t>
            </a:r>
            <a:r>
              <a:rPr lang="en-US" sz="1200" dirty="0" err="1" smtClean="0"/>
              <a:t>handle_login</a:t>
            </a:r>
            <a:r>
              <a:rPr lang="en-US" sz="1200" dirty="0" smtClean="0"/>
              <a:t>():</a:t>
            </a:r>
          </a:p>
          <a:p>
            <a:pPr algn="l"/>
            <a:r>
              <a:rPr lang="en-US" sz="1200" dirty="0" smtClean="0"/>
              <a:t>        username = </a:t>
            </a:r>
            <a:r>
              <a:rPr lang="en-US" sz="1200" dirty="0" err="1" smtClean="0"/>
              <a:t>username_entry.get</a:t>
            </a:r>
            <a:r>
              <a:rPr lang="en-US" sz="1200" dirty="0" smtClean="0"/>
              <a:t>()</a:t>
            </a:r>
          </a:p>
          <a:p>
            <a:pPr algn="l"/>
            <a:r>
              <a:rPr lang="en-US" sz="1200" dirty="0" smtClean="0"/>
              <a:t>        password = </a:t>
            </a:r>
            <a:r>
              <a:rPr lang="en-US" sz="1200" dirty="0" err="1" smtClean="0"/>
              <a:t>password_entry.get</a:t>
            </a:r>
            <a:r>
              <a:rPr lang="en-US" sz="1200" dirty="0" smtClean="0"/>
              <a:t>()</a:t>
            </a:r>
          </a:p>
          <a:p>
            <a:pPr algn="l"/>
            <a:r>
              <a:rPr lang="en-US" sz="1200" dirty="0" smtClean="0"/>
              <a:t>        if username == credentials['username'] and password == credentials['password']:</a:t>
            </a:r>
          </a:p>
          <a:p>
            <a:pPr algn="l"/>
            <a:r>
              <a:rPr lang="en-US" sz="1200" dirty="0" smtClean="0"/>
              <a:t>            </a:t>
            </a:r>
            <a:r>
              <a:rPr lang="en-US" sz="1200" dirty="0" err="1" smtClean="0"/>
              <a:t>messagebox.showinfo</a:t>
            </a:r>
            <a:r>
              <a:rPr lang="en-US" sz="1200" dirty="0" smtClean="0"/>
              <a:t>("Login Successful", "Login successful!")</a:t>
            </a:r>
          </a:p>
          <a:p>
            <a:pPr algn="l"/>
            <a:r>
              <a:rPr lang="en-US" sz="1200" dirty="0" smtClean="0"/>
              <a:t>            </a:t>
            </a:r>
            <a:r>
              <a:rPr lang="en-US" sz="1200" dirty="0" err="1" smtClean="0"/>
              <a:t>login_window.destroy</a:t>
            </a:r>
            <a:r>
              <a:rPr lang="en-US" sz="1200" dirty="0" smtClean="0"/>
              <a:t>()</a:t>
            </a:r>
          </a:p>
          <a:p>
            <a:pPr algn="l"/>
            <a:r>
              <a:rPr lang="en-US" sz="1200" dirty="0" smtClean="0"/>
              <a:t>            </a:t>
            </a:r>
            <a:r>
              <a:rPr lang="en-US" sz="1200" dirty="0" err="1" smtClean="0"/>
              <a:t>main_menu</a:t>
            </a:r>
            <a:r>
              <a:rPr lang="en-US" sz="1200" dirty="0" smtClean="0"/>
              <a:t>()</a:t>
            </a:r>
          </a:p>
          <a:p>
            <a:pPr algn="l"/>
            <a:r>
              <a:rPr lang="en-US" sz="1200" dirty="0" smtClean="0"/>
              <a:t>        else:</a:t>
            </a:r>
          </a:p>
          <a:p>
            <a:pPr algn="l"/>
            <a:r>
              <a:rPr lang="en-US" sz="1200" dirty="0" smtClean="0"/>
              <a:t>            </a:t>
            </a:r>
            <a:r>
              <a:rPr lang="en-US" sz="1200" dirty="0" err="1" smtClean="0"/>
              <a:t>messagebox.showerror</a:t>
            </a:r>
            <a:r>
              <a:rPr lang="en-US" sz="1200" dirty="0" smtClean="0"/>
              <a:t>("Login Failed", "Invalid username or password")</a:t>
            </a:r>
          </a:p>
          <a:p>
            <a:pPr algn="l"/>
            <a:endParaRPr lang="en-US" sz="1200" dirty="0" smtClean="0"/>
          </a:p>
          <a:p>
            <a:pPr algn="l"/>
            <a:r>
              <a:rPr lang="en-US" sz="1200" dirty="0" smtClean="0"/>
              <a:t>    # Username entry field</a:t>
            </a:r>
          </a:p>
          <a:p>
            <a:pPr algn="l"/>
            <a:r>
              <a:rPr lang="en-US" sz="1200" dirty="0" smtClean="0"/>
              <a:t>    </a:t>
            </a:r>
            <a:r>
              <a:rPr lang="en-US" sz="1200" dirty="0" err="1" smtClean="0"/>
              <a:t>username_label</a:t>
            </a:r>
            <a:r>
              <a:rPr lang="en-US" sz="1200" dirty="0" smtClean="0"/>
              <a:t> = </a:t>
            </a:r>
            <a:r>
              <a:rPr lang="en-US" sz="1200" dirty="0" err="1" smtClean="0"/>
              <a:t>tk.Label</a:t>
            </a:r>
            <a:r>
              <a:rPr lang="en-US" sz="1200" dirty="0" smtClean="0"/>
              <a:t>(</a:t>
            </a:r>
            <a:r>
              <a:rPr lang="en-US" sz="1200" dirty="0" err="1" smtClean="0"/>
              <a:t>login_window</a:t>
            </a:r>
            <a:r>
              <a:rPr lang="en-US" sz="1200" dirty="0" smtClean="0"/>
              <a:t>, text="Username:")</a:t>
            </a:r>
          </a:p>
          <a:p>
            <a:pPr algn="l"/>
            <a:r>
              <a:rPr lang="en-US" sz="1200" dirty="0" smtClean="0"/>
              <a:t>    </a:t>
            </a:r>
            <a:r>
              <a:rPr lang="en-US" sz="1200" dirty="0" err="1" smtClean="0"/>
              <a:t>username_label.pack</a:t>
            </a:r>
            <a:r>
              <a:rPr lang="en-US" sz="1200" dirty="0" smtClean="0"/>
              <a:t>()</a:t>
            </a:r>
          </a:p>
          <a:p>
            <a:pPr algn="l"/>
            <a:r>
              <a:rPr lang="en-US" sz="1200" dirty="0" smtClean="0"/>
              <a:t>    </a:t>
            </a:r>
            <a:r>
              <a:rPr lang="en-US" sz="1200" dirty="0" err="1" smtClean="0"/>
              <a:t>username_entry</a:t>
            </a:r>
            <a:r>
              <a:rPr lang="en-US" sz="1200" dirty="0" smtClean="0"/>
              <a:t> = </a:t>
            </a:r>
            <a:r>
              <a:rPr lang="en-US" sz="1200" dirty="0" err="1" smtClean="0"/>
              <a:t>tk.Entry</a:t>
            </a:r>
            <a:r>
              <a:rPr lang="en-US" sz="1200" dirty="0" smtClean="0"/>
              <a:t>(</a:t>
            </a:r>
            <a:r>
              <a:rPr lang="en-US" sz="1200" dirty="0" err="1" smtClean="0"/>
              <a:t>login_window</a:t>
            </a:r>
            <a:r>
              <a:rPr lang="en-US" sz="1200" dirty="0" smtClean="0"/>
              <a:t>)</a:t>
            </a:r>
          </a:p>
          <a:p>
            <a:pPr algn="l"/>
            <a:r>
              <a:rPr lang="en-US" sz="1200" dirty="0" smtClean="0"/>
              <a:t>    </a:t>
            </a:r>
            <a:r>
              <a:rPr lang="en-US" sz="1200" dirty="0" err="1" smtClean="0"/>
              <a:t>username_entry.pack</a:t>
            </a:r>
            <a:r>
              <a:rPr lang="en-US" sz="1200" dirty="0" smtClean="0"/>
              <a:t>()</a:t>
            </a:r>
          </a:p>
          <a:p>
            <a:pPr algn="l"/>
            <a:endParaRPr lang="en-US" sz="1200" dirty="0" smtClean="0"/>
          </a:p>
          <a:p>
            <a:pPr algn="l"/>
            <a:r>
              <a:rPr lang="en-US" sz="1200" dirty="0" smtClean="0"/>
              <a:t>    # Password entry field</a:t>
            </a:r>
          </a:p>
          <a:p>
            <a:pPr algn="l"/>
            <a:r>
              <a:rPr lang="en-US" sz="1200" dirty="0" smtClean="0"/>
              <a:t>    </a:t>
            </a:r>
            <a:r>
              <a:rPr lang="en-US" sz="1200" dirty="0" err="1" smtClean="0"/>
              <a:t>password_label</a:t>
            </a:r>
            <a:r>
              <a:rPr lang="en-US" sz="1200" dirty="0" smtClean="0"/>
              <a:t> = </a:t>
            </a:r>
            <a:r>
              <a:rPr lang="en-US" sz="1200" dirty="0" err="1" smtClean="0"/>
              <a:t>tk.Label</a:t>
            </a:r>
            <a:r>
              <a:rPr lang="en-US" sz="1200" dirty="0" smtClean="0"/>
              <a:t>(</a:t>
            </a:r>
            <a:r>
              <a:rPr lang="en-US" sz="1200" dirty="0" err="1" smtClean="0"/>
              <a:t>login_window</a:t>
            </a:r>
            <a:r>
              <a:rPr lang="en-US" sz="1200" dirty="0" smtClean="0"/>
              <a:t>, text="Password:")</a:t>
            </a:r>
          </a:p>
          <a:p>
            <a:pPr algn="l"/>
            <a:r>
              <a:rPr lang="en-US" sz="1200" dirty="0" smtClean="0"/>
              <a:t>    </a:t>
            </a:r>
            <a:r>
              <a:rPr lang="en-US" sz="1200" dirty="0" err="1" smtClean="0"/>
              <a:t>password_label.pack</a:t>
            </a:r>
            <a:r>
              <a:rPr lang="en-US" sz="1200" dirty="0" smtClean="0"/>
              <a:t>()</a:t>
            </a:r>
          </a:p>
          <a:p>
            <a:pPr algn="l"/>
            <a:r>
              <a:rPr lang="en-US" sz="1200" dirty="0" smtClean="0"/>
              <a:t>    </a:t>
            </a:r>
            <a:r>
              <a:rPr lang="en-US" sz="1200" dirty="0" err="1" smtClean="0"/>
              <a:t>password_entry</a:t>
            </a:r>
            <a:r>
              <a:rPr lang="en-US" sz="1200" dirty="0" smtClean="0"/>
              <a:t> = </a:t>
            </a:r>
            <a:r>
              <a:rPr lang="en-US" sz="1200" dirty="0" err="1" smtClean="0"/>
              <a:t>tk.Entry</a:t>
            </a:r>
            <a:r>
              <a:rPr lang="en-US" sz="1200" dirty="0" smtClean="0"/>
              <a:t>(</a:t>
            </a:r>
            <a:r>
              <a:rPr lang="en-US" sz="1200" dirty="0" err="1" smtClean="0"/>
              <a:t>login_window</a:t>
            </a:r>
            <a:r>
              <a:rPr lang="en-US" sz="1200" dirty="0" smtClean="0"/>
              <a:t>, show="*")</a:t>
            </a:r>
          </a:p>
          <a:p>
            <a:pPr algn="l"/>
            <a:r>
              <a:rPr lang="en-US" sz="1200" dirty="0" smtClean="0"/>
              <a:t>    </a:t>
            </a:r>
            <a:r>
              <a:rPr lang="en-US" sz="1200" dirty="0" err="1" smtClean="0"/>
              <a:t>password_entry.pack</a:t>
            </a:r>
            <a:r>
              <a:rPr lang="en-US" sz="1200" dirty="0" smtClean="0"/>
              <a:t>()</a:t>
            </a:r>
          </a:p>
          <a:p>
            <a:pPr algn="l"/>
            <a:endParaRPr lang="en-US" sz="1200" dirty="0" smtClean="0"/>
          </a:p>
        </p:txBody>
      </p:sp>
      <p:sp>
        <p:nvSpPr>
          <p:cNvPr id="4" name="Slide Number Placeholder 3"/>
          <p:cNvSpPr>
            <a:spLocks noGrp="1"/>
          </p:cNvSpPr>
          <p:nvPr>
            <p:ph type="sldNum" sz="quarter" idx="12"/>
          </p:nvPr>
        </p:nvSpPr>
        <p:spPr/>
        <p:txBody>
          <a:bodyPr/>
          <a:lstStyle/>
          <a:p>
            <a:fld id="{6EB291B8-51B8-4003-AC65-75ECEFB639E2}"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provided code defines a function </a:t>
            </a:r>
            <a:r>
              <a:rPr lang="en-US" sz="1400" dirty="0" err="1">
                <a:latin typeface="Times New Roman" panose="02020603050405020304" pitchFamily="18" charset="0"/>
                <a:cs typeface="Times New Roman" panose="02020603050405020304" pitchFamily="18" charset="0"/>
              </a:rPr>
              <a:t>add_eca_window</a:t>
            </a:r>
            <a:r>
              <a:rPr lang="en-US" sz="1400" dirty="0">
                <a:latin typeface="Times New Roman" panose="02020603050405020304" pitchFamily="18" charset="0"/>
                <a:cs typeface="Times New Roman" panose="02020603050405020304" pitchFamily="18" charset="0"/>
              </a:rPr>
              <a:t>() to create a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window for adding extra-curricular activities (ECAs).</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Inside the window, there are entry fields for entering the roll number of the student, their name, and the ECA they are involved in.</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Upon clicking the "Save" button, it collects the entered roll number, name, and ECA data.</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collected ECA data is then saved using a function called </a:t>
            </a:r>
            <a:r>
              <a:rPr lang="en-US" sz="1400" dirty="0" err="1">
                <a:latin typeface="Times New Roman" panose="02020603050405020304" pitchFamily="18" charset="0"/>
                <a:cs typeface="Times New Roman" panose="02020603050405020304" pitchFamily="18" charset="0"/>
              </a:rPr>
              <a:t>save_eca_data</a:t>
            </a:r>
            <a:r>
              <a:rPr lang="en-US" sz="1400" dirty="0">
                <a:latin typeface="Times New Roman" panose="02020603050405020304" pitchFamily="18" charset="0"/>
                <a:cs typeface="Times New Roman" panose="02020603050405020304" pitchFamily="18" charset="0"/>
              </a:rPr>
              <a:t>().</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After saving the data, a success message is displayed using a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messagebox</a:t>
            </a:r>
            <a:r>
              <a:rPr lang="en-US" sz="1400" dirty="0">
                <a:latin typeface="Times New Roman" panose="02020603050405020304" pitchFamily="18" charset="0"/>
                <a:cs typeface="Times New Roman" panose="02020603050405020304" pitchFamily="18" charset="0"/>
              </a:rPr>
              <a:t>.</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window remains open using </a:t>
            </a:r>
            <a:r>
              <a:rPr lang="en-US" sz="1400" dirty="0" err="1">
                <a:latin typeface="Times New Roman" panose="02020603050405020304" pitchFamily="18" charset="0"/>
                <a:cs typeface="Times New Roman" panose="02020603050405020304" pitchFamily="18" charset="0"/>
              </a:rPr>
              <a:t>add_eca_window.mainloop</a:t>
            </a:r>
            <a:r>
              <a:rPr lang="en-US" sz="1400" dirty="0">
                <a:latin typeface="Times New Roman" panose="02020603050405020304" pitchFamily="18" charset="0"/>
                <a:cs typeface="Times New Roman" panose="02020603050405020304" pitchFamily="18" charset="0"/>
              </a:rPr>
              <a:t>() allowing users to interact with it until closed.</a:t>
            </a:r>
          </a:p>
          <a:p>
            <a:pPr marL="171450" indent="-171450" algn="l">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This window enables users to input ECAs for students and store them, facilitating tracking of extracurricular involvement.</a:t>
            </a:r>
            <a:endParaRPr lang="en-US" sz="1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20</a:t>
            </a:fld>
            <a:endParaRPr lang="en-US"/>
          </a:p>
        </p:txBody>
      </p:sp>
    </p:spTree>
    <p:extLst>
      <p:ext uri="{BB962C8B-B14F-4D97-AF65-F5344CB8AC3E}">
        <p14:creationId xmlns:p14="http://schemas.microsoft.com/office/powerpoint/2010/main" val="4236761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r>
              <a:rPr lang="en-US" sz="900" dirty="0" smtClean="0">
                <a:latin typeface="Times New Roman" panose="02020603050405020304" pitchFamily="18" charset="0"/>
                <a:cs typeface="Times New Roman" panose="02020603050405020304" pitchFamily="18" charset="0"/>
              </a:rPr>
              <a:t># View ECA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view_eca_window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viewing ECA</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delete_eca</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selected_index</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eca_list.curselection</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if </a:t>
            </a:r>
            <a:r>
              <a:rPr lang="en-US" sz="900" dirty="0" err="1" smtClean="0">
                <a:latin typeface="Times New Roman" panose="02020603050405020304" pitchFamily="18" charset="0"/>
                <a:cs typeface="Times New Roman" panose="02020603050405020304" pitchFamily="18" charset="0"/>
              </a:rPr>
              <a:t>selected_index</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selected_eca</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eca_list.get</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selected_index</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roll, *</a:t>
            </a:r>
            <a:r>
              <a:rPr lang="en-US" sz="900" dirty="0" err="1" smtClean="0">
                <a:latin typeface="Times New Roman" panose="02020603050405020304" pitchFamily="18" charset="0"/>
                <a:cs typeface="Times New Roman" panose="02020603050405020304" pitchFamily="18" charset="0"/>
              </a:rPr>
              <a:t>ecas</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selected_eca.split</a:t>
            </a:r>
            <a:r>
              <a:rPr lang="en-US" sz="900" dirty="0" smtClean="0">
                <a:latin typeface="Times New Roman" panose="02020603050405020304" pitchFamily="18" charset="0"/>
                <a:cs typeface="Times New Roman" panose="02020603050405020304" pitchFamily="18" charset="0"/>
              </a:rPr>
              <a:t>(" | ")</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eca_database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rows = [row for row in reader if row and row[0] != roll]</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eca_database</a:t>
            </a:r>
            <a:r>
              <a:rPr lang="en-US" sz="900" dirty="0" smtClean="0">
                <a:latin typeface="Times New Roman" panose="02020603050405020304" pitchFamily="18" charset="0"/>
                <a:cs typeface="Times New Roman" panose="02020603050405020304" pitchFamily="18" charset="0"/>
              </a:rPr>
              <a:t>, "w", newline='', encoding="utf-8") as f:</a:t>
            </a:r>
          </a:p>
          <a:p>
            <a:pPr algn="l"/>
            <a:r>
              <a:rPr lang="en-US" sz="900" dirty="0" smtClean="0">
                <a:latin typeface="Times New Roman" panose="02020603050405020304" pitchFamily="18" charset="0"/>
                <a:cs typeface="Times New Roman" panose="02020603050405020304" pitchFamily="18" charset="0"/>
              </a:rPr>
              <a:t>                writer = </a:t>
            </a:r>
            <a:r>
              <a:rPr lang="en-US" sz="900" dirty="0" err="1" smtClean="0">
                <a:latin typeface="Times New Roman" panose="02020603050405020304" pitchFamily="18" charset="0"/>
                <a:cs typeface="Times New Roman" panose="02020603050405020304" pitchFamily="18" charset="0"/>
              </a:rPr>
              <a:t>csv.writer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writer.writerows</a:t>
            </a:r>
            <a:r>
              <a:rPr lang="en-US" sz="900" dirty="0" smtClean="0">
                <a:latin typeface="Times New Roman" panose="02020603050405020304" pitchFamily="18" charset="0"/>
                <a:cs typeface="Times New Roman" panose="02020603050405020304" pitchFamily="18" charset="0"/>
              </a:rPr>
              <a:t>(rows)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("Success", "ECA for student with roll {} deleted </a:t>
            </a:r>
            <a:r>
              <a:rPr lang="en-US" sz="900" dirty="0" err="1" smtClean="0">
                <a:latin typeface="Times New Roman" panose="02020603050405020304" pitchFamily="18" charset="0"/>
                <a:cs typeface="Times New Roman" panose="02020603050405020304" pitchFamily="18" charset="0"/>
              </a:rPr>
              <a:t>successfully.".format</a:t>
            </a:r>
            <a:r>
              <a:rPr lang="en-US" sz="900" dirty="0" smtClean="0">
                <a:latin typeface="Times New Roman" panose="02020603050405020304" pitchFamily="18" charset="0"/>
                <a:cs typeface="Times New Roman" panose="02020603050405020304" pitchFamily="18" charset="0"/>
              </a:rPr>
              <a: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view_eca_window.destroy</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view_eca_window</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view_eca_window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view_eca_window.title</a:t>
            </a:r>
            <a:r>
              <a:rPr lang="en-US" sz="900" dirty="0" smtClean="0">
                <a:latin typeface="Times New Roman" panose="02020603050405020304" pitchFamily="18" charset="0"/>
                <a:cs typeface="Times New Roman" panose="02020603050405020304" pitchFamily="18" charset="0"/>
              </a:rPr>
              <a:t>("View ECA")</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eca_list</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tk.Listbox</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view_eca_window</a:t>
            </a:r>
            <a:r>
              <a:rPr lang="en-US" sz="900" dirty="0" smtClean="0">
                <a:latin typeface="Times New Roman" panose="02020603050405020304" pitchFamily="18" charset="0"/>
                <a:cs typeface="Times New Roman" panose="02020603050405020304" pitchFamily="18" charset="0"/>
              </a:rPr>
              <a:t>, width=80, height=20)</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eca_list.pack</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padx</a:t>
            </a:r>
            <a:r>
              <a:rPr lang="en-US" sz="900" dirty="0" smtClean="0">
                <a:latin typeface="Times New Roman" panose="02020603050405020304" pitchFamily="18" charset="0"/>
                <a:cs typeface="Times New Roman" panose="02020603050405020304" pitchFamily="18" charset="0"/>
              </a:rPr>
              <a:t>=10, </a:t>
            </a:r>
            <a:r>
              <a:rPr lang="en-US" sz="900" dirty="0" err="1" smtClean="0">
                <a:latin typeface="Times New Roman" panose="02020603050405020304" pitchFamily="18" charset="0"/>
                <a:cs typeface="Times New Roman" panose="02020603050405020304" pitchFamily="18" charset="0"/>
              </a:rPr>
              <a:t>pady</a:t>
            </a:r>
            <a:r>
              <a:rPr lang="en-US" sz="900" dirty="0" smtClean="0">
                <a:latin typeface="Times New Roman" panose="02020603050405020304" pitchFamily="18" charset="0"/>
                <a:cs typeface="Times New Roman" panose="02020603050405020304" pitchFamily="18" charset="0"/>
              </a:rPr>
              <a:t>=10)</a:t>
            </a: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Populate </a:t>
            </a:r>
            <a:r>
              <a:rPr lang="en-US" sz="900" dirty="0" err="1" smtClean="0">
                <a:latin typeface="Times New Roman" panose="02020603050405020304" pitchFamily="18" charset="0"/>
                <a:cs typeface="Times New Roman" panose="02020603050405020304" pitchFamily="18" charset="0"/>
              </a:rPr>
              <a:t>listbox</a:t>
            </a:r>
            <a:r>
              <a:rPr lang="en-US" sz="900" dirty="0" smtClean="0">
                <a:latin typeface="Times New Roman" panose="02020603050405020304" pitchFamily="18" charset="0"/>
                <a:cs typeface="Times New Roman" panose="02020603050405020304" pitchFamily="18" charset="0"/>
              </a:rPr>
              <a:t> with ECA data</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eca_database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row in reader:</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eca_list.insert</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tk.END</a:t>
            </a:r>
            <a:r>
              <a:rPr lang="en-US" sz="900" dirty="0" smtClean="0">
                <a:latin typeface="Times New Roman" panose="02020603050405020304" pitchFamily="18" charset="0"/>
                <a:cs typeface="Times New Roman" panose="02020603050405020304" pitchFamily="18" charset="0"/>
              </a:rPr>
              <a:t>, " | ".join(row))</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delete_button</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tk.Button</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view_eca_window</a:t>
            </a:r>
            <a:r>
              <a:rPr lang="en-US" sz="900" dirty="0" smtClean="0">
                <a:latin typeface="Times New Roman" panose="02020603050405020304" pitchFamily="18" charset="0"/>
                <a:cs typeface="Times New Roman" panose="02020603050405020304" pitchFamily="18" charset="0"/>
              </a:rPr>
              <a:t>, text="Delete Selected ECA", command=</a:t>
            </a:r>
            <a:r>
              <a:rPr lang="en-US" sz="900" dirty="0" err="1" smtClean="0">
                <a:latin typeface="Times New Roman" panose="02020603050405020304" pitchFamily="18" charset="0"/>
                <a:cs typeface="Times New Roman" panose="02020603050405020304" pitchFamily="18" charset="0"/>
              </a:rPr>
              <a:t>delete_eca</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delete_button.pack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view_eca_window.mainloop</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Function to save student data to file</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save_student_data</a:t>
            </a:r>
            <a:r>
              <a:rPr lang="en-US" sz="900" dirty="0" smtClean="0">
                <a:latin typeface="Times New Roman" panose="02020603050405020304" pitchFamily="18" charset="0"/>
                <a:cs typeface="Times New Roman" panose="02020603050405020304" pitchFamily="18" charset="0"/>
              </a:rPr>
              <a:t>(data):</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student_database</a:t>
            </a:r>
            <a:r>
              <a:rPr lang="en-US" sz="900" dirty="0" smtClean="0">
                <a:latin typeface="Times New Roman" panose="02020603050405020304" pitchFamily="18" charset="0"/>
                <a:cs typeface="Times New Roman" panose="02020603050405020304" pitchFamily="18" charset="0"/>
              </a:rPr>
              <a:t>, "a", newline='', encoding="utf-8") as f:</a:t>
            </a:r>
          </a:p>
          <a:p>
            <a:pPr algn="l"/>
            <a:r>
              <a:rPr lang="en-US" sz="900" dirty="0" smtClean="0">
                <a:latin typeface="Times New Roman" panose="02020603050405020304" pitchFamily="18" charset="0"/>
                <a:cs typeface="Times New Roman" panose="02020603050405020304" pitchFamily="18" charset="0"/>
              </a:rPr>
              <a:t>        writer = </a:t>
            </a:r>
            <a:r>
              <a:rPr lang="en-US" sz="900" dirty="0" err="1" smtClean="0">
                <a:latin typeface="Times New Roman" panose="02020603050405020304" pitchFamily="18" charset="0"/>
                <a:cs typeface="Times New Roman" panose="02020603050405020304" pitchFamily="18" charset="0"/>
              </a:rPr>
              <a:t>csv.writer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writer.writerow</a:t>
            </a:r>
            <a:r>
              <a:rPr lang="en-US" sz="900" dirty="0" smtClean="0">
                <a:latin typeface="Times New Roman" panose="02020603050405020304" pitchFamily="18" charset="0"/>
                <a:cs typeface="Times New Roman" panose="02020603050405020304" pitchFamily="18" charset="0"/>
              </a:rPr>
              <a:t>(data)</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6EB291B8-51B8-4003-AC65-75ECEFB639E2}" type="slidenum">
              <a:rPr lang="en-US" smtClean="0"/>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marL="171450" indent="-171450" algn="l">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The code defines a function </a:t>
            </a:r>
            <a:r>
              <a:rPr lang="en-US" sz="1200" dirty="0" err="1">
                <a:latin typeface="Times New Roman" panose="02020603050405020304" pitchFamily="18" charset="0"/>
                <a:cs typeface="Times New Roman" panose="02020603050405020304" pitchFamily="18" charset="0"/>
              </a:rPr>
              <a:t>view_eca_window</a:t>
            </a:r>
            <a:r>
              <a:rPr lang="en-US" sz="1200" dirty="0">
                <a:latin typeface="Times New Roman" panose="02020603050405020304" pitchFamily="18" charset="0"/>
                <a:cs typeface="Times New Roman" panose="02020603050405020304" pitchFamily="18" charset="0"/>
              </a:rPr>
              <a:t>() to create a </a:t>
            </a:r>
            <a:r>
              <a:rPr lang="en-US" sz="1200" dirty="0" err="1">
                <a:latin typeface="Times New Roman" panose="02020603050405020304" pitchFamily="18" charset="0"/>
                <a:cs typeface="Times New Roman" panose="02020603050405020304" pitchFamily="18" charset="0"/>
              </a:rPr>
              <a:t>Tkinter</a:t>
            </a:r>
            <a:r>
              <a:rPr lang="en-US" sz="1200" dirty="0">
                <a:latin typeface="Times New Roman" panose="02020603050405020304" pitchFamily="18" charset="0"/>
                <a:cs typeface="Times New Roman" panose="02020603050405020304" pitchFamily="18" charset="0"/>
              </a:rPr>
              <a:t> window for viewing extra-curricular activities (ECA).</a:t>
            </a:r>
          </a:p>
          <a:p>
            <a:pPr marL="171450" indent="-171450" algn="l">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Inside the window, there's a </a:t>
            </a:r>
            <a:r>
              <a:rPr lang="en-US" sz="1200" dirty="0" err="1">
                <a:latin typeface="Times New Roman" panose="02020603050405020304" pitchFamily="18" charset="0"/>
                <a:cs typeface="Times New Roman" panose="02020603050405020304" pitchFamily="18" charset="0"/>
              </a:rPr>
              <a:t>Listbox</a:t>
            </a:r>
            <a:r>
              <a:rPr lang="en-US" sz="1200" dirty="0">
                <a:latin typeface="Times New Roman" panose="02020603050405020304" pitchFamily="18" charset="0"/>
                <a:cs typeface="Times New Roman" panose="02020603050405020304" pitchFamily="18" charset="0"/>
              </a:rPr>
              <a:t> widget to display the ECAs of students.</a:t>
            </a:r>
          </a:p>
          <a:p>
            <a:pPr marL="171450" indent="-171450" algn="l">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It populates the </a:t>
            </a:r>
            <a:r>
              <a:rPr lang="en-US" sz="1200" dirty="0" err="1">
                <a:latin typeface="Times New Roman" panose="02020603050405020304" pitchFamily="18" charset="0"/>
                <a:cs typeface="Times New Roman" panose="02020603050405020304" pitchFamily="18" charset="0"/>
              </a:rPr>
              <a:t>Listbox</a:t>
            </a:r>
            <a:r>
              <a:rPr lang="en-US" sz="1200" dirty="0">
                <a:latin typeface="Times New Roman" panose="02020603050405020304" pitchFamily="18" charset="0"/>
                <a:cs typeface="Times New Roman" panose="02020603050405020304" pitchFamily="18" charset="0"/>
              </a:rPr>
              <a:t> with ECA data fetched from a CSV file named </a:t>
            </a:r>
            <a:r>
              <a:rPr lang="en-US" sz="1200" dirty="0" err="1">
                <a:latin typeface="Times New Roman" panose="02020603050405020304" pitchFamily="18" charset="0"/>
                <a:cs typeface="Times New Roman" panose="02020603050405020304" pitchFamily="18" charset="0"/>
              </a:rPr>
              <a:t>eca_database</a:t>
            </a:r>
            <a:r>
              <a:rPr lang="en-US" sz="1200" dirty="0">
                <a:latin typeface="Times New Roman" panose="02020603050405020304" pitchFamily="18" charset="0"/>
                <a:cs typeface="Times New Roman" panose="02020603050405020304" pitchFamily="18" charset="0"/>
              </a:rPr>
              <a:t>.</a:t>
            </a:r>
          </a:p>
          <a:p>
            <a:pPr marL="171450" indent="-171450" algn="l">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It includes a "Delete Selected ECA" button to trigger the deletion process of the selected ECA.</a:t>
            </a:r>
          </a:p>
          <a:p>
            <a:pPr marL="171450" indent="-171450" algn="l">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Upon clicking the delete button, it retrieves the selected ECA, extracts the roll number, and deletes the corresponding ECA from the CSV file.</a:t>
            </a:r>
          </a:p>
          <a:p>
            <a:pPr marL="171450" indent="-171450" algn="l">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After successful deletion, it displays a success message using a </a:t>
            </a:r>
            <a:r>
              <a:rPr lang="en-US" sz="1200" dirty="0" err="1">
                <a:latin typeface="Times New Roman" panose="02020603050405020304" pitchFamily="18" charset="0"/>
                <a:cs typeface="Times New Roman" panose="02020603050405020304" pitchFamily="18" charset="0"/>
              </a:rPr>
              <a:t>Tkinter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messagebox</a:t>
            </a:r>
            <a:r>
              <a:rPr lang="en-US" sz="1200" dirty="0">
                <a:latin typeface="Times New Roman" panose="02020603050405020304" pitchFamily="18" charset="0"/>
                <a:cs typeface="Times New Roman" panose="02020603050405020304" pitchFamily="18" charset="0"/>
              </a:rPr>
              <a:t>.</a:t>
            </a:r>
          </a:p>
          <a:p>
            <a:pPr marL="171450" indent="-171450" algn="l">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The window remains open using </a:t>
            </a:r>
            <a:r>
              <a:rPr lang="en-US" sz="1200" dirty="0" err="1">
                <a:latin typeface="Times New Roman" panose="02020603050405020304" pitchFamily="18" charset="0"/>
                <a:cs typeface="Times New Roman" panose="02020603050405020304" pitchFamily="18" charset="0"/>
              </a:rPr>
              <a:t>view_eca_window.mainloop</a:t>
            </a:r>
            <a:r>
              <a:rPr lang="en-US" sz="1200" dirty="0">
                <a:latin typeface="Times New Roman" panose="02020603050405020304" pitchFamily="18" charset="0"/>
                <a:cs typeface="Times New Roman" panose="02020603050405020304" pitchFamily="18" charset="0"/>
              </a:rPr>
              <a:t>() allowing users to interact with it until closed.</a:t>
            </a:r>
            <a:endParaRPr lang="en-US" sz="12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22</a:t>
            </a:fld>
            <a:endParaRPr lang="en-US"/>
          </a:p>
        </p:txBody>
      </p:sp>
    </p:spTree>
    <p:extLst>
      <p:ext uri="{BB962C8B-B14F-4D97-AF65-F5344CB8AC3E}">
        <p14:creationId xmlns:p14="http://schemas.microsoft.com/office/powerpoint/2010/main" val="4276114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err="1" smtClean="0">
                <a:latin typeface="Times New Roman" panose="02020603050405020304" pitchFamily="18" charset="0"/>
                <a:cs typeface="Times New Roman" panose="02020603050405020304" pitchFamily="18" charset="0"/>
              </a:rPr>
              <a:t>Aju</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r>
              <a:rPr lang="en-US" sz="900" dirty="0" smtClean="0">
                <a:latin typeface="Times New Roman" panose="02020603050405020304" pitchFamily="18" charset="0"/>
                <a:cs typeface="Times New Roman" panose="02020603050405020304" pitchFamily="18" charset="0"/>
              </a:rPr>
              <a:t>Function to save grade data to file</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save_grade_data</a:t>
            </a:r>
            <a:r>
              <a:rPr lang="en-US" sz="900" dirty="0" smtClean="0">
                <a:latin typeface="Times New Roman" panose="02020603050405020304" pitchFamily="18" charset="0"/>
                <a:cs typeface="Times New Roman" panose="02020603050405020304" pitchFamily="18" charset="0"/>
              </a:rPr>
              <a:t>(roll, data):</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grade_database</a:t>
            </a:r>
            <a:r>
              <a:rPr lang="en-US" sz="900" dirty="0" smtClean="0">
                <a:latin typeface="Times New Roman" panose="02020603050405020304" pitchFamily="18" charset="0"/>
                <a:cs typeface="Times New Roman" panose="02020603050405020304" pitchFamily="18" charset="0"/>
              </a:rPr>
              <a:t>, "a", newline='', encoding="utf-8") as f:</a:t>
            </a:r>
          </a:p>
          <a:p>
            <a:pPr algn="l"/>
            <a:r>
              <a:rPr lang="en-US" sz="900" dirty="0" smtClean="0">
                <a:latin typeface="Times New Roman" panose="02020603050405020304" pitchFamily="18" charset="0"/>
                <a:cs typeface="Times New Roman" panose="02020603050405020304" pitchFamily="18" charset="0"/>
              </a:rPr>
              <a:t>        writer = </a:t>
            </a:r>
            <a:r>
              <a:rPr lang="en-US" sz="900" dirty="0" err="1" smtClean="0">
                <a:latin typeface="Times New Roman" panose="02020603050405020304" pitchFamily="18" charset="0"/>
                <a:cs typeface="Times New Roman" panose="02020603050405020304" pitchFamily="18" charset="0"/>
              </a:rPr>
              <a:t>csv.writer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subject, grade in data:</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writer.writerow</a:t>
            </a:r>
            <a:r>
              <a:rPr lang="en-US" sz="900" dirty="0" smtClean="0">
                <a:latin typeface="Times New Roman" panose="02020603050405020304" pitchFamily="18" charset="0"/>
                <a:cs typeface="Times New Roman" panose="02020603050405020304" pitchFamily="18" charset="0"/>
              </a:rPr>
              <a:t>([roll, subject, grade])</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Function to save ECA data to file</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save_eca_data</a:t>
            </a:r>
            <a:r>
              <a:rPr lang="en-US" sz="900" dirty="0" smtClean="0">
                <a:latin typeface="Times New Roman" panose="02020603050405020304" pitchFamily="18" charset="0"/>
                <a:cs typeface="Times New Roman" panose="02020603050405020304" pitchFamily="18" charset="0"/>
              </a:rPr>
              <a:t>(roll, data):</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eca_database</a:t>
            </a:r>
            <a:r>
              <a:rPr lang="en-US" sz="900" dirty="0" smtClean="0">
                <a:latin typeface="Times New Roman" panose="02020603050405020304" pitchFamily="18" charset="0"/>
                <a:cs typeface="Times New Roman" panose="02020603050405020304" pitchFamily="18" charset="0"/>
              </a:rPr>
              <a:t>, "a", newline='', encoding="utf-8") as f:</a:t>
            </a:r>
          </a:p>
          <a:p>
            <a:pPr algn="l"/>
            <a:r>
              <a:rPr lang="en-US" sz="900" dirty="0" smtClean="0">
                <a:latin typeface="Times New Roman" panose="02020603050405020304" pitchFamily="18" charset="0"/>
                <a:cs typeface="Times New Roman" panose="02020603050405020304" pitchFamily="18" charset="0"/>
              </a:rPr>
              <a:t>        writer = </a:t>
            </a:r>
            <a:r>
              <a:rPr lang="en-US" sz="900" dirty="0" err="1" smtClean="0">
                <a:latin typeface="Times New Roman" panose="02020603050405020304" pitchFamily="18" charset="0"/>
                <a:cs typeface="Times New Roman" panose="02020603050405020304" pitchFamily="18" charset="0"/>
              </a:rPr>
              <a:t>csv.writer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a:t>
            </a:r>
            <a:r>
              <a:rPr lang="en-US" sz="900" dirty="0" err="1" smtClean="0">
                <a:latin typeface="Times New Roman" panose="02020603050405020304" pitchFamily="18" charset="0"/>
                <a:cs typeface="Times New Roman" panose="02020603050405020304" pitchFamily="18" charset="0"/>
              </a:rPr>
              <a:t>eca</a:t>
            </a:r>
            <a:r>
              <a:rPr lang="en-US" sz="900" dirty="0" smtClean="0">
                <a:latin typeface="Times New Roman" panose="02020603050405020304" pitchFamily="18" charset="0"/>
                <a:cs typeface="Times New Roman" panose="02020603050405020304" pitchFamily="18" charset="0"/>
              </a:rPr>
              <a:t>, name in data:</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writer.writerow</a:t>
            </a:r>
            <a:r>
              <a:rPr lang="en-US" sz="900" dirty="0" smtClean="0">
                <a:latin typeface="Times New Roman" panose="02020603050405020304" pitchFamily="18" charset="0"/>
                <a:cs typeface="Times New Roman" panose="02020603050405020304" pitchFamily="18" charset="0"/>
              </a:rPr>
              <a:t>([roll, </a:t>
            </a:r>
            <a:r>
              <a:rPr lang="en-US" sz="900" dirty="0" err="1" smtClean="0">
                <a:latin typeface="Times New Roman" panose="02020603050405020304" pitchFamily="18" charset="0"/>
                <a:cs typeface="Times New Roman" panose="02020603050405020304" pitchFamily="18" charset="0"/>
              </a:rPr>
              <a:t>eca</a:t>
            </a:r>
            <a:r>
              <a:rPr lang="en-US" sz="900" dirty="0" smtClean="0">
                <a:latin typeface="Times New Roman" panose="02020603050405020304" pitchFamily="18" charset="0"/>
                <a:cs typeface="Times New Roman" panose="02020603050405020304" pitchFamily="18" charset="0"/>
              </a:rPr>
              <a:t>, name])</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Starting point of the program</a:t>
            </a:r>
          </a:p>
          <a:p>
            <a:pPr algn="l"/>
            <a:r>
              <a:rPr lang="en-US" sz="900" dirty="0" err="1" smtClean="0">
                <a:latin typeface="Times New Roman" panose="02020603050405020304" pitchFamily="18" charset="0"/>
                <a:cs typeface="Times New Roman" panose="02020603050405020304" pitchFamily="18" charset="0"/>
              </a:rPr>
              <a:t>login_window</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Displaying thank you message</a:t>
            </a:r>
          </a:p>
          <a:p>
            <a:pPr algn="l"/>
            <a:r>
              <a:rPr lang="en-US" sz="900" dirty="0" smtClean="0">
                <a:latin typeface="Times New Roman" panose="02020603050405020304" pitchFamily="18" charset="0"/>
                <a:cs typeface="Times New Roman" panose="02020603050405020304" pitchFamily="18" charset="0"/>
              </a:rPr>
              <a:t>print("-------------------------------")</a:t>
            </a:r>
          </a:p>
          <a:p>
            <a:pPr algn="l"/>
            <a:r>
              <a:rPr lang="en-US" sz="900" dirty="0" smtClean="0">
                <a:latin typeface="Times New Roman" panose="02020603050405020304" pitchFamily="18" charset="0"/>
                <a:cs typeface="Times New Roman" panose="02020603050405020304" pitchFamily="18" charset="0"/>
              </a:rPr>
              <a:t>print(" Thank you for using our system")</a:t>
            </a:r>
          </a:p>
          <a:p>
            <a:pPr algn="l"/>
            <a:r>
              <a:rPr lang="en-US" sz="900" dirty="0" smtClean="0">
                <a:latin typeface="Times New Roman" panose="02020603050405020304" pitchFamily="18" charset="0"/>
                <a:cs typeface="Times New Roman" panose="02020603050405020304" pitchFamily="18" charset="0"/>
              </a:rPr>
              <a:t>print("-------------------------------")</a:t>
            </a:r>
          </a:p>
          <a:p>
            <a:pPr algn="l"/>
            <a:endParaRPr lang="en-US" sz="900" dirty="0" smtClean="0">
              <a:latin typeface="Times New Roman" panose="02020603050405020304" pitchFamily="18" charset="0"/>
              <a:cs typeface="Times New Roman" panose="02020603050405020304" pitchFamily="18" charset="0"/>
            </a:endParaRPr>
          </a:p>
          <a:p>
            <a:pPr algn="l"/>
            <a:endParaRPr lang="en-US" sz="9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74000">
              <a:srgbClr val="000099">
                <a:alpha val="94000"/>
              </a:srgbClr>
            </a:gs>
            <a:gs pos="100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3901440" y="627443"/>
            <a:ext cx="3413760" cy="921619"/>
          </a:xfrm>
          <a:prstGeom prst="rect">
            <a:avLst/>
          </a:prstGeom>
          <a:solidFill>
            <a:schemeClr val="accent1">
              <a:alpha val="64000"/>
            </a:schemeClr>
          </a:solidFill>
          <a:effectLst>
            <a:innerShdw blurRad="635000" dist="50800" dir="18900000">
              <a:prstClr val="black">
                <a:alpha val="10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Welcome to student management system</a:t>
            </a:r>
          </a:p>
        </p:txBody>
      </p:sp>
      <p:sp>
        <p:nvSpPr>
          <p:cNvPr id="4" name="Rectangle 3"/>
          <p:cNvSpPr/>
          <p:nvPr/>
        </p:nvSpPr>
        <p:spPr>
          <a:xfrm>
            <a:off x="4855136" y="2490686"/>
            <a:ext cx="1442995" cy="389821"/>
          </a:xfrm>
          <a:prstGeom prst="rect">
            <a:avLst/>
          </a:prstGeom>
          <a:effectLst>
            <a:innerShdw blurRad="8763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Choose from many options</a:t>
            </a:r>
          </a:p>
        </p:txBody>
      </p:sp>
      <p:sp>
        <p:nvSpPr>
          <p:cNvPr id="5" name="Rectangle 4"/>
          <p:cNvSpPr/>
          <p:nvPr/>
        </p:nvSpPr>
        <p:spPr>
          <a:xfrm>
            <a:off x="7217036" y="2490685"/>
            <a:ext cx="868183" cy="389822"/>
          </a:xfrm>
          <a:prstGeom prst="rect">
            <a:avLst/>
          </a:prstGeom>
          <a:effectLst>
            <a:innerShdw blurRad="927100" dist="50800" dir="18900000">
              <a:prstClr val="black">
                <a:alpha val="7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 Add grade of student</a:t>
            </a:r>
          </a:p>
        </p:txBody>
      </p:sp>
      <p:sp>
        <p:nvSpPr>
          <p:cNvPr id="6" name="Rectangle 5"/>
          <p:cNvSpPr/>
          <p:nvPr/>
        </p:nvSpPr>
        <p:spPr>
          <a:xfrm>
            <a:off x="4942570" y="1773753"/>
            <a:ext cx="1268127" cy="389821"/>
          </a:xfrm>
          <a:prstGeom prst="rect">
            <a:avLst/>
          </a:prstGeom>
          <a:effectLst>
            <a:innerShdw blurRad="8128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Enter login credentials</a:t>
            </a:r>
          </a:p>
        </p:txBody>
      </p:sp>
      <p:sp>
        <p:nvSpPr>
          <p:cNvPr id="7" name="Rectangle 6"/>
          <p:cNvSpPr/>
          <p:nvPr/>
        </p:nvSpPr>
        <p:spPr>
          <a:xfrm>
            <a:off x="2995399" y="2490685"/>
            <a:ext cx="1029069" cy="371174"/>
          </a:xfrm>
          <a:prstGeom prst="rect">
            <a:avLst/>
          </a:prstGeom>
          <a:effectLst>
            <a:innerShdw blurRad="12700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 Add student</a:t>
            </a:r>
          </a:p>
        </p:txBody>
      </p:sp>
      <p:sp>
        <p:nvSpPr>
          <p:cNvPr id="8" name="Rectangle 7"/>
          <p:cNvSpPr/>
          <p:nvPr/>
        </p:nvSpPr>
        <p:spPr>
          <a:xfrm>
            <a:off x="5013958" y="3154455"/>
            <a:ext cx="1125351" cy="321545"/>
          </a:xfrm>
          <a:prstGeom prst="rect">
            <a:avLst/>
          </a:prstGeom>
          <a:effectLst>
            <a:innerShdw blurRad="12700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 Add </a:t>
            </a:r>
            <a:r>
              <a:rPr lang="en-US" sz="1100" dirty="0" err="1"/>
              <a:t>ECA</a:t>
            </a:r>
            <a:r>
              <a:rPr lang="en-US" sz="1100" dirty="0"/>
              <a:t> of student</a:t>
            </a:r>
          </a:p>
        </p:txBody>
      </p:sp>
      <p:cxnSp>
        <p:nvCxnSpPr>
          <p:cNvPr id="9" name="Straight Arrow Connector 8"/>
          <p:cNvCxnSpPr>
            <a:stCxn id="3" idx="2"/>
            <a:endCxn id="6" idx="0"/>
          </p:cNvCxnSpPr>
          <p:nvPr/>
        </p:nvCxnSpPr>
        <p:spPr>
          <a:xfrm flipH="1">
            <a:off x="5576634" y="1549062"/>
            <a:ext cx="31686" cy="224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4" idx="0"/>
          </p:cNvCxnSpPr>
          <p:nvPr/>
        </p:nvCxnSpPr>
        <p:spPr>
          <a:xfrm>
            <a:off x="5576634" y="2163574"/>
            <a:ext cx="0" cy="32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5" idx="1"/>
          </p:cNvCxnSpPr>
          <p:nvPr/>
        </p:nvCxnSpPr>
        <p:spPr>
          <a:xfrm flipV="1">
            <a:off x="6298131" y="2685596"/>
            <a:ext cx="9189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1"/>
            <a:endCxn id="7" idx="3"/>
          </p:cNvCxnSpPr>
          <p:nvPr/>
        </p:nvCxnSpPr>
        <p:spPr>
          <a:xfrm flipH="1" flipV="1">
            <a:off x="4024468" y="2676272"/>
            <a:ext cx="830668" cy="9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8" idx="0"/>
          </p:cNvCxnSpPr>
          <p:nvPr/>
        </p:nvCxnSpPr>
        <p:spPr>
          <a:xfrm>
            <a:off x="5576634" y="2880507"/>
            <a:ext cx="0" cy="273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18" idx="1"/>
          </p:cNvCxnSpPr>
          <p:nvPr/>
        </p:nvCxnSpPr>
        <p:spPr>
          <a:xfrm>
            <a:off x="8085219" y="2685596"/>
            <a:ext cx="574813" cy="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a:endCxn id="17" idx="3"/>
          </p:cNvCxnSpPr>
          <p:nvPr/>
        </p:nvCxnSpPr>
        <p:spPr>
          <a:xfrm flipH="1">
            <a:off x="2224172" y="2676272"/>
            <a:ext cx="771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20" idx="0"/>
          </p:cNvCxnSpPr>
          <p:nvPr/>
        </p:nvCxnSpPr>
        <p:spPr>
          <a:xfrm flipH="1">
            <a:off x="5574234" y="3476000"/>
            <a:ext cx="2400" cy="36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35280" y="2507304"/>
            <a:ext cx="1088892" cy="337935"/>
          </a:xfrm>
          <a:prstGeom prst="rect">
            <a:avLst/>
          </a:prstGeom>
          <a:effectLst>
            <a:innerShdw blurRad="12700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Saves data in user.txt</a:t>
            </a:r>
          </a:p>
        </p:txBody>
      </p:sp>
      <p:sp>
        <p:nvSpPr>
          <p:cNvPr id="18" name="Rectangle 17"/>
          <p:cNvSpPr/>
          <p:nvPr/>
        </p:nvSpPr>
        <p:spPr>
          <a:xfrm>
            <a:off x="8660032" y="2432446"/>
            <a:ext cx="1307792" cy="522509"/>
          </a:xfrm>
          <a:prstGeom prst="rect">
            <a:avLst/>
          </a:prstGeom>
          <a:effectLst>
            <a:innerShdw blurRad="12700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Saves data in grade.txt</a:t>
            </a:r>
          </a:p>
        </p:txBody>
      </p:sp>
      <p:sp>
        <p:nvSpPr>
          <p:cNvPr id="19" name="Rectangle 18"/>
          <p:cNvSpPr/>
          <p:nvPr/>
        </p:nvSpPr>
        <p:spPr>
          <a:xfrm>
            <a:off x="4969446" y="5491307"/>
            <a:ext cx="1196739" cy="320645"/>
          </a:xfrm>
          <a:prstGeom prst="rect">
            <a:avLst/>
          </a:prstGeom>
          <a:effectLst>
            <a:innerShdw blurRad="12700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Saves data in eca.txt</a:t>
            </a:r>
          </a:p>
        </p:txBody>
      </p:sp>
      <p:sp>
        <p:nvSpPr>
          <p:cNvPr id="20" name="Rectangle 19"/>
          <p:cNvSpPr/>
          <p:nvPr/>
        </p:nvSpPr>
        <p:spPr>
          <a:xfrm>
            <a:off x="5171179" y="3838005"/>
            <a:ext cx="806110" cy="814530"/>
          </a:xfrm>
          <a:prstGeom prst="rect">
            <a:avLst/>
          </a:prstGeom>
          <a:effectLst>
            <a:innerShdw blurRad="12700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Gives output when viewed</a:t>
            </a:r>
          </a:p>
        </p:txBody>
      </p:sp>
      <p:cxnSp>
        <p:nvCxnSpPr>
          <p:cNvPr id="21" name="Straight Arrow Connector 20"/>
          <p:cNvCxnSpPr>
            <a:stCxn id="20" idx="2"/>
            <a:endCxn id="19" idx="0"/>
          </p:cNvCxnSpPr>
          <p:nvPr/>
        </p:nvCxnSpPr>
        <p:spPr>
          <a:xfrm flipH="1">
            <a:off x="5567816" y="4652535"/>
            <a:ext cx="6418" cy="838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126"/>
          <p:cNvCxnSpPr>
            <a:stCxn id="7" idx="2"/>
            <a:endCxn id="20" idx="1"/>
          </p:cNvCxnSpPr>
          <p:nvPr/>
        </p:nvCxnSpPr>
        <p:spPr>
          <a:xfrm rot="16200000" flipH="1">
            <a:off x="3648851" y="2722941"/>
            <a:ext cx="1383411" cy="16612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133"/>
          <p:cNvCxnSpPr>
            <a:stCxn id="5" idx="2"/>
            <a:endCxn id="20" idx="3"/>
          </p:cNvCxnSpPr>
          <p:nvPr/>
        </p:nvCxnSpPr>
        <p:spPr>
          <a:xfrm rot="5400000">
            <a:off x="6131828" y="2725969"/>
            <a:ext cx="1364763" cy="16738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useBgFill="1">
        <p:nvSpPr>
          <p:cNvPr id="24" name="Rectangle 23"/>
          <p:cNvSpPr/>
          <p:nvPr/>
        </p:nvSpPr>
        <p:spPr>
          <a:xfrm>
            <a:off x="8869680" y="4399280"/>
            <a:ext cx="2854960" cy="1412672"/>
          </a:xfrm>
          <a:prstGeom prst="rect">
            <a:avLst/>
          </a:prstGeom>
          <a:effectLst>
            <a:innerShdw blurRad="1270000" dist="165100" dir="13500000">
              <a:prstClr val="black">
                <a:alpha val="50000"/>
              </a:prstClr>
            </a:innerShdw>
          </a:effectLst>
          <a:scene3d>
            <a:camera prst="orthographicFront"/>
            <a:lightRig rig="threePt" dir="t"/>
          </a:scene3d>
          <a:sp3d>
            <a:bevelT w="139700" h="139700" prst="divot"/>
            <a:bevelB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group</a:t>
            </a:r>
          </a:p>
          <a:p>
            <a:pPr marL="342900" indent="-342900" algn="ctr">
              <a:buAutoNum type="arabicPeriod"/>
            </a:pPr>
            <a:r>
              <a:rPr lang="en-US" dirty="0"/>
              <a:t>David Rai</a:t>
            </a:r>
          </a:p>
          <a:p>
            <a:pPr marL="342900" indent="-342900" algn="ctr">
              <a:buAutoNum type="arabicPeriod"/>
            </a:pPr>
            <a:r>
              <a:rPr lang="en-US" dirty="0"/>
              <a:t>Aju Rai</a:t>
            </a:r>
          </a:p>
          <a:p>
            <a:pPr marL="342900" indent="-342900" algn="ctr">
              <a:buAutoNum type="arabicPeriod"/>
            </a:pPr>
            <a:r>
              <a:rPr lang="en-US" dirty="0"/>
              <a:t>James Limbu</a:t>
            </a:r>
          </a:p>
        </p:txBody>
      </p:sp>
      <p:sp>
        <p:nvSpPr>
          <p:cNvPr id="2" name="Slide Number Placeholder 1"/>
          <p:cNvSpPr>
            <a:spLocks noGrp="1"/>
          </p:cNvSpPr>
          <p:nvPr>
            <p:ph type="sldNum" sz="quarter" idx="12"/>
          </p:nvPr>
        </p:nvSpPr>
        <p:spPr/>
        <p:txBody>
          <a:bodyPr/>
          <a:lstStyle/>
          <a:p>
            <a:fld id="{6EB291B8-51B8-4003-AC65-75ECEFB639E2}" type="slidenum">
              <a:rPr lang="en-US" smtClean="0"/>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David</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409764"/>
          </a:xfrm>
        </p:spPr>
        <p:txBody>
          <a:bodyPr numCol="2">
            <a:noAutofit/>
          </a:bodyPr>
          <a:lstStyle/>
          <a:p>
            <a:pPr algn="l"/>
            <a:r>
              <a:rPr lang="en-US" sz="1200" dirty="0" smtClean="0"/>
              <a:t>The above code explains the following </a:t>
            </a:r>
            <a:r>
              <a:rPr lang="en-US" sz="1200" dirty="0"/>
              <a:t> </a:t>
            </a:r>
            <a:r>
              <a:rPr lang="en-US" sz="1200" dirty="0" smtClean="0"/>
              <a:t>ideas:</a:t>
            </a:r>
          </a:p>
          <a:p>
            <a:pPr algn="l"/>
            <a:endParaRPr lang="en-US" sz="1200" dirty="0"/>
          </a:p>
          <a:p>
            <a:pPr marL="171450" indent="-171450" algn="l">
              <a:buFont typeface="Wingdings" panose="05000000000000000000" pitchFamily="2" charset="2"/>
              <a:buChar char="q"/>
            </a:pPr>
            <a:r>
              <a:rPr lang="en-US" sz="1200" dirty="0" smtClean="0"/>
              <a:t>Importing </a:t>
            </a:r>
            <a:r>
              <a:rPr lang="en-US" sz="1200" dirty="0"/>
              <a:t>Libraries:</a:t>
            </a:r>
          </a:p>
          <a:p>
            <a:pPr marL="171450" indent="-171450" algn="l">
              <a:buFont typeface="Wingdings" panose="05000000000000000000" pitchFamily="2" charset="2"/>
              <a:buChar char="q"/>
            </a:pPr>
            <a:endParaRPr lang="en-US" sz="1200" dirty="0"/>
          </a:p>
          <a:p>
            <a:pPr marL="171450" indent="-171450" algn="l">
              <a:buFont typeface="Wingdings" panose="05000000000000000000" pitchFamily="2" charset="2"/>
              <a:buChar char="q"/>
            </a:pPr>
            <a:r>
              <a:rPr lang="en-US" sz="1200" dirty="0"/>
              <a:t>Imports modules such as CSV for handling CSV files, </a:t>
            </a:r>
            <a:r>
              <a:rPr lang="en-US" sz="1200" dirty="0" err="1"/>
              <a:t>Tkinter</a:t>
            </a:r>
            <a:r>
              <a:rPr lang="en-US" sz="1200" dirty="0"/>
              <a:t> for GUI development, and </a:t>
            </a:r>
            <a:r>
              <a:rPr lang="en-US" sz="1200" dirty="0" smtClean="0"/>
              <a:t>message box </a:t>
            </a:r>
            <a:r>
              <a:rPr lang="en-US" sz="1200" dirty="0"/>
              <a:t>for displaying message boxes.</a:t>
            </a:r>
          </a:p>
          <a:p>
            <a:pPr marL="171450" indent="-171450" algn="l">
              <a:buFont typeface="Wingdings" panose="05000000000000000000" pitchFamily="2" charset="2"/>
              <a:buChar char="q"/>
            </a:pPr>
            <a:r>
              <a:rPr lang="en-US" sz="1200" dirty="0"/>
              <a:t>Login Credentials and Database Paths:</a:t>
            </a:r>
          </a:p>
          <a:p>
            <a:pPr marL="171450" indent="-171450" algn="l">
              <a:buFont typeface="Wingdings" panose="05000000000000000000" pitchFamily="2" charset="2"/>
              <a:buChar char="q"/>
            </a:pPr>
            <a:endParaRPr lang="en-US" sz="1200" dirty="0"/>
          </a:p>
          <a:p>
            <a:pPr marL="171450" indent="-171450" algn="l">
              <a:buFont typeface="Wingdings" panose="05000000000000000000" pitchFamily="2" charset="2"/>
              <a:buChar char="q"/>
            </a:pPr>
            <a:r>
              <a:rPr lang="en-US" sz="1200" dirty="0"/>
              <a:t>Defines login credentials and paths for student, grade, and extracurricular activity databases.</a:t>
            </a:r>
          </a:p>
          <a:p>
            <a:pPr marL="171450" indent="-171450" algn="l">
              <a:buFont typeface="Wingdings" panose="05000000000000000000" pitchFamily="2" charset="2"/>
              <a:buChar char="q"/>
            </a:pPr>
            <a:r>
              <a:rPr lang="en-US" sz="1200" dirty="0"/>
              <a:t>Login Window Creation:</a:t>
            </a:r>
          </a:p>
          <a:p>
            <a:pPr marL="171450" indent="-171450" algn="l">
              <a:buFont typeface="Wingdings" panose="05000000000000000000" pitchFamily="2" charset="2"/>
              <a:buChar char="q"/>
            </a:pPr>
            <a:endParaRPr lang="en-US" sz="1200" dirty="0"/>
          </a:p>
          <a:p>
            <a:pPr marL="171450" indent="-171450" algn="l">
              <a:buFont typeface="Wingdings" panose="05000000000000000000" pitchFamily="2" charset="2"/>
              <a:buChar char="q"/>
            </a:pPr>
            <a:r>
              <a:rPr lang="en-US" sz="1200" dirty="0"/>
              <a:t>Creates a graphical login window with username and password entry fields.</a:t>
            </a:r>
          </a:p>
          <a:p>
            <a:pPr marL="171450" indent="-171450" algn="l">
              <a:buFont typeface="Wingdings" panose="05000000000000000000" pitchFamily="2" charset="2"/>
              <a:buChar char="q"/>
            </a:pPr>
            <a:r>
              <a:rPr lang="en-US" sz="1200" dirty="0"/>
              <a:t>Login Functionality:</a:t>
            </a:r>
          </a:p>
          <a:p>
            <a:pPr marL="171450" indent="-171450" algn="l">
              <a:buFont typeface="Wingdings" panose="05000000000000000000" pitchFamily="2" charset="2"/>
              <a:buChar char="q"/>
            </a:pPr>
            <a:endParaRPr lang="en-US" sz="1200" dirty="0"/>
          </a:p>
          <a:p>
            <a:pPr marL="171450" indent="-171450" algn="l">
              <a:buFont typeface="Wingdings" panose="05000000000000000000" pitchFamily="2" charset="2"/>
              <a:buChar char="q"/>
            </a:pPr>
            <a:r>
              <a:rPr lang="en-US" sz="1200" dirty="0"/>
              <a:t>Defines a function to handle login attempts.</a:t>
            </a:r>
          </a:p>
          <a:p>
            <a:pPr marL="171450" indent="-171450" algn="l">
              <a:buFont typeface="Wingdings" panose="05000000000000000000" pitchFamily="2" charset="2"/>
              <a:buChar char="q"/>
            </a:pPr>
            <a:r>
              <a:rPr lang="en-US" sz="1200" dirty="0"/>
              <a:t>Retrieves entered credentials and compares them with stored credentials.</a:t>
            </a:r>
          </a:p>
          <a:p>
            <a:pPr marL="171450" indent="-171450" algn="l">
              <a:buFont typeface="Wingdings" panose="05000000000000000000" pitchFamily="2" charset="2"/>
              <a:buChar char="q"/>
            </a:pPr>
            <a:r>
              <a:rPr lang="en-US" sz="1200" dirty="0"/>
              <a:t>Displays appropriate messages based on the login success or failure.</a:t>
            </a:r>
          </a:p>
          <a:p>
            <a:pPr marL="171450" indent="-171450" algn="l">
              <a:buFont typeface="Wingdings" panose="05000000000000000000" pitchFamily="2" charset="2"/>
              <a:buChar char="q"/>
            </a:pPr>
            <a:r>
              <a:rPr lang="en-US" sz="1200" dirty="0"/>
              <a:t>Overall, this part sets up the initial user interface for authentication and database interaction in the application.</a:t>
            </a:r>
            <a:endParaRPr lang="en-US" sz="1200" dirty="0" smtClean="0"/>
          </a:p>
        </p:txBody>
      </p:sp>
      <p:sp>
        <p:nvSpPr>
          <p:cNvPr id="4" name="Slide Number Placeholder 3"/>
          <p:cNvSpPr>
            <a:spLocks noGrp="1"/>
          </p:cNvSpPr>
          <p:nvPr>
            <p:ph type="sldNum" sz="quarter" idx="12"/>
          </p:nvPr>
        </p:nvSpPr>
        <p:spPr/>
        <p:txBody>
          <a:bodyPr/>
          <a:lstStyle/>
          <a:p>
            <a:fld id="{6EB291B8-51B8-4003-AC65-75ECEFB639E2}" type="slidenum">
              <a:rPr lang="en-US" smtClean="0"/>
              <a:t>3</a:t>
            </a:fld>
            <a:endParaRPr lang="en-US"/>
          </a:p>
        </p:txBody>
      </p:sp>
    </p:spTree>
    <p:extLst>
      <p:ext uri="{BB962C8B-B14F-4D97-AF65-F5344CB8AC3E}">
        <p14:creationId xmlns:p14="http://schemas.microsoft.com/office/powerpoint/2010/main" val="253583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394448"/>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David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94448"/>
            <a:ext cx="12192000" cy="6338048"/>
          </a:xfrm>
        </p:spPr>
        <p:txBody>
          <a:bodyPr numCol="2">
            <a:noAutofit/>
          </a:bodyPr>
          <a:lstStyle/>
          <a:p>
            <a:pPr algn="l"/>
            <a:r>
              <a:rPr lang="en-US" sz="1100" dirty="0" smtClean="0">
                <a:latin typeface="Times New Roman" panose="02020603050405020304" pitchFamily="18" charset="0"/>
                <a:cs typeface="Times New Roman" panose="02020603050405020304" pitchFamily="18" charset="0"/>
              </a:rPr>
              <a:t> # Login button</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login_button</a:t>
            </a:r>
            <a:r>
              <a:rPr lang="en-US" sz="1100" dirty="0" smtClean="0">
                <a:latin typeface="Times New Roman" panose="02020603050405020304" pitchFamily="18" charset="0"/>
                <a:cs typeface="Times New Roman" panose="02020603050405020304" pitchFamily="18" charset="0"/>
              </a:rPr>
              <a:t> = </a:t>
            </a:r>
            <a:r>
              <a:rPr lang="en-US" sz="1100" dirty="0" err="1" smtClean="0">
                <a:latin typeface="Times New Roman" panose="02020603050405020304" pitchFamily="18" charset="0"/>
                <a:cs typeface="Times New Roman" panose="02020603050405020304" pitchFamily="18" charset="0"/>
              </a:rPr>
              <a:t>tk.Button</a:t>
            </a:r>
            <a:r>
              <a:rPr lang="en-US" sz="1100" dirty="0" smtClean="0">
                <a:latin typeface="Times New Roman" panose="02020603050405020304" pitchFamily="18" charset="0"/>
                <a:cs typeface="Times New Roman" panose="02020603050405020304" pitchFamily="18" charset="0"/>
              </a:rPr>
              <a:t>(</a:t>
            </a:r>
            <a:r>
              <a:rPr lang="en-US" sz="1100" dirty="0" err="1" smtClean="0">
                <a:latin typeface="Times New Roman" panose="02020603050405020304" pitchFamily="18" charset="0"/>
                <a:cs typeface="Times New Roman" panose="02020603050405020304" pitchFamily="18" charset="0"/>
              </a:rPr>
              <a:t>login_window</a:t>
            </a:r>
            <a:r>
              <a:rPr lang="en-US" sz="1100" dirty="0" smtClean="0">
                <a:latin typeface="Times New Roman" panose="02020603050405020304" pitchFamily="18" charset="0"/>
                <a:cs typeface="Times New Roman" panose="02020603050405020304" pitchFamily="18" charset="0"/>
              </a:rPr>
              <a:t>, text="Login", command=</a:t>
            </a:r>
            <a:r>
              <a:rPr lang="en-US" sz="1100" dirty="0" err="1" smtClean="0">
                <a:latin typeface="Times New Roman" panose="02020603050405020304" pitchFamily="18" charset="0"/>
                <a:cs typeface="Times New Roman" panose="02020603050405020304" pitchFamily="18" charset="0"/>
              </a:rPr>
              <a:t>handle_login</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login_button.pack</a:t>
            </a:r>
            <a:r>
              <a:rPr lang="en-US" sz="1100" dirty="0" smtClean="0">
                <a:latin typeface="Times New Roman" panose="02020603050405020304" pitchFamily="18" charset="0"/>
                <a:cs typeface="Times New Roman" panose="02020603050405020304" pitchFamily="18" charset="0"/>
              </a:rPr>
              <a:t>()</a:t>
            </a:r>
          </a:p>
          <a:p>
            <a:pPr algn="l"/>
            <a:endParaRPr lang="en-US" sz="1100" dirty="0" smtClean="0">
              <a:latin typeface="Times New Roman" panose="02020603050405020304" pitchFamily="18" charset="0"/>
              <a:cs typeface="Times New Roman" panose="02020603050405020304" pitchFamily="18" charset="0"/>
            </a:endParaRP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login_window.mainloop</a:t>
            </a:r>
            <a:r>
              <a:rPr lang="en-US" sz="1100" dirty="0" smtClean="0">
                <a:latin typeface="Times New Roman" panose="02020603050405020304" pitchFamily="18" charset="0"/>
                <a:cs typeface="Times New Roman" panose="02020603050405020304" pitchFamily="18" charset="0"/>
              </a:rPr>
              <a:t>()</a:t>
            </a:r>
          </a:p>
          <a:p>
            <a:pPr algn="l"/>
            <a:endParaRPr lang="en-US" sz="1100" dirty="0" smtClean="0">
              <a:latin typeface="Times New Roman" panose="02020603050405020304" pitchFamily="18" charset="0"/>
              <a:cs typeface="Times New Roman" panose="02020603050405020304" pitchFamily="18" charset="0"/>
            </a:endParaRPr>
          </a:p>
          <a:p>
            <a:pPr algn="l"/>
            <a:r>
              <a:rPr lang="en-US" sz="1100" dirty="0" smtClean="0">
                <a:latin typeface="Times New Roman" panose="02020603050405020304" pitchFamily="18" charset="0"/>
                <a:cs typeface="Times New Roman" panose="02020603050405020304" pitchFamily="18" charset="0"/>
              </a:rPr>
              <a:t># Function to create main menu window</a:t>
            </a:r>
          </a:p>
          <a:p>
            <a:pPr algn="l"/>
            <a:r>
              <a:rPr lang="en-US" sz="1100" dirty="0" err="1" smtClean="0">
                <a:latin typeface="Times New Roman" panose="02020603050405020304" pitchFamily="18" charset="0"/>
                <a:cs typeface="Times New Roman" panose="02020603050405020304" pitchFamily="18" charset="0"/>
              </a:rPr>
              <a:t>def</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main_menu</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 Creating </a:t>
            </a:r>
            <a:r>
              <a:rPr lang="en-US" sz="1100" dirty="0" err="1" smtClean="0">
                <a:latin typeface="Times New Roman" panose="02020603050405020304" pitchFamily="18" charset="0"/>
                <a:cs typeface="Times New Roman" panose="02020603050405020304" pitchFamily="18" charset="0"/>
              </a:rPr>
              <a:t>Tkinter</a:t>
            </a:r>
            <a:r>
              <a:rPr lang="en-US" sz="1100" dirty="0" smtClean="0">
                <a:latin typeface="Times New Roman" panose="02020603050405020304" pitchFamily="18" charset="0"/>
                <a:cs typeface="Times New Roman" panose="02020603050405020304" pitchFamily="18" charset="0"/>
              </a:rPr>
              <a:t> window for main menu</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main_menu</a:t>
            </a:r>
            <a:r>
              <a:rPr lang="en-US" sz="1100" dirty="0" smtClean="0">
                <a:latin typeface="Times New Roman" panose="02020603050405020304" pitchFamily="18" charset="0"/>
                <a:cs typeface="Times New Roman" panose="02020603050405020304" pitchFamily="18" charset="0"/>
              </a:rPr>
              <a:t> = </a:t>
            </a:r>
            <a:r>
              <a:rPr lang="en-US" sz="1100" dirty="0" err="1" smtClean="0">
                <a:latin typeface="Times New Roman" panose="02020603050405020304" pitchFamily="18" charset="0"/>
                <a:cs typeface="Times New Roman" panose="02020603050405020304" pitchFamily="18" charset="0"/>
              </a:rPr>
              <a:t>tk.Tk</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main_menu.title</a:t>
            </a:r>
            <a:r>
              <a:rPr lang="en-US" sz="1100" dirty="0" smtClean="0">
                <a:latin typeface="Times New Roman" panose="02020603050405020304" pitchFamily="18" charset="0"/>
                <a:cs typeface="Times New Roman" panose="02020603050405020304" pitchFamily="18" charset="0"/>
              </a:rPr>
              <a:t>("Student Database Management System")</a:t>
            </a:r>
          </a:p>
          <a:p>
            <a:pPr algn="l"/>
            <a:endParaRPr lang="en-US" sz="1100" dirty="0" smtClean="0">
              <a:latin typeface="Times New Roman" panose="02020603050405020304" pitchFamily="18" charset="0"/>
              <a:cs typeface="Times New Roman" panose="02020603050405020304" pitchFamily="18" charset="0"/>
            </a:endParaRPr>
          </a:p>
          <a:p>
            <a:pPr algn="l"/>
            <a:r>
              <a:rPr lang="en-US" sz="1100" dirty="0" smtClean="0">
                <a:latin typeface="Times New Roman" panose="02020603050405020304" pitchFamily="18" charset="0"/>
                <a:cs typeface="Times New Roman" panose="02020603050405020304" pitchFamily="18" charset="0"/>
              </a:rPr>
              <a:t>    # Function to handle menu choices</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def</a:t>
            </a:r>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handle_choice</a:t>
            </a:r>
            <a:r>
              <a:rPr lang="en-US" sz="1100" dirty="0" smtClean="0">
                <a:latin typeface="Times New Roman" panose="02020603050405020304" pitchFamily="18" charset="0"/>
                <a:cs typeface="Times New Roman" panose="02020603050405020304" pitchFamily="18" charset="0"/>
              </a:rPr>
              <a:t>(choice):</a:t>
            </a:r>
          </a:p>
          <a:p>
            <a:pPr algn="l"/>
            <a:r>
              <a:rPr lang="en-US" sz="1100" dirty="0" smtClean="0">
                <a:latin typeface="Times New Roman" panose="02020603050405020304" pitchFamily="18" charset="0"/>
                <a:cs typeface="Times New Roman" panose="02020603050405020304" pitchFamily="18" charset="0"/>
              </a:rPr>
              <a:t>        if choice == 'Add New Student':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add_student_window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'View Students':</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view_students_window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'Search Student':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search_student_window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p>
          <a:p>
            <a:pPr algn="l"/>
            <a:endParaRPr lang="en-US" sz="1100" dirty="0" smtClean="0">
              <a:latin typeface="Times New Roman" panose="02020603050405020304" pitchFamily="18" charset="0"/>
              <a:cs typeface="Times New Roman" panose="02020603050405020304" pitchFamily="18" charset="0"/>
            </a:endParaRPr>
          </a:p>
          <a:p>
            <a:pPr algn="l"/>
            <a:endParaRPr lang="en-US" sz="1100" dirty="0" smtClean="0">
              <a:latin typeface="Times New Roman" panose="02020603050405020304" pitchFamily="18" charset="0"/>
              <a:cs typeface="Times New Roman" panose="02020603050405020304" pitchFamily="18" charset="0"/>
            </a:endParaRPr>
          </a:p>
          <a:p>
            <a:pPr algn="l"/>
            <a:endParaRPr lang="en-US" sz="1100" dirty="0" smtClean="0">
              <a:latin typeface="Times New Roman" panose="02020603050405020304" pitchFamily="18" charset="0"/>
              <a:cs typeface="Times New Roman" panose="02020603050405020304" pitchFamily="18" charset="0"/>
            </a:endParaRPr>
          </a:p>
          <a:p>
            <a:pPr algn="l"/>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'Update Student':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update_student_window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'Delete Student':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delete_student_window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'Add Grades':</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add_grades_window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'View Grades':</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view_grades_window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'Add ECA':</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add_eca_window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elif</a:t>
            </a:r>
            <a:r>
              <a:rPr lang="en-US" sz="1100" dirty="0" smtClean="0">
                <a:latin typeface="Times New Roman" panose="02020603050405020304" pitchFamily="18" charset="0"/>
                <a:cs typeface="Times New Roman" panose="02020603050405020304" pitchFamily="18" charset="0"/>
              </a:rPr>
              <a:t> choice == 'View ECA':</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view_eca_window</a:t>
            </a:r>
            <a:r>
              <a:rPr lang="en-US" sz="1100" dirty="0" smtClean="0">
                <a:latin typeface="Times New Roman" panose="02020603050405020304" pitchFamily="18" charset="0"/>
                <a:cs typeface="Times New Roman" panose="02020603050405020304" pitchFamily="18" charset="0"/>
              </a:rPr>
              <a:t>()</a:t>
            </a:r>
          </a:p>
          <a:p>
            <a:pPr algn="l"/>
            <a:r>
              <a:rPr lang="en-US" sz="1100" dirty="0" smtClean="0">
                <a:latin typeface="Times New Roman" panose="02020603050405020304" pitchFamily="18" charset="0"/>
                <a:cs typeface="Times New Roman" panose="02020603050405020304" pitchFamily="18" charset="0"/>
              </a:rPr>
              <a:t>        else:</a:t>
            </a:r>
          </a:p>
          <a:p>
            <a:pPr algn="l"/>
            <a:r>
              <a:rPr lang="en-US" sz="110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main_menu.destroy</a:t>
            </a:r>
            <a:r>
              <a:rPr lang="en-US" sz="1100" dirty="0" smtClean="0">
                <a:latin typeface="Times New Roman" panose="02020603050405020304" pitchFamily="18" charset="0"/>
                <a:cs typeface="Times New Roman" panose="02020603050405020304" pitchFamily="18" charset="0"/>
              </a:rPr>
              <a:t>()</a:t>
            </a:r>
          </a:p>
          <a:p>
            <a:pPr algn="l"/>
            <a:endParaRPr lang="en-US" sz="1100" dirty="0" smtClean="0">
              <a:latin typeface="Times New Roman" panose="02020603050405020304" pitchFamily="18" charset="0"/>
              <a:cs typeface="Times New Roman" panose="02020603050405020304" pitchFamily="18" charset="0"/>
            </a:endParaRPr>
          </a:p>
          <a:p>
            <a:pPr algn="l"/>
            <a:endParaRPr lang="en-US" sz="1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4</a:t>
            </a:fld>
            <a:endParaRPr lang="en-US"/>
          </a:p>
        </p:txBody>
      </p:sp>
    </p:spTree>
    <p:extLst>
      <p:ext uri="{BB962C8B-B14F-4D97-AF65-F5344CB8AC3E}">
        <p14:creationId xmlns:p14="http://schemas.microsoft.com/office/powerpoint/2010/main" val="4230000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394448"/>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David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94448"/>
            <a:ext cx="12192000" cy="6338048"/>
          </a:xfrm>
        </p:spPr>
        <p:txBody>
          <a:bodyPr numCol="2">
            <a:noAutofit/>
          </a:bodyPr>
          <a:lstStyle/>
          <a:p>
            <a:pPr algn="l"/>
            <a:r>
              <a:rPr lang="en-US" sz="1050" dirty="0">
                <a:latin typeface="Times New Roman" panose="02020603050405020304" pitchFamily="18" charset="0"/>
                <a:cs typeface="Times New Roman" panose="02020603050405020304" pitchFamily="18" charset="0"/>
              </a:rPr>
              <a:t> choices = [</a:t>
            </a:r>
          </a:p>
          <a:p>
            <a:pPr algn="l"/>
            <a:r>
              <a:rPr lang="en-US" sz="1050" dirty="0">
                <a:latin typeface="Times New Roman" panose="02020603050405020304" pitchFamily="18" charset="0"/>
                <a:cs typeface="Times New Roman" panose="02020603050405020304" pitchFamily="18" charset="0"/>
              </a:rPr>
              <a:t>        "Add New Student",</a:t>
            </a:r>
          </a:p>
          <a:p>
            <a:pPr algn="l"/>
            <a:r>
              <a:rPr lang="en-US" sz="1050" dirty="0">
                <a:latin typeface="Times New Roman" panose="02020603050405020304" pitchFamily="18" charset="0"/>
                <a:cs typeface="Times New Roman" panose="02020603050405020304" pitchFamily="18" charset="0"/>
              </a:rPr>
              <a:t>        "View Students",</a:t>
            </a:r>
          </a:p>
          <a:p>
            <a:pPr algn="l"/>
            <a:r>
              <a:rPr lang="en-US" sz="1050" dirty="0">
                <a:latin typeface="Times New Roman" panose="02020603050405020304" pitchFamily="18" charset="0"/>
                <a:cs typeface="Times New Roman" panose="02020603050405020304" pitchFamily="18" charset="0"/>
              </a:rPr>
              <a:t>        "Search Student",</a:t>
            </a:r>
          </a:p>
          <a:p>
            <a:pPr algn="l"/>
            <a:r>
              <a:rPr lang="en-US" sz="1050" dirty="0">
                <a:latin typeface="Times New Roman" panose="02020603050405020304" pitchFamily="18" charset="0"/>
                <a:cs typeface="Times New Roman" panose="02020603050405020304" pitchFamily="18" charset="0"/>
              </a:rPr>
              <a:t>        "Update Student",</a:t>
            </a:r>
          </a:p>
          <a:p>
            <a:pPr algn="l"/>
            <a:r>
              <a:rPr lang="en-US" sz="1050" dirty="0">
                <a:latin typeface="Times New Roman" panose="02020603050405020304" pitchFamily="18" charset="0"/>
                <a:cs typeface="Times New Roman" panose="02020603050405020304" pitchFamily="18" charset="0"/>
              </a:rPr>
              <a:t>        "Delete Student",</a:t>
            </a:r>
          </a:p>
          <a:p>
            <a:pPr algn="l"/>
            <a:r>
              <a:rPr lang="en-US" sz="1050" dirty="0">
                <a:latin typeface="Times New Roman" panose="02020603050405020304" pitchFamily="18" charset="0"/>
                <a:cs typeface="Times New Roman" panose="02020603050405020304" pitchFamily="18" charset="0"/>
              </a:rPr>
              <a:t>        "Add Grades",</a:t>
            </a:r>
          </a:p>
          <a:p>
            <a:pPr algn="l"/>
            <a:r>
              <a:rPr lang="en-US" sz="1050" dirty="0">
                <a:latin typeface="Times New Roman" panose="02020603050405020304" pitchFamily="18" charset="0"/>
                <a:cs typeface="Times New Roman" panose="02020603050405020304" pitchFamily="18" charset="0"/>
              </a:rPr>
              <a:t>        "View Grades",</a:t>
            </a:r>
          </a:p>
          <a:p>
            <a:pPr algn="l"/>
            <a:r>
              <a:rPr lang="en-US" sz="1050" dirty="0">
                <a:latin typeface="Times New Roman" panose="02020603050405020304" pitchFamily="18" charset="0"/>
                <a:cs typeface="Times New Roman" panose="02020603050405020304" pitchFamily="18" charset="0"/>
              </a:rPr>
              <a:t>        "Add ECA",</a:t>
            </a:r>
          </a:p>
          <a:p>
            <a:pPr algn="l"/>
            <a:r>
              <a:rPr lang="en-US" sz="1050" dirty="0">
                <a:latin typeface="Times New Roman" panose="02020603050405020304" pitchFamily="18" charset="0"/>
                <a:cs typeface="Times New Roman" panose="02020603050405020304" pitchFamily="18" charset="0"/>
              </a:rPr>
              <a:t>        "View ECA",</a:t>
            </a:r>
          </a:p>
          <a:p>
            <a:pPr algn="l"/>
            <a:r>
              <a:rPr lang="en-US" sz="1050" dirty="0">
                <a:latin typeface="Times New Roman" panose="02020603050405020304" pitchFamily="18" charset="0"/>
                <a:cs typeface="Times New Roman" panose="02020603050405020304" pitchFamily="18" charset="0"/>
              </a:rPr>
              <a:t>        "Quit"</a:t>
            </a:r>
          </a:p>
          <a:p>
            <a:pPr algn="l"/>
            <a:r>
              <a:rPr lang="en-US" sz="1050" dirty="0">
                <a:latin typeface="Times New Roman" panose="02020603050405020304" pitchFamily="18" charset="0"/>
                <a:cs typeface="Times New Roman" panose="02020603050405020304" pitchFamily="18" charset="0"/>
              </a:rPr>
              <a:t>    ]</a:t>
            </a:r>
          </a:p>
          <a:p>
            <a:pPr algn="l"/>
            <a:endParaRPr lang="en-US" sz="1050" dirty="0">
              <a:latin typeface="Times New Roman" panose="02020603050405020304" pitchFamily="18" charset="0"/>
              <a:cs typeface="Times New Roman" panose="02020603050405020304" pitchFamily="18" charset="0"/>
            </a:endParaRPr>
          </a:p>
          <a:p>
            <a:pPr algn="l"/>
            <a:r>
              <a:rPr lang="en-US" sz="1050" dirty="0">
                <a:latin typeface="Times New Roman" panose="02020603050405020304" pitchFamily="18" charset="0"/>
                <a:cs typeface="Times New Roman" panose="02020603050405020304" pitchFamily="18" charset="0"/>
              </a:rPr>
              <a:t>    # Creating buttons for menu choices</a:t>
            </a:r>
          </a:p>
          <a:p>
            <a:pPr algn="l"/>
            <a:r>
              <a:rPr lang="en-US" sz="1050" dirty="0">
                <a:latin typeface="Times New Roman" panose="02020603050405020304" pitchFamily="18" charset="0"/>
                <a:cs typeface="Times New Roman" panose="02020603050405020304" pitchFamily="18" charset="0"/>
              </a:rPr>
              <a:t>    for choice in choices:</a:t>
            </a:r>
          </a:p>
          <a:p>
            <a:pPr algn="l"/>
            <a:r>
              <a:rPr lang="en-US" sz="1050" dirty="0">
                <a:latin typeface="Times New Roman" panose="02020603050405020304" pitchFamily="18" charset="0"/>
                <a:cs typeface="Times New Roman" panose="02020603050405020304" pitchFamily="18" charset="0"/>
              </a:rPr>
              <a:t>        button = </a:t>
            </a:r>
            <a:r>
              <a:rPr lang="en-US" sz="1050" dirty="0" err="1">
                <a:latin typeface="Times New Roman" panose="02020603050405020304" pitchFamily="18" charset="0"/>
                <a:cs typeface="Times New Roman" panose="02020603050405020304" pitchFamily="18" charset="0"/>
              </a:rPr>
              <a:t>tk.Button</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main_menu</a:t>
            </a:r>
            <a:r>
              <a:rPr lang="en-US" sz="1050" dirty="0">
                <a:latin typeface="Times New Roman" panose="02020603050405020304" pitchFamily="18" charset="0"/>
                <a:cs typeface="Times New Roman" panose="02020603050405020304" pitchFamily="18" charset="0"/>
              </a:rPr>
              <a:t>, text=choice, command=lambda c=choice: </a:t>
            </a:r>
            <a:r>
              <a:rPr lang="en-US" sz="1050" dirty="0" err="1">
                <a:latin typeface="Times New Roman" panose="02020603050405020304" pitchFamily="18" charset="0"/>
                <a:cs typeface="Times New Roman" panose="02020603050405020304" pitchFamily="18" charset="0"/>
              </a:rPr>
              <a:t>handle_choice</a:t>
            </a:r>
            <a:r>
              <a:rPr lang="en-US" sz="1050" dirty="0">
                <a:latin typeface="Times New Roman" panose="02020603050405020304" pitchFamily="18" charset="0"/>
                <a:cs typeface="Times New Roman" panose="02020603050405020304" pitchFamily="18" charset="0"/>
              </a:rPr>
              <a:t>(c))</a:t>
            </a: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button.pack</a:t>
            </a:r>
            <a:r>
              <a:rPr lang="en-US" sz="1050" dirty="0">
                <a:latin typeface="Times New Roman" panose="02020603050405020304" pitchFamily="18" charset="0"/>
                <a:cs typeface="Times New Roman" panose="02020603050405020304" pitchFamily="18" charset="0"/>
              </a:rPr>
              <a:t>()</a:t>
            </a:r>
          </a:p>
          <a:p>
            <a:pPr algn="l"/>
            <a:endParaRPr lang="en-US" sz="1050" dirty="0">
              <a:latin typeface="Times New Roman" panose="02020603050405020304" pitchFamily="18" charset="0"/>
              <a:cs typeface="Times New Roman" panose="02020603050405020304" pitchFamily="18" charset="0"/>
            </a:endParaRPr>
          </a:p>
          <a:p>
            <a:pPr algn="l"/>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main_menu.mainloop</a:t>
            </a:r>
            <a:r>
              <a:rPr lang="en-US" sz="1050" dirty="0">
                <a:latin typeface="Times New Roman" panose="02020603050405020304" pitchFamily="18" charset="0"/>
                <a:cs typeface="Times New Roman" panose="02020603050405020304" pitchFamily="18" charset="0"/>
              </a:rPr>
              <a:t>()</a:t>
            </a:r>
          </a:p>
          <a:p>
            <a:pPr algn="l"/>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5</a:t>
            </a:fld>
            <a:endParaRPr lang="en-US"/>
          </a:p>
        </p:txBody>
      </p:sp>
    </p:spTree>
    <p:extLst>
      <p:ext uri="{BB962C8B-B14F-4D97-AF65-F5344CB8AC3E}">
        <p14:creationId xmlns:p14="http://schemas.microsoft.com/office/powerpoint/2010/main" val="3827556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David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rmAutofit/>
          </a:bodyPr>
          <a:lstStyle/>
          <a:p>
            <a:pPr algn="l"/>
            <a:r>
              <a:rPr lang="en-US" sz="1400" dirty="0" smtClean="0">
                <a:latin typeface="Times New Roman" panose="02020603050405020304" pitchFamily="18" charset="0"/>
                <a:cs typeface="Times New Roman" panose="02020603050405020304" pitchFamily="18" charset="0"/>
              </a:rPr>
              <a:t>The above code explains the following terms:</a:t>
            </a:r>
          </a:p>
          <a:p>
            <a:pPr marL="285750" indent="-285750" algn="l">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Login </a:t>
            </a:r>
            <a:r>
              <a:rPr lang="en-US" sz="1400" dirty="0">
                <a:latin typeface="Times New Roman" panose="02020603050405020304" pitchFamily="18" charset="0"/>
                <a:cs typeface="Times New Roman" panose="02020603050405020304" pitchFamily="18" charset="0"/>
              </a:rPr>
              <a:t>Button:</a:t>
            </a:r>
          </a:p>
          <a:p>
            <a:pPr marL="285750" indent="-285750" algn="l">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Creates a button labeled "Login" within the login window.</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Assigns the </a:t>
            </a:r>
            <a:r>
              <a:rPr lang="en-US" sz="1400" dirty="0" err="1">
                <a:latin typeface="Times New Roman" panose="02020603050405020304" pitchFamily="18" charset="0"/>
                <a:cs typeface="Times New Roman" panose="02020603050405020304" pitchFamily="18" charset="0"/>
              </a:rPr>
              <a:t>handle_login</a:t>
            </a:r>
            <a:r>
              <a:rPr lang="en-US" sz="1400" dirty="0">
                <a:latin typeface="Times New Roman" panose="02020603050405020304" pitchFamily="18" charset="0"/>
                <a:cs typeface="Times New Roman" panose="02020603050405020304" pitchFamily="18" charset="0"/>
              </a:rPr>
              <a:t> function as the command to execute when the button is clicked.</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Packs the button into the login window for display.</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Initiates the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event loop with </a:t>
            </a:r>
            <a:r>
              <a:rPr lang="en-US" sz="1400" dirty="0" err="1">
                <a:latin typeface="Times New Roman" panose="02020603050405020304" pitchFamily="18" charset="0"/>
                <a:cs typeface="Times New Roman" panose="02020603050405020304" pitchFamily="18" charset="0"/>
              </a:rPr>
              <a:t>login_window.mainloop</a:t>
            </a:r>
            <a:r>
              <a:rPr lang="en-US" sz="1400" dirty="0">
                <a:latin typeface="Times New Roman" panose="02020603050405020304" pitchFamily="18" charset="0"/>
                <a:cs typeface="Times New Roman" panose="02020603050405020304" pitchFamily="18" charset="0"/>
              </a:rPr>
              <a:t>(), which keeps the window running until it is closed.</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Main Menu Creation Function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Defines a function </a:t>
            </a:r>
            <a:r>
              <a:rPr lang="en-US" sz="1400" dirty="0" err="1">
                <a:latin typeface="Times New Roman" panose="02020603050405020304" pitchFamily="18" charset="0"/>
                <a:cs typeface="Times New Roman" panose="02020603050405020304" pitchFamily="18" charset="0"/>
              </a:rPr>
              <a:t>main_menu</a:t>
            </a:r>
            <a:r>
              <a:rPr lang="en-US" sz="1400" dirty="0">
                <a:latin typeface="Times New Roman" panose="02020603050405020304" pitchFamily="18" charset="0"/>
                <a:cs typeface="Times New Roman" panose="02020603050405020304" pitchFamily="18" charset="0"/>
              </a:rPr>
              <a:t>() to create the main menu window for the student database management system.</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Creates a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window titled "Student Database Management System" for the main menu.</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Handling Menu Choices:</a:t>
            </a:r>
          </a:p>
          <a:p>
            <a:pPr marL="285750" indent="-285750" algn="l">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Defines a nested function </a:t>
            </a:r>
            <a:r>
              <a:rPr lang="en-US" sz="1400" dirty="0" err="1">
                <a:latin typeface="Times New Roman" panose="02020603050405020304" pitchFamily="18" charset="0"/>
                <a:cs typeface="Times New Roman" panose="02020603050405020304" pitchFamily="18" charset="0"/>
              </a:rPr>
              <a:t>handle_choice</a:t>
            </a:r>
            <a:r>
              <a:rPr lang="en-US" sz="1400" dirty="0">
                <a:latin typeface="Times New Roman" panose="02020603050405020304" pitchFamily="18" charset="0"/>
                <a:cs typeface="Times New Roman" panose="02020603050405020304" pitchFamily="18" charset="0"/>
              </a:rPr>
              <a:t>(choice) to handle user selections from the main menu.</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Based on the selected choice, it calls different functions to perform specific tasks such as adding new students, viewing student data, searching for students, updating student information, deleting students, adding grades, viewing grades, adding extracurricular activities (ECA), viewing ECAs, or quitting the application.</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Menu Choices Buttons:</a:t>
            </a:r>
          </a:p>
          <a:p>
            <a:pPr marL="285750" indent="-285750" algn="l">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Creates buttons for each menu choice listed in the choices list.</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Each button is associated with the </a:t>
            </a:r>
            <a:r>
              <a:rPr lang="en-US" sz="1400" dirty="0" err="1">
                <a:latin typeface="Times New Roman" panose="02020603050405020304" pitchFamily="18" charset="0"/>
                <a:cs typeface="Times New Roman" panose="02020603050405020304" pitchFamily="18" charset="0"/>
              </a:rPr>
              <a:t>handle_choice</a:t>
            </a:r>
            <a:r>
              <a:rPr lang="en-US" sz="1400" dirty="0">
                <a:latin typeface="Times New Roman" panose="02020603050405020304" pitchFamily="18" charset="0"/>
                <a:cs typeface="Times New Roman" panose="02020603050405020304" pitchFamily="18" charset="0"/>
              </a:rPr>
              <a:t> function, passing the corresponding choice as an argument using lambda functions.</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Packs each button into the main menu window for display.</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Main Menu Event Loop:</a:t>
            </a:r>
          </a:p>
          <a:p>
            <a:pPr marL="285750" indent="-285750" algn="l">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Initiates the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event loop for the main menu window with </a:t>
            </a:r>
            <a:r>
              <a:rPr lang="en-US" sz="1400" dirty="0" err="1">
                <a:latin typeface="Times New Roman" panose="02020603050405020304" pitchFamily="18" charset="0"/>
                <a:cs typeface="Times New Roman" panose="02020603050405020304" pitchFamily="18" charset="0"/>
              </a:rPr>
              <a:t>main_menu.mainloop</a:t>
            </a:r>
            <a:r>
              <a:rPr lang="en-US" sz="1400" dirty="0">
                <a:latin typeface="Times New Roman" panose="02020603050405020304" pitchFamily="18" charset="0"/>
                <a:cs typeface="Times New Roman" panose="02020603050405020304" pitchFamily="18" charset="0"/>
              </a:rPr>
              <a:t>(), ensuring the window remains active and responsive until closed.</a:t>
            </a:r>
          </a:p>
          <a:p>
            <a:pPr marL="285750" indent="-285750" algn="l">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Overall, this code segment sets up the main menu interface for the student database management system, allowing users to navigate through different functionalities using buttons.</a:t>
            </a: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6</a:t>
            </a:fld>
            <a:endParaRPr lang="en-US"/>
          </a:p>
        </p:txBody>
      </p:sp>
    </p:spTree>
    <p:extLst>
      <p:ext uri="{BB962C8B-B14F-4D97-AF65-F5344CB8AC3E}">
        <p14:creationId xmlns:p14="http://schemas.microsoft.com/office/powerpoint/2010/main" val="1421026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David</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14962"/>
            <a:ext cx="12192000" cy="6185647"/>
          </a:xfrm>
        </p:spPr>
        <p:txBody>
          <a:bodyPr numCol="2">
            <a:noAutofit/>
          </a:bodyPr>
          <a:lstStyle/>
          <a:p>
            <a:pPr algn="l"/>
            <a:r>
              <a:rPr lang="en-US" sz="1200" dirty="0" smtClean="0">
                <a:latin typeface="Times New Roman" panose="02020603050405020304" pitchFamily="18" charset="0"/>
                <a:cs typeface="Times New Roman" panose="02020603050405020304" pitchFamily="18" charset="0"/>
              </a:rPr>
              <a:t># Add New Student Window</a:t>
            </a:r>
          </a:p>
          <a:p>
            <a:pPr algn="l"/>
            <a:r>
              <a:rPr lang="en-US" sz="1200" dirty="0" err="1" smtClean="0">
                <a:latin typeface="Times New Roman" panose="02020603050405020304" pitchFamily="18" charset="0"/>
                <a:cs typeface="Times New Roman" panose="02020603050405020304" pitchFamily="18" charset="0"/>
              </a:rPr>
              <a:t>def</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 Creating </a:t>
            </a:r>
            <a:r>
              <a:rPr lang="en-US" sz="1200" dirty="0" err="1" smtClean="0">
                <a:latin typeface="Times New Roman" panose="02020603050405020304" pitchFamily="18" charset="0"/>
                <a:cs typeface="Times New Roman" panose="02020603050405020304" pitchFamily="18" charset="0"/>
              </a:rPr>
              <a:t>Tkinter</a:t>
            </a:r>
            <a:r>
              <a:rPr lang="en-US" sz="1200" dirty="0" smtClean="0">
                <a:latin typeface="Times New Roman" panose="02020603050405020304" pitchFamily="18" charset="0"/>
                <a:cs typeface="Times New Roman" panose="02020603050405020304" pitchFamily="18" charset="0"/>
              </a:rPr>
              <a:t> window for adding new student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tk.Tk</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add_student_window.title</a:t>
            </a:r>
            <a:r>
              <a:rPr lang="en-US" sz="1200" dirty="0" smtClean="0">
                <a:latin typeface="Times New Roman" panose="02020603050405020304" pitchFamily="18" charset="0"/>
                <a:cs typeface="Times New Roman" panose="02020603050405020304" pitchFamily="18" charset="0"/>
              </a:rPr>
              <a:t>("Add New Student")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 Function to save student data</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def</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save_student</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student_data</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roll_entry.get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name_entry.get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age_entry.get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email_entry.get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phone_entry.get</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save_student_data</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student_data</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messagebox.showinfo</a:t>
            </a:r>
            <a:r>
              <a:rPr lang="en-US" sz="1200" dirty="0" smtClean="0">
                <a:latin typeface="Times New Roman" panose="02020603050405020304" pitchFamily="18" charset="0"/>
                <a:cs typeface="Times New Roman" panose="02020603050405020304" pitchFamily="18" charset="0"/>
              </a:rPr>
              <a:t>("Success", "Student added successfully")</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add_student_window.destroy</a:t>
            </a:r>
            <a:r>
              <a:rPr lang="en-US" sz="1200" dirty="0" smtClean="0">
                <a:latin typeface="Times New Roman" panose="02020603050405020304" pitchFamily="18" charset="0"/>
                <a:cs typeface="Times New Roman" panose="02020603050405020304" pitchFamily="18" charset="0"/>
              </a:rPr>
              <a: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 Entry fields for student data</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roll_label</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tk.Label</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 text="Roll:")</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roll_label.pack</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roll_entry</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tk.Entry</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roll_entry.pack</a:t>
            </a:r>
            <a:r>
              <a:rPr lang="en-US" sz="1200" dirty="0" smtClean="0">
                <a:latin typeface="Times New Roman" panose="02020603050405020304" pitchFamily="18" charset="0"/>
                <a:cs typeface="Times New Roman" panose="02020603050405020304" pitchFamily="18" charset="0"/>
              </a:rPr>
              <a: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name_label</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tk.Label</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 text="Name:")</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name_label.pack</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name_entry</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tk.Entry</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name_entry.pack</a:t>
            </a:r>
            <a:r>
              <a:rPr lang="en-US" sz="1200" dirty="0" smtClean="0">
                <a:latin typeface="Times New Roman" panose="02020603050405020304" pitchFamily="18" charset="0"/>
                <a:cs typeface="Times New Roman" panose="02020603050405020304" pitchFamily="18" charset="0"/>
              </a:rPr>
              <a: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age_label</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tk.Label</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 text="Age:")</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age_label.pack</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age_entry</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tk.Entry</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age_entry.pack</a:t>
            </a:r>
            <a:r>
              <a:rPr lang="en-US" sz="1200" dirty="0" smtClean="0">
                <a:latin typeface="Times New Roman" panose="02020603050405020304" pitchFamily="18" charset="0"/>
                <a:cs typeface="Times New Roman" panose="02020603050405020304" pitchFamily="18" charset="0"/>
              </a:rPr>
              <a: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email_label</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tk.Label</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 text="Email:")</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email_label.pack</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email_entry</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tk.Entry</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email_entry.pack</a:t>
            </a:r>
            <a:r>
              <a:rPr lang="en-US" sz="1200" dirty="0" smtClean="0">
                <a:latin typeface="Times New Roman" panose="02020603050405020304" pitchFamily="18" charset="0"/>
                <a:cs typeface="Times New Roman" panose="02020603050405020304" pitchFamily="18" charset="0"/>
              </a:rPr>
              <a: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phone_label</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tk.Label</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 text="Phone:")</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phone_label.pack</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phone_entry</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tk.Entry</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phone_entry.pack</a:t>
            </a:r>
            <a:r>
              <a:rPr lang="en-US" sz="1200" dirty="0" smtClean="0">
                <a:latin typeface="Times New Roman" panose="02020603050405020304" pitchFamily="18" charset="0"/>
                <a:cs typeface="Times New Roman" panose="02020603050405020304" pitchFamily="18" charset="0"/>
              </a:rPr>
              <a: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save_button</a:t>
            </a:r>
            <a:r>
              <a:rPr lang="en-US" sz="1200" dirty="0" smtClean="0">
                <a:latin typeface="Times New Roman" panose="02020603050405020304" pitchFamily="18" charset="0"/>
                <a:cs typeface="Times New Roman" panose="02020603050405020304" pitchFamily="18" charset="0"/>
              </a:rPr>
              <a:t> = </a:t>
            </a:r>
            <a:r>
              <a:rPr lang="en-US" sz="1200" dirty="0" err="1" smtClean="0">
                <a:latin typeface="Times New Roman" panose="02020603050405020304" pitchFamily="18" charset="0"/>
                <a:cs typeface="Times New Roman" panose="02020603050405020304" pitchFamily="18" charset="0"/>
              </a:rPr>
              <a:t>tk.Button</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add_student_window</a:t>
            </a:r>
            <a:r>
              <a:rPr lang="en-US" sz="1200" dirty="0" smtClean="0">
                <a:latin typeface="Times New Roman" panose="02020603050405020304" pitchFamily="18" charset="0"/>
                <a:cs typeface="Times New Roman" panose="02020603050405020304" pitchFamily="18" charset="0"/>
              </a:rPr>
              <a:t>, text="Save", command=</a:t>
            </a:r>
            <a:r>
              <a:rPr lang="en-US" sz="1200" dirty="0" err="1" smtClean="0">
                <a:latin typeface="Times New Roman" panose="02020603050405020304" pitchFamily="18" charset="0"/>
                <a:cs typeface="Times New Roman" panose="02020603050405020304" pitchFamily="18" charset="0"/>
              </a:rPr>
              <a:t>save_student</a:t>
            </a:r>
            <a:r>
              <a:rPr lang="en-US" sz="1200" dirty="0" smtClean="0">
                <a:latin typeface="Times New Roman" panose="02020603050405020304" pitchFamily="18" charset="0"/>
                <a:cs typeface="Times New Roman" panose="02020603050405020304" pitchFamily="18" charset="0"/>
              </a:rPr>
              <a:t>)</a:t>
            </a: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save_button.pack</a:t>
            </a:r>
            <a:r>
              <a:rPr lang="en-US" sz="1200" dirty="0" smtClean="0">
                <a:latin typeface="Times New Roman" panose="02020603050405020304" pitchFamily="18" charset="0"/>
                <a:cs typeface="Times New Roman" panose="02020603050405020304" pitchFamily="18" charset="0"/>
              </a:rPr>
              <a:t>()</a:t>
            </a:r>
          </a:p>
          <a:p>
            <a:pPr algn="l"/>
            <a:endParaRPr lang="en-US" sz="1200" dirty="0" smtClean="0">
              <a:latin typeface="Times New Roman" panose="02020603050405020304" pitchFamily="18" charset="0"/>
              <a:cs typeface="Times New Roman" panose="02020603050405020304" pitchFamily="18" charset="0"/>
            </a:endParaRPr>
          </a:p>
          <a:p>
            <a:pPr algn="l"/>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add_student_window.mainloop</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David</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14962"/>
            <a:ext cx="12192000" cy="6185647"/>
          </a:xfrm>
        </p:spPr>
        <p:txBody>
          <a:bodyPr numCol="2">
            <a:noAutofit/>
          </a:bodyPr>
          <a:lstStyle/>
          <a:p>
            <a:pPr algn="l"/>
            <a:r>
              <a:rPr lang="en-US" sz="1600" dirty="0" smtClean="0">
                <a:latin typeface="Times New Roman" panose="02020603050405020304" pitchFamily="18" charset="0"/>
                <a:cs typeface="Times New Roman" panose="02020603050405020304" pitchFamily="18" charset="0"/>
              </a:rPr>
              <a:t>The above code explains the following terms:</a:t>
            </a:r>
            <a:endParaRPr lang="en-US" sz="1600" dirty="0">
              <a:latin typeface="Times New Roman" panose="02020603050405020304" pitchFamily="18" charset="0"/>
              <a:cs typeface="Times New Roman" panose="02020603050405020304" pitchFamily="18" charset="0"/>
            </a:endParaRPr>
          </a:p>
          <a:p>
            <a:pPr marL="171450" indent="-171450" algn="l">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add_student_window</a:t>
            </a:r>
            <a:r>
              <a:rPr lang="en-US" sz="1600" dirty="0">
                <a:latin typeface="Times New Roman" panose="02020603050405020304" pitchFamily="18" charset="0"/>
                <a:cs typeface="Times New Roman" panose="02020603050405020304" pitchFamily="18" charset="0"/>
              </a:rPr>
              <a:t>() function creates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window for adding new student details.</a:t>
            </a:r>
          </a:p>
          <a:p>
            <a:pPr marL="171450" indent="-1714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It includes entry fields for the student's roll number, name, age, email, and phone number.</a:t>
            </a:r>
          </a:p>
          <a:p>
            <a:pPr marL="171450" indent="-1714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Upon clicking the "Save" button, the entered data is collected from the entry fields.</a:t>
            </a:r>
          </a:p>
          <a:p>
            <a:pPr marL="171450" indent="-1714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collected student data is then saved using a function called </a:t>
            </a:r>
            <a:r>
              <a:rPr lang="en-US" sz="1600" dirty="0" err="1">
                <a:latin typeface="Times New Roman" panose="02020603050405020304" pitchFamily="18" charset="0"/>
                <a:cs typeface="Times New Roman" panose="02020603050405020304" pitchFamily="18" charset="0"/>
              </a:rPr>
              <a:t>save_student_data</a:t>
            </a:r>
            <a:r>
              <a:rPr lang="en-US" sz="1600" dirty="0">
                <a:latin typeface="Times New Roman" panose="02020603050405020304" pitchFamily="18" charset="0"/>
                <a:cs typeface="Times New Roman" panose="02020603050405020304" pitchFamily="18" charset="0"/>
              </a:rPr>
              <a:t>().</a:t>
            </a:r>
          </a:p>
          <a:p>
            <a:pPr marL="171450" indent="-1714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After saving the data, a success message is displayed using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messagebox</a:t>
            </a:r>
            <a:r>
              <a:rPr lang="en-US" sz="1600" dirty="0">
                <a:latin typeface="Times New Roman" panose="02020603050405020304" pitchFamily="18" charset="0"/>
                <a:cs typeface="Times New Roman" panose="02020603050405020304" pitchFamily="18" charset="0"/>
              </a:rPr>
              <a:t>.</a:t>
            </a:r>
          </a:p>
          <a:p>
            <a:pPr marL="171450" indent="-1714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Finally, the window is closed using </a:t>
            </a:r>
            <a:r>
              <a:rPr lang="en-US" sz="1600" dirty="0" err="1">
                <a:latin typeface="Times New Roman" panose="02020603050405020304" pitchFamily="18" charset="0"/>
                <a:cs typeface="Times New Roman" panose="02020603050405020304" pitchFamily="18" charset="0"/>
              </a:rPr>
              <a:t>add_student_window.destroy</a:t>
            </a:r>
            <a:r>
              <a:rPr lang="en-US" sz="1600" dirty="0">
                <a:latin typeface="Times New Roman" panose="02020603050405020304" pitchFamily="18" charset="0"/>
                <a:cs typeface="Times New Roman" panose="02020603050405020304" pitchFamily="18" charset="0"/>
              </a:rPr>
              <a:t>() to signify the completion of the adding process.</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EB291B8-51B8-4003-AC65-75ECEFB639E2}" type="slidenum">
              <a:rPr lang="en-US" smtClean="0"/>
              <a:t>8</a:t>
            </a:fld>
            <a:endParaRPr lang="en-US"/>
          </a:p>
        </p:txBody>
      </p:sp>
    </p:spTree>
    <p:extLst>
      <p:ext uri="{BB962C8B-B14F-4D97-AF65-F5344CB8AC3E}">
        <p14:creationId xmlns:p14="http://schemas.microsoft.com/office/powerpoint/2010/main" val="2711106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82" y="0"/>
            <a:ext cx="1891553" cy="546848"/>
          </a:xfrm>
        </p:spPr>
        <p:txBody>
          <a:bodyPr>
            <a:normAutofit/>
          </a:bodyPr>
          <a:lstStyle/>
          <a:p>
            <a:r>
              <a:rPr lang="en-US" sz="2800" dirty="0" smtClean="0">
                <a:latin typeface="Times New Roman" panose="02020603050405020304" pitchFamily="18" charset="0"/>
                <a:cs typeface="Times New Roman" panose="02020603050405020304" pitchFamily="18" charset="0"/>
              </a:rPr>
              <a:t>James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46848"/>
            <a:ext cx="12192000" cy="6185647"/>
          </a:xfrm>
        </p:spPr>
        <p:txBody>
          <a:bodyPr numCol="2">
            <a:noAutofit/>
          </a:bodyPr>
          <a:lstStyle/>
          <a:p>
            <a:pPr algn="l"/>
            <a:r>
              <a:rPr lang="en-US" sz="900" dirty="0" smtClean="0">
                <a:latin typeface="Times New Roman" panose="02020603050405020304" pitchFamily="18" charset="0"/>
                <a:cs typeface="Times New Roman" panose="02020603050405020304" pitchFamily="18" charset="0"/>
              </a:rPr>
              <a:t># View Students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view_students_window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viewing students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view_students_window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view_students_window.title</a:t>
            </a:r>
            <a:r>
              <a:rPr lang="en-US" sz="900" dirty="0" smtClean="0">
                <a:latin typeface="Times New Roman" panose="02020603050405020304" pitchFamily="18" charset="0"/>
                <a:cs typeface="Times New Roman" panose="02020603050405020304" pitchFamily="18" charset="0"/>
              </a:rPr>
              <a:t>("View Students")</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view_students_window.geometry</a:t>
            </a:r>
            <a:r>
              <a:rPr lang="en-US" sz="900" dirty="0" smtClean="0">
                <a:latin typeface="Times New Roman" panose="02020603050405020304" pitchFamily="18" charset="0"/>
                <a:cs typeface="Times New Roman" panose="02020603050405020304" pitchFamily="18" charset="0"/>
              </a:rPr>
              <a:t>("800x600")  # Increase window size</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students_list</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tk.Listbox</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view_students_window</a:t>
            </a:r>
            <a:r>
              <a:rPr lang="en-US" sz="900" dirty="0" smtClean="0">
                <a:latin typeface="Times New Roman" panose="02020603050405020304" pitchFamily="18" charset="0"/>
                <a:cs typeface="Times New Roman" panose="02020603050405020304" pitchFamily="18" charset="0"/>
              </a:rPr>
              <a:t>, width=100, height=30)  # Increase </a:t>
            </a:r>
            <a:r>
              <a:rPr lang="en-US" sz="900" dirty="0" err="1" smtClean="0">
                <a:latin typeface="Times New Roman" panose="02020603050405020304" pitchFamily="18" charset="0"/>
                <a:cs typeface="Times New Roman" panose="02020603050405020304" pitchFamily="18" charset="0"/>
              </a:rPr>
              <a:t>listbox</a:t>
            </a:r>
            <a:r>
              <a:rPr lang="en-US" sz="900" dirty="0" smtClean="0">
                <a:latin typeface="Times New Roman" panose="02020603050405020304" pitchFamily="18" charset="0"/>
                <a:cs typeface="Times New Roman" panose="02020603050405020304" pitchFamily="18" charset="0"/>
              </a:rPr>
              <a:t> size</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students_list.pack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Populate </a:t>
            </a:r>
            <a:r>
              <a:rPr lang="en-US" sz="900" dirty="0" err="1" smtClean="0">
                <a:latin typeface="Times New Roman" panose="02020603050405020304" pitchFamily="18" charset="0"/>
                <a:cs typeface="Times New Roman" panose="02020603050405020304" pitchFamily="18" charset="0"/>
              </a:rPr>
              <a:t>listbox</a:t>
            </a:r>
            <a:r>
              <a:rPr lang="en-US" sz="900" dirty="0" smtClean="0">
                <a:latin typeface="Times New Roman" panose="02020603050405020304" pitchFamily="18" charset="0"/>
                <a:cs typeface="Times New Roman" panose="02020603050405020304" pitchFamily="18" charset="0"/>
              </a:rPr>
              <a:t> with student data</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student_database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row in reader:</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students_list.insert</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tk.END</a:t>
            </a:r>
            <a:r>
              <a:rPr lang="en-US" sz="900" dirty="0" smtClean="0">
                <a:latin typeface="Times New Roman" panose="02020603050405020304" pitchFamily="18" charset="0"/>
                <a:cs typeface="Times New Roman" panose="02020603050405020304" pitchFamily="18" charset="0"/>
              </a:rPr>
              <a:t>, " | ".join(row))</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view_students_window.mainloop</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Search Student Window</a:t>
            </a:r>
          </a:p>
          <a:p>
            <a:pPr algn="l"/>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search_student_window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 Creating </a:t>
            </a:r>
            <a:r>
              <a:rPr lang="en-US" sz="900" dirty="0" err="1" smtClean="0">
                <a:latin typeface="Times New Roman" panose="02020603050405020304" pitchFamily="18" charset="0"/>
                <a:cs typeface="Times New Roman" panose="02020603050405020304" pitchFamily="18" charset="0"/>
              </a:rPr>
              <a:t>Tkinter</a:t>
            </a:r>
            <a:r>
              <a:rPr lang="en-US" sz="900" dirty="0" smtClean="0">
                <a:latin typeface="Times New Roman" panose="02020603050405020304" pitchFamily="18" charset="0"/>
                <a:cs typeface="Times New Roman" panose="02020603050405020304" pitchFamily="18" charset="0"/>
              </a:rPr>
              <a:t> window for searching student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search_student_window</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tk.Tk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search_student_window.title</a:t>
            </a:r>
            <a:r>
              <a:rPr lang="en-US" sz="900" dirty="0" smtClean="0">
                <a:latin typeface="Times New Roman" panose="02020603050405020304" pitchFamily="18" charset="0"/>
                <a:cs typeface="Times New Roman" panose="02020603050405020304" pitchFamily="18" charset="0"/>
              </a:rPr>
              <a:t>("Search Student")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 Function to search student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def</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search_student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roll = </a:t>
            </a:r>
            <a:r>
              <a:rPr lang="en-US" sz="900" dirty="0" err="1" smtClean="0">
                <a:latin typeface="Times New Roman" panose="02020603050405020304" pitchFamily="18" charset="0"/>
                <a:cs typeface="Times New Roman" panose="02020603050405020304" pitchFamily="18" charset="0"/>
              </a:rPr>
              <a:t>roll_entry.get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with open(</a:t>
            </a:r>
            <a:r>
              <a:rPr lang="en-US" sz="900" dirty="0" err="1" smtClean="0">
                <a:latin typeface="Times New Roman" panose="02020603050405020304" pitchFamily="18" charset="0"/>
                <a:cs typeface="Times New Roman" panose="02020603050405020304" pitchFamily="18" charset="0"/>
              </a:rPr>
              <a:t>student_database</a:t>
            </a:r>
            <a:r>
              <a:rPr lang="en-US" sz="900" dirty="0" smtClean="0">
                <a:latin typeface="Times New Roman" panose="02020603050405020304" pitchFamily="18" charset="0"/>
                <a:cs typeface="Times New Roman" panose="02020603050405020304" pitchFamily="18" charset="0"/>
              </a:rPr>
              <a:t>, "r", encoding="utf-8") as f:</a:t>
            </a:r>
          </a:p>
          <a:p>
            <a:pPr algn="l"/>
            <a:r>
              <a:rPr lang="en-US" sz="900" dirty="0" smtClean="0">
                <a:latin typeface="Times New Roman" panose="02020603050405020304" pitchFamily="18" charset="0"/>
                <a:cs typeface="Times New Roman" panose="02020603050405020304" pitchFamily="18" charset="0"/>
              </a:rPr>
              <a:t>            reader = </a:t>
            </a:r>
            <a:r>
              <a:rPr lang="en-US" sz="900" dirty="0" err="1" smtClean="0">
                <a:latin typeface="Times New Roman" panose="02020603050405020304" pitchFamily="18" charset="0"/>
                <a:cs typeface="Times New Roman" panose="02020603050405020304" pitchFamily="18" charset="0"/>
              </a:rPr>
              <a:t>csv.reader</a:t>
            </a:r>
            <a:r>
              <a:rPr lang="en-US" sz="900" dirty="0" smtClean="0">
                <a:latin typeface="Times New Roman" panose="02020603050405020304" pitchFamily="18" charset="0"/>
                <a:cs typeface="Times New Roman" panose="02020603050405020304" pitchFamily="18" charset="0"/>
              </a:rPr>
              <a:t>(f)</a:t>
            </a:r>
          </a:p>
          <a:p>
            <a:pPr algn="l"/>
            <a:r>
              <a:rPr lang="en-US" sz="900" dirty="0" smtClean="0">
                <a:latin typeface="Times New Roman" panose="02020603050405020304" pitchFamily="18" charset="0"/>
                <a:cs typeface="Times New Roman" panose="02020603050405020304" pitchFamily="18" charset="0"/>
              </a:rPr>
              <a:t>            for row in reader:</a:t>
            </a:r>
          </a:p>
          <a:p>
            <a:pPr algn="l"/>
            <a:r>
              <a:rPr lang="en-US" sz="900" dirty="0" smtClean="0">
                <a:latin typeface="Times New Roman" panose="02020603050405020304" pitchFamily="18" charset="0"/>
                <a:cs typeface="Times New Roman" panose="02020603050405020304" pitchFamily="18" charset="0"/>
              </a:rPr>
              <a:t>                if row and row[0] == 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("Student Found", "Name: {}\</a:t>
            </a:r>
            <a:r>
              <a:rPr lang="en-US" sz="900" dirty="0" err="1" smtClean="0">
                <a:latin typeface="Times New Roman" panose="02020603050405020304" pitchFamily="18" charset="0"/>
                <a:cs typeface="Times New Roman" panose="02020603050405020304" pitchFamily="18" charset="0"/>
              </a:rPr>
              <a:t>nAge</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nEmail</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nPhone</a:t>
            </a:r>
            <a:r>
              <a:rPr lang="en-US" sz="900" dirty="0" smtClean="0">
                <a:latin typeface="Times New Roman" panose="02020603050405020304" pitchFamily="18" charset="0"/>
                <a:cs typeface="Times New Roman" panose="02020603050405020304" pitchFamily="18" charset="0"/>
              </a:rPr>
              <a:t>: {}".format(row[1], row[2], row[3], row[4]))</a:t>
            </a:r>
          </a:p>
          <a:p>
            <a:pPr algn="l"/>
            <a:r>
              <a:rPr lang="en-US" sz="900" dirty="0" smtClean="0">
                <a:latin typeface="Times New Roman" panose="02020603050405020304" pitchFamily="18" charset="0"/>
                <a:cs typeface="Times New Roman" panose="02020603050405020304" pitchFamily="18" charset="0"/>
              </a:rPr>
              <a:t>                    return</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messagebox.showinfo</a:t>
            </a:r>
            <a:r>
              <a:rPr lang="en-US" sz="900" dirty="0" smtClean="0">
                <a:latin typeface="Times New Roman" panose="02020603050405020304" pitchFamily="18" charset="0"/>
                <a:cs typeface="Times New Roman" panose="02020603050405020304" pitchFamily="18" charset="0"/>
              </a:rPr>
              <a:t>("Student Not Found", "Student with roll {} not </a:t>
            </a:r>
            <a:r>
              <a:rPr lang="en-US" sz="900" dirty="0" err="1" smtClean="0">
                <a:latin typeface="Times New Roman" panose="02020603050405020304" pitchFamily="18" charset="0"/>
                <a:cs typeface="Times New Roman" panose="02020603050405020304" pitchFamily="18" charset="0"/>
              </a:rPr>
              <a:t>found.".format</a:t>
            </a:r>
            <a:r>
              <a:rPr lang="en-US" sz="900" dirty="0" smtClean="0">
                <a:latin typeface="Times New Roman" panose="02020603050405020304" pitchFamily="18" charset="0"/>
                <a:cs typeface="Times New Roman" panose="02020603050405020304" pitchFamily="18" charset="0"/>
              </a:rPr>
              <a:t>(roll))</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tk.Label</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search_student_window</a:t>
            </a:r>
            <a:r>
              <a:rPr lang="en-US" sz="900" dirty="0" smtClean="0">
                <a:latin typeface="Times New Roman" panose="02020603050405020304" pitchFamily="18" charset="0"/>
                <a:cs typeface="Times New Roman" panose="02020603050405020304" pitchFamily="18" charset="0"/>
              </a:rPr>
              <a:t>, text="Roll:")</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roll_label.pack</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tk.Entry</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search_student_window</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roll_entry.pack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search_button</a:t>
            </a:r>
            <a:r>
              <a:rPr lang="en-US" sz="900" dirty="0" smtClean="0">
                <a:latin typeface="Times New Roman" panose="02020603050405020304" pitchFamily="18" charset="0"/>
                <a:cs typeface="Times New Roman" panose="02020603050405020304" pitchFamily="18" charset="0"/>
              </a:rPr>
              <a:t> = </a:t>
            </a:r>
            <a:r>
              <a:rPr lang="en-US" sz="900" dirty="0" err="1" smtClean="0">
                <a:latin typeface="Times New Roman" panose="02020603050405020304" pitchFamily="18" charset="0"/>
                <a:cs typeface="Times New Roman" panose="02020603050405020304" pitchFamily="18" charset="0"/>
              </a:rPr>
              <a:t>tk.Button</a:t>
            </a:r>
            <a:r>
              <a:rPr lang="en-US" sz="900" dirty="0" smtClean="0">
                <a:latin typeface="Times New Roman" panose="02020603050405020304" pitchFamily="18" charset="0"/>
                <a:cs typeface="Times New Roman" panose="02020603050405020304" pitchFamily="18" charset="0"/>
              </a:rPr>
              <a:t>(</a:t>
            </a:r>
            <a:r>
              <a:rPr lang="en-US" sz="900" dirty="0" err="1" smtClean="0">
                <a:latin typeface="Times New Roman" panose="02020603050405020304" pitchFamily="18" charset="0"/>
                <a:cs typeface="Times New Roman" panose="02020603050405020304" pitchFamily="18" charset="0"/>
              </a:rPr>
              <a:t>search_student_window</a:t>
            </a:r>
            <a:r>
              <a:rPr lang="en-US" sz="900" dirty="0" smtClean="0">
                <a:latin typeface="Times New Roman" panose="02020603050405020304" pitchFamily="18" charset="0"/>
                <a:cs typeface="Times New Roman" panose="02020603050405020304" pitchFamily="18" charset="0"/>
              </a:rPr>
              <a:t>, text="Search", command=</a:t>
            </a:r>
            <a:r>
              <a:rPr lang="en-US" sz="900" dirty="0" err="1" smtClean="0">
                <a:latin typeface="Times New Roman" panose="02020603050405020304" pitchFamily="18" charset="0"/>
                <a:cs typeface="Times New Roman" panose="02020603050405020304" pitchFamily="18" charset="0"/>
              </a:rPr>
              <a:t>search_student</a:t>
            </a:r>
            <a:r>
              <a:rPr lang="en-US" sz="900" dirty="0" smtClean="0">
                <a:latin typeface="Times New Roman" panose="02020603050405020304" pitchFamily="18" charset="0"/>
                <a:cs typeface="Times New Roman" panose="02020603050405020304" pitchFamily="18" charset="0"/>
              </a:rPr>
              <a:t>)</a:t>
            </a: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search_button.pack</a:t>
            </a:r>
            <a:r>
              <a:rPr lang="en-US" sz="900" dirty="0" smtClean="0">
                <a:latin typeface="Times New Roman" panose="02020603050405020304" pitchFamily="18" charset="0"/>
                <a:cs typeface="Times New Roman" panose="02020603050405020304" pitchFamily="18" charset="0"/>
              </a:rPr>
              <a:t>()</a:t>
            </a:r>
          </a:p>
          <a:p>
            <a:pPr algn="l"/>
            <a:endParaRPr lang="en-US" sz="900" dirty="0" smtClean="0">
              <a:latin typeface="Times New Roman" panose="02020603050405020304" pitchFamily="18" charset="0"/>
              <a:cs typeface="Times New Roman" panose="02020603050405020304" pitchFamily="18" charset="0"/>
            </a:endParaRPr>
          </a:p>
          <a:p>
            <a:pPr algn="l"/>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search_student_window.mainloop</a:t>
            </a:r>
            <a:r>
              <a:rPr lang="en-US" sz="900" dirty="0" smtClean="0">
                <a:latin typeface="Times New Roman" panose="02020603050405020304" pitchFamily="18" charset="0"/>
                <a:cs typeface="Times New Roman" panose="02020603050405020304" pitchFamily="18" charset="0"/>
              </a:rPr>
              <a:t>()</a:t>
            </a:r>
          </a:p>
          <a:p>
            <a:pPr algn="l"/>
            <a:endParaRPr lang="en-US" sz="9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B291B8-51B8-4003-AC65-75ECEFB639E2}"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3747</Words>
  <Application>Microsoft Office PowerPoint</Application>
  <PresentationFormat>Widescreen</PresentationFormat>
  <Paragraphs>653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Group Presentation</vt:lpstr>
      <vt:lpstr>David</vt:lpstr>
      <vt:lpstr>David</vt:lpstr>
      <vt:lpstr>David </vt:lpstr>
      <vt:lpstr>David </vt:lpstr>
      <vt:lpstr>David </vt:lpstr>
      <vt:lpstr>David</vt:lpstr>
      <vt:lpstr>David</vt:lpstr>
      <vt:lpstr>James </vt:lpstr>
      <vt:lpstr>James </vt:lpstr>
      <vt:lpstr>James </vt:lpstr>
      <vt:lpstr>James </vt:lpstr>
      <vt:lpstr>James </vt:lpstr>
      <vt:lpstr>James </vt:lpstr>
      <vt:lpstr>Aju  </vt:lpstr>
      <vt:lpstr>Aju  </vt:lpstr>
      <vt:lpstr>Aju  </vt:lpstr>
      <vt:lpstr>Aju  </vt:lpstr>
      <vt:lpstr>Aju  </vt:lpstr>
      <vt:lpstr>Aju  </vt:lpstr>
      <vt:lpstr>Aju  </vt:lpstr>
      <vt:lpstr>Aju  </vt:lpstr>
      <vt:lpstr>Aju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Presentation</dc:title>
  <dc:creator>revikatamang45@outlook.com</dc:creator>
  <cp:lastModifiedBy>revikatamang45@outlook.com</cp:lastModifiedBy>
  <cp:revision>9</cp:revision>
  <dcterms:created xsi:type="dcterms:W3CDTF">2024-04-06T15:11:00Z</dcterms:created>
  <dcterms:modified xsi:type="dcterms:W3CDTF">2024-04-06T16:27:23Z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9C03029E8D5C43C18EC5288D769FF264_12</vt:lpwstr>
  </property>
  <property fmtid="{D5CDD505-2E9C-101B-9397-08002B2CF9AE}" pid="3" name="KSOProductBuildVer">
    <vt:lpwstr>1033-12.2.0.13489</vt:lpwstr>
  </property>
</Properties>
</file>