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64" r:id="rId3"/>
    <p:sldId id="262" r:id="rId4"/>
    <p:sldId id="269" r:id="rId5"/>
    <p:sldId id="259" r:id="rId6"/>
    <p:sldId id="260" r:id="rId7"/>
    <p:sldId id="261" r:id="rId8"/>
    <p:sldId id="263" r:id="rId9"/>
    <p:sldId id="258" r:id="rId10"/>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e sk" initials="cs" lastIdx="1" clrIdx="0">
    <p:extLst>
      <p:ext uri="{19B8F6BF-5375-455C-9EA6-DF929625EA0E}">
        <p15:presenceInfo xmlns:p15="http://schemas.microsoft.com/office/powerpoint/2012/main" userId="S::skchae@cnuglobal.onmicrosoft.com::76027a4f-9571-4236-93f5-812aee73a02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9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ko" dirty="0">
              <a:latin typeface="맑은 고딕" panose="020B0503020000020004" pitchFamily="50" charset="-127"/>
              <a:ea typeface="맑은 고딕" panose="020B0503020000020004" pitchFamily="50" charset="-127"/>
            </a:rPr>
            <a:t>OMA/KEPCO </a:t>
          </a:r>
          <a:r>
            <a:rPr lang="ko-KR" altLang="en-US" dirty="0">
              <a:latin typeface="맑은 고딕" panose="020B0503020000020004" pitchFamily="50" charset="-127"/>
              <a:ea typeface="맑은 고딕" panose="020B0503020000020004" pitchFamily="50" charset="-127"/>
            </a:rPr>
            <a:t>규격</a:t>
          </a:r>
          <a:endParaRPr lang="ko" dirty="0">
            <a:latin typeface="맑은 고딕" panose="020B0503020000020004" pitchFamily="50" charset="-127"/>
            <a:ea typeface="맑은 고딕" panose="020B0503020000020004" pitchFamily="50" charset="-127"/>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ko-KR" altLang="en-US" dirty="0">
              <a:latin typeface="맑은 고딕" panose="020B0503020000020004" pitchFamily="50" charset="-127"/>
              <a:ea typeface="맑은 고딕" panose="020B0503020000020004" pitchFamily="50" charset="-127"/>
            </a:rPr>
            <a:t>한전 </a:t>
          </a:r>
          <a:r>
            <a:rPr lang="en-US" altLang="ko-KR" dirty="0">
              <a:latin typeface="맑은 고딕" panose="020B0503020000020004" pitchFamily="50" charset="-127"/>
              <a:ea typeface="맑은 고딕" panose="020B0503020000020004" pitchFamily="50" charset="-127"/>
            </a:rPr>
            <a:t>OMA Custom</a:t>
          </a:r>
          <a:r>
            <a:rPr lang="ko-KR" altLang="en-US" dirty="0">
              <a:latin typeface="맑은 고딕" panose="020B0503020000020004" pitchFamily="50" charset="-127"/>
              <a:ea typeface="맑은 고딕" panose="020B0503020000020004" pitchFamily="50" charset="-127"/>
            </a:rPr>
            <a:t>버전과 </a:t>
          </a:r>
          <a:r>
            <a:rPr lang="en-US" altLang="ko-KR" dirty="0">
              <a:latin typeface="맑은 고딕" panose="020B0503020000020004" pitchFamily="50" charset="-127"/>
              <a:ea typeface="맑은 고딕" panose="020B0503020000020004" pitchFamily="50" charset="-127"/>
            </a:rPr>
            <a:t>KEPCO </a:t>
          </a:r>
          <a:r>
            <a:rPr lang="ko-KR" altLang="en-US" dirty="0">
              <a:latin typeface="맑은 고딕" panose="020B0503020000020004" pitchFamily="50" charset="-127"/>
              <a:ea typeface="맑은 고딕" panose="020B0503020000020004" pitchFamily="50" charset="-127"/>
            </a:rPr>
            <a:t>규격에 대하여 실 하드웨어 연동 기능 상세개발</a:t>
          </a:r>
          <a:endParaRPr lang="ko" dirty="0">
            <a:latin typeface="맑은 고딕" panose="020B0503020000020004" pitchFamily="50" charset="-127"/>
            <a:ea typeface="맑은 고딕" panose="020B0503020000020004" pitchFamily="50" charset="-127"/>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ko-KR" altLang="en-US" dirty="0">
              <a:latin typeface="맑은 고딕" panose="020B0503020000020004" pitchFamily="50" charset="-127"/>
              <a:ea typeface="맑은 고딕" panose="020B0503020000020004" pitchFamily="50" charset="-127"/>
            </a:rPr>
            <a:t>데이터 표출</a:t>
          </a:r>
          <a:endParaRPr lang="ko" dirty="0">
            <a:latin typeface="맑은 고딕" panose="020B0503020000020004" pitchFamily="50" charset="-127"/>
            <a:ea typeface="맑은 고딕" panose="020B0503020000020004" pitchFamily="50" charset="-127"/>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en-US" b="0" i="0" dirty="0">
              <a:latin typeface="맑은 고딕" panose="020B0503020000020004" pitchFamily="50" charset="-127"/>
              <a:ea typeface="맑은 고딕" panose="020B0503020000020004" pitchFamily="50" charset="-127"/>
            </a:rPr>
            <a:t>Observe =&gt; Server-Sent Events </a:t>
          </a:r>
          <a:r>
            <a:rPr lang="ko-KR" altLang="en-US" b="0" i="0" dirty="0">
              <a:latin typeface="맑은 고딕" panose="020B0503020000020004" pitchFamily="50" charset="-127"/>
              <a:ea typeface="맑은 고딕" panose="020B0503020000020004" pitchFamily="50" charset="-127"/>
            </a:rPr>
            <a:t>구현 </a:t>
          </a:r>
          <a:r>
            <a:rPr lang="en-US" altLang="ko-KR" b="0" i="0" dirty="0">
              <a:latin typeface="맑은 고딕" panose="020B0503020000020004" pitchFamily="50" charset="-127"/>
              <a:ea typeface="맑은 고딕" panose="020B0503020000020004" pitchFamily="50" charset="-127"/>
            </a:rPr>
            <a:t>(</a:t>
          </a:r>
          <a:r>
            <a:rPr lang="ko-KR" altLang="en-US" b="0" i="0" dirty="0">
              <a:latin typeface="맑은 고딕" panose="020B0503020000020004" pitchFamily="50" charset="-127"/>
              <a:ea typeface="맑은 고딕" panose="020B0503020000020004" pitchFamily="50" charset="-127"/>
            </a:rPr>
            <a:t>실시간 처리</a:t>
          </a:r>
          <a:r>
            <a:rPr lang="en-US" altLang="ko-KR" b="0" i="0" dirty="0">
              <a:latin typeface="맑은 고딕" panose="020B0503020000020004" pitchFamily="50" charset="-127"/>
              <a:ea typeface="맑은 고딕" panose="020B0503020000020004" pitchFamily="50" charset="-127"/>
            </a:rPr>
            <a:t>)</a:t>
          </a:r>
          <a:endParaRPr lang="ko" dirty="0">
            <a:latin typeface="맑은 고딕" panose="020B0503020000020004" pitchFamily="50" charset="-127"/>
            <a:ea typeface="맑은 고딕" panose="020B0503020000020004" pitchFamily="50" charset="-127"/>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ko" dirty="0" err="1">
              <a:latin typeface="맑은 고딕" panose="020B0503020000020004" pitchFamily="50" charset="-127"/>
              <a:ea typeface="맑은 고딕" panose="020B0503020000020004" pitchFamily="50" charset="-127"/>
            </a:rPr>
            <a:t>DataBase</a:t>
          </a:r>
          <a:endParaRPr lang="ko" dirty="0">
            <a:latin typeface="맑은 고딕" panose="020B0503020000020004" pitchFamily="50" charset="-127"/>
            <a:ea typeface="맑은 고딕" panose="020B0503020000020004" pitchFamily="50" charset="-127"/>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en-US" altLang="ko" dirty="0">
              <a:latin typeface="맑은 고딕" panose="020B0503020000020004" pitchFamily="50" charset="-127"/>
              <a:ea typeface="맑은 고딕" panose="020B0503020000020004" pitchFamily="50" charset="-127"/>
            </a:rPr>
            <a:t>Redis </a:t>
          </a:r>
          <a:r>
            <a:rPr lang="ko-KR" altLang="en-US" dirty="0">
              <a:latin typeface="맑은 고딕" panose="020B0503020000020004" pitchFamily="50" charset="-127"/>
              <a:ea typeface="맑은 고딕" panose="020B0503020000020004" pitchFamily="50" charset="-127"/>
            </a:rPr>
            <a:t>데이터 관리</a:t>
          </a:r>
          <a:endParaRPr lang="ko" dirty="0">
            <a:latin typeface="맑은 고딕" panose="020B0503020000020004" pitchFamily="50" charset="-127"/>
            <a:ea typeface="맑은 고딕" panose="020B0503020000020004" pitchFamily="50" charset="-127"/>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EBADB275-5F67-4212-8B1B-DBC3CCDD5EE4}">
      <dgm:prSet/>
      <dgm:spPr/>
      <dgm:t>
        <a:bodyPr rtlCol="0"/>
        <a:lstStyle/>
        <a:p>
          <a:pPr rtl="0"/>
          <a:r>
            <a:rPr lang="en-US" altLang="ko" dirty="0">
              <a:latin typeface="맑은 고딕" panose="020B0503020000020004" pitchFamily="50" charset="-127"/>
              <a:ea typeface="맑은 고딕" panose="020B0503020000020004" pitchFamily="50" charset="-127"/>
            </a:rPr>
            <a:t>LwM2M </a:t>
          </a:r>
          <a:r>
            <a:rPr lang="ko-KR" altLang="en-US" dirty="0">
              <a:latin typeface="맑은 고딕" panose="020B0503020000020004" pitchFamily="50" charset="-127"/>
              <a:ea typeface="맑은 고딕" panose="020B0503020000020004" pitchFamily="50" charset="-127"/>
            </a:rPr>
            <a:t>설정</a:t>
          </a:r>
          <a:r>
            <a:rPr lang="en-US" altLang="ko"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관리</a:t>
          </a:r>
          <a:endParaRPr lang="ko" dirty="0">
            <a:latin typeface="맑은 고딕" panose="020B0503020000020004" pitchFamily="50" charset="-127"/>
            <a:ea typeface="맑은 고딕" panose="020B0503020000020004" pitchFamily="50" charset="-127"/>
          </a:endParaRPr>
        </a:p>
      </dgm:t>
    </dgm:pt>
    <dgm:pt modelId="{9DCD147C-02AB-41B7-9208-D7F3849CD415}" type="parTrans" cxnId="{AD79EF3D-31B2-46DA-A202-2F0C264BB471}">
      <dgm:prSet/>
      <dgm:spPr/>
      <dgm:t>
        <a:bodyPr/>
        <a:lstStyle/>
        <a:p>
          <a:pPr latinLnBrk="1"/>
          <a:endParaRPr lang="ko-KR" altLang="en-US"/>
        </a:p>
      </dgm:t>
    </dgm:pt>
    <dgm:pt modelId="{65354056-CFA2-481C-9E30-5DDA78FAAA57}" type="sibTrans" cxnId="{AD79EF3D-31B2-46DA-A202-2F0C264BB471}">
      <dgm:prSet/>
      <dgm:spPr/>
      <dgm:t>
        <a:bodyPr/>
        <a:lstStyle/>
        <a:p>
          <a:pPr latinLnBrk="1"/>
          <a:endParaRPr lang="ko-KR" altLang="en-US"/>
        </a:p>
      </dgm:t>
    </dgm:pt>
    <dgm:pt modelId="{435CD3BC-27BC-47F1-B439-44FC81446566}">
      <dgm:prSet/>
      <dgm:spPr/>
      <dgm:t>
        <a:bodyPr rtlCol="0"/>
        <a:lstStyle/>
        <a:p>
          <a:pPr rtl="0"/>
          <a:r>
            <a:rPr lang="ko-KR" altLang="en-US" dirty="0">
              <a:latin typeface="맑은 고딕" panose="020B0503020000020004" pitchFamily="50" charset="-127"/>
              <a:ea typeface="맑은 고딕" panose="020B0503020000020004" pitchFamily="50" charset="-127"/>
            </a:rPr>
            <a:t>개발용 테스트 </a:t>
          </a:r>
          <a:r>
            <a:rPr lang="en-US" altLang="ko" dirty="0">
              <a:latin typeface="맑은 고딕" panose="020B0503020000020004" pitchFamily="50" charset="-127"/>
              <a:ea typeface="맑은 고딕" panose="020B0503020000020004" pitchFamily="50" charset="-127"/>
            </a:rPr>
            <a:t>Server </a:t>
          </a:r>
          <a:r>
            <a:rPr lang="ko-KR" altLang="en-US" dirty="0">
              <a:latin typeface="맑은 고딕" panose="020B0503020000020004" pitchFamily="50" charset="-127"/>
              <a:ea typeface="맑은 고딕" panose="020B0503020000020004" pitchFamily="50" charset="-127"/>
            </a:rPr>
            <a:t>에서 </a:t>
          </a:r>
          <a:r>
            <a:rPr lang="en-US" altLang="ko-KR" dirty="0">
              <a:latin typeface="맑은 고딕" panose="020B0503020000020004" pitchFamily="50" charset="-127"/>
              <a:ea typeface="맑은 고딕" panose="020B0503020000020004" pitchFamily="50" charset="-127"/>
            </a:rPr>
            <a:t>Server/Client</a:t>
          </a:r>
          <a:r>
            <a:rPr lang="en-US" altLang="ko"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설정 가능한 기능 개발</a:t>
          </a:r>
          <a:endParaRPr lang="ko" dirty="0">
            <a:latin typeface="맑은 고딕" panose="020B0503020000020004" pitchFamily="50" charset="-127"/>
            <a:ea typeface="맑은 고딕" panose="020B0503020000020004" pitchFamily="50" charset="-127"/>
          </a:endParaRPr>
        </a:p>
      </dgm:t>
    </dgm:pt>
    <dgm:pt modelId="{808001E8-D98D-44A2-870A-510392FA228F}" type="parTrans" cxnId="{0EF410BD-98B7-405F-8D89-8DB057652390}">
      <dgm:prSet/>
      <dgm:spPr/>
      <dgm:t>
        <a:bodyPr/>
        <a:lstStyle/>
        <a:p>
          <a:pPr latinLnBrk="1"/>
          <a:endParaRPr lang="ko-KR" altLang="en-US"/>
        </a:p>
      </dgm:t>
    </dgm:pt>
    <dgm:pt modelId="{8A3D512F-A8DB-4D8C-B05F-346A9CA95CC5}" type="sibTrans" cxnId="{0EF410BD-98B7-405F-8D89-8DB057652390}">
      <dgm:prSet/>
      <dgm:spPr/>
      <dgm:t>
        <a:bodyPr/>
        <a:lstStyle/>
        <a:p>
          <a:pPr latinLnBrk="1"/>
          <a:endParaRPr lang="ko-KR" altLang="en-US"/>
        </a:p>
      </dgm:t>
    </dgm:pt>
    <dgm:pt modelId="{DBDAE4AB-0C26-4F04-855F-7CCFAEECBA8F}">
      <dgm:prSet/>
      <dgm:spPr/>
      <dgm:t>
        <a:bodyPr rtlCol="0"/>
        <a:lstStyle/>
        <a:p>
          <a:pPr rtl="0"/>
          <a:r>
            <a:rPr lang="en-US" altLang="ko" dirty="0">
              <a:latin typeface="맑은 고딕" panose="020B0503020000020004" pitchFamily="50" charset="-127"/>
              <a:ea typeface="맑은 고딕" panose="020B0503020000020004" pitchFamily="50" charset="-127"/>
            </a:rPr>
            <a:t>DLMS AGENT</a:t>
          </a:r>
          <a:endParaRPr lang="ko" dirty="0">
            <a:latin typeface="맑은 고딕" panose="020B0503020000020004" pitchFamily="50" charset="-127"/>
            <a:ea typeface="맑은 고딕" panose="020B0503020000020004" pitchFamily="50" charset="-127"/>
          </a:endParaRPr>
        </a:p>
      </dgm:t>
    </dgm:pt>
    <dgm:pt modelId="{B5DF5EC8-7133-47A3-9681-982485D1F591}" type="parTrans" cxnId="{5DFFD353-F3FB-4430-965E-2DEC4878C9A2}">
      <dgm:prSet/>
      <dgm:spPr/>
      <dgm:t>
        <a:bodyPr/>
        <a:lstStyle/>
        <a:p>
          <a:pPr latinLnBrk="1"/>
          <a:endParaRPr lang="ko-KR" altLang="en-US"/>
        </a:p>
      </dgm:t>
    </dgm:pt>
    <dgm:pt modelId="{6103D2B8-32B3-49A0-9B1D-44C1D91D0188}" type="sibTrans" cxnId="{5DFFD353-F3FB-4430-965E-2DEC4878C9A2}">
      <dgm:prSet/>
      <dgm:spPr/>
      <dgm:t>
        <a:bodyPr/>
        <a:lstStyle/>
        <a:p>
          <a:pPr latinLnBrk="1"/>
          <a:endParaRPr lang="ko-KR" altLang="en-US"/>
        </a:p>
      </dgm:t>
    </dgm:pt>
    <dgm:pt modelId="{77E70293-B9F3-4D76-B534-3E98135EB414}">
      <dgm:prSet/>
      <dgm:spPr/>
      <dgm:t>
        <a:bodyPr rtlCol="0"/>
        <a:lstStyle/>
        <a:p>
          <a:pPr rtl="0"/>
          <a:r>
            <a:rPr lang="ko-KR" altLang="en-US" dirty="0">
              <a:latin typeface="맑은 고딕" panose="020B0503020000020004" pitchFamily="50" charset="-127"/>
              <a:ea typeface="맑은 고딕" panose="020B0503020000020004" pitchFamily="50" charset="-127"/>
            </a:rPr>
            <a:t>개발용 테스트 </a:t>
          </a:r>
          <a:r>
            <a:rPr lang="en-US" altLang="ko-KR" dirty="0">
              <a:latin typeface="맑은 고딕" panose="020B0503020000020004" pitchFamily="50" charset="-127"/>
              <a:ea typeface="맑은 고딕" panose="020B0503020000020004" pitchFamily="50" charset="-127"/>
            </a:rPr>
            <a:t>Server </a:t>
          </a:r>
          <a:r>
            <a:rPr lang="ko-KR" altLang="en-US" dirty="0">
              <a:latin typeface="맑은 고딕" panose="020B0503020000020004" pitchFamily="50" charset="-127"/>
              <a:ea typeface="맑은 고딕" panose="020B0503020000020004" pitchFamily="50" charset="-127"/>
            </a:rPr>
            <a:t>에서 </a:t>
          </a:r>
          <a:r>
            <a:rPr lang="en-US" altLang="ko-KR" dirty="0">
              <a:latin typeface="맑은 고딕" panose="020B0503020000020004" pitchFamily="50" charset="-127"/>
              <a:ea typeface="맑은 고딕" panose="020B0503020000020004" pitchFamily="50" charset="-127"/>
            </a:rPr>
            <a:t>DLMS </a:t>
          </a:r>
          <a:r>
            <a:rPr lang="ko-KR" altLang="en-US" dirty="0">
              <a:latin typeface="맑은 고딕" panose="020B0503020000020004" pitchFamily="50" charset="-127"/>
              <a:ea typeface="맑은 고딕" panose="020B0503020000020004" pitchFamily="50" charset="-127"/>
            </a:rPr>
            <a:t>검침데이터 확인을 위한 화면 기능 개발</a:t>
          </a:r>
          <a:endParaRPr lang="ko" dirty="0">
            <a:latin typeface="맑은 고딕" panose="020B0503020000020004" pitchFamily="50" charset="-127"/>
            <a:ea typeface="맑은 고딕" panose="020B0503020000020004" pitchFamily="50" charset="-127"/>
          </a:endParaRPr>
        </a:p>
      </dgm:t>
    </dgm:pt>
    <dgm:pt modelId="{2858C27D-4D63-4F76-8E51-33167EDB6A47}" type="parTrans" cxnId="{231B395B-F3D6-467A-8CFF-FA6F4DDC0EC8}">
      <dgm:prSet/>
      <dgm:spPr/>
      <dgm:t>
        <a:bodyPr/>
        <a:lstStyle/>
        <a:p>
          <a:pPr latinLnBrk="1"/>
          <a:endParaRPr lang="ko-KR" altLang="en-US"/>
        </a:p>
      </dgm:t>
    </dgm:pt>
    <dgm:pt modelId="{606EC89A-4026-4FE9-B83B-8DE05FD7FAE1}" type="sibTrans" cxnId="{231B395B-F3D6-467A-8CFF-FA6F4DDC0EC8}">
      <dgm:prSet/>
      <dgm:spPr/>
      <dgm:t>
        <a:bodyPr/>
        <a:lstStyle/>
        <a:p>
          <a:pPr latinLnBrk="1"/>
          <a:endParaRPr lang="ko-KR"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5">
        <dgm:presLayoutVars>
          <dgm:bulletEnabled val="1"/>
        </dgm:presLayoutVars>
      </dgm:prSet>
      <dgm:spPr/>
    </dgm:pt>
    <dgm:pt modelId="{122B38A3-0442-4747-820C-1F37877E2B0E}" type="pres">
      <dgm:prSet presAssocID="{8DB5D7D5-6A1C-4ABC-8850-759A9D876047}" presName="ConnectLine1" presStyleLbl="sibTrans1D1" presStyleIdx="0" presStyleCnt="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5"/>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5">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5">
        <dgm:presLayoutVars>
          <dgm:bulletEnabled val="1"/>
        </dgm:presLayoutVars>
      </dgm:prSet>
      <dgm:spPr/>
    </dgm:pt>
    <dgm:pt modelId="{DBA410EB-5F61-4F46-92D9-C5B0AA59EE15}" type="pres">
      <dgm:prSet presAssocID="{C5146535-FD3D-4589-98A3-623B8DA4B8DB}" presName="ConnectLine1" presStyleLbl="sibTrans1D1" presStyleIdx="1" presStyleCnt="5"/>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5"/>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5">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5">
        <dgm:presLayoutVars>
          <dgm:bulletEnabled val="1"/>
        </dgm:presLayoutVars>
      </dgm:prSet>
      <dgm:spPr/>
    </dgm:pt>
    <dgm:pt modelId="{440E9361-37D2-4157-AF38-7B49AD23708B}" type="pres">
      <dgm:prSet presAssocID="{09C152DA-7620-4852-8162-A77EC3609F3F}" presName="ConnectLine1" presStyleLbl="sibTrans1D1" presStyleIdx="2" presStyleCnt="5"/>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5"/>
      <dgm:spPr/>
    </dgm:pt>
    <dgm:pt modelId="{4174F691-D9D3-451C-9893-D177DC3AED58}" type="pres">
      <dgm:prSet presAssocID="{09C152DA-7620-4852-8162-A77EC3609F3F}" presName="EmptyPane1" presStyleCnt="0"/>
      <dgm:spPr/>
    </dgm:pt>
    <dgm:pt modelId="{2973DEBF-D717-473B-B937-EB9100999D4D}" type="pres">
      <dgm:prSet presAssocID="{0AE8D36D-0F0F-4206-AE39-0A2D73987B68}" presName="spaceBetweenRectangles1" presStyleCnt="0"/>
      <dgm:spPr/>
    </dgm:pt>
    <dgm:pt modelId="{3E140E80-A591-4446-B684-C0FF741D38CD}" type="pres">
      <dgm:prSet presAssocID="{EBADB275-5F67-4212-8B1B-DBC3CCDD5EE4}" presName="composite1" presStyleCnt="0"/>
      <dgm:spPr/>
    </dgm:pt>
    <dgm:pt modelId="{C749A543-0C24-44B0-BAFD-819B6E3CB97A}" type="pres">
      <dgm:prSet presAssocID="{EBADB275-5F67-4212-8B1B-DBC3CCDD5EE4}" presName="parent1" presStyleLbl="alignNode1" presStyleIdx="3" presStyleCnt="5">
        <dgm:presLayoutVars>
          <dgm:chMax val="1"/>
          <dgm:chPref val="1"/>
          <dgm:bulletEnabled val="1"/>
        </dgm:presLayoutVars>
      </dgm:prSet>
      <dgm:spPr/>
    </dgm:pt>
    <dgm:pt modelId="{F99AFB1E-7CB0-4110-98AA-252A28FBD7BE}" type="pres">
      <dgm:prSet presAssocID="{EBADB275-5F67-4212-8B1B-DBC3CCDD5EE4}" presName="Childtext1" presStyleLbl="revTx" presStyleIdx="3" presStyleCnt="5">
        <dgm:presLayoutVars>
          <dgm:bulletEnabled val="1"/>
        </dgm:presLayoutVars>
      </dgm:prSet>
      <dgm:spPr/>
    </dgm:pt>
    <dgm:pt modelId="{C5835104-8EC3-466F-97B5-EB786F114A30}" type="pres">
      <dgm:prSet presAssocID="{EBADB275-5F67-4212-8B1B-DBC3CCDD5EE4}" presName="ConnectLine1" presStyleLbl="sibTrans1D1" presStyleIdx="3" presStyleCnt="5"/>
      <dgm:spPr>
        <a:noFill/>
        <a:ln w="12700" cap="rnd" cmpd="sng" algn="ctr">
          <a:solidFill>
            <a:schemeClr val="accent1">
              <a:shade val="90000"/>
              <a:hueOff val="356969"/>
              <a:satOff val="-6882"/>
              <a:lumOff val="22499"/>
              <a:alphaOff val="0"/>
            </a:schemeClr>
          </a:solidFill>
          <a:prstDash val="dash"/>
        </a:ln>
        <a:effectLst/>
      </dgm:spPr>
    </dgm:pt>
    <dgm:pt modelId="{BA041409-89A1-43B4-A5B4-2BAA35B14BAF}" type="pres">
      <dgm:prSet presAssocID="{EBADB275-5F67-4212-8B1B-DBC3CCDD5EE4}" presName="ConnectLineEnd1" presStyleLbl="lnNode1" presStyleIdx="3" presStyleCnt="5"/>
      <dgm:spPr/>
    </dgm:pt>
    <dgm:pt modelId="{B0EF96E3-05D0-4A8A-83C7-0649E1E4B769}" type="pres">
      <dgm:prSet presAssocID="{EBADB275-5F67-4212-8B1B-DBC3CCDD5EE4}" presName="EmptyPane1" presStyleCnt="0"/>
      <dgm:spPr/>
    </dgm:pt>
    <dgm:pt modelId="{21A4C2B6-0887-44D6-B35A-88E7C8706B8D}" type="pres">
      <dgm:prSet presAssocID="{65354056-CFA2-481C-9E30-5DDA78FAAA57}" presName="spaceBetweenRectangles1" presStyleCnt="0"/>
      <dgm:spPr/>
    </dgm:pt>
    <dgm:pt modelId="{62E8C3A0-6BB7-40F9-B578-7250FFAEBC6D}" type="pres">
      <dgm:prSet presAssocID="{DBDAE4AB-0C26-4F04-855F-7CCFAEECBA8F}" presName="composite1" presStyleCnt="0"/>
      <dgm:spPr/>
    </dgm:pt>
    <dgm:pt modelId="{B35912F3-C664-4FB0-9157-5580D7801023}" type="pres">
      <dgm:prSet presAssocID="{DBDAE4AB-0C26-4F04-855F-7CCFAEECBA8F}" presName="parent1" presStyleLbl="alignNode1" presStyleIdx="4" presStyleCnt="5">
        <dgm:presLayoutVars>
          <dgm:chMax val="1"/>
          <dgm:chPref val="1"/>
          <dgm:bulletEnabled val="1"/>
        </dgm:presLayoutVars>
      </dgm:prSet>
      <dgm:spPr/>
    </dgm:pt>
    <dgm:pt modelId="{E9378B51-D7DF-4B7F-95FB-5108E774DBEF}" type="pres">
      <dgm:prSet presAssocID="{DBDAE4AB-0C26-4F04-855F-7CCFAEECBA8F}" presName="Childtext1" presStyleLbl="revTx" presStyleIdx="4" presStyleCnt="5">
        <dgm:presLayoutVars>
          <dgm:bulletEnabled val="1"/>
        </dgm:presLayoutVars>
      </dgm:prSet>
      <dgm:spPr/>
    </dgm:pt>
    <dgm:pt modelId="{436FFE71-0E97-4093-86A5-AE21A1B3601B}" type="pres">
      <dgm:prSet presAssocID="{DBDAE4AB-0C26-4F04-855F-7CCFAEECBA8F}" presName="ConnectLine1" presStyleLbl="sibTrans1D1" presStyleIdx="4" presStyleCnt="5"/>
      <dgm:spPr>
        <a:noFill/>
        <a:ln w="12700" cap="rnd" cmpd="sng" algn="ctr">
          <a:solidFill>
            <a:schemeClr val="accent1">
              <a:shade val="90000"/>
              <a:hueOff val="446212"/>
              <a:satOff val="-8602"/>
              <a:lumOff val="28124"/>
              <a:alphaOff val="0"/>
            </a:schemeClr>
          </a:solidFill>
          <a:prstDash val="dash"/>
        </a:ln>
        <a:effectLst/>
      </dgm:spPr>
    </dgm:pt>
    <dgm:pt modelId="{1F0CD299-DA8A-4A67-9BF7-25618DBE8103}" type="pres">
      <dgm:prSet presAssocID="{DBDAE4AB-0C26-4F04-855F-7CCFAEECBA8F}" presName="ConnectLineEnd1" presStyleLbl="lnNode1" presStyleIdx="4" presStyleCnt="5"/>
      <dgm:spPr/>
    </dgm:pt>
    <dgm:pt modelId="{18036C72-8477-4BFD-A9A0-61F8845C191A}" type="pres">
      <dgm:prSet presAssocID="{DBDAE4AB-0C26-4F04-855F-7CCFAEECBA8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9AD22625-D68C-4F78-AFCF-4B506E7F0EC3}" type="presOf" srcId="{435CD3BC-27BC-47F1-B439-44FC81446566}" destId="{F99AFB1E-7CB0-4110-98AA-252A28FBD7BE}"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AD79EF3D-31B2-46DA-A202-2F0C264BB471}" srcId="{6A70FD8F-0050-42E3-8B3A-6ED7CFB9852E}" destId="{EBADB275-5F67-4212-8B1B-DBC3CCDD5EE4}" srcOrd="3" destOrd="0" parTransId="{9DCD147C-02AB-41B7-9208-D7F3849CD415}" sibTransId="{65354056-CFA2-481C-9E30-5DDA78FAAA57}"/>
    <dgm:cxn modelId="{231B395B-F3D6-467A-8CFF-FA6F4DDC0EC8}" srcId="{DBDAE4AB-0C26-4F04-855F-7CCFAEECBA8F}" destId="{77E70293-B9F3-4D76-B534-3E98135EB414}" srcOrd="0" destOrd="0" parTransId="{2858C27D-4D63-4F76-8E51-33167EDB6A47}" sibTransId="{606EC89A-4026-4FE9-B83B-8DE05FD7FAE1}"/>
    <dgm:cxn modelId="{E2BBA750-A5E4-4F50-BE16-016934379F81}" type="presOf" srcId="{6C8937BE-93F8-4DED-8538-1C601DAEBA66}" destId="{B4723E2A-4FF1-452A-BD25-8EC364F15A6F}" srcOrd="0" destOrd="0" presId="urn:microsoft.com/office/officeart/2016/7/layout/RoundedRectangleTimeline"/>
    <dgm:cxn modelId="{F29CCD72-147F-431C-A3FC-433CCAEB5ACA}" type="presOf" srcId="{EBADB275-5F67-4212-8B1B-DBC3CCDD5EE4}" destId="{C749A543-0C24-44B0-BAFD-819B6E3CB97A}" srcOrd="0" destOrd="0" presId="urn:microsoft.com/office/officeart/2016/7/layout/RoundedRectangleTimeline"/>
    <dgm:cxn modelId="{5DFFD353-F3FB-4430-965E-2DEC4878C9A2}" srcId="{6A70FD8F-0050-42E3-8B3A-6ED7CFB9852E}" destId="{DBDAE4AB-0C26-4F04-855F-7CCFAEECBA8F}" srcOrd="4" destOrd="0" parTransId="{B5DF5EC8-7133-47A3-9681-982485D1F591}" sibTransId="{6103D2B8-32B3-49A0-9B1D-44C1D91D0188}"/>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0EF410BD-98B7-405F-8D89-8DB057652390}" srcId="{EBADB275-5F67-4212-8B1B-DBC3CCDD5EE4}" destId="{435CD3BC-27BC-47F1-B439-44FC81446566}" srcOrd="0" destOrd="0" parTransId="{808001E8-D98D-44A2-870A-510392FA228F}" sibTransId="{8A3D512F-A8DB-4D8C-B05F-346A9CA95CC5}"/>
    <dgm:cxn modelId="{3A8722BD-DFFD-4176-85F7-56974853CB2F}" type="presOf" srcId="{DBDAE4AB-0C26-4F04-855F-7CCFAEECBA8F}" destId="{B35912F3-C664-4FB0-9157-5580D7801023}"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E7CC23EB-EE6A-41A3-8040-6678BFA32431}" type="presOf" srcId="{77E70293-B9F3-4D76-B534-3E98135EB414}" destId="{E9378B51-D7DF-4B7F-95FB-5108E774DBEF}" srcOrd="0" destOrd="0"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E7056611-D2B3-46B7-8CAE-C17099A52191}" type="presParOf" srcId="{AB52B3CC-6563-466D-BFC3-9B6B5AFA0881}" destId="{2973DEBF-D717-473B-B937-EB9100999D4D}" srcOrd="5" destOrd="0" presId="urn:microsoft.com/office/officeart/2016/7/layout/RoundedRectangleTimeline"/>
    <dgm:cxn modelId="{63D9C2BB-F244-4496-9598-BAA1BE48799B}" type="presParOf" srcId="{AB52B3CC-6563-466D-BFC3-9B6B5AFA0881}" destId="{3E140E80-A591-4446-B684-C0FF741D38CD}" srcOrd="6" destOrd="0" presId="urn:microsoft.com/office/officeart/2016/7/layout/RoundedRectangleTimeline"/>
    <dgm:cxn modelId="{2832D49F-4425-4217-9DB2-ABB758BCE808}" type="presParOf" srcId="{3E140E80-A591-4446-B684-C0FF741D38CD}" destId="{C749A543-0C24-44B0-BAFD-819B6E3CB97A}" srcOrd="0" destOrd="0" presId="urn:microsoft.com/office/officeart/2016/7/layout/RoundedRectangleTimeline"/>
    <dgm:cxn modelId="{2EF46A6D-B1C1-4B19-A511-BBE4FAAF711F}" type="presParOf" srcId="{3E140E80-A591-4446-B684-C0FF741D38CD}" destId="{F99AFB1E-7CB0-4110-98AA-252A28FBD7BE}" srcOrd="1" destOrd="0" presId="urn:microsoft.com/office/officeart/2016/7/layout/RoundedRectangleTimeline"/>
    <dgm:cxn modelId="{444D62AE-37A5-4052-A810-89D85154D3C8}" type="presParOf" srcId="{3E140E80-A591-4446-B684-C0FF741D38CD}" destId="{C5835104-8EC3-466F-97B5-EB786F114A30}" srcOrd="2" destOrd="0" presId="urn:microsoft.com/office/officeart/2016/7/layout/RoundedRectangleTimeline"/>
    <dgm:cxn modelId="{3F4EDCE2-EC2F-4244-A1EA-2AEF7A23171C}" type="presParOf" srcId="{3E140E80-A591-4446-B684-C0FF741D38CD}" destId="{BA041409-89A1-43B4-A5B4-2BAA35B14BAF}" srcOrd="3" destOrd="0" presId="urn:microsoft.com/office/officeart/2016/7/layout/RoundedRectangleTimeline"/>
    <dgm:cxn modelId="{2F68015A-9FB6-4888-84F3-4FF90ED18E80}" type="presParOf" srcId="{3E140E80-A591-4446-B684-C0FF741D38CD}" destId="{B0EF96E3-05D0-4A8A-83C7-0649E1E4B769}" srcOrd="4" destOrd="0" presId="urn:microsoft.com/office/officeart/2016/7/layout/RoundedRectangleTimeline"/>
    <dgm:cxn modelId="{579804E4-ABFE-4A11-A16D-9E50D100BA1F}" type="presParOf" srcId="{AB52B3CC-6563-466D-BFC3-9B6B5AFA0881}" destId="{21A4C2B6-0887-44D6-B35A-88E7C8706B8D}" srcOrd="7" destOrd="0" presId="urn:microsoft.com/office/officeart/2016/7/layout/RoundedRectangleTimeline"/>
    <dgm:cxn modelId="{32BCEAF5-8D58-478B-AB89-BBFACD246D92}" type="presParOf" srcId="{AB52B3CC-6563-466D-BFC3-9B6B5AFA0881}" destId="{62E8C3A0-6BB7-40F9-B578-7250FFAEBC6D}" srcOrd="8" destOrd="0" presId="urn:microsoft.com/office/officeart/2016/7/layout/RoundedRectangleTimeline"/>
    <dgm:cxn modelId="{701FEE09-1EF6-4262-9BD7-648385DC9201}" type="presParOf" srcId="{62E8C3A0-6BB7-40F9-B578-7250FFAEBC6D}" destId="{B35912F3-C664-4FB0-9157-5580D7801023}" srcOrd="0" destOrd="0" presId="urn:microsoft.com/office/officeart/2016/7/layout/RoundedRectangleTimeline"/>
    <dgm:cxn modelId="{1CE6D1AA-0298-4A22-95D2-9741D3553B68}" type="presParOf" srcId="{62E8C3A0-6BB7-40F9-B578-7250FFAEBC6D}" destId="{E9378B51-D7DF-4B7F-95FB-5108E774DBEF}" srcOrd="1" destOrd="0" presId="urn:microsoft.com/office/officeart/2016/7/layout/RoundedRectangleTimeline"/>
    <dgm:cxn modelId="{DBAFA111-B39B-48AE-81B7-C4A54D1BBE4A}" type="presParOf" srcId="{62E8C3A0-6BB7-40F9-B578-7250FFAEBC6D}" destId="{436FFE71-0E97-4093-86A5-AE21A1B3601B}" srcOrd="2" destOrd="0" presId="urn:microsoft.com/office/officeart/2016/7/layout/RoundedRectangleTimeline"/>
    <dgm:cxn modelId="{22861526-5ECD-47B7-B57D-949B5B8A9B09}" type="presParOf" srcId="{62E8C3A0-6BB7-40F9-B578-7250FFAEBC6D}" destId="{1F0CD299-DA8A-4A67-9BF7-25618DBE8103}" srcOrd="3" destOrd="0" presId="urn:microsoft.com/office/officeart/2016/7/layout/RoundedRectangleTimeline"/>
    <dgm:cxn modelId="{A2106665-269E-4199-B9B0-36463C29F7A5}" type="presParOf" srcId="{62E8C3A0-6BB7-40F9-B578-7250FFAEBC6D}" destId="{18036C72-8477-4BFD-A9A0-61F8845C191A}"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442643" y="844232"/>
          <a:ext cx="363378" cy="1945321"/>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 sz="1100" kern="1200" dirty="0">
              <a:latin typeface="맑은 고딕" panose="020B0503020000020004" pitchFamily="50" charset="-127"/>
              <a:ea typeface="맑은 고딕" panose="020B0503020000020004" pitchFamily="50" charset="-127"/>
            </a:rPr>
            <a:t>OMA/KEPCO </a:t>
          </a:r>
          <a:r>
            <a:rPr lang="ko-KR" altLang="en-US" sz="1100" kern="1200" dirty="0">
              <a:latin typeface="맑은 고딕" panose="020B0503020000020004" pitchFamily="50" charset="-127"/>
              <a:ea typeface="맑은 고딕" panose="020B0503020000020004" pitchFamily="50" charset="-127"/>
            </a:rPr>
            <a:t>규격</a:t>
          </a:r>
          <a:endParaRPr lang="ko" sz="1100" kern="1200" dirty="0">
            <a:latin typeface="맑은 고딕" panose="020B0503020000020004" pitchFamily="50" charset="-127"/>
            <a:ea typeface="맑은 고딕" panose="020B0503020000020004" pitchFamily="50" charset="-127"/>
          </a:endParaRPr>
        </a:p>
      </dsp:txBody>
      <dsp:txXfrm rot="5400000">
        <a:off x="669411" y="1652943"/>
        <a:ext cx="1927582" cy="327900"/>
      </dsp:txXfrm>
    </dsp:sp>
    <dsp:sp modelId="{5A1B764B-0DC5-47CD-BDEA-9E67799496EC}">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ko-KR" altLang="en-US" sz="1100" kern="1200" dirty="0">
              <a:latin typeface="맑은 고딕" panose="020B0503020000020004" pitchFamily="50" charset="-127"/>
              <a:ea typeface="맑은 고딕" panose="020B0503020000020004" pitchFamily="50" charset="-127"/>
            </a:rPr>
            <a:t>한전 </a:t>
          </a:r>
          <a:r>
            <a:rPr lang="en-US" altLang="ko-KR" sz="1100" kern="1200" dirty="0">
              <a:latin typeface="맑은 고딕" panose="020B0503020000020004" pitchFamily="50" charset="-127"/>
              <a:ea typeface="맑은 고딕" panose="020B0503020000020004" pitchFamily="50" charset="-127"/>
            </a:rPr>
            <a:t>OMA Custom</a:t>
          </a:r>
          <a:r>
            <a:rPr lang="ko-KR" altLang="en-US" sz="1100" kern="1200" dirty="0">
              <a:latin typeface="맑은 고딕" panose="020B0503020000020004" pitchFamily="50" charset="-127"/>
              <a:ea typeface="맑은 고딕" panose="020B0503020000020004" pitchFamily="50" charset="-127"/>
            </a:rPr>
            <a:t>버전과 </a:t>
          </a:r>
          <a:r>
            <a:rPr lang="en-US" altLang="ko-KR" sz="1100" kern="1200" dirty="0">
              <a:latin typeface="맑은 고딕" panose="020B0503020000020004" pitchFamily="50" charset="-127"/>
              <a:ea typeface="맑은 고딕" panose="020B0503020000020004" pitchFamily="50" charset="-127"/>
            </a:rPr>
            <a:t>KEPCO </a:t>
          </a:r>
          <a:r>
            <a:rPr lang="ko-KR" altLang="en-US" sz="1100" kern="1200" dirty="0">
              <a:latin typeface="맑은 고딕" panose="020B0503020000020004" pitchFamily="50" charset="-127"/>
              <a:ea typeface="맑은 고딕" panose="020B0503020000020004" pitchFamily="50" charset="-127"/>
            </a:rPr>
            <a:t>규격에 대하여 실 하드웨어 연동 기능 상세개발</a:t>
          </a:r>
          <a:endParaRPr lang="ko" sz="1100" kern="1200" dirty="0">
            <a:latin typeface="맑은 고딕" panose="020B0503020000020004" pitchFamily="50" charset="-127"/>
            <a:ea typeface="맑은 고딕" panose="020B0503020000020004" pitchFamily="50" charset="-127"/>
          </a:endParaRPr>
        </a:p>
      </dsp:txBody>
      <dsp:txXfrm>
        <a:off x="3231" y="0"/>
        <a:ext cx="3242202" cy="1271825"/>
      </dsp:txXfrm>
    </dsp:sp>
    <dsp:sp modelId="{122B38A3-0442-4747-820C-1F37877E2B0E}">
      <dsp:nvSpPr>
        <dsp:cNvPr id="0" name=""/>
        <dsp:cNvSpPr/>
      </dsp:nvSpPr>
      <dsp:spPr>
        <a:xfrm>
          <a:off x="1624332"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2596993" y="1635204"/>
          <a:ext cx="1945321" cy="363378"/>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ko-KR" altLang="en-US" sz="1100" kern="1200" dirty="0">
              <a:latin typeface="맑은 고딕" panose="020B0503020000020004" pitchFamily="50" charset="-127"/>
              <a:ea typeface="맑은 고딕" panose="020B0503020000020004" pitchFamily="50" charset="-127"/>
            </a:rPr>
            <a:t>데이터 표출</a:t>
          </a:r>
          <a:endParaRPr lang="ko" sz="1100" kern="1200" dirty="0">
            <a:latin typeface="맑은 고딕" panose="020B0503020000020004" pitchFamily="50" charset="-127"/>
            <a:ea typeface="맑은 고딕" panose="020B0503020000020004" pitchFamily="50" charset="-127"/>
          </a:endParaRPr>
        </a:p>
      </dsp:txBody>
      <dsp:txXfrm>
        <a:off x="2596993" y="1635204"/>
        <a:ext cx="1945321" cy="363378"/>
      </dsp:txXfrm>
    </dsp:sp>
    <dsp:sp modelId="{DF65791B-462E-4589-B98D-F60587330CA8}">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sz="1100" b="0" i="0" kern="1200" dirty="0">
              <a:latin typeface="맑은 고딕" panose="020B0503020000020004" pitchFamily="50" charset="-127"/>
              <a:ea typeface="맑은 고딕" panose="020B0503020000020004" pitchFamily="50" charset="-127"/>
            </a:rPr>
            <a:t>Observe =&gt; Server-Sent Events </a:t>
          </a:r>
          <a:r>
            <a:rPr lang="ko-KR" altLang="en-US" sz="1100" b="0" i="0" kern="1200" dirty="0">
              <a:latin typeface="맑은 고딕" panose="020B0503020000020004" pitchFamily="50" charset="-127"/>
              <a:ea typeface="맑은 고딕" panose="020B0503020000020004" pitchFamily="50" charset="-127"/>
            </a:rPr>
            <a:t>구현 </a:t>
          </a:r>
          <a:r>
            <a:rPr lang="en-US" altLang="ko-KR" sz="1100" b="0" i="0" kern="1200" dirty="0">
              <a:latin typeface="맑은 고딕" panose="020B0503020000020004" pitchFamily="50" charset="-127"/>
              <a:ea typeface="맑은 고딕" panose="020B0503020000020004" pitchFamily="50" charset="-127"/>
            </a:rPr>
            <a:t>(</a:t>
          </a:r>
          <a:r>
            <a:rPr lang="ko-KR" altLang="en-US" sz="1100" b="0" i="0" kern="1200" dirty="0">
              <a:latin typeface="맑은 고딕" panose="020B0503020000020004" pitchFamily="50" charset="-127"/>
              <a:ea typeface="맑은 고딕" panose="020B0503020000020004" pitchFamily="50" charset="-127"/>
            </a:rPr>
            <a:t>실시간 처리</a:t>
          </a:r>
          <a:r>
            <a:rPr lang="en-US" altLang="ko-KR" sz="1100" b="0" i="0" kern="1200" dirty="0">
              <a:latin typeface="맑은 고딕" panose="020B0503020000020004" pitchFamily="50" charset="-127"/>
              <a:ea typeface="맑은 고딕" panose="020B0503020000020004" pitchFamily="50" charset="-127"/>
            </a:rPr>
            <a:t>)</a:t>
          </a:r>
          <a:endParaRPr lang="ko" sz="1100" kern="1200" dirty="0">
            <a:latin typeface="맑은 고딕" panose="020B0503020000020004" pitchFamily="50" charset="-127"/>
            <a:ea typeface="맑은 고딕" panose="020B0503020000020004" pitchFamily="50" charset="-127"/>
          </a:endParaRPr>
        </a:p>
      </dsp:txBody>
      <dsp:txXfrm>
        <a:off x="1948552" y="2361961"/>
        <a:ext cx="3242202" cy="1271825"/>
      </dsp:txXfrm>
    </dsp:sp>
    <dsp:sp modelId="{DBA410EB-5F61-4F46-92D9-C5B0AA59EE15}">
      <dsp:nvSpPr>
        <dsp:cNvPr id="0" name=""/>
        <dsp:cNvSpPr/>
      </dsp:nvSpPr>
      <dsp:spPr>
        <a:xfrm>
          <a:off x="3569653"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4542314" y="1635204"/>
          <a:ext cx="1945321"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 sz="1100" kern="1200" dirty="0" err="1">
              <a:latin typeface="맑은 고딕" panose="020B0503020000020004" pitchFamily="50" charset="-127"/>
              <a:ea typeface="맑은 고딕" panose="020B0503020000020004" pitchFamily="50" charset="-127"/>
            </a:rPr>
            <a:t>DataBase</a:t>
          </a:r>
          <a:endParaRPr lang="ko" sz="1100" kern="1200" dirty="0">
            <a:latin typeface="맑은 고딕" panose="020B0503020000020004" pitchFamily="50" charset="-127"/>
            <a:ea typeface="맑은 고딕" panose="020B0503020000020004" pitchFamily="50" charset="-127"/>
          </a:endParaRPr>
        </a:p>
      </dsp:txBody>
      <dsp:txXfrm>
        <a:off x="4542314" y="1635204"/>
        <a:ext cx="1945321" cy="363378"/>
      </dsp:txXfrm>
    </dsp:sp>
    <dsp:sp modelId="{B4723E2A-4FF1-452A-BD25-8EC364F15A6F}">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ko" sz="1100" kern="1200" dirty="0">
              <a:latin typeface="맑은 고딕" panose="020B0503020000020004" pitchFamily="50" charset="-127"/>
              <a:ea typeface="맑은 고딕" panose="020B0503020000020004" pitchFamily="50" charset="-127"/>
            </a:rPr>
            <a:t>Redis </a:t>
          </a:r>
          <a:r>
            <a:rPr lang="ko-KR" altLang="en-US" sz="1100" kern="1200" dirty="0">
              <a:latin typeface="맑은 고딕" panose="020B0503020000020004" pitchFamily="50" charset="-127"/>
              <a:ea typeface="맑은 고딕" panose="020B0503020000020004" pitchFamily="50" charset="-127"/>
            </a:rPr>
            <a:t>데이터 관리</a:t>
          </a:r>
          <a:endParaRPr lang="ko" sz="1100" kern="1200" dirty="0">
            <a:latin typeface="맑은 고딕" panose="020B0503020000020004" pitchFamily="50" charset="-127"/>
            <a:ea typeface="맑은 고딕" panose="020B0503020000020004" pitchFamily="50" charset="-127"/>
          </a:endParaRPr>
        </a:p>
      </dsp:txBody>
      <dsp:txXfrm>
        <a:off x="3893873" y="0"/>
        <a:ext cx="3242202" cy="1271825"/>
      </dsp:txXfrm>
    </dsp:sp>
    <dsp:sp modelId="{440E9361-37D2-4157-AF38-7B49AD23708B}">
      <dsp:nvSpPr>
        <dsp:cNvPr id="0" name=""/>
        <dsp:cNvSpPr/>
      </dsp:nvSpPr>
      <dsp:spPr>
        <a:xfrm>
          <a:off x="5514974"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9A543-0C24-44B0-BAFD-819B6E3CB97A}">
      <dsp:nvSpPr>
        <dsp:cNvPr id="0" name=""/>
        <dsp:cNvSpPr/>
      </dsp:nvSpPr>
      <dsp:spPr>
        <a:xfrm>
          <a:off x="6487635" y="1635204"/>
          <a:ext cx="1945321" cy="363378"/>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 sz="1100" kern="1200" dirty="0">
              <a:latin typeface="맑은 고딕" panose="020B0503020000020004" pitchFamily="50" charset="-127"/>
              <a:ea typeface="맑은 고딕" panose="020B0503020000020004" pitchFamily="50" charset="-127"/>
            </a:rPr>
            <a:t>LwM2M </a:t>
          </a:r>
          <a:r>
            <a:rPr lang="ko-KR" altLang="en-US" sz="1100" kern="1200" dirty="0">
              <a:latin typeface="맑은 고딕" panose="020B0503020000020004" pitchFamily="50" charset="-127"/>
              <a:ea typeface="맑은 고딕" panose="020B0503020000020004" pitchFamily="50" charset="-127"/>
            </a:rPr>
            <a:t>설정</a:t>
          </a:r>
          <a:r>
            <a:rPr lang="en-US" altLang="ko" sz="1100" kern="1200" dirty="0">
              <a:latin typeface="맑은 고딕" panose="020B0503020000020004" pitchFamily="50" charset="-127"/>
              <a:ea typeface="맑은 고딕" panose="020B0503020000020004" pitchFamily="50" charset="-127"/>
            </a:rPr>
            <a:t> </a:t>
          </a:r>
          <a:r>
            <a:rPr lang="ko-KR" altLang="en-US" sz="1100" kern="1200" dirty="0">
              <a:latin typeface="맑은 고딕" panose="020B0503020000020004" pitchFamily="50" charset="-127"/>
              <a:ea typeface="맑은 고딕" panose="020B0503020000020004" pitchFamily="50" charset="-127"/>
            </a:rPr>
            <a:t>관리</a:t>
          </a:r>
          <a:endParaRPr lang="ko" sz="1100" kern="1200" dirty="0">
            <a:latin typeface="맑은 고딕" panose="020B0503020000020004" pitchFamily="50" charset="-127"/>
            <a:ea typeface="맑은 고딕" panose="020B0503020000020004" pitchFamily="50" charset="-127"/>
          </a:endParaRPr>
        </a:p>
      </dsp:txBody>
      <dsp:txXfrm>
        <a:off x="6487635" y="1635204"/>
        <a:ext cx="1945321" cy="363378"/>
      </dsp:txXfrm>
    </dsp:sp>
    <dsp:sp modelId="{F99AFB1E-7CB0-4110-98AA-252A28FBD7BE}">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ko-KR" altLang="en-US" sz="1100" kern="1200" dirty="0">
              <a:latin typeface="맑은 고딕" panose="020B0503020000020004" pitchFamily="50" charset="-127"/>
              <a:ea typeface="맑은 고딕" panose="020B0503020000020004" pitchFamily="50" charset="-127"/>
            </a:rPr>
            <a:t>개발용 테스트 </a:t>
          </a:r>
          <a:r>
            <a:rPr lang="en-US" altLang="ko" sz="1100" kern="1200" dirty="0">
              <a:latin typeface="맑은 고딕" panose="020B0503020000020004" pitchFamily="50" charset="-127"/>
              <a:ea typeface="맑은 고딕" panose="020B0503020000020004" pitchFamily="50" charset="-127"/>
            </a:rPr>
            <a:t>Server </a:t>
          </a:r>
          <a:r>
            <a:rPr lang="ko-KR" altLang="en-US" sz="1100" kern="1200" dirty="0">
              <a:latin typeface="맑은 고딕" panose="020B0503020000020004" pitchFamily="50" charset="-127"/>
              <a:ea typeface="맑은 고딕" panose="020B0503020000020004" pitchFamily="50" charset="-127"/>
            </a:rPr>
            <a:t>에서 </a:t>
          </a:r>
          <a:r>
            <a:rPr lang="en-US" altLang="ko-KR" sz="1100" kern="1200" dirty="0">
              <a:latin typeface="맑은 고딕" panose="020B0503020000020004" pitchFamily="50" charset="-127"/>
              <a:ea typeface="맑은 고딕" panose="020B0503020000020004" pitchFamily="50" charset="-127"/>
            </a:rPr>
            <a:t>Server/Client</a:t>
          </a:r>
          <a:r>
            <a:rPr lang="en-US" altLang="ko" sz="1100" kern="1200" dirty="0">
              <a:latin typeface="맑은 고딕" panose="020B0503020000020004" pitchFamily="50" charset="-127"/>
              <a:ea typeface="맑은 고딕" panose="020B0503020000020004" pitchFamily="50" charset="-127"/>
            </a:rPr>
            <a:t> </a:t>
          </a:r>
          <a:r>
            <a:rPr lang="ko-KR" altLang="en-US" sz="1100" kern="1200" dirty="0">
              <a:latin typeface="맑은 고딕" panose="020B0503020000020004" pitchFamily="50" charset="-127"/>
              <a:ea typeface="맑은 고딕" panose="020B0503020000020004" pitchFamily="50" charset="-127"/>
            </a:rPr>
            <a:t>설정 가능한 기능 개발</a:t>
          </a:r>
          <a:endParaRPr lang="ko" sz="1100" kern="1200" dirty="0">
            <a:latin typeface="맑은 고딕" panose="020B0503020000020004" pitchFamily="50" charset="-127"/>
            <a:ea typeface="맑은 고딕" panose="020B0503020000020004" pitchFamily="50" charset="-127"/>
          </a:endParaRPr>
        </a:p>
      </dsp:txBody>
      <dsp:txXfrm>
        <a:off x="5839195" y="2361961"/>
        <a:ext cx="3242202" cy="1271825"/>
      </dsp:txXfrm>
    </dsp:sp>
    <dsp:sp modelId="{C5835104-8EC3-466F-97B5-EB786F114A30}">
      <dsp:nvSpPr>
        <dsp:cNvPr id="0" name=""/>
        <dsp:cNvSpPr/>
      </dsp:nvSpPr>
      <dsp:spPr>
        <a:xfrm>
          <a:off x="7460296" y="1998582"/>
          <a:ext cx="0" cy="290702"/>
        </a:xfrm>
        <a:prstGeom prst="line">
          <a:avLst/>
        </a:prstGeom>
        <a:noFill/>
        <a:ln w="12700" cap="rnd" cmpd="sng" algn="ctr">
          <a:solidFill>
            <a:schemeClr val="accent1">
              <a:shade val="90000"/>
              <a:hueOff val="356969"/>
              <a:satOff val="-6882"/>
              <a:lumOff val="22499"/>
              <a:alphaOff val="0"/>
            </a:schemeClr>
          </a:solidFill>
          <a:prstDash val="dash"/>
        </a:ln>
        <a:effectLst/>
      </dsp:spPr>
      <dsp:style>
        <a:lnRef idx="1">
          <a:scrgbClr r="0" g="0" b="0"/>
        </a:lnRef>
        <a:fillRef idx="0">
          <a:scrgbClr r="0" g="0" b="0"/>
        </a:fillRef>
        <a:effectRef idx="0">
          <a:scrgbClr r="0" g="0" b="0"/>
        </a:effectRef>
        <a:fontRef idx="minor"/>
      </dsp:style>
    </dsp:sp>
    <dsp:sp modelId="{BA041409-89A1-43B4-A5B4-2BAA35B14BAF}">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5912F3-C664-4FB0-9157-5580D7801023}">
      <dsp:nvSpPr>
        <dsp:cNvPr id="0" name=""/>
        <dsp:cNvSpPr/>
      </dsp:nvSpPr>
      <dsp:spPr>
        <a:xfrm rot="5400000">
          <a:off x="9223928" y="844232"/>
          <a:ext cx="363378" cy="1945321"/>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 sz="1100" kern="1200" dirty="0">
              <a:latin typeface="맑은 고딕" panose="020B0503020000020004" pitchFamily="50" charset="-127"/>
              <a:ea typeface="맑은 고딕" panose="020B0503020000020004" pitchFamily="50" charset="-127"/>
            </a:rPr>
            <a:t>DLMS AGENT</a:t>
          </a:r>
          <a:endParaRPr lang="ko" sz="1100" kern="1200" dirty="0">
            <a:latin typeface="맑은 고딕" panose="020B0503020000020004" pitchFamily="50" charset="-127"/>
            <a:ea typeface="맑은 고딕" panose="020B0503020000020004" pitchFamily="50" charset="-127"/>
          </a:endParaRPr>
        </a:p>
      </dsp:txBody>
      <dsp:txXfrm rot="-5400000">
        <a:off x="8432957" y="1652943"/>
        <a:ext cx="1927582" cy="327900"/>
      </dsp:txXfrm>
    </dsp:sp>
    <dsp:sp modelId="{E9378B51-D7DF-4B7F-95FB-5108E774DBEF}">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ko-KR" altLang="en-US" sz="1100" kern="1200" dirty="0">
              <a:latin typeface="맑은 고딕" panose="020B0503020000020004" pitchFamily="50" charset="-127"/>
              <a:ea typeface="맑은 고딕" panose="020B0503020000020004" pitchFamily="50" charset="-127"/>
            </a:rPr>
            <a:t>개발용 테스트 </a:t>
          </a:r>
          <a:r>
            <a:rPr lang="en-US" altLang="ko-KR" sz="1100" kern="1200" dirty="0">
              <a:latin typeface="맑은 고딕" panose="020B0503020000020004" pitchFamily="50" charset="-127"/>
              <a:ea typeface="맑은 고딕" panose="020B0503020000020004" pitchFamily="50" charset="-127"/>
            </a:rPr>
            <a:t>Server </a:t>
          </a:r>
          <a:r>
            <a:rPr lang="ko-KR" altLang="en-US" sz="1100" kern="1200" dirty="0">
              <a:latin typeface="맑은 고딕" panose="020B0503020000020004" pitchFamily="50" charset="-127"/>
              <a:ea typeface="맑은 고딕" panose="020B0503020000020004" pitchFamily="50" charset="-127"/>
            </a:rPr>
            <a:t>에서 </a:t>
          </a:r>
          <a:r>
            <a:rPr lang="en-US" altLang="ko-KR" sz="1100" kern="1200" dirty="0">
              <a:latin typeface="맑은 고딕" panose="020B0503020000020004" pitchFamily="50" charset="-127"/>
              <a:ea typeface="맑은 고딕" panose="020B0503020000020004" pitchFamily="50" charset="-127"/>
            </a:rPr>
            <a:t>DLMS </a:t>
          </a:r>
          <a:r>
            <a:rPr lang="ko-KR" altLang="en-US" sz="1100" kern="1200" dirty="0">
              <a:latin typeface="맑은 고딕" panose="020B0503020000020004" pitchFamily="50" charset="-127"/>
              <a:ea typeface="맑은 고딕" panose="020B0503020000020004" pitchFamily="50" charset="-127"/>
            </a:rPr>
            <a:t>검침데이터 확인을 위한 화면 기능 개발</a:t>
          </a:r>
          <a:endParaRPr lang="ko" sz="1100" kern="1200" dirty="0">
            <a:latin typeface="맑은 고딕" panose="020B0503020000020004" pitchFamily="50" charset="-127"/>
            <a:ea typeface="맑은 고딕" panose="020B0503020000020004" pitchFamily="50" charset="-127"/>
          </a:endParaRPr>
        </a:p>
      </dsp:txBody>
      <dsp:txXfrm>
        <a:off x="7784516" y="0"/>
        <a:ext cx="3242202" cy="1271825"/>
      </dsp:txXfrm>
    </dsp:sp>
    <dsp:sp modelId="{436FFE71-0E97-4093-86A5-AE21A1B3601B}">
      <dsp:nvSpPr>
        <dsp:cNvPr id="0" name=""/>
        <dsp:cNvSpPr/>
      </dsp:nvSpPr>
      <dsp:spPr>
        <a:xfrm>
          <a:off x="9405617"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1F0CD299-DA8A-4A67-9BF7-25618DBE8103}">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FBC770-403E-475E-A2E3-1C80C0FB0423}" type="datetime1">
              <a:rPr lang="ko-KR" altLang="en-US" smtClean="0"/>
              <a:t>2020-10-14</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0DBFD7B-1402-401C-B286-54B893D03A4C}" type="datetime1">
              <a:rPr lang="ko-KR" altLang="en-US" smtClean="0"/>
              <a:t>2020-10-14</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Malgun Gothic" panose="020B0503020000020004" pitchFamily="50" charset="-127"/>
                <a:ea typeface="Malgun Gothic" panose="020B0503020000020004"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8" name="날짜 개체 틀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B16F60C3-5F0E-4C74-8A10-3C6342DF72CE}" type="datetime1">
              <a:rPr lang="ko-KR" altLang="en-US" smtClean="0"/>
              <a:t>2020-10-14</a:t>
            </a:fld>
            <a:endParaRPr lang="en-US" dirty="0"/>
          </a:p>
        </p:txBody>
      </p:sp>
      <p:sp>
        <p:nvSpPr>
          <p:cNvPr id="9" name="바닥글 개체 틀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9" name="제목 1"/>
          <p:cNvSpPr>
            <a:spLocks noGrp="1"/>
          </p:cNvSpPr>
          <p:nvPr>
            <p:ph type="title"/>
          </p:nvPr>
        </p:nvSpPr>
        <p:spPr>
          <a:xfrm>
            <a:off x="581192" y="702156"/>
            <a:ext cx="11029616" cy="101380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lgn="l">
              <a:defRPr>
                <a:latin typeface="Malgun Gothic" panose="020B0503020000020004" pitchFamily="50" charset="-127"/>
                <a:ea typeface="Malgun Gothic" panose="020B0503020000020004" pitchFamily="50" charset="-127"/>
              </a:defRPr>
            </a:lvl1pPr>
            <a:lvl2pPr algn="l">
              <a:defRPr>
                <a:latin typeface="Malgun Gothic" panose="020B0503020000020004" pitchFamily="50" charset="-127"/>
                <a:ea typeface="Malgun Gothic" panose="020B0503020000020004" pitchFamily="50" charset="-127"/>
              </a:defRPr>
            </a:lvl2pPr>
            <a:lvl3pPr algn="l">
              <a:defRPr>
                <a:latin typeface="Malgun Gothic" panose="020B0503020000020004" pitchFamily="50" charset="-127"/>
                <a:ea typeface="Malgun Gothic" panose="020B0503020000020004" pitchFamily="50" charset="-127"/>
              </a:defRPr>
            </a:lvl3pPr>
            <a:lvl4pPr algn="l">
              <a:defRPr>
                <a:latin typeface="Malgun Gothic" panose="020B0503020000020004" pitchFamily="50" charset="-127"/>
                <a:ea typeface="Malgun Gothic" panose="020B0503020000020004" pitchFamily="50" charset="-127"/>
              </a:defRPr>
            </a:lvl4pPr>
            <a:lvl5pPr algn="l">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52D5A49B-9191-4DEB-A0F8-7CA9C61B9C19}" type="datetime1">
              <a:rPr lang="ko-KR" altLang="en-US" smtClean="0"/>
              <a:t>2020-10-14</a:t>
            </a:fld>
            <a:endParaRPr lang="en-US" dirty="0"/>
          </a:p>
        </p:txBody>
      </p:sp>
      <p:sp>
        <p:nvSpPr>
          <p:cNvPr id="5" name="바닥글 개체 틀 4"/>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직사각형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세로 제목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774923" y="863600"/>
            <a:ext cx="7161625" cy="4807326"/>
          </a:xfrm>
        </p:spPr>
        <p:txBody>
          <a:bodyPr vert="eaVert" rtlCol="0" anchor="t"/>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직사각형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직사각형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날짜 개체 틀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0083EC3D-47E3-4D28-BD42-E64EB1B25696}" type="datetime1">
              <a:rPr lang="ko-KR" altLang="en-US" smtClean="0"/>
              <a:t>2020-10-14</a:t>
            </a:fld>
            <a:endParaRPr lang="en-US" dirty="0"/>
          </a:p>
        </p:txBody>
      </p:sp>
      <p:sp>
        <p:nvSpPr>
          <p:cNvPr id="12" name="바닥글 개체 틀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3" name="슬라이드 번호 개체 틀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2" y="702156"/>
            <a:ext cx="11029616" cy="118872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581192" y="2340864"/>
            <a:ext cx="11029615" cy="3634486"/>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날짜 개체 틀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4500B84B-3C5C-49DE-A4B3-1562819E64F9}" type="datetime1">
              <a:rPr lang="ko-KR" altLang="en-US" smtClean="0"/>
              <a:t>2020-10-14</a:t>
            </a:fld>
            <a:endParaRPr lang="en-US" dirty="0"/>
          </a:p>
        </p:txBody>
      </p:sp>
      <p:sp>
        <p:nvSpPr>
          <p:cNvPr id="9" name="바닥글 개체 틀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직사각형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Malgun Gothic" panose="020B0503020000020004" pitchFamily="50" charset="-127"/>
                <a:ea typeface="Malgun Gothic"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sp>
        <p:nvSpPr>
          <p:cNvPr id="7" name="날짜 개체 틀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06F418F7-86C1-49FF-AD10-315C89EABDB6}" type="datetime1">
              <a:rPr lang="ko-KR" altLang="en-US" smtClean="0"/>
              <a:t>2020-10-14</a:t>
            </a:fld>
            <a:endParaRPr lang="en-US" dirty="0"/>
          </a:p>
        </p:txBody>
      </p:sp>
      <p:sp>
        <p:nvSpPr>
          <p:cNvPr id="9" name="바닥글 개체 틀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581193" y="2228003"/>
            <a:ext cx="5194767"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6039" y="2228003"/>
            <a:ext cx="5194769"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FE75DD57-A933-4CF7-BD22-DDB2380C1618}" type="datetime1">
              <a:rPr lang="ko-KR" altLang="en-US" smtClean="0"/>
              <a:t>2020-10-14</a:t>
            </a:fld>
            <a:endParaRPr 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1" y="2250891"/>
            <a:ext cx="5194769" cy="557784"/>
          </a:xfrm>
        </p:spPr>
        <p:txBody>
          <a:bodyPr rtlCol="0" anchor="ctr">
            <a:noAutofit/>
          </a:bodyPr>
          <a:lstStyle>
            <a:lvl1pPr marL="0" indent="0">
              <a:buNone/>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581194" y="2926052"/>
            <a:ext cx="5194766"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텍스트 개체 틀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ko-KR" altLang="en-US"/>
              <a:t>마스터 텍스트 스타일을 편집하려면 클릭</a:t>
            </a:r>
          </a:p>
        </p:txBody>
      </p:sp>
      <p:sp>
        <p:nvSpPr>
          <p:cNvPr id="6" name="내용 개체 틀 5"/>
          <p:cNvSpPr>
            <a:spLocks noGrp="1"/>
          </p:cNvSpPr>
          <p:nvPr>
            <p:ph sz="quarter" idx="4"/>
          </p:nvPr>
        </p:nvSpPr>
        <p:spPr>
          <a:xfrm>
            <a:off x="6416037" y="2926052"/>
            <a:ext cx="5194771"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7" name="날짜 개체 틀 6"/>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83833429-AC63-412A-AA05-50A0CAB567A8}" type="datetime1">
              <a:rPr lang="ko-KR" altLang="en-US" smtClean="0"/>
              <a:t>2020-10-14</a:t>
            </a:fld>
            <a:endParaRPr lang="en-US" dirty="0"/>
          </a:p>
        </p:txBody>
      </p:sp>
      <p:sp>
        <p:nvSpPr>
          <p:cNvPr id="8" name="바닥글 개체 틀 7"/>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9" name="슬라이드 번호 개체 틀 8"/>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8" name="제목 1"/>
          <p:cNvSpPr>
            <a:spLocks noGrp="1"/>
          </p:cNvSpPr>
          <p:nvPr>
            <p:ph type="title"/>
          </p:nvPr>
        </p:nvSpPr>
        <p:spPr>
          <a:xfrm>
            <a:off x="575894"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날짜 개체 틀 2"/>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2AFB61CE-22F1-4937-8687-025B237EBB03}" type="datetime1">
              <a:rPr lang="ko-KR" altLang="en-US" smtClean="0"/>
              <a:t>2020-10-14</a:t>
            </a:fld>
            <a:endParaRPr lang="en-US" dirty="0"/>
          </a:p>
        </p:txBody>
      </p:sp>
      <p:sp>
        <p:nvSpPr>
          <p:cNvPr id="4" name="바닥글 개체 틀 3"/>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734FC7D7-0958-47C3-9C09-A6A48B7FD496}" type="datetime1">
              <a:rPr lang="ko-KR" altLang="en-US" smtClean="0"/>
              <a:t>2020-10-14</a:t>
            </a:fld>
            <a:endParaRPr lang="en-US" dirty="0"/>
          </a:p>
        </p:txBody>
      </p:sp>
      <p:sp>
        <p:nvSpPr>
          <p:cNvPr id="3" name="바닥글 개체 틀 2"/>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직사각형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Malgun Gothic" panose="020B0503020000020004" pitchFamily="50" charset="-127"/>
                <a:ea typeface="Malgun Gothic" panose="020B0503020000020004" pitchFamily="50" charset="-127"/>
              </a:defRPr>
            </a:lvl1pPr>
            <a:lvl2pPr>
              <a:defRPr sz="1800">
                <a:solidFill>
                  <a:schemeClr val="tx2"/>
                </a:solidFill>
                <a:latin typeface="Malgun Gothic" panose="020B0503020000020004" pitchFamily="50" charset="-127"/>
                <a:ea typeface="Malgun Gothic" panose="020B0503020000020004" pitchFamily="50" charset="-127"/>
              </a:defRPr>
            </a:lvl2pPr>
            <a:lvl3pPr>
              <a:defRPr sz="1600">
                <a:solidFill>
                  <a:schemeClr val="tx2"/>
                </a:solidFill>
                <a:latin typeface="Malgun Gothic" panose="020B0503020000020004" pitchFamily="50" charset="-127"/>
                <a:ea typeface="Malgun Gothic" panose="020B0503020000020004" pitchFamily="50" charset="-127"/>
              </a:defRPr>
            </a:lvl3pPr>
            <a:lvl4pPr>
              <a:defRPr sz="1400">
                <a:solidFill>
                  <a:schemeClr val="tx2"/>
                </a:solidFill>
                <a:latin typeface="Malgun Gothic" panose="020B0503020000020004" pitchFamily="50" charset="-127"/>
                <a:ea typeface="Malgun Gothic" panose="020B0503020000020004" pitchFamily="50" charset="-127"/>
              </a:defRPr>
            </a:lvl4pPr>
            <a:lvl5pPr>
              <a:defRPr sz="1400">
                <a:solidFill>
                  <a:schemeClr val="tx2"/>
                </a:solidFill>
                <a:latin typeface="Malgun Gothic" panose="020B0503020000020004" pitchFamily="50" charset="-127"/>
                <a:ea typeface="Malgun Gothic" panose="020B0503020000020004" pitchFamily="50" charset="-127"/>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Malgun Gothic" panose="020B0503020000020004" pitchFamily="50" charset="-127"/>
                <a:ea typeface="Malgun Gothic" panose="020B0503020000020004" pitchFamily="50" charset="-127"/>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8" name="날짜 개체 틀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Malgun Gothic" panose="020B0503020000020004" pitchFamily="50" charset="-127"/>
                <a:ea typeface="Malgun Gothic" panose="020B0503020000020004" pitchFamily="50" charset="-127"/>
              </a:defRPr>
            </a:lvl1pPr>
          </a:lstStyle>
          <a:p>
            <a:fld id="{DBE2D092-1E7F-4E5E-8EFE-840944FCD807}" type="datetime1">
              <a:rPr lang="ko-KR" altLang="en-US" smtClean="0"/>
              <a:t>2020-10-14</a:t>
            </a:fld>
            <a:endParaRPr lang="en-US" dirty="0"/>
          </a:p>
        </p:txBody>
      </p:sp>
      <p:sp>
        <p:nvSpPr>
          <p:cNvPr id="10" name="바닥글 개체 틀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1" name="슬라이드 번호 개체 틀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Malgun Gothic" panose="020B0503020000020004" pitchFamily="50" charset="-127"/>
                <a:ea typeface="Malgun Gothic"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581192" y="5260127"/>
            <a:ext cx="11029617" cy="998148"/>
          </a:xfrm>
        </p:spPr>
        <p:txBody>
          <a:bodyPr rtlCol="0" anchor="t">
            <a:normAutofit/>
          </a:bodyPr>
          <a:lstStyle>
            <a:lvl1pPr marL="0" indent="0">
              <a:buNone/>
              <a:defRPr sz="1600">
                <a:latin typeface="Malgun Gothic" panose="020B0503020000020004" pitchFamily="50" charset="-127"/>
                <a:ea typeface="Malgun Gothic" panose="020B0503020000020004"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C73D0BD8-2627-4610-A2CF-D0CA0958F2F4}" type="datetime1">
              <a:rPr lang="ko-KR" altLang="en-US" smtClean="0"/>
              <a:t>2020-10-14</a:t>
            </a:fld>
            <a:endParaRPr 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algun Gothic" panose="020B0503020000020004" pitchFamily="50" charset="-127"/>
                <a:ea typeface="Malgun Gothic" panose="020B0503020000020004" pitchFamily="50" charset="-127"/>
              </a:defRPr>
            </a:lvl1pPr>
          </a:lstStyle>
          <a:p>
            <a:fld id="{011EA711-EE13-4EC1-AA96-434F5207432A}" type="datetime1">
              <a:rPr lang="ko-KR" altLang="en-US" smtClean="0"/>
              <a:t>2020-10-14</a:t>
            </a:fld>
            <a:endParaRPr lang="en-US" dirty="0"/>
          </a:p>
        </p:txBody>
      </p:sp>
      <p:sp>
        <p:nvSpPr>
          <p:cNvPr id="5" name="바닥글 개체 틀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
        <p:nvSpPr>
          <p:cNvPr id="9" name="직사각형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직사각형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1pPr>
      <a:lvl2pPr marL="630000" indent="-306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2pPr>
      <a:lvl3pPr marL="900000" indent="-270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3pPr>
      <a:lvl4pPr marL="124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4pPr>
      <a:lvl5pPr marL="160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92.168.123.48:9091/"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직사각형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algun Gothic" panose="020B0503020000020004" pitchFamily="50" charset="-127"/>
              <a:ea typeface="Malgun Gothic" panose="020B0503020000020004" pitchFamily="50" charset="-127"/>
            </a:endParaRPr>
          </a:p>
        </p:txBody>
      </p:sp>
      <p:sp>
        <p:nvSpPr>
          <p:cNvPr id="2" name="제목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altLang="ko" dirty="0">
                <a:latin typeface="Malgun Gothic" panose="020B0503020000020004" pitchFamily="50" charset="-127"/>
                <a:ea typeface="Malgun Gothic" panose="020B0503020000020004" pitchFamily="50" charset="-127"/>
              </a:rPr>
              <a:t>LWM2M</a:t>
            </a:r>
            <a:endParaRPr lang="ko" dirty="0">
              <a:latin typeface="Malgun Gothic" panose="020B0503020000020004" pitchFamily="50" charset="-127"/>
              <a:ea typeface="Malgun Gothic" panose="020B0503020000020004" pitchFamily="50" charset="-127"/>
            </a:endParaRPr>
          </a:p>
        </p:txBody>
      </p:sp>
      <p:sp>
        <p:nvSpPr>
          <p:cNvPr id="3" name="부제목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ko" dirty="0"/>
              <a:t>Oma , </a:t>
            </a:r>
            <a:r>
              <a:rPr lang="en-US" altLang="ko" dirty="0" err="1"/>
              <a:t>kepco</a:t>
            </a:r>
            <a:r>
              <a:rPr lang="en-US" altLang="ko" dirty="0"/>
              <a:t> </a:t>
            </a:r>
            <a:r>
              <a:rPr lang="ko-KR" altLang="en-US" dirty="0"/>
              <a:t>규격 </a:t>
            </a:r>
            <a:r>
              <a:rPr lang="en-US" altLang="ko-KR" dirty="0"/>
              <a:t>Lwm2m Server-client </a:t>
            </a:r>
            <a:r>
              <a:rPr lang="ko-KR" altLang="en-US" dirty="0"/>
              <a:t>개발</a:t>
            </a:r>
            <a:endParaRPr lang="ko" dirty="0">
              <a:latin typeface="Malgun Gothic" panose="020B0503020000020004" pitchFamily="50" charset="-127"/>
              <a:ea typeface="Malgun Gothic" panose="020B0503020000020004" pitchFamily="50" charset="-127"/>
            </a:endParaRPr>
          </a:p>
        </p:txBody>
      </p:sp>
      <p:sp>
        <p:nvSpPr>
          <p:cNvPr id="20" name="직사각형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직사각형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직사각형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그림 5" descr="로고 클로즈업&#10;&#10;자동 생성되는 설명">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8" name="그림 7">
            <a:extLst>
              <a:ext uri="{FF2B5EF4-FFF2-40B4-BE49-F238E27FC236}">
                <a16:creationId xmlns:a16="http://schemas.microsoft.com/office/drawing/2014/main" id="{3874CF62-446D-4EA8-A1CE-0E0F4DA88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425" y="1554606"/>
            <a:ext cx="609803" cy="62722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39FA99-9261-42FB-A4C9-75CF6D94B265}"/>
              </a:ext>
            </a:extLst>
          </p:cNvPr>
          <p:cNvSpPr>
            <a:spLocks noGrp="1"/>
          </p:cNvSpPr>
          <p:nvPr>
            <p:ph type="title"/>
          </p:nvPr>
        </p:nvSpPr>
        <p:spPr>
          <a:xfrm>
            <a:off x="581192" y="702156"/>
            <a:ext cx="11029616" cy="502700"/>
          </a:xfrm>
        </p:spPr>
        <p:txBody>
          <a:bodyPr>
            <a:normAutofit fontScale="90000"/>
          </a:bodyPr>
          <a:lstStyle/>
          <a:p>
            <a:r>
              <a:rPr lang="en-US" altLang="ko-KR" dirty="0"/>
              <a:t>Lwm2m </a:t>
            </a:r>
            <a:r>
              <a:rPr lang="ko-KR" altLang="en-US" dirty="0"/>
              <a:t>작업 현황</a:t>
            </a:r>
          </a:p>
        </p:txBody>
      </p:sp>
      <p:sp>
        <p:nvSpPr>
          <p:cNvPr id="4" name="날짜 개체 틀 3">
            <a:extLst>
              <a:ext uri="{FF2B5EF4-FFF2-40B4-BE49-F238E27FC236}">
                <a16:creationId xmlns:a16="http://schemas.microsoft.com/office/drawing/2014/main" id="{5BD85C1A-0FB4-4CC4-81FC-A5D4734A34BC}"/>
              </a:ext>
            </a:extLst>
          </p:cNvPr>
          <p:cNvSpPr>
            <a:spLocks noGrp="1"/>
          </p:cNvSpPr>
          <p:nvPr>
            <p:ph type="dt" sz="half" idx="10"/>
          </p:nvPr>
        </p:nvSpPr>
        <p:spPr/>
        <p:txBody>
          <a:bodyPr/>
          <a:lstStyle/>
          <a:p>
            <a:fld id="{4500B84B-3C5C-49DE-A4B3-1562819E64F9}" type="datetime1">
              <a:rPr lang="ko-KR" altLang="en-US" smtClean="0"/>
              <a:t>2020-10-14</a:t>
            </a:fld>
            <a:endParaRPr lang="en-US" dirty="0"/>
          </a:p>
        </p:txBody>
      </p:sp>
      <p:graphicFrame>
        <p:nvGraphicFramePr>
          <p:cNvPr id="11" name="표 10">
            <a:extLst>
              <a:ext uri="{FF2B5EF4-FFF2-40B4-BE49-F238E27FC236}">
                <a16:creationId xmlns:a16="http://schemas.microsoft.com/office/drawing/2014/main" id="{8C729221-9DC9-4390-998B-B030105CAEEC}"/>
              </a:ext>
            </a:extLst>
          </p:cNvPr>
          <p:cNvGraphicFramePr>
            <a:graphicFrameLocks noGrp="1"/>
          </p:cNvGraphicFramePr>
          <p:nvPr>
            <p:extLst>
              <p:ext uri="{D42A27DB-BD31-4B8C-83A1-F6EECF244321}">
                <p14:modId xmlns:p14="http://schemas.microsoft.com/office/powerpoint/2010/main" val="3611490763"/>
              </p:ext>
            </p:extLst>
          </p:nvPr>
        </p:nvGraphicFramePr>
        <p:xfrm>
          <a:off x="581192" y="1535185"/>
          <a:ext cx="11029615" cy="4805851"/>
        </p:xfrm>
        <a:graphic>
          <a:graphicData uri="http://schemas.openxmlformats.org/drawingml/2006/table">
            <a:tbl>
              <a:tblPr/>
              <a:tblGrid>
                <a:gridCol w="1331894">
                  <a:extLst>
                    <a:ext uri="{9D8B030D-6E8A-4147-A177-3AD203B41FA5}">
                      <a16:colId xmlns:a16="http://schemas.microsoft.com/office/drawing/2014/main" val="1809939185"/>
                    </a:ext>
                  </a:extLst>
                </a:gridCol>
                <a:gridCol w="1030768">
                  <a:extLst>
                    <a:ext uri="{9D8B030D-6E8A-4147-A177-3AD203B41FA5}">
                      <a16:colId xmlns:a16="http://schemas.microsoft.com/office/drawing/2014/main" val="2419347979"/>
                    </a:ext>
                  </a:extLst>
                </a:gridCol>
                <a:gridCol w="2351080">
                  <a:extLst>
                    <a:ext uri="{9D8B030D-6E8A-4147-A177-3AD203B41FA5}">
                      <a16:colId xmlns:a16="http://schemas.microsoft.com/office/drawing/2014/main" val="1968977076"/>
                    </a:ext>
                  </a:extLst>
                </a:gridCol>
                <a:gridCol w="2069259">
                  <a:extLst>
                    <a:ext uri="{9D8B030D-6E8A-4147-A177-3AD203B41FA5}">
                      <a16:colId xmlns:a16="http://schemas.microsoft.com/office/drawing/2014/main" val="2186305863"/>
                    </a:ext>
                  </a:extLst>
                </a:gridCol>
                <a:gridCol w="2069259">
                  <a:extLst>
                    <a:ext uri="{9D8B030D-6E8A-4147-A177-3AD203B41FA5}">
                      <a16:colId xmlns:a16="http://schemas.microsoft.com/office/drawing/2014/main" val="3622295033"/>
                    </a:ext>
                  </a:extLst>
                </a:gridCol>
                <a:gridCol w="2177355">
                  <a:extLst>
                    <a:ext uri="{9D8B030D-6E8A-4147-A177-3AD203B41FA5}">
                      <a16:colId xmlns:a16="http://schemas.microsoft.com/office/drawing/2014/main" val="4179713699"/>
                    </a:ext>
                  </a:extLst>
                </a:gridCol>
              </a:tblGrid>
              <a:tr h="249339">
                <a:tc gridSpan="3">
                  <a:txBody>
                    <a:bodyPr/>
                    <a:lstStyle/>
                    <a:p>
                      <a:pPr algn="ctr" fontAlgn="ctr"/>
                      <a:r>
                        <a:rPr lang="ko-KR" altLang="en-US" sz="900" b="0" i="0" u="none" strike="noStrike" dirty="0">
                          <a:solidFill>
                            <a:srgbClr val="FFFFFF"/>
                          </a:solidFill>
                          <a:effectLst/>
                          <a:latin typeface="맑은 고딕" panose="020B0503020000020004" pitchFamily="50" charset="-127"/>
                          <a:ea typeface="맑은 고딕" panose="020B0503020000020004" pitchFamily="50" charset="-127"/>
                        </a:rPr>
                        <a:t>작업 내용</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FF"/>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ko-KR" altLang="en-US" sz="900" b="0" i="0" u="none" strike="noStrike">
                          <a:solidFill>
                            <a:srgbClr val="FFFFFF"/>
                          </a:solidFill>
                          <a:effectLst/>
                          <a:latin typeface="맑은 고딕" panose="020B0503020000020004" pitchFamily="50" charset="-127"/>
                          <a:ea typeface="맑은 고딕" panose="020B0503020000020004" pitchFamily="50" charset="-127"/>
                        </a:rPr>
                        <a:t>완료작업</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FF"/>
                    </a:solidFill>
                  </a:tcPr>
                </a:tc>
                <a:tc>
                  <a:txBody>
                    <a:bodyPr/>
                    <a:lstStyle/>
                    <a:p>
                      <a:pPr algn="ctr" fontAlgn="ctr"/>
                      <a:r>
                        <a:rPr lang="ko-KR" altLang="en-US" sz="900" b="0" i="0" u="none" strike="noStrike" dirty="0">
                          <a:solidFill>
                            <a:srgbClr val="FFFFFF"/>
                          </a:solidFill>
                          <a:effectLst/>
                          <a:latin typeface="맑은 고딕" panose="020B0503020000020004" pitchFamily="50" charset="-127"/>
                          <a:ea typeface="맑은 고딕" panose="020B0503020000020004" pitchFamily="50" charset="-127"/>
                        </a:rPr>
                        <a:t>개발 가능한 진척대비 </a:t>
                      </a:r>
                      <a:r>
                        <a:rPr lang="ko-KR" altLang="en-US" sz="900" b="0" i="0" u="none" strike="noStrike" dirty="0" err="1">
                          <a:solidFill>
                            <a:srgbClr val="FFFFFF"/>
                          </a:solidFill>
                          <a:effectLst/>
                          <a:latin typeface="맑은 고딕" panose="020B0503020000020004" pitchFamily="50" charset="-127"/>
                          <a:ea typeface="맑은 고딕" panose="020B0503020000020004" pitchFamily="50" charset="-127"/>
                        </a:rPr>
                        <a:t>완료율</a:t>
                      </a:r>
                      <a:endParaRPr lang="en-US" altLang="ko-KR" sz="900" b="0" i="0" u="none" strike="noStrike" dirty="0">
                        <a:solidFill>
                          <a:srgbClr val="FFFFFF"/>
                        </a:solidFill>
                        <a:effectLst/>
                        <a:latin typeface="맑은 고딕" panose="020B0503020000020004" pitchFamily="50" charset="-127"/>
                        <a:ea typeface="맑은 고딕" panose="020B0503020000020004" pitchFamily="50" charset="-127"/>
                      </a:endParaRPr>
                    </a:p>
                    <a:p>
                      <a:pPr algn="ctr" fontAlgn="ctr"/>
                      <a:r>
                        <a:rPr lang="en-US" altLang="ko-KR" sz="900" b="0" i="0" u="none" strike="noStrike" dirty="0">
                          <a:solidFill>
                            <a:srgbClr val="FFFFFF"/>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FFFFFF"/>
                          </a:solidFill>
                          <a:effectLst/>
                          <a:latin typeface="맑은 고딕" panose="020B0503020000020004" pitchFamily="50" charset="-127"/>
                          <a:ea typeface="맑은 고딕" panose="020B0503020000020004" pitchFamily="50" charset="-127"/>
                        </a:rPr>
                        <a:t>임의데이터 구현</a:t>
                      </a:r>
                      <a:r>
                        <a:rPr lang="en-US" altLang="ko-KR" sz="900" b="0" i="0" u="none" strike="noStrike" dirty="0">
                          <a:solidFill>
                            <a:srgbClr val="FFFFFF"/>
                          </a:solidFill>
                          <a:effectLst/>
                          <a:latin typeface="맑은 고딕" panose="020B0503020000020004" pitchFamily="50" charset="-127"/>
                          <a:ea typeface="맑은 고딕" panose="020B0503020000020004" pitchFamily="50" charset="-127"/>
                        </a:rPr>
                        <a:t>)</a:t>
                      </a:r>
                      <a:endParaRPr lang="ko-KR" altLang="en-US" sz="900" b="0" i="0" u="none" strike="noStrike" dirty="0">
                        <a:solidFill>
                          <a:srgbClr val="FFFFFF"/>
                        </a:solidFill>
                        <a:effectLst/>
                        <a:latin typeface="맑은 고딕" panose="020B0503020000020004" pitchFamily="50" charset="-127"/>
                        <a:ea typeface="맑은 고딕" panose="020B0503020000020004" pitchFamily="50" charset="-127"/>
                      </a:endParaRP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FF"/>
                    </a:solidFill>
                  </a:tcPr>
                </a:tc>
                <a:tc>
                  <a:txBody>
                    <a:bodyPr/>
                    <a:lstStyle/>
                    <a:p>
                      <a:pPr algn="ctr" fontAlgn="ctr"/>
                      <a:r>
                        <a:rPr lang="ko-KR" altLang="en-US" sz="900" b="0" i="0" u="none" strike="noStrike" dirty="0">
                          <a:solidFill>
                            <a:srgbClr val="FFFFFF"/>
                          </a:solidFill>
                          <a:effectLst/>
                          <a:latin typeface="맑은 고딕" panose="020B0503020000020004" pitchFamily="50" charset="-127"/>
                          <a:ea typeface="맑은 고딕" panose="020B0503020000020004" pitchFamily="50" charset="-127"/>
                        </a:rPr>
                        <a:t>추가 진행작업사항</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99FF"/>
                    </a:solidFill>
                  </a:tcPr>
                </a:tc>
                <a:extLst>
                  <a:ext uri="{0D108BD9-81ED-4DB2-BD59-A6C34878D82A}">
                    <a16:rowId xmlns:a16="http://schemas.microsoft.com/office/drawing/2014/main" val="1813829514"/>
                  </a:ext>
                </a:extLst>
              </a:tr>
              <a:tr h="249339">
                <a:tc rowSpan="15">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모뎀관리 프로그램</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기본 구성</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기본구성 설정</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538380"/>
                  </a:ext>
                </a:extLst>
              </a:tr>
              <a:tr h="249339">
                <a:tc vMerge="1">
                  <a:txBody>
                    <a:bodyPr/>
                    <a:lstStyle/>
                    <a:p>
                      <a:pPr latinLnBrk="1"/>
                      <a:endParaRPr lang="ko-KR" altLang="en-US"/>
                    </a:p>
                  </a:txBody>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공통부 구현</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err="1">
                          <a:solidFill>
                            <a:srgbClr val="000000"/>
                          </a:solidFill>
                          <a:effectLst/>
                          <a:latin typeface="맑은 고딕" panose="020B0503020000020004" pitchFamily="50" charset="-127"/>
                          <a:ea typeface="맑은 고딕" panose="020B0503020000020004" pitchFamily="50" charset="-127"/>
                        </a:rPr>
                        <a:t>공통부</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구현 완료</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96575"/>
                  </a:ext>
                </a:extLst>
              </a:tr>
              <a:tr h="249339">
                <a:tc vMerge="1">
                  <a:txBody>
                    <a:bodyPr/>
                    <a:lstStyle/>
                    <a:p>
                      <a:pPr latinLnBrk="1"/>
                      <a:endParaRPr lang="ko-KR" altLang="en-US"/>
                    </a:p>
                  </a:txBody>
                  <a:tcPr/>
                </a:tc>
                <a:tc rowSpan="8">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OMA</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Security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별 임의데이터 연동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190366"/>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Server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213952"/>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Access Contorl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549692"/>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Device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159856"/>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Connectivity Monitoring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181956"/>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Firmware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60%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363039"/>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Location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3305503"/>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Connectivity Statistics Object</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499444"/>
                  </a:ext>
                </a:extLst>
              </a:tr>
              <a:tr h="249339">
                <a:tc vMerge="1">
                  <a:txBody>
                    <a:bodyPr/>
                    <a:lstStyle/>
                    <a:p>
                      <a:pPr latinLnBrk="1"/>
                      <a:endParaRPr lang="ko-KR" altLang="en-US"/>
                    </a:p>
                  </a:txBody>
                  <a:tcPr/>
                </a:tc>
                <a:tc rowSpan="5">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KEPCO</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AMI Common Control</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34955"/>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AMI Network</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224462"/>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AMI Security</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70%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5068618"/>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b="0" i="0" u="none" strike="noStrike">
                          <a:solidFill>
                            <a:srgbClr val="000000"/>
                          </a:solidFill>
                          <a:effectLst/>
                          <a:latin typeface="맑은 고딕" panose="020B0503020000020004" pitchFamily="50" charset="-127"/>
                          <a:ea typeface="맑은 고딕" panose="020B0503020000020004" pitchFamily="50" charset="-127"/>
                        </a:rPr>
                        <a:t>AMI Server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연계서버</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별 임의데이터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11933"/>
                  </a:ext>
                </a:extLst>
              </a:tr>
              <a:tr h="249339">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AMI Server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업데이트 및 버전관리</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Resource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별 임의데이터 연동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실 데이터 및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H/W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연동</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5568404"/>
                  </a:ext>
                </a:extLst>
              </a:tr>
              <a:tr h="249339">
                <a:tc rowSpan="2">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스토리지 관리</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스토리지 개발</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Redis </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라이브러리 개발</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100%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054120"/>
                  </a:ext>
                </a:extLst>
              </a:tr>
              <a:tr h="249339">
                <a:tc vMerge="1">
                  <a:txBody>
                    <a:bodyPr/>
                    <a:lstStyle/>
                    <a:p>
                      <a:pPr latinLnBrk="1"/>
                      <a:endParaRPr lang="ko-KR" altLang="en-US"/>
                    </a:p>
                  </a:txBody>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스토리지 운영</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　</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30%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DLMS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검침 데이터 지원</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824917"/>
                  </a:ext>
                </a:extLst>
              </a:tr>
              <a:tr h="249339">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LwM2M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테스트 </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Server</a:t>
                      </a: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ko-KR" alt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개발 테스트용 서버 개발</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50%</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설정</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데이터 관리</a:t>
                      </a: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 DLMS </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연동</a:t>
                      </a:r>
                      <a:r>
                        <a:rPr lang="en-US" altLang="ko-KR" sz="900" b="0" i="0" u="none" strike="noStrike">
                          <a:solidFill>
                            <a:srgbClr val="000000"/>
                          </a:solidFill>
                          <a:effectLst/>
                          <a:latin typeface="맑은 고딕" panose="020B0503020000020004" pitchFamily="50" charset="-127"/>
                          <a:ea typeface="맑은 고딕" panose="020B0503020000020004" pitchFamily="50" charset="-127"/>
                        </a:rPr>
                        <a:t>,</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p>
                      <a:pPr algn="ctr" fontAlgn="ctr"/>
                      <a:r>
                        <a:rPr lang="en-US" altLang="ko-KR" sz="900" b="0" i="0" u="none" strike="noStrike" dirty="0">
                          <a:solidFill>
                            <a:srgbClr val="000000"/>
                          </a:solidFill>
                          <a:effectLst/>
                          <a:latin typeface="맑은 고딕" panose="020B0503020000020004" pitchFamily="50" charset="-127"/>
                          <a:ea typeface="맑은 고딕" panose="020B0503020000020004" pitchFamily="50" charset="-127"/>
                        </a:rPr>
                        <a:t>OMA/KEPCO</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 규격 상세개발</a:t>
                      </a:r>
                    </a:p>
                  </a:txBody>
                  <a:tcPr marL="9224" marR="9224" marT="9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6856024"/>
                  </a:ext>
                </a:extLst>
              </a:tr>
            </a:tbl>
          </a:graphicData>
        </a:graphic>
      </p:graphicFrame>
    </p:spTree>
    <p:extLst>
      <p:ext uri="{BB962C8B-B14F-4D97-AF65-F5344CB8AC3E}">
        <p14:creationId xmlns:p14="http://schemas.microsoft.com/office/powerpoint/2010/main" val="281743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84757"/>
          </a:xfrm>
        </p:spPr>
        <p:txBody>
          <a:bodyPr rtlCol="0">
            <a:normAutofit fontScale="90000"/>
          </a:bodyPr>
          <a:lstStyle/>
          <a:p>
            <a:pPr rtl="0"/>
            <a:r>
              <a:rPr lang="en-US" altLang="ko" dirty="0">
                <a:latin typeface="Malgun Gothic" panose="020B0503020000020004" pitchFamily="50" charset="-127"/>
                <a:ea typeface="Malgun Gothic" panose="020B0503020000020004" pitchFamily="50" charset="-127"/>
              </a:rPr>
              <a:t>Lwm2m</a:t>
            </a:r>
            <a:endParaRPr lang="ko" dirty="0">
              <a:latin typeface="Malgun Gothic" panose="020B0503020000020004" pitchFamily="50" charset="-127"/>
              <a:ea typeface="Malgun Gothic" panose="020B0503020000020004" pitchFamily="50" charset="-127"/>
            </a:endParaRPr>
          </a:p>
        </p:txBody>
      </p:sp>
      <p:sp>
        <p:nvSpPr>
          <p:cNvPr id="5" name="내용 개체 틀 4">
            <a:extLst>
              <a:ext uri="{FF2B5EF4-FFF2-40B4-BE49-F238E27FC236}">
                <a16:creationId xmlns:a16="http://schemas.microsoft.com/office/drawing/2014/main" id="{98CF1D63-3035-4BC4-B9AC-5574AC17C93A}"/>
              </a:ext>
            </a:extLst>
          </p:cNvPr>
          <p:cNvSpPr>
            <a:spLocks noGrp="1"/>
          </p:cNvSpPr>
          <p:nvPr>
            <p:ph idx="1"/>
          </p:nvPr>
        </p:nvSpPr>
        <p:spPr>
          <a:xfrm>
            <a:off x="581192" y="3912870"/>
            <a:ext cx="11029615" cy="2242974"/>
          </a:xfrm>
        </p:spPr>
        <p:txBody>
          <a:bodyPr>
            <a:normAutofit/>
          </a:bodyPr>
          <a:lstStyle/>
          <a:p>
            <a:r>
              <a:rPr lang="en-US" altLang="ko-KR" dirty="0"/>
              <a:t>Java</a:t>
            </a:r>
            <a:r>
              <a:rPr lang="ko-KR" altLang="en-US" dirty="0"/>
              <a:t> </a:t>
            </a:r>
            <a:r>
              <a:rPr lang="en-US" altLang="ko-KR" dirty="0"/>
              <a:t>S/W </a:t>
            </a:r>
            <a:r>
              <a:rPr lang="ko-KR" altLang="en-US" dirty="0"/>
              <a:t>개발</a:t>
            </a:r>
            <a:endParaRPr lang="en-US" altLang="ko-KR" dirty="0"/>
          </a:p>
          <a:p>
            <a:r>
              <a:rPr lang="en-US" altLang="ko-KR" dirty="0"/>
              <a:t>LwM2M Server (</a:t>
            </a:r>
            <a:r>
              <a:rPr lang="ko-KR" altLang="en-US" dirty="0"/>
              <a:t>테스트 개발용 구동버전</a:t>
            </a:r>
            <a:r>
              <a:rPr lang="en-US" altLang="ko-KR" dirty="0"/>
              <a:t>) </a:t>
            </a:r>
            <a:r>
              <a:rPr lang="ko-KR" altLang="en-US" dirty="0"/>
              <a:t>개발</a:t>
            </a:r>
            <a:endParaRPr lang="en-US" altLang="ko-KR" dirty="0"/>
          </a:p>
          <a:p>
            <a:r>
              <a:rPr lang="en-US" altLang="ko-KR" dirty="0"/>
              <a:t>Redis (</a:t>
            </a:r>
            <a:r>
              <a:rPr lang="en-US" altLang="ko-KR" dirty="0" err="1"/>
              <a:t>DataBase</a:t>
            </a:r>
            <a:r>
              <a:rPr lang="en-US" altLang="ko-KR" dirty="0"/>
              <a:t>) </a:t>
            </a:r>
            <a:r>
              <a:rPr lang="ko-KR" altLang="en-US" dirty="0"/>
              <a:t>사용</a:t>
            </a:r>
            <a:endParaRPr lang="en-US" altLang="ko-KR" dirty="0"/>
          </a:p>
          <a:p>
            <a:r>
              <a:rPr lang="ko-KR" altLang="en-US" dirty="0"/>
              <a:t>한전에서 제시한 </a:t>
            </a:r>
            <a:r>
              <a:rPr lang="en-US" altLang="ko-KR" dirty="0"/>
              <a:t>LwM2M OMA </a:t>
            </a:r>
            <a:r>
              <a:rPr lang="ko-KR" altLang="en-US" dirty="0"/>
              <a:t>규격과 </a:t>
            </a:r>
            <a:r>
              <a:rPr lang="en-US" altLang="ko-KR" dirty="0"/>
              <a:t>KEPCO </a:t>
            </a:r>
            <a:r>
              <a:rPr lang="ko-KR" altLang="en-US" dirty="0"/>
              <a:t>규격을 바탕으로 한전용 </a:t>
            </a:r>
            <a:r>
              <a:rPr lang="en-US" altLang="ko-KR" dirty="0"/>
              <a:t>LwM2M Client </a:t>
            </a:r>
            <a:r>
              <a:rPr lang="ko-KR" altLang="en-US" dirty="0"/>
              <a:t>구동용 개발</a:t>
            </a:r>
          </a:p>
        </p:txBody>
      </p:sp>
      <p:sp>
        <p:nvSpPr>
          <p:cNvPr id="7" name="사각형: 둥근 모서리 6">
            <a:extLst>
              <a:ext uri="{FF2B5EF4-FFF2-40B4-BE49-F238E27FC236}">
                <a16:creationId xmlns:a16="http://schemas.microsoft.com/office/drawing/2014/main" id="{972837F9-A768-4A91-8ABC-7DB029635528}"/>
              </a:ext>
            </a:extLst>
          </p:cNvPr>
          <p:cNvSpPr/>
          <p:nvPr/>
        </p:nvSpPr>
        <p:spPr>
          <a:xfrm>
            <a:off x="3033658" y="1816520"/>
            <a:ext cx="1882589" cy="997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LwM2M</a:t>
            </a:r>
          </a:p>
          <a:p>
            <a:pPr algn="ctr"/>
            <a:r>
              <a:rPr lang="en-US" altLang="ko-KR" dirty="0"/>
              <a:t>Server </a:t>
            </a:r>
            <a:r>
              <a:rPr lang="en-US" altLang="ko-KR" dirty="0">
                <a:latin typeface="맑은 고딕" panose="020B0503020000020004" pitchFamily="50" charset="-127"/>
                <a:ea typeface="맑은 고딕" panose="020B0503020000020004" pitchFamily="50" charset="-127"/>
              </a:rPr>
              <a:t>(</a:t>
            </a:r>
            <a:r>
              <a:rPr lang="ko-KR" altLang="en-US" dirty="0">
                <a:latin typeface="맑은 고딕" panose="020B0503020000020004" pitchFamily="50" charset="-127"/>
                <a:ea typeface="맑은 고딕" panose="020B0503020000020004" pitchFamily="50" charset="-127"/>
              </a:rPr>
              <a:t>테스트용</a:t>
            </a:r>
            <a:r>
              <a:rPr lang="en-US" altLang="ko-KR" dirty="0">
                <a:latin typeface="맑은 고딕" panose="020B0503020000020004" pitchFamily="50" charset="-127"/>
                <a:ea typeface="맑은 고딕" panose="020B0503020000020004" pitchFamily="50" charset="-127"/>
              </a:rPr>
              <a:t>)</a:t>
            </a:r>
            <a:endParaRPr lang="ko-KR" altLang="en-US" dirty="0">
              <a:latin typeface="맑은 고딕" panose="020B0503020000020004" pitchFamily="50" charset="-127"/>
              <a:ea typeface="맑은 고딕" panose="020B0503020000020004" pitchFamily="50" charset="-127"/>
            </a:endParaRPr>
          </a:p>
        </p:txBody>
      </p:sp>
      <p:sp>
        <p:nvSpPr>
          <p:cNvPr id="9" name="사각형: 둥근 모서리 8">
            <a:extLst>
              <a:ext uri="{FF2B5EF4-FFF2-40B4-BE49-F238E27FC236}">
                <a16:creationId xmlns:a16="http://schemas.microsoft.com/office/drawing/2014/main" id="{8FE94DA3-6184-4369-B7A0-C26901FEB47E}"/>
              </a:ext>
            </a:extLst>
          </p:cNvPr>
          <p:cNvSpPr/>
          <p:nvPr/>
        </p:nvSpPr>
        <p:spPr>
          <a:xfrm>
            <a:off x="6929719" y="1317634"/>
            <a:ext cx="1882589" cy="997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LwM2M</a:t>
            </a:r>
          </a:p>
          <a:p>
            <a:pPr algn="ctr"/>
            <a:r>
              <a:rPr lang="en-US" altLang="ko-KR" dirty="0"/>
              <a:t>Client</a:t>
            </a:r>
            <a:endParaRPr lang="ko-KR" altLang="en-US" dirty="0"/>
          </a:p>
        </p:txBody>
      </p:sp>
      <p:sp>
        <p:nvSpPr>
          <p:cNvPr id="11" name="사각형: 둥근 모서리 10">
            <a:extLst>
              <a:ext uri="{FF2B5EF4-FFF2-40B4-BE49-F238E27FC236}">
                <a16:creationId xmlns:a16="http://schemas.microsoft.com/office/drawing/2014/main" id="{D6A8ED76-BFD4-4124-8397-C263B692DCAB}"/>
              </a:ext>
            </a:extLst>
          </p:cNvPr>
          <p:cNvSpPr/>
          <p:nvPr/>
        </p:nvSpPr>
        <p:spPr>
          <a:xfrm>
            <a:off x="6929718" y="2356872"/>
            <a:ext cx="1882589" cy="997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LwM2M</a:t>
            </a:r>
          </a:p>
          <a:p>
            <a:pPr algn="ctr"/>
            <a:r>
              <a:rPr lang="en-US" altLang="ko-KR" dirty="0"/>
              <a:t>Client</a:t>
            </a:r>
            <a:endParaRPr lang="ko-KR" altLang="en-US" dirty="0"/>
          </a:p>
        </p:txBody>
      </p:sp>
      <p:sp>
        <p:nvSpPr>
          <p:cNvPr id="14" name="화살표: 왼쪽/오른쪽 13">
            <a:extLst>
              <a:ext uri="{FF2B5EF4-FFF2-40B4-BE49-F238E27FC236}">
                <a16:creationId xmlns:a16="http://schemas.microsoft.com/office/drawing/2014/main" id="{49CE35C7-82C2-4C9D-A66C-E494588DF55F}"/>
              </a:ext>
            </a:extLst>
          </p:cNvPr>
          <p:cNvSpPr/>
          <p:nvPr/>
        </p:nvSpPr>
        <p:spPr>
          <a:xfrm>
            <a:off x="5433509" y="2167268"/>
            <a:ext cx="978946" cy="3792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9AA4BDBE-4EEF-44BB-B2E7-1658E02B90F8}"/>
              </a:ext>
            </a:extLst>
          </p:cNvPr>
          <p:cNvSpPr txBox="1"/>
          <p:nvPr/>
        </p:nvSpPr>
        <p:spPr>
          <a:xfrm>
            <a:off x="7623019" y="3396110"/>
            <a:ext cx="800219" cy="475451"/>
          </a:xfrm>
          <a:prstGeom prst="rect">
            <a:avLst/>
          </a:prstGeom>
          <a:noFill/>
        </p:spPr>
        <p:txBody>
          <a:bodyPr vert="eaVert" wrap="none" rtlCol="0">
            <a:spAutoFit/>
          </a:bodyPr>
          <a:lstStyle/>
          <a:p>
            <a:r>
              <a:rPr lang="en-US" altLang="ko-KR" sz="4000" b="1" dirty="0"/>
              <a:t>…</a:t>
            </a:r>
            <a:endParaRPr lang="ko-KR" altLang="en-US" sz="4000" b="1" dirty="0"/>
          </a:p>
        </p:txBody>
      </p:sp>
      <p:sp>
        <p:nvSpPr>
          <p:cNvPr id="4" name="사각형: 둥근 모서리 3">
            <a:extLst>
              <a:ext uri="{FF2B5EF4-FFF2-40B4-BE49-F238E27FC236}">
                <a16:creationId xmlns:a16="http://schemas.microsoft.com/office/drawing/2014/main" id="{AD5FCBAE-CE78-48D7-B4E9-B4FED564133A}"/>
              </a:ext>
            </a:extLst>
          </p:cNvPr>
          <p:cNvSpPr/>
          <p:nvPr/>
        </p:nvSpPr>
        <p:spPr>
          <a:xfrm>
            <a:off x="3517751" y="3396110"/>
            <a:ext cx="914399" cy="4754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Redis</a:t>
            </a:r>
            <a:endParaRPr lang="ko-KR" altLang="en-US" dirty="0"/>
          </a:p>
        </p:txBody>
      </p:sp>
      <p:sp>
        <p:nvSpPr>
          <p:cNvPr id="6" name="화살표: 왼쪽/오른쪽 5">
            <a:extLst>
              <a:ext uri="{FF2B5EF4-FFF2-40B4-BE49-F238E27FC236}">
                <a16:creationId xmlns:a16="http://schemas.microsoft.com/office/drawing/2014/main" id="{BFED0652-0EBC-42F2-BA7F-FEC5456758B5}"/>
              </a:ext>
            </a:extLst>
          </p:cNvPr>
          <p:cNvSpPr/>
          <p:nvPr/>
        </p:nvSpPr>
        <p:spPr>
          <a:xfrm rot="5400000">
            <a:off x="3784201" y="2975206"/>
            <a:ext cx="381500" cy="2138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4791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84757"/>
          </a:xfrm>
        </p:spPr>
        <p:txBody>
          <a:bodyPr rtlCol="0">
            <a:normAutofit fontScale="90000"/>
          </a:bodyPr>
          <a:lstStyle/>
          <a:p>
            <a:pPr rtl="0"/>
            <a:r>
              <a:rPr lang="en-US" altLang="ko" dirty="0">
                <a:latin typeface="Malgun Gothic" panose="020B0503020000020004" pitchFamily="50" charset="-127"/>
                <a:ea typeface="Malgun Gothic" panose="020B0503020000020004" pitchFamily="50" charset="-127"/>
              </a:rPr>
              <a:t>Lwm2m </a:t>
            </a:r>
            <a:r>
              <a:rPr lang="ko-KR" altLang="en-US" dirty="0">
                <a:latin typeface="Malgun Gothic" panose="020B0503020000020004" pitchFamily="50" charset="-127"/>
                <a:ea typeface="Malgun Gothic" panose="020B0503020000020004" pitchFamily="50" charset="-127"/>
              </a:rPr>
              <a:t>구현사항</a:t>
            </a:r>
            <a:endParaRPr lang="ko" dirty="0">
              <a:latin typeface="Malgun Gothic" panose="020B0503020000020004" pitchFamily="50" charset="-127"/>
              <a:ea typeface="Malgun Gothic" panose="020B0503020000020004" pitchFamily="50" charset="-127"/>
            </a:endParaRPr>
          </a:p>
        </p:txBody>
      </p:sp>
      <p:sp>
        <p:nvSpPr>
          <p:cNvPr id="5" name="내용 개체 틀 4">
            <a:extLst>
              <a:ext uri="{FF2B5EF4-FFF2-40B4-BE49-F238E27FC236}">
                <a16:creationId xmlns:a16="http://schemas.microsoft.com/office/drawing/2014/main" id="{98CF1D63-3035-4BC4-B9AC-5574AC17C93A}"/>
              </a:ext>
            </a:extLst>
          </p:cNvPr>
          <p:cNvSpPr>
            <a:spLocks noGrp="1"/>
          </p:cNvSpPr>
          <p:nvPr>
            <p:ph idx="1"/>
          </p:nvPr>
        </p:nvSpPr>
        <p:spPr>
          <a:xfrm>
            <a:off x="581192" y="1449375"/>
            <a:ext cx="11029615" cy="4981242"/>
          </a:xfrm>
        </p:spPr>
        <p:txBody>
          <a:bodyPr>
            <a:normAutofit lnSpcReduction="10000"/>
          </a:bodyPr>
          <a:lstStyle/>
          <a:p>
            <a:r>
              <a:rPr lang="en-US" altLang="ko-KR" dirty="0"/>
              <a:t>LwM2M</a:t>
            </a:r>
            <a:r>
              <a:rPr lang="ko-KR" altLang="en-US" dirty="0"/>
              <a:t> </a:t>
            </a:r>
            <a:r>
              <a:rPr lang="en-US" altLang="ko-KR" dirty="0" err="1"/>
              <a:t>CoAP</a:t>
            </a:r>
            <a:endParaRPr lang="en-US" altLang="ko-KR" dirty="0"/>
          </a:p>
          <a:p>
            <a:pPr marL="0" indent="0">
              <a:buNone/>
            </a:pPr>
            <a:r>
              <a:rPr lang="en-US" altLang="ko-KR" dirty="0"/>
              <a:t>	- Registration : Client</a:t>
            </a:r>
            <a:r>
              <a:rPr lang="ko-KR" altLang="en-US" dirty="0"/>
              <a:t>에서 등록절차 진행</a:t>
            </a:r>
            <a:r>
              <a:rPr lang="en-US" altLang="ko-KR" dirty="0"/>
              <a:t>, </a:t>
            </a:r>
            <a:r>
              <a:rPr lang="ko-KR" altLang="en-US" dirty="0"/>
              <a:t>개발테스트 서버에서 등록된 </a:t>
            </a:r>
            <a:r>
              <a:rPr lang="en-US" altLang="ko-KR" dirty="0"/>
              <a:t>Client</a:t>
            </a:r>
            <a:r>
              <a:rPr lang="ko-KR" altLang="en-US" dirty="0"/>
              <a:t>를 관리</a:t>
            </a:r>
            <a:endParaRPr lang="en-US" altLang="ko-KR" dirty="0"/>
          </a:p>
          <a:p>
            <a:pPr marL="0" indent="0">
              <a:buNone/>
            </a:pPr>
            <a:r>
              <a:rPr lang="en-US" altLang="ko-KR" dirty="0"/>
              <a:t>	- Read : </a:t>
            </a:r>
            <a:r>
              <a:rPr lang="ko-KR" altLang="en-US" dirty="0"/>
              <a:t>개발용 테스트 서버에서 </a:t>
            </a:r>
            <a:r>
              <a:rPr lang="en-US" altLang="ko-KR" dirty="0"/>
              <a:t>Client </a:t>
            </a:r>
            <a:r>
              <a:rPr lang="ko-KR" altLang="en-US" dirty="0"/>
              <a:t>에 대한 리소스 정보들을 </a:t>
            </a:r>
            <a:r>
              <a:rPr lang="en-US" altLang="ko-KR" dirty="0"/>
              <a:t>Read</a:t>
            </a:r>
          </a:p>
          <a:p>
            <a:pPr marL="0" indent="0">
              <a:buNone/>
            </a:pPr>
            <a:r>
              <a:rPr lang="en-US" altLang="ko-KR" dirty="0"/>
              <a:t>	- Write : </a:t>
            </a:r>
            <a:r>
              <a:rPr lang="ko-KR" altLang="en-US" dirty="0"/>
              <a:t>개발용 테스트 서버에서 </a:t>
            </a:r>
            <a:r>
              <a:rPr lang="en-US" altLang="ko-KR" dirty="0"/>
              <a:t>Client </a:t>
            </a:r>
            <a:r>
              <a:rPr lang="ko-KR" altLang="en-US" dirty="0"/>
              <a:t>에 대한 리소스 정보들을 업데이트 또는 </a:t>
            </a:r>
            <a:r>
              <a:rPr lang="en-US" altLang="ko-KR" dirty="0"/>
              <a:t>Write</a:t>
            </a:r>
          </a:p>
          <a:p>
            <a:pPr marL="0" indent="0">
              <a:buNone/>
            </a:pPr>
            <a:r>
              <a:rPr lang="en-US" altLang="ko-KR" dirty="0"/>
              <a:t>	- Execute : </a:t>
            </a:r>
            <a:r>
              <a:rPr lang="ko-KR" altLang="en-US" dirty="0"/>
              <a:t>실행 명령을 서버에서 발생시켜 </a:t>
            </a:r>
            <a:r>
              <a:rPr lang="en-US" altLang="ko-KR" dirty="0"/>
              <a:t>Client</a:t>
            </a:r>
            <a:r>
              <a:rPr lang="ko-KR" altLang="en-US" dirty="0"/>
              <a:t>가 기능 수행 </a:t>
            </a:r>
            <a:r>
              <a:rPr lang="en-US" altLang="ko-KR" dirty="0"/>
              <a:t>(OMA</a:t>
            </a:r>
            <a:r>
              <a:rPr lang="ko-KR" altLang="en-US" dirty="0"/>
              <a:t> </a:t>
            </a:r>
            <a:r>
              <a:rPr lang="en-US" altLang="ko-KR" dirty="0"/>
              <a:t>Object 1</a:t>
            </a:r>
            <a:r>
              <a:rPr lang="ko-KR" altLang="en-US" dirty="0"/>
              <a:t>번 일부 </a:t>
            </a:r>
            <a:r>
              <a:rPr lang="en-US" altLang="ko-KR" dirty="0"/>
              <a:t>Exec</a:t>
            </a:r>
            <a:r>
              <a:rPr lang="ko-KR" altLang="en-US" dirty="0"/>
              <a:t> 구현</a:t>
            </a:r>
            <a:r>
              <a:rPr lang="en-US" altLang="ko-KR" dirty="0"/>
              <a:t>)</a:t>
            </a:r>
          </a:p>
          <a:p>
            <a:pPr marL="0" indent="0">
              <a:buNone/>
            </a:pPr>
            <a:r>
              <a:rPr lang="en-US" altLang="ko-KR" dirty="0"/>
              <a:t>	- Observe : </a:t>
            </a:r>
            <a:r>
              <a:rPr lang="ko-KR" altLang="en-US" dirty="0"/>
              <a:t>개발 테스트용 </a:t>
            </a:r>
            <a:r>
              <a:rPr lang="en-US" altLang="ko-KR" dirty="0"/>
              <a:t>Server</a:t>
            </a:r>
            <a:r>
              <a:rPr lang="ko-KR" altLang="en-US" dirty="0"/>
              <a:t>에서 </a:t>
            </a:r>
            <a:r>
              <a:rPr lang="en-US" altLang="ko-KR" dirty="0"/>
              <a:t>Observe </a:t>
            </a:r>
            <a:r>
              <a:rPr lang="ko-KR" altLang="en-US" dirty="0"/>
              <a:t>기능 표출</a:t>
            </a:r>
            <a:r>
              <a:rPr lang="en-US" altLang="ko-KR" dirty="0"/>
              <a:t> (Observe</a:t>
            </a:r>
            <a:r>
              <a:rPr lang="ko-KR" altLang="en-US" dirty="0"/>
              <a:t> 초기 데이터 표출</a:t>
            </a:r>
            <a:r>
              <a:rPr lang="en-US" altLang="ko-KR" dirty="0"/>
              <a:t>)</a:t>
            </a:r>
          </a:p>
          <a:p>
            <a:pPr marL="0" indent="0">
              <a:buNone/>
            </a:pPr>
            <a:r>
              <a:rPr lang="en-US" altLang="ko-KR" dirty="0"/>
              <a:t>			    </a:t>
            </a:r>
            <a:r>
              <a:rPr lang="ko-KR" altLang="en-US" dirty="0"/>
              <a:t>동작중인 </a:t>
            </a:r>
            <a:r>
              <a:rPr lang="en-US" altLang="ko-KR" dirty="0"/>
              <a:t>Observe </a:t>
            </a:r>
            <a:r>
              <a:rPr lang="ko-KR" altLang="en-US" dirty="0"/>
              <a:t>정보 표출</a:t>
            </a:r>
            <a:r>
              <a:rPr lang="en-US" altLang="ko-KR" dirty="0"/>
              <a:t>, </a:t>
            </a:r>
            <a:r>
              <a:rPr lang="ko-KR" altLang="en-US" dirty="0"/>
              <a:t>전체 </a:t>
            </a:r>
            <a:r>
              <a:rPr lang="en-US" altLang="ko-KR" dirty="0"/>
              <a:t>Observe </a:t>
            </a:r>
            <a:r>
              <a:rPr lang="ko-KR" altLang="en-US" dirty="0"/>
              <a:t>취소 기능</a:t>
            </a:r>
            <a:endParaRPr lang="en-US" altLang="ko-KR" dirty="0"/>
          </a:p>
          <a:p>
            <a:r>
              <a:rPr lang="en-US" altLang="ko-KR" dirty="0"/>
              <a:t>Redis</a:t>
            </a:r>
          </a:p>
          <a:p>
            <a:pPr marL="0" indent="0">
              <a:buNone/>
            </a:pPr>
            <a:r>
              <a:rPr lang="en-US" altLang="ko-KR" dirty="0"/>
              <a:t>	- </a:t>
            </a:r>
            <a:r>
              <a:rPr lang="en-US" altLang="ko-KR" dirty="0" err="1"/>
              <a:t>DataBase</a:t>
            </a:r>
            <a:r>
              <a:rPr lang="en-US" altLang="ko-KR" dirty="0"/>
              <a:t> : Observe</a:t>
            </a:r>
            <a:r>
              <a:rPr lang="ko-KR" altLang="en-US" dirty="0"/>
              <a:t> 이력 정보를 저장 및 화면 출력</a:t>
            </a:r>
            <a:endParaRPr lang="en-US" altLang="ko-KR" dirty="0"/>
          </a:p>
          <a:p>
            <a:pPr marL="0" indent="0">
              <a:buNone/>
            </a:pPr>
            <a:endParaRPr lang="en-US" altLang="ko-KR" dirty="0"/>
          </a:p>
          <a:p>
            <a:r>
              <a:rPr lang="ko-KR" altLang="en-US" dirty="0"/>
              <a:t>기타</a:t>
            </a:r>
            <a:endParaRPr lang="en-US" altLang="ko-KR" dirty="0"/>
          </a:p>
          <a:p>
            <a:pPr marL="0" indent="0">
              <a:buNone/>
            </a:pPr>
            <a:r>
              <a:rPr lang="en-US" altLang="ko-KR" dirty="0"/>
              <a:t>	- </a:t>
            </a:r>
            <a:r>
              <a:rPr lang="ko-KR" altLang="en-US" dirty="0"/>
              <a:t>현재 </a:t>
            </a:r>
            <a:r>
              <a:rPr lang="en-US" altLang="ko-KR" dirty="0"/>
              <a:t>S/W </a:t>
            </a:r>
            <a:r>
              <a:rPr lang="ko-KR" altLang="en-US" dirty="0"/>
              <a:t>로 구현된 임의 값 기능 구현 </a:t>
            </a:r>
            <a:r>
              <a:rPr lang="en-US" altLang="ko-KR" dirty="0"/>
              <a:t>– </a:t>
            </a:r>
            <a:r>
              <a:rPr lang="ko-KR" altLang="en-US" dirty="0"/>
              <a:t>실 연동 데이터로 상세 기능 개발 진행 필요</a:t>
            </a:r>
            <a:endParaRPr lang="en-US" altLang="ko-KR" dirty="0"/>
          </a:p>
          <a:p>
            <a:pPr marL="0" indent="0">
              <a:buNone/>
            </a:pPr>
            <a:endParaRPr lang="ko-KR" altLang="en-US" dirty="0"/>
          </a:p>
        </p:txBody>
      </p:sp>
    </p:spTree>
    <p:extLst>
      <p:ext uri="{BB962C8B-B14F-4D97-AF65-F5344CB8AC3E}">
        <p14:creationId xmlns:p14="http://schemas.microsoft.com/office/powerpoint/2010/main" val="343720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8D374D-4ED3-4C86-B68C-EEAF741D01B5}"/>
              </a:ext>
            </a:extLst>
          </p:cNvPr>
          <p:cNvSpPr>
            <a:spLocks noGrp="1"/>
          </p:cNvSpPr>
          <p:nvPr>
            <p:ph type="title"/>
          </p:nvPr>
        </p:nvSpPr>
        <p:spPr>
          <a:xfrm>
            <a:off x="767857" y="933450"/>
            <a:ext cx="3031852" cy="1722419"/>
          </a:xfrm>
        </p:spPr>
        <p:txBody>
          <a:bodyPr anchor="b">
            <a:normAutofit/>
          </a:bodyPr>
          <a:lstStyle/>
          <a:p>
            <a:r>
              <a:rPr lang="en-US" altLang="ko-KR" dirty="0"/>
              <a:t>REGISTRATION</a:t>
            </a:r>
            <a:endParaRPr lang="ko-KR" altLang="en-US" dirty="0"/>
          </a:p>
        </p:txBody>
      </p:sp>
      <p:sp>
        <p:nvSpPr>
          <p:cNvPr id="3" name="내용 개체 틀 2">
            <a:extLst>
              <a:ext uri="{FF2B5EF4-FFF2-40B4-BE49-F238E27FC236}">
                <a16:creationId xmlns:a16="http://schemas.microsoft.com/office/drawing/2014/main" id="{E4AFA3AF-808C-4519-A414-645CE5B57642}"/>
              </a:ext>
            </a:extLst>
          </p:cNvPr>
          <p:cNvSpPr>
            <a:spLocks noGrp="1"/>
          </p:cNvSpPr>
          <p:nvPr>
            <p:ph type="body" sz="half" idx="2"/>
          </p:nvPr>
        </p:nvSpPr>
        <p:spPr>
          <a:xfrm>
            <a:off x="767857" y="2836654"/>
            <a:ext cx="3031852" cy="3001392"/>
          </a:xfrm>
        </p:spPr>
        <p:txBody>
          <a:bodyPr anchor="t">
            <a:normAutofit/>
          </a:bodyPr>
          <a:lstStyle/>
          <a:p>
            <a:r>
              <a:rPr lang="en-US" altLang="ko-KR" dirty="0"/>
              <a:t>LwM2M </a:t>
            </a:r>
            <a:r>
              <a:rPr lang="ko-KR" altLang="en-US" dirty="0"/>
              <a:t>개발 테스트서버 </a:t>
            </a:r>
            <a:r>
              <a:rPr lang="en-US" altLang="ko-KR" dirty="0"/>
              <a:t>– </a:t>
            </a:r>
            <a:r>
              <a:rPr lang="ko-KR" altLang="en-US" dirty="0"/>
              <a:t>클라이언트 간 등록절차를 진행하고 클라이언트에서 등록한 </a:t>
            </a:r>
            <a:r>
              <a:rPr lang="en-US" altLang="ko-KR" dirty="0"/>
              <a:t>OMA </a:t>
            </a:r>
            <a:r>
              <a:rPr lang="ko-KR" altLang="en-US" dirty="0"/>
              <a:t>규격 및 </a:t>
            </a:r>
            <a:r>
              <a:rPr lang="en-US" altLang="ko-KR" dirty="0"/>
              <a:t>KEPCO </a:t>
            </a:r>
            <a:r>
              <a:rPr lang="ko-KR" altLang="en-US" dirty="0"/>
              <a:t>규격에 맞춰 화면 기능 제공</a:t>
            </a:r>
            <a:endParaRPr lang="en-US" altLang="ko-KR" dirty="0"/>
          </a:p>
          <a:p>
            <a:endParaRPr lang="en-US" altLang="ko-KR" dirty="0"/>
          </a:p>
          <a:p>
            <a:r>
              <a:rPr lang="ko-KR" altLang="en-US" dirty="0"/>
              <a:t>등록된 </a:t>
            </a:r>
            <a:r>
              <a:rPr lang="en-US" altLang="ko-KR" dirty="0"/>
              <a:t>Object</a:t>
            </a:r>
            <a:r>
              <a:rPr lang="ko-KR" altLang="en-US" dirty="0"/>
              <a:t>별 </a:t>
            </a:r>
            <a:r>
              <a:rPr lang="en-US" altLang="ko-KR" dirty="0"/>
              <a:t>Resource </a:t>
            </a:r>
            <a:r>
              <a:rPr lang="ko-KR" altLang="en-US" dirty="0"/>
              <a:t>정보 출력</a:t>
            </a:r>
          </a:p>
        </p:txBody>
      </p:sp>
      <p:pic>
        <p:nvPicPr>
          <p:cNvPr id="8" name="그림 7">
            <a:extLst>
              <a:ext uri="{FF2B5EF4-FFF2-40B4-BE49-F238E27FC236}">
                <a16:creationId xmlns:a16="http://schemas.microsoft.com/office/drawing/2014/main" id="{BA0B6614-D07C-4B5E-889B-470A3878ED07}"/>
              </a:ext>
            </a:extLst>
          </p:cNvPr>
          <p:cNvPicPr>
            <a:picLocks noChangeAspect="1"/>
          </p:cNvPicPr>
          <p:nvPr/>
        </p:nvPicPr>
        <p:blipFill>
          <a:blip r:embed="rId2"/>
          <a:stretch>
            <a:fillRect/>
          </a:stretch>
        </p:blipFill>
        <p:spPr>
          <a:xfrm>
            <a:off x="4218744" y="601466"/>
            <a:ext cx="7577767" cy="4262494"/>
          </a:xfrm>
          <a:prstGeom prst="rect">
            <a:avLst/>
          </a:prstGeom>
        </p:spPr>
      </p:pic>
      <p:pic>
        <p:nvPicPr>
          <p:cNvPr id="6" name="그림 5">
            <a:extLst>
              <a:ext uri="{FF2B5EF4-FFF2-40B4-BE49-F238E27FC236}">
                <a16:creationId xmlns:a16="http://schemas.microsoft.com/office/drawing/2014/main" id="{F0AB6D24-FEB6-4649-832A-33A0729C721F}"/>
              </a:ext>
            </a:extLst>
          </p:cNvPr>
          <p:cNvPicPr>
            <a:picLocks noChangeAspect="1"/>
          </p:cNvPicPr>
          <p:nvPr/>
        </p:nvPicPr>
        <p:blipFill>
          <a:blip r:embed="rId3"/>
          <a:stretch>
            <a:fillRect/>
          </a:stretch>
        </p:blipFill>
        <p:spPr>
          <a:xfrm>
            <a:off x="4218744" y="5838046"/>
            <a:ext cx="7906580" cy="542634"/>
          </a:xfrm>
          <a:prstGeom prst="rect">
            <a:avLst/>
          </a:prstGeom>
        </p:spPr>
      </p:pic>
      <p:pic>
        <p:nvPicPr>
          <p:cNvPr id="9" name="그림 8">
            <a:extLst>
              <a:ext uri="{FF2B5EF4-FFF2-40B4-BE49-F238E27FC236}">
                <a16:creationId xmlns:a16="http://schemas.microsoft.com/office/drawing/2014/main" id="{C6140F52-065C-4696-B8CD-8D41D28C04BC}"/>
              </a:ext>
            </a:extLst>
          </p:cNvPr>
          <p:cNvPicPr>
            <a:picLocks noChangeAspect="1"/>
          </p:cNvPicPr>
          <p:nvPr/>
        </p:nvPicPr>
        <p:blipFill>
          <a:blip r:embed="rId4"/>
          <a:stretch>
            <a:fillRect/>
          </a:stretch>
        </p:blipFill>
        <p:spPr>
          <a:xfrm>
            <a:off x="4185406" y="5142535"/>
            <a:ext cx="7939918" cy="416936"/>
          </a:xfrm>
          <a:prstGeom prst="rect">
            <a:avLst/>
          </a:prstGeom>
        </p:spPr>
      </p:pic>
      <p:sp>
        <p:nvSpPr>
          <p:cNvPr id="10" name="직사각형 9">
            <a:extLst>
              <a:ext uri="{FF2B5EF4-FFF2-40B4-BE49-F238E27FC236}">
                <a16:creationId xmlns:a16="http://schemas.microsoft.com/office/drawing/2014/main" id="{5234DD0F-F1D5-41BC-9E3D-E31D57C35140}"/>
              </a:ext>
            </a:extLst>
          </p:cNvPr>
          <p:cNvSpPr/>
          <p:nvPr/>
        </p:nvSpPr>
        <p:spPr>
          <a:xfrm>
            <a:off x="4185406" y="5140880"/>
            <a:ext cx="7939918" cy="4169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85B77D2C-340D-4C30-97BE-53C8DC132D55}"/>
              </a:ext>
            </a:extLst>
          </p:cNvPr>
          <p:cNvSpPr/>
          <p:nvPr/>
        </p:nvSpPr>
        <p:spPr>
          <a:xfrm>
            <a:off x="4185406" y="5834736"/>
            <a:ext cx="7939918" cy="5426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25E58E79-698C-4CCE-8296-547706ED6181}"/>
              </a:ext>
            </a:extLst>
          </p:cNvPr>
          <p:cNvSpPr/>
          <p:nvPr/>
        </p:nvSpPr>
        <p:spPr>
          <a:xfrm>
            <a:off x="5167617" y="1199626"/>
            <a:ext cx="6509857" cy="5950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75968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8D374D-4ED3-4C86-B68C-EEAF741D01B5}"/>
              </a:ext>
            </a:extLst>
          </p:cNvPr>
          <p:cNvSpPr>
            <a:spLocks noGrp="1"/>
          </p:cNvSpPr>
          <p:nvPr>
            <p:ph type="title"/>
          </p:nvPr>
        </p:nvSpPr>
        <p:spPr>
          <a:xfrm>
            <a:off x="767857" y="933450"/>
            <a:ext cx="3031852" cy="1722419"/>
          </a:xfrm>
        </p:spPr>
        <p:txBody>
          <a:bodyPr anchor="b">
            <a:normAutofit/>
          </a:bodyPr>
          <a:lstStyle/>
          <a:p>
            <a:r>
              <a:rPr lang="en-US" altLang="ko-KR" dirty="0"/>
              <a:t>OBSERVE</a:t>
            </a:r>
            <a:endParaRPr lang="ko-KR" altLang="en-US" dirty="0"/>
          </a:p>
        </p:txBody>
      </p:sp>
      <p:sp>
        <p:nvSpPr>
          <p:cNvPr id="3" name="내용 개체 틀 2">
            <a:extLst>
              <a:ext uri="{FF2B5EF4-FFF2-40B4-BE49-F238E27FC236}">
                <a16:creationId xmlns:a16="http://schemas.microsoft.com/office/drawing/2014/main" id="{E4AFA3AF-808C-4519-A414-645CE5B57642}"/>
              </a:ext>
            </a:extLst>
          </p:cNvPr>
          <p:cNvSpPr>
            <a:spLocks noGrp="1"/>
          </p:cNvSpPr>
          <p:nvPr>
            <p:ph type="body" sz="half" idx="2"/>
          </p:nvPr>
        </p:nvSpPr>
        <p:spPr>
          <a:xfrm>
            <a:off x="767857" y="2836654"/>
            <a:ext cx="3031852" cy="3001392"/>
          </a:xfrm>
        </p:spPr>
        <p:txBody>
          <a:bodyPr anchor="t">
            <a:normAutofit/>
          </a:bodyPr>
          <a:lstStyle/>
          <a:p>
            <a:r>
              <a:rPr lang="en-US" altLang="ko-KR" dirty="0"/>
              <a:t>LwM2M </a:t>
            </a:r>
            <a:r>
              <a:rPr lang="ko-KR" altLang="en-US" dirty="0"/>
              <a:t>개발 테스트 서버에서 </a:t>
            </a:r>
            <a:r>
              <a:rPr lang="en-US" altLang="ko-KR" dirty="0"/>
              <a:t>Client</a:t>
            </a:r>
            <a:r>
              <a:rPr lang="ko-KR" altLang="en-US" dirty="0"/>
              <a:t>에 요청한 </a:t>
            </a:r>
            <a:r>
              <a:rPr lang="en-US" altLang="ko-KR" dirty="0"/>
              <a:t>Observe </a:t>
            </a:r>
            <a:r>
              <a:rPr lang="ko-KR" altLang="en-US" dirty="0"/>
              <a:t>하는 동작 수와 해당 </a:t>
            </a:r>
            <a:r>
              <a:rPr lang="en-US" altLang="ko-KR" dirty="0"/>
              <a:t>Observe</a:t>
            </a:r>
            <a:r>
              <a:rPr lang="ko-KR" altLang="en-US" dirty="0"/>
              <a:t>에 대한 정보 제공</a:t>
            </a:r>
            <a:endParaRPr lang="en-US" altLang="ko-KR" dirty="0"/>
          </a:p>
          <a:p>
            <a:r>
              <a:rPr lang="ko-KR" altLang="en-US" dirty="0"/>
              <a:t>전체 취소하기로 개발테스트 서버에서 </a:t>
            </a:r>
            <a:r>
              <a:rPr lang="en-US" altLang="ko-KR" dirty="0"/>
              <a:t>Observe </a:t>
            </a:r>
            <a:r>
              <a:rPr lang="ko-KR" altLang="en-US" dirty="0"/>
              <a:t>취소 가능</a:t>
            </a:r>
          </a:p>
        </p:txBody>
      </p:sp>
      <p:pic>
        <p:nvPicPr>
          <p:cNvPr id="5" name="그림 4">
            <a:extLst>
              <a:ext uri="{FF2B5EF4-FFF2-40B4-BE49-F238E27FC236}">
                <a16:creationId xmlns:a16="http://schemas.microsoft.com/office/drawing/2014/main" id="{3193663A-0384-4D78-8D77-D8F94BB24845}"/>
              </a:ext>
            </a:extLst>
          </p:cNvPr>
          <p:cNvPicPr>
            <a:picLocks noChangeAspect="1"/>
          </p:cNvPicPr>
          <p:nvPr/>
        </p:nvPicPr>
        <p:blipFill>
          <a:blip r:embed="rId2"/>
          <a:stretch>
            <a:fillRect/>
          </a:stretch>
        </p:blipFill>
        <p:spPr>
          <a:xfrm>
            <a:off x="4226693" y="1312116"/>
            <a:ext cx="7526699" cy="4233768"/>
          </a:xfrm>
          <a:prstGeom prst="rect">
            <a:avLst/>
          </a:prstGeom>
        </p:spPr>
      </p:pic>
    </p:spTree>
    <p:extLst>
      <p:ext uri="{BB962C8B-B14F-4D97-AF65-F5344CB8AC3E}">
        <p14:creationId xmlns:p14="http://schemas.microsoft.com/office/powerpoint/2010/main" val="314096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8D374D-4ED3-4C86-B68C-EEAF741D01B5}"/>
              </a:ext>
            </a:extLst>
          </p:cNvPr>
          <p:cNvSpPr>
            <a:spLocks noGrp="1"/>
          </p:cNvSpPr>
          <p:nvPr>
            <p:ph type="title"/>
          </p:nvPr>
        </p:nvSpPr>
        <p:spPr>
          <a:xfrm>
            <a:off x="767857" y="933450"/>
            <a:ext cx="3031852" cy="1722419"/>
          </a:xfrm>
        </p:spPr>
        <p:txBody>
          <a:bodyPr anchor="b">
            <a:normAutofit/>
          </a:bodyPr>
          <a:lstStyle/>
          <a:p>
            <a:r>
              <a:rPr lang="en-US" altLang="ko-KR" dirty="0"/>
              <a:t>Redis</a:t>
            </a:r>
            <a:endParaRPr lang="ko-KR" altLang="en-US" dirty="0"/>
          </a:p>
        </p:txBody>
      </p:sp>
      <p:sp>
        <p:nvSpPr>
          <p:cNvPr id="3" name="내용 개체 틀 2">
            <a:extLst>
              <a:ext uri="{FF2B5EF4-FFF2-40B4-BE49-F238E27FC236}">
                <a16:creationId xmlns:a16="http://schemas.microsoft.com/office/drawing/2014/main" id="{E4AFA3AF-808C-4519-A414-645CE5B57642}"/>
              </a:ext>
            </a:extLst>
          </p:cNvPr>
          <p:cNvSpPr>
            <a:spLocks noGrp="1"/>
          </p:cNvSpPr>
          <p:nvPr>
            <p:ph type="body" sz="half" idx="2"/>
          </p:nvPr>
        </p:nvSpPr>
        <p:spPr>
          <a:xfrm>
            <a:off x="767857" y="2836654"/>
            <a:ext cx="3031852" cy="3001392"/>
          </a:xfrm>
        </p:spPr>
        <p:txBody>
          <a:bodyPr anchor="t">
            <a:normAutofit/>
          </a:bodyPr>
          <a:lstStyle/>
          <a:p>
            <a:r>
              <a:rPr lang="en-US" altLang="ko-KR" dirty="0"/>
              <a:t>LwM2M </a:t>
            </a:r>
            <a:r>
              <a:rPr lang="ko-KR" altLang="en-US" dirty="0"/>
              <a:t>서버 </a:t>
            </a:r>
            <a:r>
              <a:rPr lang="en-US" altLang="ko-KR" dirty="0" err="1"/>
              <a:t>DataBase</a:t>
            </a:r>
            <a:r>
              <a:rPr lang="ko-KR" altLang="en-US" dirty="0"/>
              <a:t>로 </a:t>
            </a:r>
            <a:r>
              <a:rPr lang="en-US" altLang="ko-KR" dirty="0"/>
              <a:t>Redis</a:t>
            </a:r>
            <a:r>
              <a:rPr lang="ko-KR" altLang="en-US" dirty="0"/>
              <a:t>를 사용하여 </a:t>
            </a:r>
            <a:r>
              <a:rPr lang="en-US" altLang="ko-KR" dirty="0"/>
              <a:t>Observe</a:t>
            </a:r>
            <a:r>
              <a:rPr lang="ko-KR" altLang="en-US" dirty="0"/>
              <a:t> 이력정보 저장 및 이력 정보 표출</a:t>
            </a:r>
            <a:endParaRPr lang="en-US" altLang="ko-KR" dirty="0"/>
          </a:p>
        </p:txBody>
      </p:sp>
      <p:pic>
        <p:nvPicPr>
          <p:cNvPr id="8" name="그림 7">
            <a:extLst>
              <a:ext uri="{FF2B5EF4-FFF2-40B4-BE49-F238E27FC236}">
                <a16:creationId xmlns:a16="http://schemas.microsoft.com/office/drawing/2014/main" id="{EF9E0EB7-AF72-4BBA-8A98-A99A5070906D}"/>
              </a:ext>
            </a:extLst>
          </p:cNvPr>
          <p:cNvPicPr>
            <a:picLocks noChangeAspect="1"/>
          </p:cNvPicPr>
          <p:nvPr/>
        </p:nvPicPr>
        <p:blipFill>
          <a:blip r:embed="rId2"/>
          <a:stretch>
            <a:fillRect/>
          </a:stretch>
        </p:blipFill>
        <p:spPr>
          <a:xfrm>
            <a:off x="4215934" y="1279842"/>
            <a:ext cx="7641449" cy="4298315"/>
          </a:xfrm>
          <a:prstGeom prst="rect">
            <a:avLst/>
          </a:prstGeom>
        </p:spPr>
      </p:pic>
    </p:spTree>
    <p:extLst>
      <p:ext uri="{BB962C8B-B14F-4D97-AF65-F5344CB8AC3E}">
        <p14:creationId xmlns:p14="http://schemas.microsoft.com/office/powerpoint/2010/main" val="28096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8D374D-4ED3-4C86-B68C-EEAF741D01B5}"/>
              </a:ext>
            </a:extLst>
          </p:cNvPr>
          <p:cNvSpPr>
            <a:spLocks noGrp="1"/>
          </p:cNvSpPr>
          <p:nvPr>
            <p:ph type="title"/>
          </p:nvPr>
        </p:nvSpPr>
        <p:spPr>
          <a:xfrm>
            <a:off x="767857" y="933450"/>
            <a:ext cx="3031852" cy="1722419"/>
          </a:xfrm>
        </p:spPr>
        <p:txBody>
          <a:bodyPr anchor="b">
            <a:normAutofit/>
          </a:bodyPr>
          <a:lstStyle/>
          <a:p>
            <a:r>
              <a:rPr lang="en-US" altLang="ko-KR" dirty="0"/>
              <a:t>Lwm2m </a:t>
            </a:r>
            <a:r>
              <a:rPr lang="ko-KR" altLang="en-US" dirty="0"/>
              <a:t>화면 시연</a:t>
            </a:r>
          </a:p>
        </p:txBody>
      </p:sp>
      <p:sp>
        <p:nvSpPr>
          <p:cNvPr id="4" name="TextBox 3">
            <a:extLst>
              <a:ext uri="{FF2B5EF4-FFF2-40B4-BE49-F238E27FC236}">
                <a16:creationId xmlns:a16="http://schemas.microsoft.com/office/drawing/2014/main" id="{36520C49-0095-4D1F-B8ED-4166FC8B7CC8}"/>
              </a:ext>
            </a:extLst>
          </p:cNvPr>
          <p:cNvSpPr txBox="1"/>
          <p:nvPr/>
        </p:nvSpPr>
        <p:spPr>
          <a:xfrm>
            <a:off x="5938221" y="2194204"/>
            <a:ext cx="4035079" cy="461665"/>
          </a:xfrm>
          <a:prstGeom prst="rect">
            <a:avLst/>
          </a:prstGeom>
          <a:noFill/>
        </p:spPr>
        <p:txBody>
          <a:bodyPr wrap="none" rtlCol="0">
            <a:spAutoFit/>
          </a:bodyPr>
          <a:lstStyle/>
          <a:p>
            <a:r>
              <a:rPr lang="en-US" altLang="ko-KR" sz="2400" dirty="0">
                <a:hlinkClick r:id="rId2"/>
              </a:rPr>
              <a:t>http://192.168.123.48:9091</a:t>
            </a:r>
            <a:endParaRPr lang="ko-KR" altLang="en-US" sz="2400" dirty="0"/>
          </a:p>
        </p:txBody>
      </p:sp>
      <p:pic>
        <p:nvPicPr>
          <p:cNvPr id="3" name="그림 2">
            <a:extLst>
              <a:ext uri="{FF2B5EF4-FFF2-40B4-BE49-F238E27FC236}">
                <a16:creationId xmlns:a16="http://schemas.microsoft.com/office/drawing/2014/main" id="{4B13BCC1-3AFA-40A9-B28C-CCCCE44FA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790" y="1797810"/>
            <a:ext cx="609803" cy="627226"/>
          </a:xfrm>
          <a:prstGeom prst="rect">
            <a:avLst/>
          </a:prstGeom>
        </p:spPr>
      </p:pic>
    </p:spTree>
    <p:extLst>
      <p:ext uri="{BB962C8B-B14F-4D97-AF65-F5344CB8AC3E}">
        <p14:creationId xmlns:p14="http://schemas.microsoft.com/office/powerpoint/2010/main" val="345904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56193"/>
          </a:xfrm>
        </p:spPr>
        <p:txBody>
          <a:bodyPr rtlCol="0"/>
          <a:lstStyle/>
          <a:p>
            <a:pPr rtl="0"/>
            <a:r>
              <a:rPr lang="ko-KR" altLang="en-US" dirty="0">
                <a:latin typeface="Malgun Gothic" panose="020B0503020000020004" pitchFamily="50" charset="-127"/>
                <a:ea typeface="Malgun Gothic" panose="020B0503020000020004" pitchFamily="50" charset="-127"/>
              </a:rPr>
              <a:t>추가 기능 개발</a:t>
            </a:r>
            <a:endParaRPr lang="ko" dirty="0">
              <a:latin typeface="Malgun Gothic" panose="020B0503020000020004" pitchFamily="50" charset="-127"/>
              <a:ea typeface="Malgun Gothic" panose="020B0503020000020004" pitchFamily="50" charset="-127"/>
            </a:endParaRPr>
          </a:p>
        </p:txBody>
      </p:sp>
      <p:graphicFrame>
        <p:nvGraphicFramePr>
          <p:cNvPr id="4" name="내용 개체 틀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320402429"/>
              </p:ext>
            </p:extLst>
          </p:nvPr>
        </p:nvGraphicFramePr>
        <p:xfrm>
          <a:off x="581025" y="1636887"/>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93_TF33552983" id="{F7E6EDE5-4D39-4CA7-9A7F-B210D5351F6C}" vid="{24018303-16E8-468E-9E09-DF107F743767}"/>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613</Words>
  <Application>Microsoft Office PowerPoint</Application>
  <PresentationFormat>와이드스크린</PresentationFormat>
  <Paragraphs>138</Paragraphs>
  <Slides>9</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Malgun Gothic</vt:lpstr>
      <vt:lpstr>Malgun Gothic</vt:lpstr>
      <vt:lpstr>Calibri</vt:lpstr>
      <vt:lpstr>Franklin Gothic Book</vt:lpstr>
      <vt:lpstr>Wingdings 2</vt:lpstr>
      <vt:lpstr>DividendVTI</vt:lpstr>
      <vt:lpstr>LWM2M</vt:lpstr>
      <vt:lpstr>Lwm2m 작업 현황</vt:lpstr>
      <vt:lpstr>Lwm2m</vt:lpstr>
      <vt:lpstr>Lwm2m 구현사항</vt:lpstr>
      <vt:lpstr>REGISTRATION</vt:lpstr>
      <vt:lpstr>OBSERVE</vt:lpstr>
      <vt:lpstr>Redis</vt:lpstr>
      <vt:lpstr>Lwm2m 화면 시연</vt:lpstr>
      <vt:lpstr>추가 기능 개발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LWM2M Server</dc:title>
  <dc:creator>chae sk</dc:creator>
  <cp:lastModifiedBy>chae sk</cp:lastModifiedBy>
  <cp:revision>67</cp:revision>
  <cp:lastPrinted>2020-10-14T03:54:52Z</cp:lastPrinted>
  <dcterms:created xsi:type="dcterms:W3CDTF">2020-10-13T04:41:45Z</dcterms:created>
  <dcterms:modified xsi:type="dcterms:W3CDTF">2020-10-14T08:26:17Z</dcterms:modified>
</cp:coreProperties>
</file>