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257" r:id="rId3"/>
    <p:sldId id="259" r:id="rId4"/>
    <p:sldId id="258" r:id="rId5"/>
    <p:sldId id="260" r:id="rId6"/>
    <p:sldId id="261" r:id="rId7"/>
    <p:sldId id="265" r:id="rId8"/>
    <p:sldId id="262" r:id="rId9"/>
    <p:sldId id="263" r:id="rId10"/>
    <p:sldId id="264" r:id="rId11"/>
    <p:sldId id="266" r:id="rId12"/>
    <p:sldId id="267" r:id="rId13"/>
    <p:sldId id="268" r:id="rId14"/>
    <p:sldId id="269" r:id="rId15"/>
    <p:sldId id="270" r:id="rId16"/>
    <p:sldId id="271" r:id="rId17"/>
    <p:sldId id="272" r:id="rId18"/>
    <p:sldId id="275" r:id="rId19"/>
    <p:sldId id="276" r:id="rId20"/>
    <p:sldId id="278" r:id="rId21"/>
    <p:sldId id="277"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66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26D77C-DE82-4475-94E5-64CDAC03E870}" type="datetimeFigureOut">
              <a:rPr lang="en-GB" smtClean="0"/>
              <a:t>05/06/2023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F3DC4-5A3D-4224-9301-4B3AA600A7A8}" type="slidenum">
              <a:rPr lang="en-GB" smtClean="0"/>
              <a:t>‹#›</a:t>
            </a:fld>
            <a:endParaRPr lang="en-GB"/>
          </a:p>
        </p:txBody>
      </p:sp>
    </p:spTree>
    <p:extLst>
      <p:ext uri="{BB962C8B-B14F-4D97-AF65-F5344CB8AC3E}">
        <p14:creationId xmlns:p14="http://schemas.microsoft.com/office/powerpoint/2010/main" val="153943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4E42CE-C3F9-4A03-BBBE-06518ECC4BEE}" type="datetimeFigureOut">
              <a:rPr lang="en-GB" smtClean="0"/>
              <a:t>05/06/2023</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0B650410-7CC6-467A-A454-968C5FB8D569}"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7551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E42CE-C3F9-4A03-BBBE-06518ECC4BEE}" type="datetimeFigureOut">
              <a:rPr lang="en-GB" smtClean="0"/>
              <a:t>05/06/2023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650410-7CC6-467A-A454-968C5FB8D569}"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69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E42CE-C3F9-4A03-BBBE-06518ECC4BEE}" type="datetimeFigureOut">
              <a:rPr lang="en-GB" smtClean="0"/>
              <a:t>05/06/2023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650410-7CC6-467A-A454-968C5FB8D569}"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748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E42CE-C3F9-4A03-BBBE-06518ECC4BEE}" type="datetimeFigureOut">
              <a:rPr lang="en-GB" smtClean="0"/>
              <a:t>05/06/2023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650410-7CC6-467A-A454-968C5FB8D569}"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099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E42CE-C3F9-4A03-BBBE-06518ECC4BEE}" type="datetimeFigureOut">
              <a:rPr lang="en-GB" smtClean="0"/>
              <a:t>05/06/2023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650410-7CC6-467A-A454-968C5FB8D569}"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4718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4E42CE-C3F9-4A03-BBBE-06518ECC4BEE}" type="datetimeFigureOut">
              <a:rPr lang="en-GB" smtClean="0"/>
              <a:t>05/06/2023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B650410-7CC6-467A-A454-968C5FB8D569}"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70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4E42CE-C3F9-4A03-BBBE-06518ECC4BEE}" type="datetimeFigureOut">
              <a:rPr lang="en-GB" smtClean="0"/>
              <a:t>05/06/2023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B650410-7CC6-467A-A454-968C5FB8D569}"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2130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4E42CE-C3F9-4A03-BBBE-06518ECC4BEE}" type="datetimeFigureOut">
              <a:rPr lang="en-GB" smtClean="0"/>
              <a:t>05/06/2023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B650410-7CC6-467A-A454-968C5FB8D569}"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6968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E42CE-C3F9-4A03-BBBE-06518ECC4BEE}" type="datetimeFigureOut">
              <a:rPr lang="en-GB" smtClean="0"/>
              <a:t>05/06/2023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B650410-7CC6-467A-A454-968C5FB8D569}" type="slidenum">
              <a:rPr lang="en-GB" smtClean="0"/>
              <a:t>‹#›</a:t>
            </a:fld>
            <a:endParaRPr lang="en-GB"/>
          </a:p>
        </p:txBody>
      </p:sp>
    </p:spTree>
    <p:extLst>
      <p:ext uri="{BB962C8B-B14F-4D97-AF65-F5344CB8AC3E}">
        <p14:creationId xmlns:p14="http://schemas.microsoft.com/office/powerpoint/2010/main" val="2860134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4E42CE-C3F9-4A03-BBBE-06518ECC4BEE}" type="datetimeFigureOut">
              <a:rPr lang="en-GB" smtClean="0"/>
              <a:t>05/06/2023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B650410-7CC6-467A-A454-968C5FB8D569}"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6758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D4E42CE-C3F9-4A03-BBBE-06518ECC4BEE}" type="datetimeFigureOut">
              <a:rPr lang="en-GB" smtClean="0"/>
              <a:t>05/06/2023</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0B650410-7CC6-467A-A454-968C5FB8D569}"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2766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D4E42CE-C3F9-4A03-BBBE-06518ECC4BEE}" type="datetimeFigureOut">
              <a:rPr lang="en-GB" smtClean="0"/>
              <a:t>05/06/2023</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B650410-7CC6-467A-A454-968C5FB8D569}"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915389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w3schools.com/tags/tag_dt.asp" TargetMode="External"/><Relationship Id="rId2" Type="http://schemas.openxmlformats.org/officeDocument/2006/relationships/hyperlink" Target="https://www.w3schools.com/tags/tag_dl.as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w3schools.com/tags/att_dialog_open.a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w3schools.com/tags/tag_summary.as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w3schools.com/tags/tag_fieldset.as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w3schools.com/tags/tag_source.as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w3schools.com/tags/tag_source.as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ww.w3schools.com/tags/att_video_poster.asp" TargetMode="External"/><Relationship Id="rId3" Type="http://schemas.openxmlformats.org/officeDocument/2006/relationships/hyperlink" Target="https://www.w3schools.com/tags/att_video_autoplay.asp" TargetMode="External"/><Relationship Id="rId7" Type="http://schemas.openxmlformats.org/officeDocument/2006/relationships/hyperlink" Target="https://www.w3schools.com/tags/att_video_muted.asp" TargetMode="Externa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hyperlink" Target="https://www.w3schools.com/tags/att_video_loop.asp" TargetMode="External"/><Relationship Id="rId11" Type="http://schemas.openxmlformats.org/officeDocument/2006/relationships/hyperlink" Target="https://www.w3schools.com/tags/att_video_width.asp" TargetMode="External"/><Relationship Id="rId5" Type="http://schemas.openxmlformats.org/officeDocument/2006/relationships/hyperlink" Target="https://www.w3schools.com/tags/att_video_height.asp" TargetMode="External"/><Relationship Id="rId10" Type="http://schemas.openxmlformats.org/officeDocument/2006/relationships/hyperlink" Target="https://www.w3schools.com/tags/att_video_src.asp" TargetMode="External"/><Relationship Id="rId4" Type="http://schemas.openxmlformats.org/officeDocument/2006/relationships/hyperlink" Target="https://www.w3schools.com/tags/att_video_controls.asp" TargetMode="External"/><Relationship Id="rId9" Type="http://schemas.openxmlformats.org/officeDocument/2006/relationships/hyperlink" Target="https://www.w3schools.com/tags/att_video_preload.as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w3schools.com/tags/att_time_datetime.as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w3schools.com/tags/tag_meter.asp" TargetMode="External"/><Relationship Id="rId2" Type="http://schemas.openxmlformats.org/officeDocument/2006/relationships/hyperlink" Target="https://www.w3schools.com/tags/tag_label.asp" TargetMode="External"/><Relationship Id="rId1" Type="http://schemas.openxmlformats.org/officeDocument/2006/relationships/slideLayout" Target="../slideLayouts/slideLayout2.xml"/><Relationship Id="rId5" Type="http://schemas.openxmlformats.org/officeDocument/2006/relationships/hyperlink" Target="https://www.w3schools.com/tags/att_progress_value.asp" TargetMode="External"/><Relationship Id="rId4" Type="http://schemas.openxmlformats.org/officeDocument/2006/relationships/hyperlink" Target="https://www.w3schools.com/tags/att_progress_max.as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w3schools.com/tags/att_audio_src.asp" TargetMode="External"/><Relationship Id="rId3" Type="http://schemas.openxmlformats.org/officeDocument/2006/relationships/hyperlink" Target="https://www.w3schools.com/tags/att_audio_autoplay.asp" TargetMode="External"/><Relationship Id="rId7" Type="http://schemas.openxmlformats.org/officeDocument/2006/relationships/hyperlink" Target="https://www.w3schools.com/tags/att_audio_preload.asp" TargetMode="Externa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hyperlink" Target="https://www.w3schools.com/tags/att_audio_muted.asp" TargetMode="External"/><Relationship Id="rId5" Type="http://schemas.openxmlformats.org/officeDocument/2006/relationships/hyperlink" Target="https://www.w3schools.com/tags/att_audio_loop.asp" TargetMode="External"/><Relationship Id="rId4" Type="http://schemas.openxmlformats.org/officeDocument/2006/relationships/hyperlink" Target="https://www.w3schools.com/tags/att_audio_controls.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3schools.com/tags/att_canvas_height.asp"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www.w3schools.com/tags/att_canvas_width.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w3schools.com/cssref/pr_text_text-align.asp" TargetMode="External"/><Relationship Id="rId2" Type="http://schemas.openxmlformats.org/officeDocument/2006/relationships/hyperlink" Target="https://www.w3schools.com/tags/tag_table.asp" TargetMode="External"/><Relationship Id="rId1" Type="http://schemas.openxmlformats.org/officeDocument/2006/relationships/slideLayout" Target="../slideLayouts/slideLayout2.xml"/><Relationship Id="rId4" Type="http://schemas.openxmlformats.org/officeDocument/2006/relationships/hyperlink" Target="https://www.w3schools.com/cssref/pr_tab_caption-side.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html</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992304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12A67-11B7-582F-4CD4-1BC1DB0D6098}"/>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3CFB29F5-636F-6712-B10C-DC6D2AC693CC}"/>
              </a:ext>
            </a:extLst>
          </p:cNvPr>
          <p:cNvSpPr>
            <a:spLocks noGrp="1"/>
          </p:cNvSpPr>
          <p:nvPr>
            <p:ph idx="1"/>
          </p:nvPr>
        </p:nvSpPr>
        <p:spPr/>
        <p:txBody>
          <a:bodyPr>
            <a:normAutofit fontScale="92500" lnSpcReduction="20000"/>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table</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caption</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Monthly savings</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/caption</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th</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Month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th</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th</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Savings</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th</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January</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$100</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/table</a:t>
            </a:r>
            <a:r>
              <a:rPr lang="en-US" b="0" i="0" dirty="0">
                <a:solidFill>
                  <a:srgbClr val="0000CD"/>
                </a:solidFill>
                <a:effectLst/>
                <a:latin typeface="Consolas" panose="020B0609020204030204" pitchFamily="49" charset="0"/>
              </a:rPr>
              <a:t>&gt;</a:t>
            </a:r>
            <a:endParaRPr lang="en-PH" dirty="0"/>
          </a:p>
        </p:txBody>
      </p:sp>
    </p:spTree>
    <p:extLst>
      <p:ext uri="{BB962C8B-B14F-4D97-AF65-F5344CB8AC3E}">
        <p14:creationId xmlns:p14="http://schemas.microsoft.com/office/powerpoint/2010/main" val="635150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AA06-AAAC-ACC4-E621-54ACCE794013}"/>
              </a:ext>
            </a:extLst>
          </p:cNvPr>
          <p:cNvSpPr>
            <a:spLocks noGrp="1"/>
          </p:cNvSpPr>
          <p:nvPr>
            <p:ph type="title"/>
          </p:nvPr>
        </p:nvSpPr>
        <p:spPr/>
        <p:txBody>
          <a:bodyPr/>
          <a:lstStyle/>
          <a:p>
            <a:r>
              <a:rPr lang="en-US" dirty="0"/>
              <a:t>Dd tag</a:t>
            </a:r>
            <a:endParaRPr lang="en-PH" dirty="0"/>
          </a:p>
        </p:txBody>
      </p:sp>
      <p:sp>
        <p:nvSpPr>
          <p:cNvPr id="4" name="Rectangle 1">
            <a:extLst>
              <a:ext uri="{FF2B5EF4-FFF2-40B4-BE49-F238E27FC236}">
                <a16:creationId xmlns:a16="http://schemas.microsoft.com/office/drawing/2014/main" id="{FC636AFA-EC07-D4B7-2C1C-71330DA7E450}"/>
              </a:ext>
            </a:extLst>
          </p:cNvPr>
          <p:cNvSpPr>
            <a:spLocks noGrp="1" noChangeArrowheads="1"/>
          </p:cNvSpPr>
          <p:nvPr>
            <p:ph idx="1"/>
          </p:nvPr>
        </p:nvSpPr>
        <p:spPr bwMode="auto">
          <a:xfrm>
            <a:off x="1451580" y="2186771"/>
            <a:ext cx="9756748"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Verdana" panose="020B0604030504040204" pitchFamily="34" charset="0"/>
              </a:rPr>
              <a:t>The </a:t>
            </a:r>
            <a:r>
              <a:rPr kumimoji="0" lang="en-US" altLang="en-US" sz="2800" b="0" i="0" u="none" strike="noStrike" cap="none" normalizeH="0" baseline="0" dirty="0">
                <a:ln>
                  <a:noFill/>
                </a:ln>
                <a:solidFill>
                  <a:srgbClr val="DC143C"/>
                </a:solidFill>
                <a:effectLst/>
                <a:latin typeface="Consolas" panose="020B0609020204030204" pitchFamily="49" charset="0"/>
              </a:rPr>
              <a:t>&lt;dd&gt;</a:t>
            </a:r>
            <a:r>
              <a:rPr kumimoji="0" lang="en-US" altLang="en-US" sz="2800" b="0" i="0" u="none" strike="noStrike" cap="none" normalizeH="0" baseline="0" dirty="0">
                <a:ln>
                  <a:noFill/>
                </a:ln>
                <a:solidFill>
                  <a:srgbClr val="000000"/>
                </a:solidFill>
                <a:effectLst/>
                <a:latin typeface="Verdana" panose="020B0604030504040204" pitchFamily="34" charset="0"/>
              </a:rPr>
              <a:t> tag is used to describe a term/name in a description list.</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Verdana" panose="020B0604030504040204" pitchFamily="34" charset="0"/>
              </a:rPr>
              <a:t>The </a:t>
            </a:r>
            <a:r>
              <a:rPr kumimoji="0" lang="en-US" altLang="en-US" sz="2800" b="0" i="0" u="none" strike="noStrike" cap="none" normalizeH="0" baseline="0" dirty="0">
                <a:ln>
                  <a:noFill/>
                </a:ln>
                <a:solidFill>
                  <a:srgbClr val="DC143C"/>
                </a:solidFill>
                <a:effectLst/>
                <a:latin typeface="Consolas" panose="020B0609020204030204" pitchFamily="49" charset="0"/>
              </a:rPr>
              <a:t>&lt;dd&gt;</a:t>
            </a:r>
            <a:r>
              <a:rPr kumimoji="0" lang="en-US" altLang="en-US" sz="2800" b="0" i="0" u="none" strike="noStrike" cap="none" normalizeH="0" baseline="0" dirty="0">
                <a:ln>
                  <a:noFill/>
                </a:ln>
                <a:solidFill>
                  <a:srgbClr val="000000"/>
                </a:solidFill>
                <a:effectLst/>
                <a:latin typeface="Verdana" panose="020B0604030504040204" pitchFamily="34" charset="0"/>
              </a:rPr>
              <a:t> tag is used in conjunction with </a:t>
            </a:r>
            <a:r>
              <a:rPr kumimoji="0" lang="en-US" altLang="en-US" sz="2800" b="0" i="0" u="none" strike="noStrike" cap="none" normalizeH="0" baseline="0" dirty="0">
                <a:ln>
                  <a:noFill/>
                </a:ln>
                <a:solidFill>
                  <a:srgbClr val="000000"/>
                </a:solidFill>
                <a:effectLst/>
                <a:latin typeface="Verdana" panose="020B0604030504040204" pitchFamily="34" charset="0"/>
                <a:hlinkClick r:id="rId2"/>
              </a:rPr>
              <a:t>&lt;dl&gt;</a:t>
            </a:r>
            <a:r>
              <a:rPr kumimoji="0" lang="en-US" altLang="en-US" sz="2800" b="0" i="0" u="none" strike="noStrike" cap="none" normalizeH="0" baseline="0" dirty="0">
                <a:ln>
                  <a:noFill/>
                </a:ln>
                <a:solidFill>
                  <a:srgbClr val="000000"/>
                </a:solidFill>
                <a:effectLst/>
                <a:latin typeface="Verdana" panose="020B0604030504040204" pitchFamily="34" charset="0"/>
              </a:rPr>
              <a:t> (defines a description list) and </a:t>
            </a:r>
            <a:r>
              <a:rPr kumimoji="0" lang="en-US" altLang="en-US" sz="2800" b="0" i="0" u="none" strike="noStrike" cap="none" normalizeH="0" baseline="0" dirty="0">
                <a:ln>
                  <a:noFill/>
                </a:ln>
                <a:solidFill>
                  <a:srgbClr val="000000"/>
                </a:solidFill>
                <a:effectLst/>
                <a:latin typeface="Verdana" panose="020B0604030504040204" pitchFamily="34" charset="0"/>
                <a:hlinkClick r:id="rId3"/>
              </a:rPr>
              <a:t>&lt;dt&gt;</a:t>
            </a:r>
            <a:r>
              <a:rPr kumimoji="0" lang="en-US" altLang="en-US" sz="2800" b="0" i="0" u="none" strike="noStrike" cap="none" normalizeH="0" baseline="0" dirty="0">
                <a:ln>
                  <a:noFill/>
                </a:ln>
                <a:solidFill>
                  <a:srgbClr val="000000"/>
                </a:solidFill>
                <a:effectLst/>
                <a:latin typeface="Verdana" panose="020B0604030504040204" pitchFamily="34" charset="0"/>
              </a:rPr>
              <a:t> (defines terms/names).</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Verdana" panose="020B0604030504040204" pitchFamily="34" charset="0"/>
              </a:rPr>
              <a:t>Inside a </a:t>
            </a:r>
            <a:r>
              <a:rPr kumimoji="0" lang="en-US" altLang="en-US" sz="2800" b="0" i="0" u="none" strike="noStrike" cap="none" normalizeH="0" baseline="0" dirty="0">
                <a:ln>
                  <a:noFill/>
                </a:ln>
                <a:solidFill>
                  <a:srgbClr val="DC143C"/>
                </a:solidFill>
                <a:effectLst/>
                <a:latin typeface="Consolas" panose="020B0609020204030204" pitchFamily="49" charset="0"/>
              </a:rPr>
              <a:t>&lt;dd&gt;</a:t>
            </a:r>
            <a:r>
              <a:rPr kumimoji="0" lang="en-US" altLang="en-US" sz="2800" b="0" i="0" u="none" strike="noStrike" cap="none" normalizeH="0" baseline="0" dirty="0">
                <a:ln>
                  <a:noFill/>
                </a:ln>
                <a:solidFill>
                  <a:srgbClr val="000000"/>
                </a:solidFill>
                <a:effectLst/>
                <a:latin typeface="Verdana" panose="020B0604030504040204" pitchFamily="34" charset="0"/>
              </a:rPr>
              <a:t> tag you can put paragraphs, line breaks, images, links, lists, etc.</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0074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C7A77-FEDC-C34B-D0A6-6F00CC0CDEDE}"/>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85E3F69E-FB6C-8967-BCF2-6B2ABFBFBE2A}"/>
              </a:ext>
            </a:extLst>
          </p:cNvPr>
          <p:cNvSpPr>
            <a:spLocks noGrp="1"/>
          </p:cNvSpPr>
          <p:nvPr>
            <p:ph idx="1"/>
          </p:nvPr>
        </p:nvSpPr>
        <p:spPr/>
        <p:txBody>
          <a:bodyPr/>
          <a:lstStyle/>
          <a:p>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dl</a:t>
            </a:r>
            <a:r>
              <a:rPr lang="en-PH" b="0" i="0" dirty="0">
                <a:solidFill>
                  <a:srgbClr val="0000CD"/>
                </a:solidFill>
                <a:effectLst/>
                <a:latin typeface="Consolas" panose="020B0609020204030204" pitchFamily="49" charset="0"/>
              </a:rPr>
              <a:t>&gt;</a:t>
            </a:r>
            <a:br>
              <a:rPr lang="en-PH" dirty="0"/>
            </a:br>
            <a:r>
              <a:rPr lang="en-PH" b="0" i="0" dirty="0">
                <a:solidFill>
                  <a:srgbClr val="000000"/>
                </a:solidFill>
                <a:effectLst/>
                <a:latin typeface="Consolas" panose="020B0609020204030204" pitchFamily="49" charset="0"/>
              </a:rPr>
              <a:t>  </a:t>
            </a: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dt</a:t>
            </a:r>
            <a:r>
              <a:rPr lang="en-PH" b="0" i="0" dirty="0">
                <a:solidFill>
                  <a:srgbClr val="0000CD"/>
                </a:solidFill>
                <a:effectLst/>
                <a:latin typeface="Consolas" panose="020B0609020204030204" pitchFamily="49" charset="0"/>
              </a:rPr>
              <a:t>&gt;</a:t>
            </a:r>
            <a:r>
              <a:rPr lang="en-PH" b="0" i="0" dirty="0">
                <a:solidFill>
                  <a:srgbClr val="000000"/>
                </a:solidFill>
                <a:effectLst/>
                <a:latin typeface="Consolas" panose="020B0609020204030204" pitchFamily="49" charset="0"/>
              </a:rPr>
              <a:t>Coffee</a:t>
            </a: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/dt</a:t>
            </a:r>
            <a:r>
              <a:rPr lang="en-PH" b="0" i="0" dirty="0">
                <a:solidFill>
                  <a:srgbClr val="0000CD"/>
                </a:solidFill>
                <a:effectLst/>
                <a:latin typeface="Consolas" panose="020B0609020204030204" pitchFamily="49" charset="0"/>
              </a:rPr>
              <a:t>&gt;</a:t>
            </a:r>
            <a:br>
              <a:rPr lang="en-PH" dirty="0"/>
            </a:br>
            <a:r>
              <a:rPr lang="en-PH" b="0" i="0" dirty="0">
                <a:solidFill>
                  <a:srgbClr val="000000"/>
                </a:solidFill>
                <a:effectLst/>
                <a:latin typeface="Consolas" panose="020B0609020204030204" pitchFamily="49" charset="0"/>
              </a:rPr>
              <a:t>  </a:t>
            </a: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dd</a:t>
            </a:r>
            <a:r>
              <a:rPr lang="en-PH" b="0" i="0" dirty="0">
                <a:solidFill>
                  <a:srgbClr val="0000CD"/>
                </a:solidFill>
                <a:effectLst/>
                <a:latin typeface="Consolas" panose="020B0609020204030204" pitchFamily="49" charset="0"/>
              </a:rPr>
              <a:t>&gt;</a:t>
            </a:r>
            <a:r>
              <a:rPr lang="en-PH" b="0" i="0" dirty="0">
                <a:solidFill>
                  <a:srgbClr val="000000"/>
                </a:solidFill>
                <a:effectLst/>
                <a:latin typeface="Consolas" panose="020B0609020204030204" pitchFamily="49" charset="0"/>
              </a:rPr>
              <a:t>Black hot drink</a:t>
            </a: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/dd</a:t>
            </a:r>
            <a:r>
              <a:rPr lang="en-PH" b="0" i="0" dirty="0">
                <a:solidFill>
                  <a:srgbClr val="0000CD"/>
                </a:solidFill>
                <a:effectLst/>
                <a:latin typeface="Consolas" panose="020B0609020204030204" pitchFamily="49" charset="0"/>
              </a:rPr>
              <a:t>&gt;</a:t>
            </a:r>
            <a:br>
              <a:rPr lang="en-PH" dirty="0"/>
            </a:br>
            <a:r>
              <a:rPr lang="en-PH" b="0" i="0" dirty="0">
                <a:solidFill>
                  <a:srgbClr val="000000"/>
                </a:solidFill>
                <a:effectLst/>
                <a:latin typeface="Consolas" panose="020B0609020204030204" pitchFamily="49" charset="0"/>
              </a:rPr>
              <a:t>  </a:t>
            </a: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dt</a:t>
            </a:r>
            <a:r>
              <a:rPr lang="en-PH" b="0" i="0" dirty="0">
                <a:solidFill>
                  <a:srgbClr val="0000CD"/>
                </a:solidFill>
                <a:effectLst/>
                <a:latin typeface="Consolas" panose="020B0609020204030204" pitchFamily="49" charset="0"/>
              </a:rPr>
              <a:t>&gt;</a:t>
            </a:r>
            <a:r>
              <a:rPr lang="en-PH" b="0" i="0" dirty="0">
                <a:solidFill>
                  <a:srgbClr val="000000"/>
                </a:solidFill>
                <a:effectLst/>
                <a:latin typeface="Consolas" panose="020B0609020204030204" pitchFamily="49" charset="0"/>
              </a:rPr>
              <a:t>Milk</a:t>
            </a: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/dt</a:t>
            </a:r>
            <a:r>
              <a:rPr lang="en-PH" b="0" i="0" dirty="0">
                <a:solidFill>
                  <a:srgbClr val="0000CD"/>
                </a:solidFill>
                <a:effectLst/>
                <a:latin typeface="Consolas" panose="020B0609020204030204" pitchFamily="49" charset="0"/>
              </a:rPr>
              <a:t>&gt;</a:t>
            </a:r>
            <a:br>
              <a:rPr lang="en-PH" dirty="0"/>
            </a:br>
            <a:r>
              <a:rPr lang="en-PH" b="0" i="0" dirty="0">
                <a:solidFill>
                  <a:srgbClr val="000000"/>
                </a:solidFill>
                <a:effectLst/>
                <a:latin typeface="Consolas" panose="020B0609020204030204" pitchFamily="49" charset="0"/>
              </a:rPr>
              <a:t>  </a:t>
            </a: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dd</a:t>
            </a:r>
            <a:r>
              <a:rPr lang="en-PH" b="0" i="0" dirty="0">
                <a:solidFill>
                  <a:srgbClr val="0000CD"/>
                </a:solidFill>
                <a:effectLst/>
                <a:latin typeface="Consolas" panose="020B0609020204030204" pitchFamily="49" charset="0"/>
              </a:rPr>
              <a:t>&gt;</a:t>
            </a:r>
            <a:r>
              <a:rPr lang="en-PH" b="0" i="0" dirty="0">
                <a:solidFill>
                  <a:srgbClr val="000000"/>
                </a:solidFill>
                <a:effectLst/>
                <a:latin typeface="Consolas" panose="020B0609020204030204" pitchFamily="49" charset="0"/>
              </a:rPr>
              <a:t>White cold drink</a:t>
            </a: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/dd</a:t>
            </a:r>
            <a:r>
              <a:rPr lang="en-PH" b="0" i="0" dirty="0">
                <a:solidFill>
                  <a:srgbClr val="0000CD"/>
                </a:solidFill>
                <a:effectLst/>
                <a:latin typeface="Consolas" panose="020B0609020204030204" pitchFamily="49" charset="0"/>
              </a:rPr>
              <a:t>&gt;</a:t>
            </a:r>
            <a:br>
              <a:rPr lang="en-PH" dirty="0"/>
            </a:b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/dl</a:t>
            </a:r>
            <a:r>
              <a:rPr lang="en-PH" b="0" i="0" dirty="0">
                <a:solidFill>
                  <a:srgbClr val="0000CD"/>
                </a:solidFill>
                <a:effectLst/>
                <a:latin typeface="Consolas" panose="020B0609020204030204" pitchFamily="49" charset="0"/>
              </a:rPr>
              <a:t>&gt;</a:t>
            </a:r>
            <a:endParaRPr lang="en-PH" dirty="0"/>
          </a:p>
        </p:txBody>
      </p:sp>
    </p:spTree>
    <p:extLst>
      <p:ext uri="{BB962C8B-B14F-4D97-AF65-F5344CB8AC3E}">
        <p14:creationId xmlns:p14="http://schemas.microsoft.com/office/powerpoint/2010/main" val="16203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284FA-2CAA-7C1D-8869-06FB50126694}"/>
              </a:ext>
            </a:extLst>
          </p:cNvPr>
          <p:cNvSpPr>
            <a:spLocks noGrp="1"/>
          </p:cNvSpPr>
          <p:nvPr>
            <p:ph type="title"/>
          </p:nvPr>
        </p:nvSpPr>
        <p:spPr/>
        <p:txBody>
          <a:bodyPr/>
          <a:lstStyle/>
          <a:p>
            <a:r>
              <a:rPr lang="en-US" dirty="0"/>
              <a:t>Dialog tag</a:t>
            </a:r>
            <a:endParaRPr lang="en-PH" dirty="0"/>
          </a:p>
        </p:txBody>
      </p:sp>
      <p:sp>
        <p:nvSpPr>
          <p:cNvPr id="4" name="Rectangle 1">
            <a:extLst>
              <a:ext uri="{FF2B5EF4-FFF2-40B4-BE49-F238E27FC236}">
                <a16:creationId xmlns:a16="http://schemas.microsoft.com/office/drawing/2014/main" id="{E7D0F032-BDF2-1CF5-8151-0AFEA87EE352}"/>
              </a:ext>
            </a:extLst>
          </p:cNvPr>
          <p:cNvSpPr>
            <a:spLocks noGrp="1" noChangeArrowheads="1"/>
          </p:cNvSpPr>
          <p:nvPr>
            <p:ph idx="1"/>
          </p:nvPr>
        </p:nvSpPr>
        <p:spPr bwMode="auto">
          <a:xfrm>
            <a:off x="898971" y="2147998"/>
            <a:ext cx="10394057"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Verdana" panose="020B0604030504040204" pitchFamily="34" charset="0"/>
              </a:rPr>
              <a:t>The </a:t>
            </a:r>
            <a:r>
              <a:rPr kumimoji="0" lang="en-US" altLang="en-US" sz="2800" b="0" i="0" u="none" strike="noStrike" cap="none" normalizeH="0" baseline="0" dirty="0">
                <a:ln>
                  <a:noFill/>
                </a:ln>
                <a:solidFill>
                  <a:srgbClr val="DC143C"/>
                </a:solidFill>
                <a:effectLst/>
                <a:latin typeface="Consolas" panose="020B0609020204030204" pitchFamily="49" charset="0"/>
              </a:rPr>
              <a:t>&lt;dialog&gt;</a:t>
            </a:r>
            <a:r>
              <a:rPr kumimoji="0" lang="en-US" altLang="en-US" sz="2800" b="0" i="0" u="none" strike="noStrike" cap="none" normalizeH="0" baseline="0" dirty="0">
                <a:ln>
                  <a:noFill/>
                </a:ln>
                <a:solidFill>
                  <a:srgbClr val="000000"/>
                </a:solidFill>
                <a:effectLst/>
                <a:latin typeface="Verdana" panose="020B0604030504040204" pitchFamily="34" charset="0"/>
              </a:rPr>
              <a:t> tag defines a dialog box or </a:t>
            </a:r>
            <a:r>
              <a:rPr kumimoji="0" lang="en-US" altLang="en-US" sz="2800" b="0" i="0" u="none" strike="noStrike" cap="none" normalizeH="0" baseline="0" dirty="0" err="1">
                <a:ln>
                  <a:noFill/>
                </a:ln>
                <a:solidFill>
                  <a:srgbClr val="000000"/>
                </a:solidFill>
                <a:effectLst/>
                <a:latin typeface="Verdana" panose="020B0604030504040204" pitchFamily="34" charset="0"/>
              </a:rPr>
              <a:t>subwindow</a:t>
            </a:r>
            <a:r>
              <a:rPr kumimoji="0" lang="en-US" altLang="en-US" sz="2800" b="0" i="0" u="none" strike="noStrike" cap="none" normalizeH="0" baseline="0" dirty="0">
                <a:ln>
                  <a:noFill/>
                </a:ln>
                <a:solidFill>
                  <a:srgbClr val="000000"/>
                </a:solidFill>
                <a:effectLst/>
                <a:latin typeface="Verdana" panose="020B0604030504040204" pitchFamily="34" charset="0"/>
              </a:rPr>
              <a:t>.</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Verdana" panose="020B0604030504040204" pitchFamily="34" charset="0"/>
              </a:rPr>
              <a:t>The </a:t>
            </a:r>
            <a:r>
              <a:rPr kumimoji="0" lang="en-US" altLang="en-US" sz="2800" b="0" i="0" u="none" strike="noStrike" cap="none" normalizeH="0" baseline="0" dirty="0">
                <a:ln>
                  <a:noFill/>
                </a:ln>
                <a:solidFill>
                  <a:srgbClr val="DC143C"/>
                </a:solidFill>
                <a:effectLst/>
                <a:latin typeface="Consolas" panose="020B0609020204030204" pitchFamily="49" charset="0"/>
              </a:rPr>
              <a:t>&lt;dialog&gt;</a:t>
            </a:r>
            <a:r>
              <a:rPr kumimoji="0" lang="en-US" altLang="en-US" sz="2800" b="0" i="0" u="none" strike="noStrike" cap="none" normalizeH="0" baseline="0" dirty="0">
                <a:ln>
                  <a:noFill/>
                </a:ln>
                <a:solidFill>
                  <a:srgbClr val="000000"/>
                </a:solidFill>
                <a:effectLst/>
                <a:latin typeface="Verdana" panose="020B0604030504040204" pitchFamily="34" charset="0"/>
              </a:rPr>
              <a:t> element makes it easy to create popup dialogs and modals on a web page.</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2809A7FA-D8CB-955A-F73C-D18FA28C8B5A}"/>
              </a:ext>
            </a:extLst>
          </p:cNvPr>
          <p:cNvGraphicFramePr>
            <a:graphicFrameLocks noGrp="1"/>
          </p:cNvGraphicFramePr>
          <p:nvPr>
            <p:extLst>
              <p:ext uri="{D42A27DB-BD31-4B8C-83A1-F6EECF244321}">
                <p14:modId xmlns:p14="http://schemas.microsoft.com/office/powerpoint/2010/main" val="2116442265"/>
              </p:ext>
            </p:extLst>
          </p:nvPr>
        </p:nvGraphicFramePr>
        <p:xfrm>
          <a:off x="1071113" y="3827237"/>
          <a:ext cx="9983741" cy="1124905"/>
        </p:xfrm>
        <a:graphic>
          <a:graphicData uri="http://schemas.openxmlformats.org/drawingml/2006/table">
            <a:tbl>
              <a:tblPr/>
              <a:tblGrid>
                <a:gridCol w="1053109">
                  <a:extLst>
                    <a:ext uri="{9D8B030D-6E8A-4147-A177-3AD203B41FA5}">
                      <a16:colId xmlns:a16="http://schemas.microsoft.com/office/drawing/2014/main" val="3511082326"/>
                    </a:ext>
                  </a:extLst>
                </a:gridCol>
                <a:gridCol w="2336942">
                  <a:extLst>
                    <a:ext uri="{9D8B030D-6E8A-4147-A177-3AD203B41FA5}">
                      <a16:colId xmlns:a16="http://schemas.microsoft.com/office/drawing/2014/main" val="799027869"/>
                    </a:ext>
                  </a:extLst>
                </a:gridCol>
                <a:gridCol w="6593690">
                  <a:extLst>
                    <a:ext uri="{9D8B030D-6E8A-4147-A177-3AD203B41FA5}">
                      <a16:colId xmlns:a16="http://schemas.microsoft.com/office/drawing/2014/main" val="704316267"/>
                    </a:ext>
                  </a:extLst>
                </a:gridCol>
              </a:tblGrid>
              <a:tr h="182876">
                <a:tc>
                  <a:txBody>
                    <a:bodyPr/>
                    <a:lstStyle/>
                    <a:p>
                      <a:pPr algn="l" fontAlgn="t"/>
                      <a:r>
                        <a:rPr lang="en-PH" sz="1800" dirty="0">
                          <a:effectLst/>
                        </a:rPr>
                        <a:t>Attribute</a:t>
                      </a:r>
                    </a:p>
                  </a:txBody>
                  <a:tcPr marL="105817" marR="52909" marT="52909" marB="52909">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PH" sz="1800">
                          <a:effectLst/>
                        </a:rPr>
                        <a:t>Value</a:t>
                      </a:r>
                    </a:p>
                  </a:txBody>
                  <a:tcPr marL="52909" marR="52909" marT="52909" marB="52909">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PH" sz="1800">
                          <a:effectLst/>
                        </a:rPr>
                        <a:t>Description</a:t>
                      </a:r>
                    </a:p>
                  </a:txBody>
                  <a:tcPr marL="52909" marR="52909" marT="52909" marB="52909">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81900706"/>
                  </a:ext>
                </a:extLst>
              </a:tr>
              <a:tr h="744767">
                <a:tc>
                  <a:txBody>
                    <a:bodyPr/>
                    <a:lstStyle/>
                    <a:p>
                      <a:pPr algn="l" fontAlgn="t"/>
                      <a:r>
                        <a:rPr lang="en-PH" sz="1800" dirty="0">
                          <a:effectLst/>
                          <a:hlinkClick r:id="rId2"/>
                        </a:rPr>
                        <a:t>open</a:t>
                      </a:r>
                      <a:endParaRPr lang="en-PH" sz="1800" dirty="0">
                        <a:effectLst/>
                      </a:endParaRPr>
                    </a:p>
                  </a:txBody>
                  <a:tcPr marL="105817" marR="52909" marT="52909" marB="5290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PH" sz="1800" dirty="0">
                          <a:effectLst/>
                        </a:rPr>
                        <a:t>open</a:t>
                      </a:r>
                    </a:p>
                  </a:txBody>
                  <a:tcPr marL="52909" marR="52909" marT="52909" marB="5290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800" dirty="0">
                          <a:effectLst/>
                        </a:rPr>
                        <a:t>Specifies that the dialog element is active and that the user can interact with it</a:t>
                      </a:r>
                    </a:p>
                  </a:txBody>
                  <a:tcPr marL="52909" marR="52909" marT="52909" marB="5290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321313954"/>
                  </a:ext>
                </a:extLst>
              </a:tr>
            </a:tbl>
          </a:graphicData>
        </a:graphic>
      </p:graphicFrame>
      <p:sp>
        <p:nvSpPr>
          <p:cNvPr id="7" name="TextBox 6">
            <a:extLst>
              <a:ext uri="{FF2B5EF4-FFF2-40B4-BE49-F238E27FC236}">
                <a16:creationId xmlns:a16="http://schemas.microsoft.com/office/drawing/2014/main" id="{65A87173-78D6-0F80-1691-078FCA288E8D}"/>
              </a:ext>
            </a:extLst>
          </p:cNvPr>
          <p:cNvSpPr txBox="1"/>
          <p:nvPr/>
        </p:nvSpPr>
        <p:spPr>
          <a:xfrm>
            <a:off x="1137146" y="5080107"/>
            <a:ext cx="9489290" cy="369332"/>
          </a:xfrm>
          <a:prstGeom prst="rect">
            <a:avLst/>
          </a:prstGeom>
          <a:noFill/>
        </p:spPr>
        <p:txBody>
          <a:bodyPr wrap="square">
            <a:spAutoFit/>
          </a:bodyPr>
          <a:lstStyle/>
          <a:p>
            <a:r>
              <a:rPr lang="nl-NL" b="0" i="0" dirty="0">
                <a:solidFill>
                  <a:srgbClr val="0000CD"/>
                </a:solidFill>
                <a:effectLst/>
                <a:latin typeface="Consolas" panose="020B0609020204030204" pitchFamily="49" charset="0"/>
              </a:rPr>
              <a:t>&lt;</a:t>
            </a:r>
            <a:r>
              <a:rPr lang="nl-NL" b="0" i="0" dirty="0">
                <a:solidFill>
                  <a:srgbClr val="A52A2A"/>
                </a:solidFill>
                <a:effectLst/>
                <a:latin typeface="Consolas" panose="020B0609020204030204" pitchFamily="49" charset="0"/>
              </a:rPr>
              <a:t>dialog</a:t>
            </a:r>
            <a:r>
              <a:rPr lang="nl-NL" b="0" i="0" dirty="0">
                <a:solidFill>
                  <a:srgbClr val="FF0000"/>
                </a:solidFill>
                <a:effectLst/>
                <a:latin typeface="Consolas" panose="020B0609020204030204" pitchFamily="49" charset="0"/>
              </a:rPr>
              <a:t> open</a:t>
            </a:r>
            <a:r>
              <a:rPr lang="nl-NL" b="0" i="0" dirty="0">
                <a:solidFill>
                  <a:srgbClr val="0000CD"/>
                </a:solidFill>
                <a:effectLst/>
                <a:latin typeface="Consolas" panose="020B0609020204030204" pitchFamily="49" charset="0"/>
              </a:rPr>
              <a:t>&gt;</a:t>
            </a:r>
            <a:r>
              <a:rPr lang="nl-NL" b="0" i="0" dirty="0">
                <a:solidFill>
                  <a:srgbClr val="000000"/>
                </a:solidFill>
                <a:effectLst/>
                <a:latin typeface="Consolas" panose="020B0609020204030204" pitchFamily="49" charset="0"/>
              </a:rPr>
              <a:t>This is an open dialog window</a:t>
            </a:r>
            <a:r>
              <a:rPr lang="nl-NL" b="0" i="0" dirty="0">
                <a:solidFill>
                  <a:srgbClr val="0000CD"/>
                </a:solidFill>
                <a:effectLst/>
                <a:latin typeface="Consolas" panose="020B0609020204030204" pitchFamily="49" charset="0"/>
              </a:rPr>
              <a:t>&lt;</a:t>
            </a:r>
            <a:r>
              <a:rPr lang="nl-NL" b="0" i="0" dirty="0">
                <a:solidFill>
                  <a:srgbClr val="A52A2A"/>
                </a:solidFill>
                <a:effectLst/>
                <a:latin typeface="Consolas" panose="020B0609020204030204" pitchFamily="49" charset="0"/>
              </a:rPr>
              <a:t>/dialog</a:t>
            </a:r>
            <a:r>
              <a:rPr lang="nl-NL" b="0" i="0" dirty="0">
                <a:solidFill>
                  <a:srgbClr val="0000CD"/>
                </a:solidFill>
                <a:effectLst/>
                <a:latin typeface="Consolas" panose="020B0609020204030204" pitchFamily="49" charset="0"/>
              </a:rPr>
              <a:t>&gt;</a:t>
            </a:r>
            <a:endParaRPr lang="en-PH" dirty="0"/>
          </a:p>
        </p:txBody>
      </p:sp>
    </p:spTree>
    <p:extLst>
      <p:ext uri="{BB962C8B-B14F-4D97-AF65-F5344CB8AC3E}">
        <p14:creationId xmlns:p14="http://schemas.microsoft.com/office/powerpoint/2010/main" val="555124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1684A-6A4C-FE06-74E3-539DD4929F86}"/>
              </a:ext>
            </a:extLst>
          </p:cNvPr>
          <p:cNvSpPr>
            <a:spLocks noGrp="1"/>
          </p:cNvSpPr>
          <p:nvPr>
            <p:ph type="title"/>
          </p:nvPr>
        </p:nvSpPr>
        <p:spPr/>
        <p:txBody>
          <a:bodyPr/>
          <a:lstStyle/>
          <a:p>
            <a:r>
              <a:rPr lang="en-US" dirty="0"/>
              <a:t>Details tag</a:t>
            </a:r>
            <a:endParaRPr lang="en-PH" dirty="0"/>
          </a:p>
        </p:txBody>
      </p:sp>
      <p:sp>
        <p:nvSpPr>
          <p:cNvPr id="4" name="Rectangle 1">
            <a:extLst>
              <a:ext uri="{FF2B5EF4-FFF2-40B4-BE49-F238E27FC236}">
                <a16:creationId xmlns:a16="http://schemas.microsoft.com/office/drawing/2014/main" id="{E6F4F385-E36B-1932-45F6-89261C5499E0}"/>
              </a:ext>
            </a:extLst>
          </p:cNvPr>
          <p:cNvSpPr>
            <a:spLocks noGrp="1" noChangeArrowheads="1"/>
          </p:cNvSpPr>
          <p:nvPr>
            <p:ph idx="1"/>
          </p:nvPr>
        </p:nvSpPr>
        <p:spPr bwMode="auto">
          <a:xfrm>
            <a:off x="341085" y="2188519"/>
            <a:ext cx="11509829"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The </a:t>
            </a:r>
            <a:r>
              <a:rPr kumimoji="0" lang="en-US" altLang="en-US" sz="2400" b="0" i="0" u="none" strike="noStrike" cap="none" normalizeH="0" baseline="0" dirty="0">
                <a:ln>
                  <a:noFill/>
                </a:ln>
                <a:solidFill>
                  <a:srgbClr val="DC143C"/>
                </a:solidFill>
                <a:effectLst/>
                <a:latin typeface="Consolas" panose="020B0609020204030204" pitchFamily="49" charset="0"/>
              </a:rPr>
              <a:t>&lt;details&gt;</a:t>
            </a:r>
            <a:r>
              <a:rPr kumimoji="0" lang="en-US" altLang="en-US" sz="2400" b="0" i="0" u="none" strike="noStrike" cap="none" normalizeH="0" baseline="0" dirty="0">
                <a:ln>
                  <a:noFill/>
                </a:ln>
                <a:solidFill>
                  <a:srgbClr val="000000"/>
                </a:solidFill>
                <a:effectLst/>
                <a:latin typeface="Verdana" panose="020B0604030504040204" pitchFamily="34" charset="0"/>
              </a:rPr>
              <a:t> tag specifies additional details that the user can open and close on demand.</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The </a:t>
            </a:r>
            <a:r>
              <a:rPr kumimoji="0" lang="en-US" altLang="en-US" sz="2400" b="0" i="0" u="none" strike="noStrike" cap="none" normalizeH="0" baseline="0" dirty="0">
                <a:ln>
                  <a:noFill/>
                </a:ln>
                <a:solidFill>
                  <a:srgbClr val="DC143C"/>
                </a:solidFill>
                <a:effectLst/>
                <a:latin typeface="Consolas" panose="020B0609020204030204" pitchFamily="49" charset="0"/>
              </a:rPr>
              <a:t>&lt;details&gt;</a:t>
            </a:r>
            <a:r>
              <a:rPr kumimoji="0" lang="en-US" altLang="en-US" sz="2400" b="0" i="0" u="none" strike="noStrike" cap="none" normalizeH="0" baseline="0" dirty="0">
                <a:ln>
                  <a:noFill/>
                </a:ln>
                <a:solidFill>
                  <a:srgbClr val="000000"/>
                </a:solidFill>
                <a:effectLst/>
                <a:latin typeface="Verdana" panose="020B0604030504040204" pitchFamily="34" charset="0"/>
              </a:rPr>
              <a:t> tag is often used to create an interactive widget that the user can open and close. By default, the widget is closed. When open, it expands, and displays the content within.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Any sort of content can be put inside the </a:t>
            </a:r>
            <a:r>
              <a:rPr kumimoji="0" lang="en-US" altLang="en-US" sz="2400" b="0" i="0" u="none" strike="noStrike" cap="none" normalizeH="0" baseline="0" dirty="0">
                <a:ln>
                  <a:noFill/>
                </a:ln>
                <a:solidFill>
                  <a:srgbClr val="DC143C"/>
                </a:solidFill>
                <a:effectLst/>
                <a:latin typeface="Consolas" panose="020B0609020204030204" pitchFamily="49" charset="0"/>
              </a:rPr>
              <a:t>&lt;details&gt;</a:t>
            </a:r>
            <a:r>
              <a:rPr kumimoji="0" lang="en-US" altLang="en-US" sz="2400" b="0" i="0" u="none" strike="noStrike" cap="none" normalizeH="0" baseline="0" dirty="0">
                <a:ln>
                  <a:noFill/>
                </a:ln>
                <a:solidFill>
                  <a:srgbClr val="000000"/>
                </a:solidFill>
                <a:effectLst/>
                <a:latin typeface="Verdana" panose="020B0604030504040204" pitchFamily="34" charset="0"/>
              </a:rPr>
              <a:t> tag.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Verdana" panose="020B0604030504040204" pitchFamily="34" charset="0"/>
              </a:rPr>
              <a:t>Tip: </a:t>
            </a:r>
            <a:r>
              <a:rPr kumimoji="0" lang="en-US" altLang="en-US" sz="2400" b="0" i="0" u="none" strike="noStrike" cap="none" normalizeH="0" baseline="0" dirty="0">
                <a:ln>
                  <a:noFill/>
                </a:ln>
                <a:solidFill>
                  <a:srgbClr val="000000"/>
                </a:solidFill>
                <a:effectLst/>
                <a:latin typeface="Verdana" panose="020B0604030504040204" pitchFamily="34" charset="0"/>
              </a:rPr>
              <a:t>The </a:t>
            </a:r>
            <a:r>
              <a:rPr kumimoji="0" lang="en-US" altLang="en-US" sz="2400" b="0" i="0" u="none" strike="noStrike" cap="none" normalizeH="0" baseline="0" dirty="0">
                <a:ln>
                  <a:noFill/>
                </a:ln>
                <a:solidFill>
                  <a:srgbClr val="000000"/>
                </a:solidFill>
                <a:effectLst/>
                <a:latin typeface="Verdana" panose="020B0604030504040204" pitchFamily="34" charset="0"/>
                <a:hlinkClick r:id="rId2"/>
              </a:rPr>
              <a:t>&lt;summary&gt;</a:t>
            </a:r>
            <a:r>
              <a:rPr kumimoji="0" lang="en-US" altLang="en-US" sz="2400" b="0" i="0" u="none" strike="noStrike" cap="none" normalizeH="0" baseline="0" dirty="0">
                <a:ln>
                  <a:noFill/>
                </a:ln>
                <a:solidFill>
                  <a:srgbClr val="000000"/>
                </a:solidFill>
                <a:effectLst/>
                <a:latin typeface="Verdana" panose="020B0604030504040204" pitchFamily="34" charset="0"/>
              </a:rPr>
              <a:t> tag is used in conjunction with </a:t>
            </a:r>
            <a:r>
              <a:rPr kumimoji="0" lang="en-US" altLang="en-US" sz="2400" b="0" i="0" u="none" strike="noStrike" cap="none" normalizeH="0" baseline="0" dirty="0">
                <a:ln>
                  <a:noFill/>
                </a:ln>
                <a:solidFill>
                  <a:srgbClr val="DC143C"/>
                </a:solidFill>
                <a:effectLst/>
                <a:latin typeface="Consolas" panose="020B0609020204030204" pitchFamily="49" charset="0"/>
              </a:rPr>
              <a:t>&lt;details&gt;</a:t>
            </a:r>
            <a:r>
              <a:rPr kumimoji="0" lang="en-US" altLang="en-US" sz="2400" b="0" i="0" u="none" strike="noStrike" cap="none" normalizeH="0" baseline="0" dirty="0">
                <a:ln>
                  <a:noFill/>
                </a:ln>
                <a:solidFill>
                  <a:srgbClr val="000000"/>
                </a:solidFill>
                <a:effectLst/>
                <a:latin typeface="Verdana" panose="020B0604030504040204" pitchFamily="34" charset="0"/>
              </a:rPr>
              <a:t> to specify a visible heading for the details.</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1373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C0A8-4694-E37F-B09A-76C4ECDABA56}"/>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7FB9B830-B696-FDE7-D741-682F683F2432}"/>
              </a:ext>
            </a:extLst>
          </p:cNvPr>
          <p:cNvSpPr>
            <a:spLocks noGrp="1"/>
          </p:cNvSpPr>
          <p:nvPr>
            <p:ph idx="1"/>
          </p:nvPr>
        </p:nvSpPr>
        <p:spPr/>
        <p:txBody>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details</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summary</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Epcot Center</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/summary</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Epcot is a theme park at Walt Disney World Resort featuring exciting attractions, international pavilions, award-winning fireworks and seasonal special events.</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/details</a:t>
            </a:r>
            <a:r>
              <a:rPr lang="en-US" b="0" i="0" dirty="0">
                <a:solidFill>
                  <a:srgbClr val="0000CD"/>
                </a:solidFill>
                <a:effectLst/>
                <a:latin typeface="Consolas" panose="020B0609020204030204" pitchFamily="49" charset="0"/>
              </a:rPr>
              <a:t>&gt;</a:t>
            </a:r>
            <a:endParaRPr lang="en-PH" dirty="0"/>
          </a:p>
        </p:txBody>
      </p:sp>
    </p:spTree>
    <p:extLst>
      <p:ext uri="{BB962C8B-B14F-4D97-AF65-F5344CB8AC3E}">
        <p14:creationId xmlns:p14="http://schemas.microsoft.com/office/powerpoint/2010/main" val="2082868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104D8-A529-26AB-8AA6-6786EDC19E5B}"/>
              </a:ext>
            </a:extLst>
          </p:cNvPr>
          <p:cNvSpPr>
            <a:spLocks noGrp="1"/>
          </p:cNvSpPr>
          <p:nvPr>
            <p:ph type="title"/>
          </p:nvPr>
        </p:nvSpPr>
        <p:spPr/>
        <p:txBody>
          <a:bodyPr/>
          <a:lstStyle/>
          <a:p>
            <a:r>
              <a:rPr lang="en-US" dirty="0"/>
              <a:t>Legend tag</a:t>
            </a:r>
            <a:endParaRPr lang="en-PH" dirty="0"/>
          </a:p>
        </p:txBody>
      </p:sp>
      <p:sp>
        <p:nvSpPr>
          <p:cNvPr id="4" name="Rectangle 1">
            <a:extLst>
              <a:ext uri="{FF2B5EF4-FFF2-40B4-BE49-F238E27FC236}">
                <a16:creationId xmlns:a16="http://schemas.microsoft.com/office/drawing/2014/main" id="{F68B0593-D810-A822-EFF5-B4E17BC260F3}"/>
              </a:ext>
            </a:extLst>
          </p:cNvPr>
          <p:cNvSpPr>
            <a:spLocks noGrp="1" noChangeArrowheads="1"/>
          </p:cNvSpPr>
          <p:nvPr>
            <p:ph idx="1"/>
          </p:nvPr>
        </p:nvSpPr>
        <p:spPr bwMode="auto">
          <a:xfrm>
            <a:off x="869688" y="1853754"/>
            <a:ext cx="10007868"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The </a:t>
            </a:r>
            <a:r>
              <a:rPr kumimoji="0" lang="en-US" altLang="en-US" sz="2400" b="0" i="0" u="none" strike="noStrike" cap="none" normalizeH="0" baseline="0" dirty="0">
                <a:ln>
                  <a:noFill/>
                </a:ln>
                <a:solidFill>
                  <a:srgbClr val="DC143C"/>
                </a:solidFill>
                <a:effectLst/>
                <a:latin typeface="Consolas" panose="020B0609020204030204" pitchFamily="49" charset="0"/>
              </a:rPr>
              <a:t>&lt;legend&gt;</a:t>
            </a:r>
            <a:r>
              <a:rPr kumimoji="0" lang="en-US" altLang="en-US" sz="2400" b="0" i="0" u="none" strike="noStrike" cap="none" normalizeH="0" baseline="0" dirty="0">
                <a:ln>
                  <a:noFill/>
                </a:ln>
                <a:solidFill>
                  <a:srgbClr val="000000"/>
                </a:solidFill>
                <a:effectLst/>
                <a:latin typeface="Verdana" panose="020B0604030504040204" pitchFamily="34" charset="0"/>
              </a:rPr>
              <a:t> tag defines a caption for the </a:t>
            </a:r>
            <a:r>
              <a:rPr kumimoji="0" lang="en-US" altLang="en-US" sz="2400" b="0" i="0" u="none" strike="noStrike" cap="none" normalizeH="0" baseline="0" dirty="0">
                <a:ln>
                  <a:noFill/>
                </a:ln>
                <a:solidFill>
                  <a:schemeClr val="tx1"/>
                </a:solidFill>
                <a:effectLst/>
                <a:latin typeface="Verdana" panose="020B0604030504040204" pitchFamily="34" charset="0"/>
                <a:hlinkClick r:id="rId2"/>
              </a:rPr>
              <a:t>&lt;</a:t>
            </a:r>
            <a:r>
              <a:rPr kumimoji="0" lang="en-US" altLang="en-US" sz="2400" b="0" i="0" u="none" strike="noStrike" cap="none" normalizeH="0" baseline="0" dirty="0" err="1">
                <a:ln>
                  <a:noFill/>
                </a:ln>
                <a:solidFill>
                  <a:schemeClr val="tx1"/>
                </a:solidFill>
                <a:effectLst/>
                <a:latin typeface="Verdana" panose="020B0604030504040204" pitchFamily="34" charset="0"/>
                <a:hlinkClick r:id="rId2"/>
              </a:rPr>
              <a:t>fieldset</a:t>
            </a:r>
            <a:r>
              <a:rPr kumimoji="0" lang="en-US" altLang="en-US" sz="2400" b="0" i="0" u="none" strike="noStrike" cap="none" normalizeH="0" baseline="0" dirty="0">
                <a:ln>
                  <a:noFill/>
                </a:ln>
                <a:solidFill>
                  <a:schemeClr val="tx1"/>
                </a:solidFill>
                <a:effectLst/>
                <a:latin typeface="Verdana" panose="020B0604030504040204" pitchFamily="34" charset="0"/>
                <a:hlinkClick r:id="rId2"/>
              </a:rPr>
              <a:t>&gt;</a:t>
            </a:r>
            <a:r>
              <a:rPr kumimoji="0" lang="en-US" altLang="en-US" sz="2400" b="0" i="0" u="none" strike="noStrike" cap="none" normalizeH="0" baseline="0" dirty="0">
                <a:ln>
                  <a:noFill/>
                </a:ln>
                <a:solidFill>
                  <a:srgbClr val="000000"/>
                </a:solidFill>
                <a:effectLst/>
                <a:latin typeface="Verdana" panose="020B0604030504040204" pitchFamily="34" charset="0"/>
              </a:rPr>
              <a:t> element.</a:t>
            </a:r>
            <a:r>
              <a:rPr kumimoji="0" lang="en-US" altLang="en-US" sz="2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9770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B2AB825-76C7-2624-9C51-8943179FE802}"/>
              </a:ext>
            </a:extLst>
          </p:cNvPr>
          <p:cNvSpPr txBox="1">
            <a:spLocks noGrp="1"/>
          </p:cNvSpPr>
          <p:nvPr>
            <p:ph idx="1"/>
          </p:nvPr>
        </p:nvSpPr>
        <p:spPr>
          <a:xfrm>
            <a:off x="910648" y="698501"/>
            <a:ext cx="9604375" cy="3449638"/>
          </a:xfrm>
          <a:prstGeom prst="rect">
            <a:avLst/>
          </a:prstGeom>
          <a:noFill/>
        </p:spPr>
        <p:txBody>
          <a:bodyPr wrap="square">
            <a:spAutoFit/>
          </a:bodyPr>
          <a:lstStyle/>
          <a:p>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form</a:t>
            </a:r>
            <a:r>
              <a:rPr lang="en-PH" b="0" i="0" dirty="0">
                <a:solidFill>
                  <a:srgbClr val="FF0000"/>
                </a:solidFill>
                <a:effectLst/>
                <a:latin typeface="Consolas" panose="020B0609020204030204" pitchFamily="49" charset="0"/>
              </a:rPr>
              <a:t> action</a:t>
            </a:r>
            <a:r>
              <a:rPr lang="en-PH" b="0" i="0" dirty="0">
                <a:solidFill>
                  <a:srgbClr val="0000CD"/>
                </a:solidFill>
                <a:effectLst/>
                <a:latin typeface="Consolas" panose="020B0609020204030204" pitchFamily="49" charset="0"/>
              </a:rPr>
              <a:t>="/</a:t>
            </a:r>
            <a:r>
              <a:rPr lang="en-PH" b="0" i="0" dirty="0" err="1">
                <a:solidFill>
                  <a:srgbClr val="0000CD"/>
                </a:solidFill>
                <a:effectLst/>
                <a:latin typeface="Consolas" panose="020B0609020204030204" pitchFamily="49" charset="0"/>
              </a:rPr>
              <a:t>action_page.php</a:t>
            </a:r>
            <a:r>
              <a:rPr lang="en-PH" b="0" i="0" dirty="0">
                <a:solidFill>
                  <a:srgbClr val="0000CD"/>
                </a:solidFill>
                <a:effectLst/>
                <a:latin typeface="Consolas" panose="020B0609020204030204" pitchFamily="49" charset="0"/>
              </a:rPr>
              <a:t>"&gt;</a:t>
            </a:r>
            <a:br>
              <a:rPr lang="en-PH" dirty="0"/>
            </a:br>
            <a:r>
              <a:rPr lang="en-PH" b="0" i="0" dirty="0">
                <a:solidFill>
                  <a:srgbClr val="000000"/>
                </a:solidFill>
                <a:effectLst/>
                <a:latin typeface="Consolas" panose="020B0609020204030204" pitchFamily="49" charset="0"/>
              </a:rPr>
              <a:t>  </a:t>
            </a:r>
            <a:r>
              <a:rPr lang="en-PH" b="0" i="0" dirty="0">
                <a:solidFill>
                  <a:srgbClr val="0000CD"/>
                </a:solidFill>
                <a:effectLst/>
                <a:latin typeface="Consolas" panose="020B0609020204030204" pitchFamily="49" charset="0"/>
              </a:rPr>
              <a:t>&lt;</a:t>
            </a:r>
            <a:r>
              <a:rPr lang="en-PH" b="0" i="0" dirty="0" err="1">
                <a:solidFill>
                  <a:srgbClr val="A52A2A"/>
                </a:solidFill>
                <a:effectLst/>
                <a:latin typeface="Consolas" panose="020B0609020204030204" pitchFamily="49" charset="0"/>
              </a:rPr>
              <a:t>fieldset</a:t>
            </a:r>
            <a:r>
              <a:rPr lang="en-PH" b="0" i="0" dirty="0">
                <a:solidFill>
                  <a:srgbClr val="0000CD"/>
                </a:solidFill>
                <a:effectLst/>
                <a:latin typeface="Consolas" panose="020B0609020204030204" pitchFamily="49" charset="0"/>
              </a:rPr>
              <a:t>&gt;</a:t>
            </a:r>
            <a:br>
              <a:rPr lang="en-PH" dirty="0"/>
            </a:br>
            <a:r>
              <a:rPr lang="en-PH" b="0" i="0" dirty="0">
                <a:solidFill>
                  <a:srgbClr val="000000"/>
                </a:solidFill>
                <a:effectLst/>
                <a:latin typeface="Consolas" panose="020B0609020204030204" pitchFamily="49" charset="0"/>
              </a:rPr>
              <a:t>    </a:t>
            </a: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legend</a:t>
            </a:r>
            <a:r>
              <a:rPr lang="en-PH" b="0" i="0" dirty="0">
                <a:solidFill>
                  <a:srgbClr val="0000CD"/>
                </a:solidFill>
                <a:effectLst/>
                <a:latin typeface="Consolas" panose="020B0609020204030204" pitchFamily="49" charset="0"/>
              </a:rPr>
              <a:t>&gt;</a:t>
            </a:r>
            <a:r>
              <a:rPr lang="en-PH" b="0" i="0" dirty="0">
                <a:solidFill>
                  <a:srgbClr val="000000"/>
                </a:solidFill>
                <a:effectLst/>
                <a:latin typeface="Consolas" panose="020B0609020204030204" pitchFamily="49" charset="0"/>
              </a:rPr>
              <a:t>Personalia:</a:t>
            </a: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/legend</a:t>
            </a:r>
            <a:r>
              <a:rPr lang="en-PH" b="0" i="0" dirty="0">
                <a:solidFill>
                  <a:srgbClr val="0000CD"/>
                </a:solidFill>
                <a:effectLst/>
                <a:latin typeface="Consolas" panose="020B0609020204030204" pitchFamily="49" charset="0"/>
              </a:rPr>
              <a:t>&gt;</a:t>
            </a:r>
            <a:br>
              <a:rPr lang="en-PH" dirty="0"/>
            </a:br>
            <a:r>
              <a:rPr lang="en-PH" b="0" i="0" dirty="0">
                <a:solidFill>
                  <a:srgbClr val="000000"/>
                </a:solidFill>
                <a:effectLst/>
                <a:latin typeface="Consolas" panose="020B0609020204030204" pitchFamily="49" charset="0"/>
              </a:rPr>
              <a:t>    </a:t>
            </a: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label</a:t>
            </a:r>
            <a:r>
              <a:rPr lang="en-PH" b="0" i="0" dirty="0">
                <a:solidFill>
                  <a:srgbClr val="FF0000"/>
                </a:solidFill>
                <a:effectLst/>
                <a:latin typeface="Consolas" panose="020B0609020204030204" pitchFamily="49" charset="0"/>
              </a:rPr>
              <a:t> for</a:t>
            </a:r>
            <a:r>
              <a:rPr lang="en-PH" b="0" i="0" dirty="0">
                <a:solidFill>
                  <a:srgbClr val="0000CD"/>
                </a:solidFill>
                <a:effectLst/>
                <a:latin typeface="Consolas" panose="020B0609020204030204" pitchFamily="49" charset="0"/>
              </a:rPr>
              <a:t>="</a:t>
            </a:r>
            <a:r>
              <a:rPr lang="en-PH" b="0" i="0" dirty="0" err="1">
                <a:solidFill>
                  <a:srgbClr val="0000CD"/>
                </a:solidFill>
                <a:effectLst/>
                <a:latin typeface="Consolas" panose="020B0609020204030204" pitchFamily="49" charset="0"/>
              </a:rPr>
              <a:t>fname</a:t>
            </a:r>
            <a:r>
              <a:rPr lang="en-PH" b="0" i="0" dirty="0">
                <a:solidFill>
                  <a:srgbClr val="0000CD"/>
                </a:solidFill>
                <a:effectLst/>
                <a:latin typeface="Consolas" panose="020B0609020204030204" pitchFamily="49" charset="0"/>
              </a:rPr>
              <a:t>"&gt;</a:t>
            </a:r>
            <a:r>
              <a:rPr lang="en-PH" b="0" i="0" dirty="0">
                <a:solidFill>
                  <a:srgbClr val="000000"/>
                </a:solidFill>
                <a:effectLst/>
                <a:latin typeface="Consolas" panose="020B0609020204030204" pitchFamily="49" charset="0"/>
              </a:rPr>
              <a:t>First name:</a:t>
            </a: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/label</a:t>
            </a:r>
            <a:r>
              <a:rPr lang="en-PH" b="0" i="0" dirty="0">
                <a:solidFill>
                  <a:srgbClr val="0000CD"/>
                </a:solidFill>
                <a:effectLst/>
                <a:latin typeface="Consolas" panose="020B0609020204030204" pitchFamily="49" charset="0"/>
              </a:rPr>
              <a:t>&gt;</a:t>
            </a:r>
            <a:br>
              <a:rPr lang="en-PH" dirty="0"/>
            </a:br>
            <a:r>
              <a:rPr lang="en-PH" b="0" i="0" dirty="0">
                <a:solidFill>
                  <a:srgbClr val="000000"/>
                </a:solidFill>
                <a:effectLst/>
                <a:latin typeface="Consolas" panose="020B0609020204030204" pitchFamily="49" charset="0"/>
              </a:rPr>
              <a:t>    </a:t>
            </a: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input</a:t>
            </a:r>
            <a:r>
              <a:rPr lang="en-PH" b="0" i="0" dirty="0">
                <a:solidFill>
                  <a:srgbClr val="FF0000"/>
                </a:solidFill>
                <a:effectLst/>
                <a:latin typeface="Consolas" panose="020B0609020204030204" pitchFamily="49" charset="0"/>
              </a:rPr>
              <a:t> type</a:t>
            </a:r>
            <a:r>
              <a:rPr lang="en-PH" b="0" i="0" dirty="0">
                <a:solidFill>
                  <a:srgbClr val="0000CD"/>
                </a:solidFill>
                <a:effectLst/>
                <a:latin typeface="Consolas" panose="020B0609020204030204" pitchFamily="49" charset="0"/>
              </a:rPr>
              <a:t>="text"</a:t>
            </a:r>
            <a:r>
              <a:rPr lang="en-PH" b="0" i="0" dirty="0">
                <a:solidFill>
                  <a:srgbClr val="FF0000"/>
                </a:solidFill>
                <a:effectLst/>
                <a:latin typeface="Consolas" panose="020B0609020204030204" pitchFamily="49" charset="0"/>
              </a:rPr>
              <a:t> id</a:t>
            </a:r>
            <a:r>
              <a:rPr lang="en-PH" b="0" i="0" dirty="0">
                <a:solidFill>
                  <a:srgbClr val="0000CD"/>
                </a:solidFill>
                <a:effectLst/>
                <a:latin typeface="Consolas" panose="020B0609020204030204" pitchFamily="49" charset="0"/>
              </a:rPr>
              <a:t>="</a:t>
            </a:r>
            <a:r>
              <a:rPr lang="en-PH" b="0" i="0" dirty="0" err="1">
                <a:solidFill>
                  <a:srgbClr val="0000CD"/>
                </a:solidFill>
                <a:effectLst/>
                <a:latin typeface="Consolas" panose="020B0609020204030204" pitchFamily="49" charset="0"/>
              </a:rPr>
              <a:t>fname</a:t>
            </a:r>
            <a:r>
              <a:rPr lang="en-PH" b="0" i="0" dirty="0">
                <a:solidFill>
                  <a:srgbClr val="0000CD"/>
                </a:solidFill>
                <a:effectLst/>
                <a:latin typeface="Consolas" panose="020B0609020204030204" pitchFamily="49" charset="0"/>
              </a:rPr>
              <a:t>"</a:t>
            </a:r>
            <a:r>
              <a:rPr lang="en-PH" b="0" i="0" dirty="0">
                <a:solidFill>
                  <a:srgbClr val="FF0000"/>
                </a:solidFill>
                <a:effectLst/>
                <a:latin typeface="Consolas" panose="020B0609020204030204" pitchFamily="49" charset="0"/>
              </a:rPr>
              <a:t> name</a:t>
            </a:r>
            <a:r>
              <a:rPr lang="en-PH" b="0" i="0" dirty="0">
                <a:solidFill>
                  <a:srgbClr val="0000CD"/>
                </a:solidFill>
                <a:effectLst/>
                <a:latin typeface="Consolas" panose="020B0609020204030204" pitchFamily="49" charset="0"/>
              </a:rPr>
              <a:t>="</a:t>
            </a:r>
            <a:r>
              <a:rPr lang="en-PH" b="0" i="0" dirty="0" err="1">
                <a:solidFill>
                  <a:srgbClr val="0000CD"/>
                </a:solidFill>
                <a:effectLst/>
                <a:latin typeface="Consolas" panose="020B0609020204030204" pitchFamily="49" charset="0"/>
              </a:rPr>
              <a:t>fname</a:t>
            </a:r>
            <a:r>
              <a:rPr lang="en-PH" b="0" i="0" dirty="0">
                <a:solidFill>
                  <a:srgbClr val="0000CD"/>
                </a:solidFill>
                <a:effectLst/>
                <a:latin typeface="Consolas" panose="020B0609020204030204" pitchFamily="49" charset="0"/>
              </a:rPr>
              <a:t>"&gt;&lt;</a:t>
            </a:r>
            <a:r>
              <a:rPr lang="en-PH" b="0" i="0" dirty="0" err="1">
                <a:solidFill>
                  <a:srgbClr val="A52A2A"/>
                </a:solidFill>
                <a:effectLst/>
                <a:latin typeface="Consolas" panose="020B0609020204030204" pitchFamily="49" charset="0"/>
              </a:rPr>
              <a:t>br</a:t>
            </a:r>
            <a:r>
              <a:rPr lang="en-PH" b="0" i="0" dirty="0">
                <a:solidFill>
                  <a:srgbClr val="0000CD"/>
                </a:solidFill>
                <a:effectLst/>
                <a:latin typeface="Consolas" panose="020B0609020204030204" pitchFamily="49" charset="0"/>
              </a:rPr>
              <a:t>&gt;&lt;</a:t>
            </a:r>
            <a:r>
              <a:rPr lang="en-PH" b="0" i="0" dirty="0" err="1">
                <a:solidFill>
                  <a:srgbClr val="A52A2A"/>
                </a:solidFill>
                <a:effectLst/>
                <a:latin typeface="Consolas" panose="020B0609020204030204" pitchFamily="49" charset="0"/>
              </a:rPr>
              <a:t>br</a:t>
            </a:r>
            <a:r>
              <a:rPr lang="en-PH" b="0" i="0" dirty="0">
                <a:solidFill>
                  <a:srgbClr val="0000CD"/>
                </a:solidFill>
                <a:effectLst/>
                <a:latin typeface="Consolas" panose="020B0609020204030204" pitchFamily="49" charset="0"/>
              </a:rPr>
              <a:t>&gt;</a:t>
            </a:r>
            <a:br>
              <a:rPr lang="en-PH" dirty="0"/>
            </a:br>
            <a:r>
              <a:rPr lang="en-PH" b="0" i="0" dirty="0">
                <a:solidFill>
                  <a:srgbClr val="000000"/>
                </a:solidFill>
                <a:effectLst/>
                <a:latin typeface="Consolas" panose="020B0609020204030204" pitchFamily="49" charset="0"/>
              </a:rPr>
              <a:t>    </a:t>
            </a: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label</a:t>
            </a:r>
            <a:r>
              <a:rPr lang="en-PH" b="0" i="0" dirty="0">
                <a:solidFill>
                  <a:srgbClr val="FF0000"/>
                </a:solidFill>
                <a:effectLst/>
                <a:latin typeface="Consolas" panose="020B0609020204030204" pitchFamily="49" charset="0"/>
              </a:rPr>
              <a:t> for</a:t>
            </a:r>
            <a:r>
              <a:rPr lang="en-PH" b="0" i="0" dirty="0">
                <a:solidFill>
                  <a:srgbClr val="0000CD"/>
                </a:solidFill>
                <a:effectLst/>
                <a:latin typeface="Consolas" panose="020B0609020204030204" pitchFamily="49" charset="0"/>
              </a:rPr>
              <a:t>="</a:t>
            </a:r>
            <a:r>
              <a:rPr lang="en-PH" b="0" i="0" dirty="0" err="1">
                <a:solidFill>
                  <a:srgbClr val="0000CD"/>
                </a:solidFill>
                <a:effectLst/>
                <a:latin typeface="Consolas" panose="020B0609020204030204" pitchFamily="49" charset="0"/>
              </a:rPr>
              <a:t>lname</a:t>
            </a:r>
            <a:r>
              <a:rPr lang="en-PH" b="0" i="0" dirty="0">
                <a:solidFill>
                  <a:srgbClr val="0000CD"/>
                </a:solidFill>
                <a:effectLst/>
                <a:latin typeface="Consolas" panose="020B0609020204030204" pitchFamily="49" charset="0"/>
              </a:rPr>
              <a:t>"&gt;</a:t>
            </a:r>
            <a:r>
              <a:rPr lang="en-PH" b="0" i="0" dirty="0">
                <a:solidFill>
                  <a:srgbClr val="000000"/>
                </a:solidFill>
                <a:effectLst/>
                <a:latin typeface="Consolas" panose="020B0609020204030204" pitchFamily="49" charset="0"/>
              </a:rPr>
              <a:t>Last name:</a:t>
            </a: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/label</a:t>
            </a:r>
            <a:r>
              <a:rPr lang="en-PH" b="0" i="0" dirty="0">
                <a:solidFill>
                  <a:srgbClr val="0000CD"/>
                </a:solidFill>
                <a:effectLst/>
                <a:latin typeface="Consolas" panose="020B0609020204030204" pitchFamily="49" charset="0"/>
              </a:rPr>
              <a:t>&gt;</a:t>
            </a:r>
            <a:br>
              <a:rPr lang="en-PH" dirty="0"/>
            </a:br>
            <a:r>
              <a:rPr lang="en-PH" b="0" i="0" dirty="0">
                <a:solidFill>
                  <a:srgbClr val="000000"/>
                </a:solidFill>
                <a:effectLst/>
                <a:latin typeface="Consolas" panose="020B0609020204030204" pitchFamily="49" charset="0"/>
              </a:rPr>
              <a:t>    </a:t>
            </a: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input</a:t>
            </a:r>
            <a:r>
              <a:rPr lang="en-PH" b="0" i="0" dirty="0">
                <a:solidFill>
                  <a:srgbClr val="FF0000"/>
                </a:solidFill>
                <a:effectLst/>
                <a:latin typeface="Consolas" panose="020B0609020204030204" pitchFamily="49" charset="0"/>
              </a:rPr>
              <a:t> type</a:t>
            </a:r>
            <a:r>
              <a:rPr lang="en-PH" b="0" i="0" dirty="0">
                <a:solidFill>
                  <a:srgbClr val="0000CD"/>
                </a:solidFill>
                <a:effectLst/>
                <a:latin typeface="Consolas" panose="020B0609020204030204" pitchFamily="49" charset="0"/>
              </a:rPr>
              <a:t>="text"</a:t>
            </a:r>
            <a:r>
              <a:rPr lang="en-PH" b="0" i="0" dirty="0">
                <a:solidFill>
                  <a:srgbClr val="FF0000"/>
                </a:solidFill>
                <a:effectLst/>
                <a:latin typeface="Consolas" panose="020B0609020204030204" pitchFamily="49" charset="0"/>
              </a:rPr>
              <a:t> id</a:t>
            </a:r>
            <a:r>
              <a:rPr lang="en-PH" b="0" i="0" dirty="0">
                <a:solidFill>
                  <a:srgbClr val="0000CD"/>
                </a:solidFill>
                <a:effectLst/>
                <a:latin typeface="Consolas" panose="020B0609020204030204" pitchFamily="49" charset="0"/>
              </a:rPr>
              <a:t>="</a:t>
            </a:r>
            <a:r>
              <a:rPr lang="en-PH" b="0" i="0" dirty="0" err="1">
                <a:solidFill>
                  <a:srgbClr val="0000CD"/>
                </a:solidFill>
                <a:effectLst/>
                <a:latin typeface="Consolas" panose="020B0609020204030204" pitchFamily="49" charset="0"/>
              </a:rPr>
              <a:t>lname</a:t>
            </a:r>
            <a:r>
              <a:rPr lang="en-PH" b="0" i="0" dirty="0">
                <a:solidFill>
                  <a:srgbClr val="0000CD"/>
                </a:solidFill>
                <a:effectLst/>
                <a:latin typeface="Consolas" panose="020B0609020204030204" pitchFamily="49" charset="0"/>
              </a:rPr>
              <a:t>"</a:t>
            </a:r>
            <a:r>
              <a:rPr lang="en-PH" b="0" i="0" dirty="0">
                <a:solidFill>
                  <a:srgbClr val="FF0000"/>
                </a:solidFill>
                <a:effectLst/>
                <a:latin typeface="Consolas" panose="020B0609020204030204" pitchFamily="49" charset="0"/>
              </a:rPr>
              <a:t> name</a:t>
            </a:r>
            <a:r>
              <a:rPr lang="en-PH" b="0" i="0" dirty="0">
                <a:solidFill>
                  <a:srgbClr val="0000CD"/>
                </a:solidFill>
                <a:effectLst/>
                <a:latin typeface="Consolas" panose="020B0609020204030204" pitchFamily="49" charset="0"/>
              </a:rPr>
              <a:t>="</a:t>
            </a:r>
            <a:r>
              <a:rPr lang="en-PH" b="0" i="0" dirty="0" err="1">
                <a:solidFill>
                  <a:srgbClr val="0000CD"/>
                </a:solidFill>
                <a:effectLst/>
                <a:latin typeface="Consolas" panose="020B0609020204030204" pitchFamily="49" charset="0"/>
              </a:rPr>
              <a:t>lname</a:t>
            </a:r>
            <a:r>
              <a:rPr lang="en-PH" b="0" i="0" dirty="0">
                <a:solidFill>
                  <a:srgbClr val="0000CD"/>
                </a:solidFill>
                <a:effectLst/>
                <a:latin typeface="Consolas" panose="020B0609020204030204" pitchFamily="49" charset="0"/>
              </a:rPr>
              <a:t>"&gt;&lt;</a:t>
            </a:r>
            <a:r>
              <a:rPr lang="en-PH" b="0" i="0" dirty="0" err="1">
                <a:solidFill>
                  <a:srgbClr val="A52A2A"/>
                </a:solidFill>
                <a:effectLst/>
                <a:latin typeface="Consolas" panose="020B0609020204030204" pitchFamily="49" charset="0"/>
              </a:rPr>
              <a:t>br</a:t>
            </a:r>
            <a:r>
              <a:rPr lang="en-PH" b="0" i="0" dirty="0">
                <a:solidFill>
                  <a:srgbClr val="0000CD"/>
                </a:solidFill>
                <a:effectLst/>
                <a:latin typeface="Consolas" panose="020B0609020204030204" pitchFamily="49" charset="0"/>
              </a:rPr>
              <a:t>&gt;&lt;</a:t>
            </a:r>
            <a:r>
              <a:rPr lang="en-PH" b="0" i="0" dirty="0" err="1">
                <a:solidFill>
                  <a:srgbClr val="A52A2A"/>
                </a:solidFill>
                <a:effectLst/>
                <a:latin typeface="Consolas" panose="020B0609020204030204" pitchFamily="49" charset="0"/>
              </a:rPr>
              <a:t>br</a:t>
            </a:r>
            <a:r>
              <a:rPr lang="en-PH" b="0" i="0" dirty="0">
                <a:solidFill>
                  <a:srgbClr val="0000CD"/>
                </a:solidFill>
                <a:effectLst/>
                <a:latin typeface="Consolas" panose="020B0609020204030204" pitchFamily="49" charset="0"/>
              </a:rPr>
              <a:t>&gt;</a:t>
            </a:r>
            <a:br>
              <a:rPr lang="en-PH" dirty="0"/>
            </a:br>
            <a:r>
              <a:rPr lang="en-PH" b="0" i="0" dirty="0">
                <a:solidFill>
                  <a:srgbClr val="000000"/>
                </a:solidFill>
                <a:effectLst/>
                <a:latin typeface="Consolas" panose="020B0609020204030204" pitchFamily="49" charset="0"/>
              </a:rPr>
              <a:t>    </a:t>
            </a: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label</a:t>
            </a:r>
            <a:r>
              <a:rPr lang="en-PH" b="0" i="0" dirty="0">
                <a:solidFill>
                  <a:srgbClr val="FF0000"/>
                </a:solidFill>
                <a:effectLst/>
                <a:latin typeface="Consolas" panose="020B0609020204030204" pitchFamily="49" charset="0"/>
              </a:rPr>
              <a:t> for</a:t>
            </a:r>
            <a:r>
              <a:rPr lang="en-PH" b="0" i="0" dirty="0">
                <a:solidFill>
                  <a:srgbClr val="0000CD"/>
                </a:solidFill>
                <a:effectLst/>
                <a:latin typeface="Consolas" panose="020B0609020204030204" pitchFamily="49" charset="0"/>
              </a:rPr>
              <a:t>="email"&gt;</a:t>
            </a:r>
            <a:r>
              <a:rPr lang="en-PH" b="0" i="0" dirty="0">
                <a:solidFill>
                  <a:srgbClr val="000000"/>
                </a:solidFill>
                <a:effectLst/>
                <a:latin typeface="Consolas" panose="020B0609020204030204" pitchFamily="49" charset="0"/>
              </a:rPr>
              <a:t>Email:</a:t>
            </a: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/label</a:t>
            </a:r>
            <a:r>
              <a:rPr lang="en-PH" b="0" i="0" dirty="0">
                <a:solidFill>
                  <a:srgbClr val="0000CD"/>
                </a:solidFill>
                <a:effectLst/>
                <a:latin typeface="Consolas" panose="020B0609020204030204" pitchFamily="49" charset="0"/>
              </a:rPr>
              <a:t>&gt;</a:t>
            </a:r>
            <a:br>
              <a:rPr lang="en-PH" dirty="0"/>
            </a:br>
            <a:r>
              <a:rPr lang="en-PH" b="0" i="0" dirty="0">
                <a:solidFill>
                  <a:srgbClr val="000000"/>
                </a:solidFill>
                <a:effectLst/>
                <a:latin typeface="Consolas" panose="020B0609020204030204" pitchFamily="49" charset="0"/>
              </a:rPr>
              <a:t>    </a:t>
            </a: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input</a:t>
            </a:r>
            <a:r>
              <a:rPr lang="en-PH" b="0" i="0" dirty="0">
                <a:solidFill>
                  <a:srgbClr val="FF0000"/>
                </a:solidFill>
                <a:effectLst/>
                <a:latin typeface="Consolas" panose="020B0609020204030204" pitchFamily="49" charset="0"/>
              </a:rPr>
              <a:t> type</a:t>
            </a:r>
            <a:r>
              <a:rPr lang="en-PH" b="0" i="0" dirty="0">
                <a:solidFill>
                  <a:srgbClr val="0000CD"/>
                </a:solidFill>
                <a:effectLst/>
                <a:latin typeface="Consolas" panose="020B0609020204030204" pitchFamily="49" charset="0"/>
              </a:rPr>
              <a:t>="email"</a:t>
            </a:r>
            <a:r>
              <a:rPr lang="en-PH" b="0" i="0" dirty="0">
                <a:solidFill>
                  <a:srgbClr val="FF0000"/>
                </a:solidFill>
                <a:effectLst/>
                <a:latin typeface="Consolas" panose="020B0609020204030204" pitchFamily="49" charset="0"/>
              </a:rPr>
              <a:t> id</a:t>
            </a:r>
            <a:r>
              <a:rPr lang="en-PH" b="0" i="0" dirty="0">
                <a:solidFill>
                  <a:srgbClr val="0000CD"/>
                </a:solidFill>
                <a:effectLst/>
                <a:latin typeface="Consolas" panose="020B0609020204030204" pitchFamily="49" charset="0"/>
              </a:rPr>
              <a:t>="email"</a:t>
            </a:r>
            <a:r>
              <a:rPr lang="en-PH" b="0" i="0" dirty="0">
                <a:solidFill>
                  <a:srgbClr val="FF0000"/>
                </a:solidFill>
                <a:effectLst/>
                <a:latin typeface="Consolas" panose="020B0609020204030204" pitchFamily="49" charset="0"/>
              </a:rPr>
              <a:t> name</a:t>
            </a:r>
            <a:r>
              <a:rPr lang="en-PH" b="0" i="0" dirty="0">
                <a:solidFill>
                  <a:srgbClr val="0000CD"/>
                </a:solidFill>
                <a:effectLst/>
                <a:latin typeface="Consolas" panose="020B0609020204030204" pitchFamily="49" charset="0"/>
              </a:rPr>
              <a:t>="email"&gt;&lt;</a:t>
            </a:r>
            <a:r>
              <a:rPr lang="en-PH" b="0" i="0" dirty="0" err="1">
                <a:solidFill>
                  <a:srgbClr val="A52A2A"/>
                </a:solidFill>
                <a:effectLst/>
                <a:latin typeface="Consolas" panose="020B0609020204030204" pitchFamily="49" charset="0"/>
              </a:rPr>
              <a:t>br</a:t>
            </a:r>
            <a:r>
              <a:rPr lang="en-PH" b="0" i="0" dirty="0">
                <a:solidFill>
                  <a:srgbClr val="0000CD"/>
                </a:solidFill>
                <a:effectLst/>
                <a:latin typeface="Consolas" panose="020B0609020204030204" pitchFamily="49" charset="0"/>
              </a:rPr>
              <a:t>&gt;&lt;</a:t>
            </a:r>
            <a:r>
              <a:rPr lang="en-PH" b="0" i="0" dirty="0" err="1">
                <a:solidFill>
                  <a:srgbClr val="A52A2A"/>
                </a:solidFill>
                <a:effectLst/>
                <a:latin typeface="Consolas" panose="020B0609020204030204" pitchFamily="49" charset="0"/>
              </a:rPr>
              <a:t>br</a:t>
            </a:r>
            <a:r>
              <a:rPr lang="en-PH" b="0" i="0" dirty="0">
                <a:solidFill>
                  <a:srgbClr val="0000CD"/>
                </a:solidFill>
                <a:effectLst/>
                <a:latin typeface="Consolas" panose="020B0609020204030204" pitchFamily="49" charset="0"/>
              </a:rPr>
              <a:t>&gt;</a:t>
            </a:r>
            <a:br>
              <a:rPr lang="en-PH" dirty="0"/>
            </a:br>
            <a:r>
              <a:rPr lang="en-PH" b="0" i="0" dirty="0">
                <a:solidFill>
                  <a:srgbClr val="000000"/>
                </a:solidFill>
                <a:effectLst/>
                <a:latin typeface="Consolas" panose="020B0609020204030204" pitchFamily="49" charset="0"/>
              </a:rPr>
              <a:t>    </a:t>
            </a: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label</a:t>
            </a:r>
            <a:r>
              <a:rPr lang="en-PH" b="0" i="0" dirty="0">
                <a:solidFill>
                  <a:srgbClr val="FF0000"/>
                </a:solidFill>
                <a:effectLst/>
                <a:latin typeface="Consolas" panose="020B0609020204030204" pitchFamily="49" charset="0"/>
              </a:rPr>
              <a:t> for</a:t>
            </a:r>
            <a:r>
              <a:rPr lang="en-PH" b="0" i="0" dirty="0">
                <a:solidFill>
                  <a:srgbClr val="0000CD"/>
                </a:solidFill>
                <a:effectLst/>
                <a:latin typeface="Consolas" panose="020B0609020204030204" pitchFamily="49" charset="0"/>
              </a:rPr>
              <a:t>="birthday"&gt;</a:t>
            </a:r>
            <a:r>
              <a:rPr lang="en-PH" b="0" i="0" dirty="0">
                <a:solidFill>
                  <a:srgbClr val="000000"/>
                </a:solidFill>
                <a:effectLst/>
                <a:latin typeface="Consolas" panose="020B0609020204030204" pitchFamily="49" charset="0"/>
              </a:rPr>
              <a:t>Birthday:</a:t>
            </a: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/label</a:t>
            </a:r>
            <a:r>
              <a:rPr lang="en-PH" b="0" i="0" dirty="0">
                <a:solidFill>
                  <a:srgbClr val="0000CD"/>
                </a:solidFill>
                <a:effectLst/>
                <a:latin typeface="Consolas" panose="020B0609020204030204" pitchFamily="49" charset="0"/>
              </a:rPr>
              <a:t>&gt;</a:t>
            </a:r>
            <a:br>
              <a:rPr lang="en-PH" dirty="0"/>
            </a:br>
            <a:r>
              <a:rPr lang="en-PH" b="0" i="0" dirty="0">
                <a:solidFill>
                  <a:srgbClr val="000000"/>
                </a:solidFill>
                <a:effectLst/>
                <a:latin typeface="Consolas" panose="020B0609020204030204" pitchFamily="49" charset="0"/>
              </a:rPr>
              <a:t>    </a:t>
            </a: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input</a:t>
            </a:r>
            <a:r>
              <a:rPr lang="en-PH" b="0" i="0" dirty="0">
                <a:solidFill>
                  <a:srgbClr val="FF0000"/>
                </a:solidFill>
                <a:effectLst/>
                <a:latin typeface="Consolas" panose="020B0609020204030204" pitchFamily="49" charset="0"/>
              </a:rPr>
              <a:t> type</a:t>
            </a:r>
            <a:r>
              <a:rPr lang="en-PH" b="0" i="0" dirty="0">
                <a:solidFill>
                  <a:srgbClr val="0000CD"/>
                </a:solidFill>
                <a:effectLst/>
                <a:latin typeface="Consolas" panose="020B0609020204030204" pitchFamily="49" charset="0"/>
              </a:rPr>
              <a:t>="date"</a:t>
            </a:r>
            <a:r>
              <a:rPr lang="en-PH" b="0" i="0" dirty="0">
                <a:solidFill>
                  <a:srgbClr val="FF0000"/>
                </a:solidFill>
                <a:effectLst/>
                <a:latin typeface="Consolas" panose="020B0609020204030204" pitchFamily="49" charset="0"/>
              </a:rPr>
              <a:t> id</a:t>
            </a:r>
            <a:r>
              <a:rPr lang="en-PH" b="0" i="0" dirty="0">
                <a:solidFill>
                  <a:srgbClr val="0000CD"/>
                </a:solidFill>
                <a:effectLst/>
                <a:latin typeface="Consolas" panose="020B0609020204030204" pitchFamily="49" charset="0"/>
              </a:rPr>
              <a:t>="birthday"</a:t>
            </a:r>
            <a:r>
              <a:rPr lang="en-PH" b="0" i="0" dirty="0">
                <a:solidFill>
                  <a:srgbClr val="FF0000"/>
                </a:solidFill>
                <a:effectLst/>
                <a:latin typeface="Consolas" panose="020B0609020204030204" pitchFamily="49" charset="0"/>
              </a:rPr>
              <a:t> name</a:t>
            </a:r>
            <a:r>
              <a:rPr lang="en-PH" b="0" i="0" dirty="0">
                <a:solidFill>
                  <a:srgbClr val="0000CD"/>
                </a:solidFill>
                <a:effectLst/>
                <a:latin typeface="Consolas" panose="020B0609020204030204" pitchFamily="49" charset="0"/>
              </a:rPr>
              <a:t>="birthday"&gt;&lt;</a:t>
            </a:r>
            <a:r>
              <a:rPr lang="en-PH" b="0" i="0" dirty="0" err="1">
                <a:solidFill>
                  <a:srgbClr val="A52A2A"/>
                </a:solidFill>
                <a:effectLst/>
                <a:latin typeface="Consolas" panose="020B0609020204030204" pitchFamily="49" charset="0"/>
              </a:rPr>
              <a:t>br</a:t>
            </a:r>
            <a:r>
              <a:rPr lang="en-PH" b="0" i="0" dirty="0">
                <a:solidFill>
                  <a:srgbClr val="0000CD"/>
                </a:solidFill>
                <a:effectLst/>
                <a:latin typeface="Consolas" panose="020B0609020204030204" pitchFamily="49" charset="0"/>
              </a:rPr>
              <a:t>&gt;&lt;</a:t>
            </a:r>
            <a:r>
              <a:rPr lang="en-PH" b="0" i="0" dirty="0" err="1">
                <a:solidFill>
                  <a:srgbClr val="A52A2A"/>
                </a:solidFill>
                <a:effectLst/>
                <a:latin typeface="Consolas" panose="020B0609020204030204" pitchFamily="49" charset="0"/>
              </a:rPr>
              <a:t>br</a:t>
            </a:r>
            <a:r>
              <a:rPr lang="en-PH" b="0" i="0" dirty="0">
                <a:solidFill>
                  <a:srgbClr val="0000CD"/>
                </a:solidFill>
                <a:effectLst/>
                <a:latin typeface="Consolas" panose="020B0609020204030204" pitchFamily="49" charset="0"/>
              </a:rPr>
              <a:t>&gt;</a:t>
            </a:r>
            <a:br>
              <a:rPr lang="en-PH" dirty="0"/>
            </a:br>
            <a:r>
              <a:rPr lang="en-PH" b="0" i="0" dirty="0">
                <a:solidFill>
                  <a:srgbClr val="000000"/>
                </a:solidFill>
                <a:effectLst/>
                <a:latin typeface="Consolas" panose="020B0609020204030204" pitchFamily="49" charset="0"/>
              </a:rPr>
              <a:t>    </a:t>
            </a: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input</a:t>
            </a:r>
            <a:r>
              <a:rPr lang="en-PH" b="0" i="0" dirty="0">
                <a:solidFill>
                  <a:srgbClr val="FF0000"/>
                </a:solidFill>
                <a:effectLst/>
                <a:latin typeface="Consolas" panose="020B0609020204030204" pitchFamily="49" charset="0"/>
              </a:rPr>
              <a:t> type</a:t>
            </a:r>
            <a:r>
              <a:rPr lang="en-PH" b="0" i="0" dirty="0">
                <a:solidFill>
                  <a:srgbClr val="0000CD"/>
                </a:solidFill>
                <a:effectLst/>
                <a:latin typeface="Consolas" panose="020B0609020204030204" pitchFamily="49" charset="0"/>
              </a:rPr>
              <a:t>="submit"</a:t>
            </a:r>
            <a:r>
              <a:rPr lang="en-PH" b="0" i="0" dirty="0">
                <a:solidFill>
                  <a:srgbClr val="FF0000"/>
                </a:solidFill>
                <a:effectLst/>
                <a:latin typeface="Consolas" panose="020B0609020204030204" pitchFamily="49" charset="0"/>
              </a:rPr>
              <a:t> value</a:t>
            </a:r>
            <a:r>
              <a:rPr lang="en-PH" b="0" i="0" dirty="0">
                <a:solidFill>
                  <a:srgbClr val="0000CD"/>
                </a:solidFill>
                <a:effectLst/>
                <a:latin typeface="Consolas" panose="020B0609020204030204" pitchFamily="49" charset="0"/>
              </a:rPr>
              <a:t>="Submit"&gt;</a:t>
            </a:r>
            <a:br>
              <a:rPr lang="en-PH" dirty="0"/>
            </a:br>
            <a:r>
              <a:rPr lang="en-PH" b="0" i="0" dirty="0">
                <a:solidFill>
                  <a:srgbClr val="000000"/>
                </a:solidFill>
                <a:effectLst/>
                <a:latin typeface="Consolas" panose="020B0609020204030204" pitchFamily="49" charset="0"/>
              </a:rPr>
              <a:t>  </a:t>
            </a: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a:t>
            </a:r>
            <a:r>
              <a:rPr lang="en-PH" b="0" i="0" dirty="0" err="1">
                <a:solidFill>
                  <a:srgbClr val="A52A2A"/>
                </a:solidFill>
                <a:effectLst/>
                <a:latin typeface="Consolas" panose="020B0609020204030204" pitchFamily="49" charset="0"/>
              </a:rPr>
              <a:t>fieldset</a:t>
            </a:r>
            <a:r>
              <a:rPr lang="en-PH" b="0" i="0" dirty="0">
                <a:solidFill>
                  <a:srgbClr val="0000CD"/>
                </a:solidFill>
                <a:effectLst/>
                <a:latin typeface="Consolas" panose="020B0609020204030204" pitchFamily="49" charset="0"/>
              </a:rPr>
              <a:t>&gt;</a:t>
            </a:r>
            <a:br>
              <a:rPr lang="en-PH" dirty="0"/>
            </a:b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/form</a:t>
            </a:r>
            <a:r>
              <a:rPr lang="en-PH" b="0" i="0" dirty="0">
                <a:solidFill>
                  <a:srgbClr val="0000CD"/>
                </a:solidFill>
                <a:effectLst/>
                <a:latin typeface="Consolas" panose="020B0609020204030204" pitchFamily="49" charset="0"/>
              </a:rPr>
              <a:t>&gt;</a:t>
            </a:r>
            <a:endParaRPr lang="en-PH" dirty="0"/>
          </a:p>
        </p:txBody>
      </p:sp>
    </p:spTree>
    <p:extLst>
      <p:ext uri="{BB962C8B-B14F-4D97-AF65-F5344CB8AC3E}">
        <p14:creationId xmlns:p14="http://schemas.microsoft.com/office/powerpoint/2010/main" val="3066105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A372F-3727-8256-6592-314AFB60F3C3}"/>
              </a:ext>
            </a:extLst>
          </p:cNvPr>
          <p:cNvSpPr>
            <a:spLocks noGrp="1"/>
          </p:cNvSpPr>
          <p:nvPr>
            <p:ph type="title"/>
          </p:nvPr>
        </p:nvSpPr>
        <p:spPr/>
        <p:txBody>
          <a:bodyPr/>
          <a:lstStyle/>
          <a:p>
            <a:r>
              <a:rPr lang="en-US" dirty="0"/>
              <a:t>Video tag</a:t>
            </a:r>
            <a:endParaRPr lang="en-PH" dirty="0"/>
          </a:p>
        </p:txBody>
      </p:sp>
      <p:sp>
        <p:nvSpPr>
          <p:cNvPr id="4" name="Rectangle 1">
            <a:extLst>
              <a:ext uri="{FF2B5EF4-FFF2-40B4-BE49-F238E27FC236}">
                <a16:creationId xmlns:a16="http://schemas.microsoft.com/office/drawing/2014/main" id="{60FCA231-CBB5-C037-6548-64DB2FCE0F34}"/>
              </a:ext>
            </a:extLst>
          </p:cNvPr>
          <p:cNvSpPr>
            <a:spLocks noGrp="1" noChangeArrowheads="1"/>
          </p:cNvSpPr>
          <p:nvPr>
            <p:ph idx="1"/>
          </p:nvPr>
        </p:nvSpPr>
        <p:spPr bwMode="auto">
          <a:xfrm>
            <a:off x="952816" y="1853754"/>
            <a:ext cx="9603275"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The </a:t>
            </a:r>
            <a:r>
              <a:rPr kumimoji="0" lang="en-US" altLang="en-US" sz="2400" b="0" i="0" u="none" strike="noStrike" cap="none" normalizeH="0" baseline="0" dirty="0">
                <a:ln>
                  <a:noFill/>
                </a:ln>
                <a:solidFill>
                  <a:srgbClr val="DC143C"/>
                </a:solidFill>
                <a:effectLst/>
                <a:latin typeface="Consolas" panose="020B0609020204030204" pitchFamily="49" charset="0"/>
              </a:rPr>
              <a:t>&lt;video&gt;</a:t>
            </a:r>
            <a:r>
              <a:rPr kumimoji="0" lang="en-US" altLang="en-US" sz="2400" b="0" i="0" u="none" strike="noStrike" cap="none" normalizeH="0" baseline="0" dirty="0">
                <a:ln>
                  <a:noFill/>
                </a:ln>
                <a:solidFill>
                  <a:srgbClr val="000000"/>
                </a:solidFill>
                <a:effectLst/>
                <a:latin typeface="Verdana" panose="020B0604030504040204" pitchFamily="34" charset="0"/>
              </a:rPr>
              <a:t> tag is used to embed video content in a document, such as a movie clip or other video streams.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The </a:t>
            </a:r>
            <a:r>
              <a:rPr kumimoji="0" lang="en-US" altLang="en-US" sz="2400" b="0" i="0" u="none" strike="noStrike" cap="none" normalizeH="0" baseline="0" dirty="0">
                <a:ln>
                  <a:noFill/>
                </a:ln>
                <a:solidFill>
                  <a:srgbClr val="DC143C"/>
                </a:solidFill>
                <a:effectLst/>
                <a:latin typeface="Consolas" panose="020B0609020204030204" pitchFamily="49" charset="0"/>
              </a:rPr>
              <a:t>&lt;video&gt;</a:t>
            </a:r>
            <a:r>
              <a:rPr kumimoji="0" lang="en-US" altLang="en-US" sz="2400" b="0" i="0" u="none" strike="noStrike" cap="none" normalizeH="0" baseline="0" dirty="0">
                <a:ln>
                  <a:noFill/>
                </a:ln>
                <a:solidFill>
                  <a:srgbClr val="000000"/>
                </a:solidFill>
                <a:effectLst/>
                <a:latin typeface="Verdana" panose="020B0604030504040204" pitchFamily="34" charset="0"/>
              </a:rPr>
              <a:t> tag contains one or more </a:t>
            </a:r>
            <a:r>
              <a:rPr kumimoji="0" lang="en-US" altLang="en-US" sz="2400" b="0" i="0" u="none" strike="noStrike" cap="none" normalizeH="0" baseline="0" dirty="0">
                <a:ln>
                  <a:noFill/>
                </a:ln>
                <a:solidFill>
                  <a:srgbClr val="DC143C"/>
                </a:solidFill>
                <a:effectLst/>
                <a:latin typeface="Consolas" panose="020B0609020204030204" pitchFamily="49" charset="0"/>
                <a:hlinkClick r:id="rId2"/>
              </a:rPr>
              <a:t>&lt;source&gt;</a:t>
            </a:r>
            <a:r>
              <a:rPr kumimoji="0" lang="en-US" altLang="en-US" sz="2400" b="0" i="0" u="none" strike="noStrike" cap="none" normalizeH="0" baseline="0" dirty="0">
                <a:ln>
                  <a:noFill/>
                </a:ln>
                <a:solidFill>
                  <a:srgbClr val="000000"/>
                </a:solidFill>
                <a:effectLst/>
                <a:latin typeface="Verdana" panose="020B0604030504040204" pitchFamily="34" charset="0"/>
              </a:rPr>
              <a:t> tags with different video sources. The browser will choose the first source it supports.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The text between the </a:t>
            </a:r>
            <a:r>
              <a:rPr kumimoji="0" lang="en-US" altLang="en-US" sz="2400" b="0" i="0" u="none" strike="noStrike" cap="none" normalizeH="0" baseline="0" dirty="0">
                <a:ln>
                  <a:noFill/>
                </a:ln>
                <a:solidFill>
                  <a:srgbClr val="DC143C"/>
                </a:solidFill>
                <a:effectLst/>
                <a:latin typeface="Consolas" panose="020B0609020204030204" pitchFamily="49" charset="0"/>
              </a:rPr>
              <a:t>&lt;video&gt;</a:t>
            </a:r>
            <a:r>
              <a:rPr kumimoji="0" lang="en-US" altLang="en-US" sz="2400" b="0" i="0" u="none" strike="noStrike" cap="none" normalizeH="0" baseline="0" dirty="0">
                <a:ln>
                  <a:noFill/>
                </a:ln>
                <a:solidFill>
                  <a:srgbClr val="000000"/>
                </a:solidFill>
                <a:effectLst/>
                <a:latin typeface="Verdana" panose="020B0604030504040204" pitchFamily="34" charset="0"/>
              </a:rPr>
              <a:t> and </a:t>
            </a:r>
            <a:r>
              <a:rPr kumimoji="0" lang="en-US" altLang="en-US" sz="2400" b="0" i="0" u="none" strike="noStrike" cap="none" normalizeH="0" baseline="0" dirty="0">
                <a:ln>
                  <a:noFill/>
                </a:ln>
                <a:solidFill>
                  <a:srgbClr val="DC143C"/>
                </a:solidFill>
                <a:effectLst/>
                <a:latin typeface="Consolas" panose="020B0609020204030204" pitchFamily="49" charset="0"/>
              </a:rPr>
              <a:t>&lt;/video&gt;</a:t>
            </a:r>
            <a:r>
              <a:rPr kumimoji="0" lang="en-US" altLang="en-US" sz="2400" b="0" i="0" u="none" strike="noStrike" cap="none" normalizeH="0" baseline="0" dirty="0">
                <a:ln>
                  <a:noFill/>
                </a:ln>
                <a:solidFill>
                  <a:srgbClr val="000000"/>
                </a:solidFill>
                <a:effectLst/>
                <a:latin typeface="Verdana" panose="020B0604030504040204" pitchFamily="34" charset="0"/>
              </a:rPr>
              <a:t> tags will only be displayed in browsers that do not support the &lt;video&gt; element.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There are three supported video formats in HTML: MP4, </a:t>
            </a:r>
            <a:r>
              <a:rPr kumimoji="0" lang="en-US" altLang="en-US" sz="2400" b="0" i="0" u="none" strike="noStrike" cap="none" normalizeH="0" baseline="0" dirty="0" err="1">
                <a:ln>
                  <a:noFill/>
                </a:ln>
                <a:solidFill>
                  <a:srgbClr val="000000"/>
                </a:solidFill>
                <a:effectLst/>
                <a:latin typeface="Verdana" panose="020B0604030504040204" pitchFamily="34" charset="0"/>
              </a:rPr>
              <a:t>WebM</a:t>
            </a:r>
            <a:r>
              <a:rPr kumimoji="0" lang="en-US" altLang="en-US" sz="2400" b="0" i="0" u="none" strike="noStrike" cap="none" normalizeH="0" baseline="0" dirty="0">
                <a:ln>
                  <a:noFill/>
                </a:ln>
                <a:solidFill>
                  <a:srgbClr val="000000"/>
                </a:solidFill>
                <a:effectLst/>
                <a:latin typeface="Verdana" panose="020B0604030504040204" pitchFamily="34" charset="0"/>
              </a:rPr>
              <a:t>, and OGG.</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4389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2ADBCB64-E83F-8975-6CE0-A1EA3B8BE040}"/>
              </a:ext>
            </a:extLst>
          </p:cNvPr>
          <p:cNvGraphicFramePr>
            <a:graphicFrameLocks noGrp="1"/>
          </p:cNvGraphicFramePr>
          <p:nvPr>
            <p:ph idx="1"/>
            <p:extLst>
              <p:ext uri="{D42A27DB-BD31-4B8C-83A1-F6EECF244321}">
                <p14:modId xmlns:p14="http://schemas.microsoft.com/office/powerpoint/2010/main" val="2686468182"/>
              </p:ext>
            </p:extLst>
          </p:nvPr>
        </p:nvGraphicFramePr>
        <p:xfrm>
          <a:off x="1034047" y="880872"/>
          <a:ext cx="10123908" cy="5096256"/>
        </p:xfrm>
        <a:graphic>
          <a:graphicData uri="http://schemas.openxmlformats.org/drawingml/2006/table">
            <a:tbl>
              <a:tblPr firstRow="1" bandRow="1"/>
              <a:tblGrid>
                <a:gridCol w="3410299">
                  <a:extLst>
                    <a:ext uri="{9D8B030D-6E8A-4147-A177-3AD203B41FA5}">
                      <a16:colId xmlns:a16="http://schemas.microsoft.com/office/drawing/2014/main" val="2479671725"/>
                    </a:ext>
                  </a:extLst>
                </a:gridCol>
                <a:gridCol w="2054091">
                  <a:extLst>
                    <a:ext uri="{9D8B030D-6E8A-4147-A177-3AD203B41FA5}">
                      <a16:colId xmlns:a16="http://schemas.microsoft.com/office/drawing/2014/main" val="3179435640"/>
                    </a:ext>
                  </a:extLst>
                </a:gridCol>
                <a:gridCol w="2680771">
                  <a:extLst>
                    <a:ext uri="{9D8B030D-6E8A-4147-A177-3AD203B41FA5}">
                      <a16:colId xmlns:a16="http://schemas.microsoft.com/office/drawing/2014/main" val="497016639"/>
                    </a:ext>
                  </a:extLst>
                </a:gridCol>
                <a:gridCol w="1978747">
                  <a:extLst>
                    <a:ext uri="{9D8B030D-6E8A-4147-A177-3AD203B41FA5}">
                      <a16:colId xmlns:a16="http://schemas.microsoft.com/office/drawing/2014/main" val="1939852118"/>
                    </a:ext>
                  </a:extLst>
                </a:gridCol>
              </a:tblGrid>
              <a:tr h="849376">
                <a:tc>
                  <a:txBody>
                    <a:bodyPr/>
                    <a:lstStyle/>
                    <a:p>
                      <a:pPr algn="l" fontAlgn="t"/>
                      <a:r>
                        <a:rPr lang="en-PH" sz="3300">
                          <a:effectLst/>
                        </a:rPr>
                        <a:t>Browser</a:t>
                      </a:r>
                    </a:p>
                  </a:txBody>
                  <a:tcPr marL="2794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PH" sz="3300">
                          <a:effectLst/>
                        </a:rPr>
                        <a:t>MP4</a:t>
                      </a:r>
                    </a:p>
                  </a:txBody>
                  <a:tcPr marL="1397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PH" sz="3300">
                          <a:effectLst/>
                        </a:rPr>
                        <a:t>WebM</a:t>
                      </a:r>
                    </a:p>
                  </a:txBody>
                  <a:tcPr marL="1397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PH" sz="3300">
                          <a:effectLst/>
                        </a:rPr>
                        <a:t>Ogg</a:t>
                      </a:r>
                    </a:p>
                  </a:txBody>
                  <a:tcPr marL="1397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02647705"/>
                  </a:ext>
                </a:extLst>
              </a:tr>
              <a:tr h="849376">
                <a:tc>
                  <a:txBody>
                    <a:bodyPr/>
                    <a:lstStyle/>
                    <a:p>
                      <a:pPr algn="l" fontAlgn="t"/>
                      <a:r>
                        <a:rPr lang="en-PH" sz="3300">
                          <a:effectLst/>
                        </a:rPr>
                        <a:t>Edge</a:t>
                      </a:r>
                    </a:p>
                  </a:txBody>
                  <a:tcPr marL="2794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PH" sz="3300">
                          <a:effectLst/>
                        </a:rPr>
                        <a:t>YES</a:t>
                      </a:r>
                    </a:p>
                  </a:txBody>
                  <a:tcPr marL="1397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PH" sz="3300">
                          <a:effectLst/>
                        </a:rPr>
                        <a:t>YES</a:t>
                      </a:r>
                    </a:p>
                  </a:txBody>
                  <a:tcPr marL="1397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PH" sz="3300">
                          <a:effectLst/>
                        </a:rPr>
                        <a:t>YES</a:t>
                      </a:r>
                    </a:p>
                  </a:txBody>
                  <a:tcPr marL="1397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092380384"/>
                  </a:ext>
                </a:extLst>
              </a:tr>
              <a:tr h="849376">
                <a:tc>
                  <a:txBody>
                    <a:bodyPr/>
                    <a:lstStyle/>
                    <a:p>
                      <a:pPr algn="l" fontAlgn="t"/>
                      <a:r>
                        <a:rPr lang="en-PH" sz="3300">
                          <a:effectLst/>
                        </a:rPr>
                        <a:t>Chrome</a:t>
                      </a:r>
                    </a:p>
                  </a:txBody>
                  <a:tcPr marL="2794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PH" sz="3300">
                          <a:effectLst/>
                        </a:rPr>
                        <a:t>YES</a:t>
                      </a:r>
                    </a:p>
                  </a:txBody>
                  <a:tcPr marL="1397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PH" sz="3300">
                          <a:effectLst/>
                        </a:rPr>
                        <a:t>YES</a:t>
                      </a:r>
                    </a:p>
                  </a:txBody>
                  <a:tcPr marL="1397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PH" sz="3300">
                          <a:effectLst/>
                        </a:rPr>
                        <a:t>YES</a:t>
                      </a:r>
                    </a:p>
                  </a:txBody>
                  <a:tcPr marL="1397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66468610"/>
                  </a:ext>
                </a:extLst>
              </a:tr>
              <a:tr h="849376">
                <a:tc>
                  <a:txBody>
                    <a:bodyPr/>
                    <a:lstStyle/>
                    <a:p>
                      <a:pPr algn="l" fontAlgn="t"/>
                      <a:r>
                        <a:rPr lang="en-PH" sz="3300">
                          <a:effectLst/>
                        </a:rPr>
                        <a:t>Firefox</a:t>
                      </a:r>
                    </a:p>
                  </a:txBody>
                  <a:tcPr marL="2794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PH" sz="3300">
                          <a:effectLst/>
                        </a:rPr>
                        <a:t>YES</a:t>
                      </a:r>
                    </a:p>
                  </a:txBody>
                  <a:tcPr marL="1397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PH" sz="3300">
                          <a:effectLst/>
                        </a:rPr>
                        <a:t>YES</a:t>
                      </a:r>
                    </a:p>
                  </a:txBody>
                  <a:tcPr marL="1397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PH" sz="3300">
                          <a:effectLst/>
                        </a:rPr>
                        <a:t>YES</a:t>
                      </a:r>
                    </a:p>
                  </a:txBody>
                  <a:tcPr marL="1397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306205965"/>
                  </a:ext>
                </a:extLst>
              </a:tr>
              <a:tr h="849376">
                <a:tc>
                  <a:txBody>
                    <a:bodyPr/>
                    <a:lstStyle/>
                    <a:p>
                      <a:pPr algn="l" fontAlgn="t"/>
                      <a:r>
                        <a:rPr lang="en-PH" sz="3300">
                          <a:effectLst/>
                        </a:rPr>
                        <a:t>Safari</a:t>
                      </a:r>
                    </a:p>
                  </a:txBody>
                  <a:tcPr marL="2794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PH" sz="3300">
                          <a:effectLst/>
                        </a:rPr>
                        <a:t>YES</a:t>
                      </a:r>
                    </a:p>
                  </a:txBody>
                  <a:tcPr marL="1397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PH" sz="3300">
                          <a:effectLst/>
                        </a:rPr>
                        <a:t>YES</a:t>
                      </a:r>
                    </a:p>
                  </a:txBody>
                  <a:tcPr marL="1397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PH" sz="3300">
                          <a:effectLst/>
                        </a:rPr>
                        <a:t>NO</a:t>
                      </a:r>
                    </a:p>
                  </a:txBody>
                  <a:tcPr marL="1397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86432434"/>
                  </a:ext>
                </a:extLst>
              </a:tr>
              <a:tr h="849376">
                <a:tc>
                  <a:txBody>
                    <a:bodyPr/>
                    <a:lstStyle/>
                    <a:p>
                      <a:pPr algn="l" fontAlgn="t"/>
                      <a:r>
                        <a:rPr lang="en-PH" sz="3300">
                          <a:effectLst/>
                        </a:rPr>
                        <a:t>Opera</a:t>
                      </a:r>
                    </a:p>
                  </a:txBody>
                  <a:tcPr marL="2794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PH" sz="3300">
                          <a:effectLst/>
                        </a:rPr>
                        <a:t>YES</a:t>
                      </a:r>
                    </a:p>
                  </a:txBody>
                  <a:tcPr marL="1397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PH" sz="3300">
                          <a:effectLst/>
                        </a:rPr>
                        <a:t>YES</a:t>
                      </a:r>
                    </a:p>
                  </a:txBody>
                  <a:tcPr marL="1397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PH" sz="3300">
                          <a:effectLst/>
                        </a:rPr>
                        <a:t>YES</a:t>
                      </a:r>
                    </a:p>
                  </a:txBody>
                  <a:tcPr marL="1397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854648150"/>
                  </a:ext>
                </a:extLst>
              </a:tr>
            </a:tbl>
          </a:graphicData>
        </a:graphic>
      </p:graphicFrame>
    </p:spTree>
    <p:extLst>
      <p:ext uri="{BB962C8B-B14F-4D97-AF65-F5344CB8AC3E}">
        <p14:creationId xmlns:p14="http://schemas.microsoft.com/office/powerpoint/2010/main" val="1011079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EA4CD-8195-1411-5E78-2BBDBE29A7A4}"/>
              </a:ext>
            </a:extLst>
          </p:cNvPr>
          <p:cNvSpPr>
            <a:spLocks noGrp="1"/>
          </p:cNvSpPr>
          <p:nvPr>
            <p:ph type="title"/>
          </p:nvPr>
        </p:nvSpPr>
        <p:spPr/>
        <p:txBody>
          <a:bodyPr/>
          <a:lstStyle/>
          <a:p>
            <a:r>
              <a:rPr lang="en-US" dirty="0"/>
              <a:t>Audio tag</a:t>
            </a:r>
            <a:endParaRPr lang="en-PH" dirty="0"/>
          </a:p>
        </p:txBody>
      </p:sp>
      <p:sp>
        <p:nvSpPr>
          <p:cNvPr id="4" name="Rectangle 1">
            <a:extLst>
              <a:ext uri="{FF2B5EF4-FFF2-40B4-BE49-F238E27FC236}">
                <a16:creationId xmlns:a16="http://schemas.microsoft.com/office/drawing/2014/main" id="{EF6C14F6-41C4-773A-A393-73E425C53CD8}"/>
              </a:ext>
            </a:extLst>
          </p:cNvPr>
          <p:cNvSpPr>
            <a:spLocks noGrp="1" noChangeArrowheads="1"/>
          </p:cNvSpPr>
          <p:nvPr>
            <p:ph idx="1"/>
          </p:nvPr>
        </p:nvSpPr>
        <p:spPr bwMode="auto">
          <a:xfrm>
            <a:off x="933937" y="1617245"/>
            <a:ext cx="10324125"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The </a:t>
            </a:r>
            <a:r>
              <a:rPr kumimoji="0" lang="en-US" altLang="en-US" sz="2400" b="0" i="0" u="none" strike="noStrike" cap="none" normalizeH="0" baseline="0" dirty="0">
                <a:ln>
                  <a:noFill/>
                </a:ln>
                <a:solidFill>
                  <a:srgbClr val="DC143C"/>
                </a:solidFill>
                <a:effectLst/>
                <a:latin typeface="Consolas" panose="020B0609020204030204" pitchFamily="49" charset="0"/>
              </a:rPr>
              <a:t>&lt;audio&gt;</a:t>
            </a:r>
            <a:r>
              <a:rPr kumimoji="0" lang="en-US" altLang="en-US" sz="2400" b="0" i="0" u="none" strike="noStrike" cap="none" normalizeH="0" baseline="0" dirty="0">
                <a:ln>
                  <a:noFill/>
                </a:ln>
                <a:solidFill>
                  <a:srgbClr val="000000"/>
                </a:solidFill>
                <a:effectLst/>
                <a:latin typeface="Verdana" panose="020B0604030504040204" pitchFamily="34" charset="0"/>
              </a:rPr>
              <a:t> tag is used to embed sound content in a document, such as music or other audio streams.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The </a:t>
            </a:r>
            <a:r>
              <a:rPr kumimoji="0" lang="en-US" altLang="en-US" sz="2400" b="0" i="0" u="none" strike="noStrike" cap="none" normalizeH="0" baseline="0" dirty="0">
                <a:ln>
                  <a:noFill/>
                </a:ln>
                <a:solidFill>
                  <a:srgbClr val="DC143C"/>
                </a:solidFill>
                <a:effectLst/>
                <a:latin typeface="Consolas" panose="020B0609020204030204" pitchFamily="49" charset="0"/>
              </a:rPr>
              <a:t>&lt;audio&gt;</a:t>
            </a:r>
            <a:r>
              <a:rPr kumimoji="0" lang="en-US" altLang="en-US" sz="2400" b="0" i="0" u="none" strike="noStrike" cap="none" normalizeH="0" baseline="0" dirty="0">
                <a:ln>
                  <a:noFill/>
                </a:ln>
                <a:solidFill>
                  <a:srgbClr val="000000"/>
                </a:solidFill>
                <a:effectLst/>
                <a:latin typeface="Verdana" panose="020B0604030504040204" pitchFamily="34" charset="0"/>
              </a:rPr>
              <a:t> tag contains one or more </a:t>
            </a:r>
            <a:r>
              <a:rPr kumimoji="0" lang="en-US" altLang="en-US" sz="2400" b="0" i="0" u="none" strike="noStrike" cap="none" normalizeH="0" baseline="0" dirty="0">
                <a:ln>
                  <a:noFill/>
                </a:ln>
                <a:solidFill>
                  <a:srgbClr val="DC143C"/>
                </a:solidFill>
                <a:effectLst/>
                <a:latin typeface="Consolas" panose="020B0609020204030204" pitchFamily="49" charset="0"/>
                <a:hlinkClick r:id="rId2"/>
              </a:rPr>
              <a:t>&lt;source&gt;</a:t>
            </a:r>
            <a:r>
              <a:rPr kumimoji="0" lang="en-US" altLang="en-US" sz="2400" b="0" i="0" u="none" strike="noStrike" cap="none" normalizeH="0" baseline="0" dirty="0">
                <a:ln>
                  <a:noFill/>
                </a:ln>
                <a:solidFill>
                  <a:srgbClr val="000000"/>
                </a:solidFill>
                <a:effectLst/>
                <a:latin typeface="Verdana" panose="020B0604030504040204" pitchFamily="34" charset="0"/>
              </a:rPr>
              <a:t> tags with different audio sources. The browser will choose the first source it supports.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The text between the </a:t>
            </a:r>
            <a:r>
              <a:rPr kumimoji="0" lang="en-US" altLang="en-US" sz="2400" b="0" i="0" u="none" strike="noStrike" cap="none" normalizeH="0" baseline="0" dirty="0">
                <a:ln>
                  <a:noFill/>
                </a:ln>
                <a:solidFill>
                  <a:srgbClr val="DC143C"/>
                </a:solidFill>
                <a:effectLst/>
                <a:latin typeface="Consolas" panose="020B0609020204030204" pitchFamily="49" charset="0"/>
              </a:rPr>
              <a:t>&lt;audio&gt;</a:t>
            </a:r>
            <a:r>
              <a:rPr kumimoji="0" lang="en-US" altLang="en-US" sz="2400" b="0" i="0" u="none" strike="noStrike" cap="none" normalizeH="0" baseline="0" dirty="0">
                <a:ln>
                  <a:noFill/>
                </a:ln>
                <a:solidFill>
                  <a:srgbClr val="000000"/>
                </a:solidFill>
                <a:effectLst/>
                <a:latin typeface="Verdana" panose="020B0604030504040204" pitchFamily="34" charset="0"/>
              </a:rPr>
              <a:t> and </a:t>
            </a:r>
            <a:r>
              <a:rPr kumimoji="0" lang="en-US" altLang="en-US" sz="2400" b="0" i="0" u="none" strike="noStrike" cap="none" normalizeH="0" baseline="0" dirty="0">
                <a:ln>
                  <a:noFill/>
                </a:ln>
                <a:solidFill>
                  <a:srgbClr val="DC143C"/>
                </a:solidFill>
                <a:effectLst/>
                <a:latin typeface="Consolas" panose="020B0609020204030204" pitchFamily="49" charset="0"/>
              </a:rPr>
              <a:t>&lt;/audio&gt;</a:t>
            </a:r>
            <a:r>
              <a:rPr kumimoji="0" lang="en-US" altLang="en-US" sz="2400" b="0" i="0" u="none" strike="noStrike" cap="none" normalizeH="0" baseline="0" dirty="0">
                <a:ln>
                  <a:noFill/>
                </a:ln>
                <a:solidFill>
                  <a:srgbClr val="000000"/>
                </a:solidFill>
                <a:effectLst/>
                <a:latin typeface="Verdana" panose="020B0604030504040204" pitchFamily="34" charset="0"/>
              </a:rPr>
              <a:t> tags will only be displayed in browsers that do not support the </a:t>
            </a:r>
            <a:r>
              <a:rPr kumimoji="0" lang="en-US" altLang="en-US" sz="2400" b="0" i="0" u="none" strike="noStrike" cap="none" normalizeH="0" baseline="0" dirty="0">
                <a:ln>
                  <a:noFill/>
                </a:ln>
                <a:solidFill>
                  <a:srgbClr val="DC143C"/>
                </a:solidFill>
                <a:effectLst/>
                <a:latin typeface="Consolas" panose="020B0609020204030204" pitchFamily="49" charset="0"/>
              </a:rPr>
              <a:t>&lt;audio&gt;</a:t>
            </a:r>
            <a:r>
              <a:rPr kumimoji="0" lang="en-US" altLang="en-US" sz="2400" b="0" i="0" u="none" strike="noStrike" cap="none" normalizeH="0" baseline="0" dirty="0">
                <a:ln>
                  <a:noFill/>
                </a:ln>
                <a:solidFill>
                  <a:srgbClr val="000000"/>
                </a:solidFill>
                <a:effectLst/>
                <a:latin typeface="Verdana" panose="020B0604030504040204" pitchFamily="34" charset="0"/>
              </a:rPr>
              <a:t> element.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There are three supported audio formats in HTML: MP3, WAV, and OGG.</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5500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9DFED0D4-9B32-BFEE-8620-BFD0F6D3927D}"/>
              </a:ext>
            </a:extLst>
          </p:cNvPr>
          <p:cNvGraphicFramePr>
            <a:graphicFrameLocks noGrp="1"/>
          </p:cNvGraphicFramePr>
          <p:nvPr>
            <p:ph idx="1"/>
            <p:extLst>
              <p:ext uri="{D42A27DB-BD31-4B8C-83A1-F6EECF244321}">
                <p14:modId xmlns:p14="http://schemas.microsoft.com/office/powerpoint/2010/main" val="3528828850"/>
              </p:ext>
            </p:extLst>
          </p:nvPr>
        </p:nvGraphicFramePr>
        <p:xfrm>
          <a:off x="706132" y="643467"/>
          <a:ext cx="10779736" cy="5571075"/>
        </p:xfrm>
        <a:graphic>
          <a:graphicData uri="http://schemas.openxmlformats.org/drawingml/2006/table">
            <a:tbl>
              <a:tblPr firstRow="1" bandRow="1"/>
              <a:tblGrid>
                <a:gridCol w="2489778">
                  <a:extLst>
                    <a:ext uri="{9D8B030D-6E8A-4147-A177-3AD203B41FA5}">
                      <a16:colId xmlns:a16="http://schemas.microsoft.com/office/drawing/2014/main" val="2672667455"/>
                    </a:ext>
                  </a:extLst>
                </a:gridCol>
                <a:gridCol w="2424381">
                  <a:extLst>
                    <a:ext uri="{9D8B030D-6E8A-4147-A177-3AD203B41FA5}">
                      <a16:colId xmlns:a16="http://schemas.microsoft.com/office/drawing/2014/main" val="2243630392"/>
                    </a:ext>
                  </a:extLst>
                </a:gridCol>
                <a:gridCol w="5865577">
                  <a:extLst>
                    <a:ext uri="{9D8B030D-6E8A-4147-A177-3AD203B41FA5}">
                      <a16:colId xmlns:a16="http://schemas.microsoft.com/office/drawing/2014/main" val="258282370"/>
                    </a:ext>
                  </a:extLst>
                </a:gridCol>
              </a:tblGrid>
              <a:tr h="434605">
                <a:tc>
                  <a:txBody>
                    <a:bodyPr/>
                    <a:lstStyle/>
                    <a:p>
                      <a:pPr algn="l" fontAlgn="t"/>
                      <a:r>
                        <a:rPr lang="en-PH" sz="1600">
                          <a:effectLst/>
                        </a:rPr>
                        <a:t>Attribute</a:t>
                      </a:r>
                    </a:p>
                  </a:txBody>
                  <a:tcPr marL="130796" marR="65399" marT="65399" marB="653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PH" sz="1600">
                          <a:effectLst/>
                        </a:rPr>
                        <a:t>Value</a:t>
                      </a:r>
                    </a:p>
                  </a:txBody>
                  <a:tcPr marL="65399" marR="65399" marT="65399" marB="653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PH" sz="1600">
                          <a:effectLst/>
                        </a:rPr>
                        <a:t>Description</a:t>
                      </a:r>
                    </a:p>
                  </a:txBody>
                  <a:tcPr marL="65399" marR="65399" marT="65399" marB="653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70658942"/>
                  </a:ext>
                </a:extLst>
              </a:tr>
              <a:tr h="434605">
                <a:tc>
                  <a:txBody>
                    <a:bodyPr/>
                    <a:lstStyle/>
                    <a:p>
                      <a:pPr algn="l" fontAlgn="t"/>
                      <a:r>
                        <a:rPr lang="en-PH" sz="1600">
                          <a:solidFill>
                            <a:srgbClr val="000000"/>
                          </a:solidFill>
                          <a:effectLst/>
                          <a:hlinkClick r:id="rId3">
                            <a:extLst>
                              <a:ext uri="{A12FA001-AC4F-418D-AE19-62706E023703}">
                                <ahyp:hlinkClr xmlns:ahyp="http://schemas.microsoft.com/office/drawing/2018/hyperlinkcolor" val="tx"/>
                              </a:ext>
                            </a:extLst>
                          </a:hlinkClick>
                        </a:rPr>
                        <a:t>autoplay</a:t>
                      </a:r>
                      <a:endParaRPr lang="en-PH" sz="1600">
                        <a:solidFill>
                          <a:srgbClr val="000000"/>
                        </a:solidFill>
                        <a:effectLst/>
                      </a:endParaRPr>
                    </a:p>
                  </a:txBody>
                  <a:tcPr marL="130796" marR="65399" marT="65399" marB="653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PH" sz="1600">
                          <a:effectLst/>
                        </a:rPr>
                        <a:t>autoplay</a:t>
                      </a:r>
                    </a:p>
                  </a:txBody>
                  <a:tcPr marL="65399" marR="65399" marT="65399" marB="653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Specifies that the video will start playing as soon as it is ready</a:t>
                      </a:r>
                    </a:p>
                  </a:txBody>
                  <a:tcPr marL="65399" marR="65399" marT="65399" marB="653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865923503"/>
                  </a:ext>
                </a:extLst>
              </a:tr>
              <a:tr h="679610">
                <a:tc>
                  <a:txBody>
                    <a:bodyPr/>
                    <a:lstStyle/>
                    <a:p>
                      <a:pPr algn="l" fontAlgn="t"/>
                      <a:r>
                        <a:rPr lang="en-PH" sz="1600">
                          <a:solidFill>
                            <a:srgbClr val="000000"/>
                          </a:solidFill>
                          <a:effectLst/>
                          <a:hlinkClick r:id="rId4">
                            <a:extLst>
                              <a:ext uri="{A12FA001-AC4F-418D-AE19-62706E023703}">
                                <ahyp:hlinkClr xmlns:ahyp="http://schemas.microsoft.com/office/drawing/2018/hyperlinkcolor" val="tx"/>
                              </a:ext>
                            </a:extLst>
                          </a:hlinkClick>
                        </a:rPr>
                        <a:t>controls</a:t>
                      </a:r>
                      <a:endParaRPr lang="en-PH" sz="1600">
                        <a:solidFill>
                          <a:srgbClr val="000000"/>
                        </a:solidFill>
                        <a:effectLst/>
                      </a:endParaRPr>
                    </a:p>
                  </a:txBody>
                  <a:tcPr marL="130796" marR="65399" marT="65399" marB="653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PH" sz="1600">
                          <a:effectLst/>
                        </a:rPr>
                        <a:t>controls</a:t>
                      </a:r>
                    </a:p>
                  </a:txBody>
                  <a:tcPr marL="65399" marR="65399" marT="65399" marB="653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Specifies that video controls should be displayed (such as a play/pause button etc).</a:t>
                      </a:r>
                    </a:p>
                  </a:txBody>
                  <a:tcPr marL="65399" marR="65399" marT="65399" marB="653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80556697"/>
                  </a:ext>
                </a:extLst>
              </a:tr>
              <a:tr h="434605">
                <a:tc>
                  <a:txBody>
                    <a:bodyPr/>
                    <a:lstStyle/>
                    <a:p>
                      <a:pPr algn="l" fontAlgn="t"/>
                      <a:r>
                        <a:rPr lang="en-PH" sz="1600">
                          <a:solidFill>
                            <a:srgbClr val="000000"/>
                          </a:solidFill>
                          <a:effectLst/>
                          <a:hlinkClick r:id="rId5">
                            <a:extLst>
                              <a:ext uri="{A12FA001-AC4F-418D-AE19-62706E023703}">
                                <ahyp:hlinkClr xmlns:ahyp="http://schemas.microsoft.com/office/drawing/2018/hyperlinkcolor" val="tx"/>
                              </a:ext>
                            </a:extLst>
                          </a:hlinkClick>
                        </a:rPr>
                        <a:t>height</a:t>
                      </a:r>
                      <a:endParaRPr lang="en-PH" sz="1600">
                        <a:solidFill>
                          <a:srgbClr val="000000"/>
                        </a:solidFill>
                        <a:effectLst/>
                      </a:endParaRPr>
                    </a:p>
                  </a:txBody>
                  <a:tcPr marL="130796" marR="65399" marT="65399" marB="653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PH" sz="1600" i="1">
                          <a:effectLst/>
                        </a:rPr>
                        <a:t>pixels</a:t>
                      </a:r>
                      <a:endParaRPr lang="en-PH" sz="1600">
                        <a:effectLst/>
                      </a:endParaRPr>
                    </a:p>
                  </a:txBody>
                  <a:tcPr marL="65399" marR="65399" marT="65399" marB="653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Sets the height of the video player</a:t>
                      </a:r>
                    </a:p>
                  </a:txBody>
                  <a:tcPr marL="65399" marR="65399" marT="65399" marB="653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926628362"/>
                  </a:ext>
                </a:extLst>
              </a:tr>
              <a:tr h="679610">
                <a:tc>
                  <a:txBody>
                    <a:bodyPr/>
                    <a:lstStyle/>
                    <a:p>
                      <a:pPr algn="l" fontAlgn="t"/>
                      <a:r>
                        <a:rPr lang="en-PH" sz="1600">
                          <a:solidFill>
                            <a:srgbClr val="000000"/>
                          </a:solidFill>
                          <a:effectLst/>
                          <a:hlinkClick r:id="rId6">
                            <a:extLst>
                              <a:ext uri="{A12FA001-AC4F-418D-AE19-62706E023703}">
                                <ahyp:hlinkClr xmlns:ahyp="http://schemas.microsoft.com/office/drawing/2018/hyperlinkcolor" val="tx"/>
                              </a:ext>
                            </a:extLst>
                          </a:hlinkClick>
                        </a:rPr>
                        <a:t>loop</a:t>
                      </a:r>
                      <a:endParaRPr lang="en-PH" sz="1600">
                        <a:solidFill>
                          <a:srgbClr val="000000"/>
                        </a:solidFill>
                        <a:effectLst/>
                      </a:endParaRPr>
                    </a:p>
                  </a:txBody>
                  <a:tcPr marL="130796" marR="65399" marT="65399" marB="653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PH" sz="1600">
                          <a:effectLst/>
                        </a:rPr>
                        <a:t>loop</a:t>
                      </a:r>
                    </a:p>
                  </a:txBody>
                  <a:tcPr marL="65399" marR="65399" marT="65399" marB="653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Specifies that the video will start over again, every time it is finished</a:t>
                      </a:r>
                    </a:p>
                  </a:txBody>
                  <a:tcPr marL="65399" marR="65399" marT="65399" marB="653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0625783"/>
                  </a:ext>
                </a:extLst>
              </a:tr>
              <a:tr h="434605">
                <a:tc>
                  <a:txBody>
                    <a:bodyPr/>
                    <a:lstStyle/>
                    <a:p>
                      <a:pPr algn="l" fontAlgn="t"/>
                      <a:r>
                        <a:rPr lang="en-PH" sz="1600">
                          <a:solidFill>
                            <a:srgbClr val="000000"/>
                          </a:solidFill>
                          <a:effectLst/>
                          <a:hlinkClick r:id="rId7">
                            <a:extLst>
                              <a:ext uri="{A12FA001-AC4F-418D-AE19-62706E023703}">
                                <ahyp:hlinkClr xmlns:ahyp="http://schemas.microsoft.com/office/drawing/2018/hyperlinkcolor" val="tx"/>
                              </a:ext>
                            </a:extLst>
                          </a:hlinkClick>
                        </a:rPr>
                        <a:t>muted</a:t>
                      </a:r>
                      <a:endParaRPr lang="en-PH" sz="1600">
                        <a:solidFill>
                          <a:srgbClr val="000000"/>
                        </a:solidFill>
                        <a:effectLst/>
                      </a:endParaRPr>
                    </a:p>
                  </a:txBody>
                  <a:tcPr marL="130796" marR="65399" marT="65399" marB="653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PH" sz="1600">
                          <a:effectLst/>
                        </a:rPr>
                        <a:t>muted</a:t>
                      </a:r>
                    </a:p>
                  </a:txBody>
                  <a:tcPr marL="65399" marR="65399" marT="65399" marB="653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Specifies that the audio output of the video should be muted</a:t>
                      </a:r>
                    </a:p>
                  </a:txBody>
                  <a:tcPr marL="65399" marR="65399" marT="65399" marB="653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408003494"/>
                  </a:ext>
                </a:extLst>
              </a:tr>
              <a:tr h="679610">
                <a:tc>
                  <a:txBody>
                    <a:bodyPr/>
                    <a:lstStyle/>
                    <a:p>
                      <a:pPr algn="l" fontAlgn="t"/>
                      <a:r>
                        <a:rPr lang="en-PH" sz="1600">
                          <a:solidFill>
                            <a:srgbClr val="000000"/>
                          </a:solidFill>
                          <a:effectLst/>
                          <a:hlinkClick r:id="rId8">
                            <a:extLst>
                              <a:ext uri="{A12FA001-AC4F-418D-AE19-62706E023703}">
                                <ahyp:hlinkClr xmlns:ahyp="http://schemas.microsoft.com/office/drawing/2018/hyperlinkcolor" val="tx"/>
                              </a:ext>
                            </a:extLst>
                          </a:hlinkClick>
                        </a:rPr>
                        <a:t>poster</a:t>
                      </a:r>
                      <a:endParaRPr lang="en-PH" sz="1600">
                        <a:solidFill>
                          <a:srgbClr val="000000"/>
                        </a:solidFill>
                        <a:effectLst/>
                      </a:endParaRPr>
                    </a:p>
                  </a:txBody>
                  <a:tcPr marL="130796" marR="65399" marT="65399" marB="653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PH" sz="1600" i="1">
                          <a:effectLst/>
                        </a:rPr>
                        <a:t>URL</a:t>
                      </a:r>
                      <a:endParaRPr lang="en-PH" sz="1600">
                        <a:effectLst/>
                      </a:endParaRPr>
                    </a:p>
                  </a:txBody>
                  <a:tcPr marL="65399" marR="65399" marT="65399" marB="653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Specifies an image to be shown while the video is downloading, or until the user hits the play button</a:t>
                      </a:r>
                    </a:p>
                  </a:txBody>
                  <a:tcPr marL="65399" marR="65399" marT="65399" marB="653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43362082"/>
                  </a:ext>
                </a:extLst>
              </a:tr>
              <a:tr h="924615">
                <a:tc>
                  <a:txBody>
                    <a:bodyPr/>
                    <a:lstStyle/>
                    <a:p>
                      <a:pPr algn="l" fontAlgn="t"/>
                      <a:r>
                        <a:rPr lang="en-PH" sz="1600">
                          <a:solidFill>
                            <a:srgbClr val="000000"/>
                          </a:solidFill>
                          <a:effectLst/>
                          <a:hlinkClick r:id="rId9">
                            <a:extLst>
                              <a:ext uri="{A12FA001-AC4F-418D-AE19-62706E023703}">
                                <ahyp:hlinkClr xmlns:ahyp="http://schemas.microsoft.com/office/drawing/2018/hyperlinkcolor" val="tx"/>
                              </a:ext>
                            </a:extLst>
                          </a:hlinkClick>
                        </a:rPr>
                        <a:t>preload</a:t>
                      </a:r>
                      <a:endParaRPr lang="en-PH" sz="1600">
                        <a:solidFill>
                          <a:srgbClr val="000000"/>
                        </a:solidFill>
                        <a:effectLst/>
                      </a:endParaRPr>
                    </a:p>
                  </a:txBody>
                  <a:tcPr marL="130796" marR="65399" marT="65399" marB="653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PH" sz="1600">
                          <a:effectLst/>
                        </a:rPr>
                        <a:t>auto</a:t>
                      </a:r>
                      <a:br>
                        <a:rPr lang="en-PH" sz="1600">
                          <a:effectLst/>
                        </a:rPr>
                      </a:br>
                      <a:r>
                        <a:rPr lang="en-PH" sz="1600">
                          <a:effectLst/>
                        </a:rPr>
                        <a:t>metadata</a:t>
                      </a:r>
                      <a:br>
                        <a:rPr lang="en-PH" sz="1600">
                          <a:effectLst/>
                        </a:rPr>
                      </a:br>
                      <a:r>
                        <a:rPr lang="en-PH" sz="1600">
                          <a:effectLst/>
                        </a:rPr>
                        <a:t>none</a:t>
                      </a:r>
                    </a:p>
                  </a:txBody>
                  <a:tcPr marL="65399" marR="65399" marT="65399" marB="653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Specifies if and how the author thinks the video should be loaded when the page loads</a:t>
                      </a:r>
                    </a:p>
                  </a:txBody>
                  <a:tcPr marL="65399" marR="65399" marT="65399" marB="653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785019076"/>
                  </a:ext>
                </a:extLst>
              </a:tr>
              <a:tr h="434605">
                <a:tc>
                  <a:txBody>
                    <a:bodyPr/>
                    <a:lstStyle/>
                    <a:p>
                      <a:pPr algn="l" fontAlgn="t"/>
                      <a:r>
                        <a:rPr lang="en-PH" sz="1600">
                          <a:solidFill>
                            <a:srgbClr val="000000"/>
                          </a:solidFill>
                          <a:effectLst/>
                          <a:hlinkClick r:id="rId10">
                            <a:extLst>
                              <a:ext uri="{A12FA001-AC4F-418D-AE19-62706E023703}">
                                <ahyp:hlinkClr xmlns:ahyp="http://schemas.microsoft.com/office/drawing/2018/hyperlinkcolor" val="tx"/>
                              </a:ext>
                            </a:extLst>
                          </a:hlinkClick>
                        </a:rPr>
                        <a:t>src</a:t>
                      </a:r>
                      <a:endParaRPr lang="en-PH" sz="1600">
                        <a:solidFill>
                          <a:srgbClr val="000000"/>
                        </a:solidFill>
                        <a:effectLst/>
                      </a:endParaRPr>
                    </a:p>
                  </a:txBody>
                  <a:tcPr marL="130796" marR="65399" marT="65399" marB="653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PH" sz="1600" i="1">
                          <a:effectLst/>
                        </a:rPr>
                        <a:t>URL</a:t>
                      </a:r>
                      <a:endParaRPr lang="en-PH" sz="1600">
                        <a:effectLst/>
                      </a:endParaRPr>
                    </a:p>
                  </a:txBody>
                  <a:tcPr marL="65399" marR="65399" marT="65399" marB="653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Specifies the URL of the video file</a:t>
                      </a:r>
                    </a:p>
                  </a:txBody>
                  <a:tcPr marL="65399" marR="65399" marT="65399" marB="653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11375798"/>
                  </a:ext>
                </a:extLst>
              </a:tr>
              <a:tr h="434605">
                <a:tc>
                  <a:txBody>
                    <a:bodyPr/>
                    <a:lstStyle/>
                    <a:p>
                      <a:pPr algn="l" fontAlgn="t"/>
                      <a:r>
                        <a:rPr lang="en-PH" sz="1600">
                          <a:solidFill>
                            <a:srgbClr val="000000"/>
                          </a:solidFill>
                          <a:effectLst/>
                          <a:hlinkClick r:id="rId11">
                            <a:extLst>
                              <a:ext uri="{A12FA001-AC4F-418D-AE19-62706E023703}">
                                <ahyp:hlinkClr xmlns:ahyp="http://schemas.microsoft.com/office/drawing/2018/hyperlinkcolor" val="tx"/>
                              </a:ext>
                            </a:extLst>
                          </a:hlinkClick>
                        </a:rPr>
                        <a:t>width</a:t>
                      </a:r>
                      <a:endParaRPr lang="en-PH" sz="1600">
                        <a:solidFill>
                          <a:srgbClr val="000000"/>
                        </a:solidFill>
                        <a:effectLst/>
                      </a:endParaRPr>
                    </a:p>
                  </a:txBody>
                  <a:tcPr marL="130796" marR="65399" marT="65399" marB="653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PH" sz="1600" i="1">
                          <a:effectLst/>
                        </a:rPr>
                        <a:t>pixels</a:t>
                      </a:r>
                      <a:endParaRPr lang="en-PH" sz="1600">
                        <a:effectLst/>
                      </a:endParaRPr>
                    </a:p>
                  </a:txBody>
                  <a:tcPr marL="65399" marR="65399" marT="65399" marB="653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600">
                          <a:effectLst/>
                        </a:rPr>
                        <a:t>Sets the width of the video player</a:t>
                      </a:r>
                    </a:p>
                  </a:txBody>
                  <a:tcPr marL="65399" marR="65399" marT="65399" marB="6539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632441508"/>
                  </a:ext>
                </a:extLst>
              </a:tr>
            </a:tbl>
          </a:graphicData>
        </a:graphic>
      </p:graphicFrame>
    </p:spTree>
    <p:extLst>
      <p:ext uri="{BB962C8B-B14F-4D97-AF65-F5344CB8AC3E}">
        <p14:creationId xmlns:p14="http://schemas.microsoft.com/office/powerpoint/2010/main" val="1855106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44C24-3232-8F7C-5D71-B0A959DA5116}"/>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BD7274BC-04E8-A5FE-D115-C45F64F6580C}"/>
              </a:ext>
            </a:extLst>
          </p:cNvPr>
          <p:cNvSpPr>
            <a:spLocks noGrp="1"/>
          </p:cNvSpPr>
          <p:nvPr>
            <p:ph idx="1"/>
          </p:nvPr>
        </p:nvSpPr>
        <p:spPr/>
        <p:txBody>
          <a:bodyPr/>
          <a:lstStyle/>
          <a:p>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video</a:t>
            </a:r>
            <a:r>
              <a:rPr lang="en-PH" b="0" i="0" dirty="0">
                <a:solidFill>
                  <a:srgbClr val="FF0000"/>
                </a:solidFill>
                <a:effectLst/>
                <a:latin typeface="Consolas" panose="020B0609020204030204" pitchFamily="49" charset="0"/>
              </a:rPr>
              <a:t> width</a:t>
            </a:r>
            <a:r>
              <a:rPr lang="en-PH" b="0" i="0" dirty="0">
                <a:solidFill>
                  <a:srgbClr val="0000CD"/>
                </a:solidFill>
                <a:effectLst/>
                <a:latin typeface="Consolas" panose="020B0609020204030204" pitchFamily="49" charset="0"/>
              </a:rPr>
              <a:t>="320"</a:t>
            </a:r>
            <a:r>
              <a:rPr lang="en-PH" b="0" i="0" dirty="0">
                <a:solidFill>
                  <a:srgbClr val="FF0000"/>
                </a:solidFill>
                <a:effectLst/>
                <a:latin typeface="Consolas" panose="020B0609020204030204" pitchFamily="49" charset="0"/>
              </a:rPr>
              <a:t> height</a:t>
            </a:r>
            <a:r>
              <a:rPr lang="en-PH" b="0" i="0" dirty="0">
                <a:solidFill>
                  <a:srgbClr val="0000CD"/>
                </a:solidFill>
                <a:effectLst/>
                <a:latin typeface="Consolas" panose="020B0609020204030204" pitchFamily="49" charset="0"/>
              </a:rPr>
              <a:t>="240"</a:t>
            </a:r>
            <a:r>
              <a:rPr lang="en-PH" b="0" i="0" dirty="0">
                <a:solidFill>
                  <a:srgbClr val="FF0000"/>
                </a:solidFill>
                <a:effectLst/>
                <a:latin typeface="Consolas" panose="020B0609020204030204" pitchFamily="49" charset="0"/>
              </a:rPr>
              <a:t> controls</a:t>
            </a:r>
            <a:r>
              <a:rPr lang="en-PH" b="0" i="0" dirty="0">
                <a:solidFill>
                  <a:srgbClr val="0000CD"/>
                </a:solidFill>
                <a:effectLst/>
                <a:latin typeface="Consolas" panose="020B0609020204030204" pitchFamily="49" charset="0"/>
              </a:rPr>
              <a:t>&gt;</a:t>
            </a:r>
            <a:br>
              <a:rPr lang="en-PH" dirty="0"/>
            </a:br>
            <a:r>
              <a:rPr lang="en-PH" b="0" i="0" dirty="0">
                <a:solidFill>
                  <a:srgbClr val="000000"/>
                </a:solidFill>
                <a:effectLst/>
                <a:latin typeface="Consolas" panose="020B0609020204030204" pitchFamily="49" charset="0"/>
              </a:rPr>
              <a:t>  </a:t>
            </a: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source</a:t>
            </a:r>
            <a:r>
              <a:rPr lang="en-PH" b="0" i="0" dirty="0">
                <a:solidFill>
                  <a:srgbClr val="FF0000"/>
                </a:solidFill>
                <a:effectLst/>
                <a:latin typeface="Consolas" panose="020B0609020204030204" pitchFamily="49" charset="0"/>
              </a:rPr>
              <a:t> </a:t>
            </a:r>
            <a:r>
              <a:rPr lang="en-PH" b="0" i="0" dirty="0" err="1">
                <a:solidFill>
                  <a:srgbClr val="FF0000"/>
                </a:solidFill>
                <a:effectLst/>
                <a:latin typeface="Consolas" panose="020B0609020204030204" pitchFamily="49" charset="0"/>
              </a:rPr>
              <a:t>src</a:t>
            </a:r>
            <a:r>
              <a:rPr lang="en-PH" b="0" i="0" dirty="0">
                <a:solidFill>
                  <a:srgbClr val="0000CD"/>
                </a:solidFill>
                <a:effectLst/>
                <a:latin typeface="Consolas" panose="020B0609020204030204" pitchFamily="49" charset="0"/>
              </a:rPr>
              <a:t>="movie.mp4"</a:t>
            </a:r>
            <a:r>
              <a:rPr lang="en-PH" b="0" i="0" dirty="0">
                <a:solidFill>
                  <a:srgbClr val="FF0000"/>
                </a:solidFill>
                <a:effectLst/>
                <a:latin typeface="Consolas" panose="020B0609020204030204" pitchFamily="49" charset="0"/>
              </a:rPr>
              <a:t> type</a:t>
            </a:r>
            <a:r>
              <a:rPr lang="en-PH" b="0" i="0" dirty="0">
                <a:solidFill>
                  <a:srgbClr val="0000CD"/>
                </a:solidFill>
                <a:effectLst/>
                <a:latin typeface="Consolas" panose="020B0609020204030204" pitchFamily="49" charset="0"/>
              </a:rPr>
              <a:t>="video/mp4"&gt;</a:t>
            </a:r>
            <a:br>
              <a:rPr lang="en-PH" dirty="0"/>
            </a:br>
            <a:r>
              <a:rPr lang="en-PH" b="0" i="0" dirty="0">
                <a:solidFill>
                  <a:srgbClr val="000000"/>
                </a:solidFill>
                <a:effectLst/>
                <a:latin typeface="Consolas" panose="020B0609020204030204" pitchFamily="49" charset="0"/>
              </a:rPr>
              <a:t>  </a:t>
            </a: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source</a:t>
            </a:r>
            <a:r>
              <a:rPr lang="en-PH" b="0" i="0" dirty="0">
                <a:solidFill>
                  <a:srgbClr val="FF0000"/>
                </a:solidFill>
                <a:effectLst/>
                <a:latin typeface="Consolas" panose="020B0609020204030204" pitchFamily="49" charset="0"/>
              </a:rPr>
              <a:t> </a:t>
            </a:r>
            <a:r>
              <a:rPr lang="en-PH" b="0" i="0" dirty="0" err="1">
                <a:solidFill>
                  <a:srgbClr val="FF0000"/>
                </a:solidFill>
                <a:effectLst/>
                <a:latin typeface="Consolas" panose="020B0609020204030204" pitchFamily="49" charset="0"/>
              </a:rPr>
              <a:t>src</a:t>
            </a:r>
            <a:r>
              <a:rPr lang="en-PH" b="0" i="0" dirty="0">
                <a:solidFill>
                  <a:srgbClr val="0000CD"/>
                </a:solidFill>
                <a:effectLst/>
                <a:latin typeface="Consolas" panose="020B0609020204030204" pitchFamily="49" charset="0"/>
              </a:rPr>
              <a:t>="movie.ogg"</a:t>
            </a:r>
            <a:r>
              <a:rPr lang="en-PH" b="0" i="0" dirty="0">
                <a:solidFill>
                  <a:srgbClr val="FF0000"/>
                </a:solidFill>
                <a:effectLst/>
                <a:latin typeface="Consolas" panose="020B0609020204030204" pitchFamily="49" charset="0"/>
              </a:rPr>
              <a:t> type</a:t>
            </a:r>
            <a:r>
              <a:rPr lang="en-PH" b="0" i="0" dirty="0">
                <a:solidFill>
                  <a:srgbClr val="0000CD"/>
                </a:solidFill>
                <a:effectLst/>
                <a:latin typeface="Consolas" panose="020B0609020204030204" pitchFamily="49" charset="0"/>
              </a:rPr>
              <a:t>="video/</a:t>
            </a:r>
            <a:r>
              <a:rPr lang="en-PH" b="0" i="0" dirty="0" err="1">
                <a:solidFill>
                  <a:srgbClr val="0000CD"/>
                </a:solidFill>
                <a:effectLst/>
                <a:latin typeface="Consolas" panose="020B0609020204030204" pitchFamily="49" charset="0"/>
              </a:rPr>
              <a:t>ogg</a:t>
            </a:r>
            <a:r>
              <a:rPr lang="en-PH" b="0" i="0" dirty="0">
                <a:solidFill>
                  <a:srgbClr val="0000CD"/>
                </a:solidFill>
                <a:effectLst/>
                <a:latin typeface="Consolas" panose="020B0609020204030204" pitchFamily="49" charset="0"/>
              </a:rPr>
              <a:t>"&gt;</a:t>
            </a:r>
            <a:br>
              <a:rPr lang="en-PH" dirty="0"/>
            </a:br>
            <a:r>
              <a:rPr lang="en-PH" b="0" i="0" dirty="0">
                <a:solidFill>
                  <a:srgbClr val="000000"/>
                </a:solidFill>
                <a:effectLst/>
                <a:latin typeface="Consolas" panose="020B0609020204030204" pitchFamily="49" charset="0"/>
              </a:rPr>
              <a:t>  Your browser does not support the video tag.</a:t>
            </a:r>
            <a:br>
              <a:rPr lang="en-PH" dirty="0"/>
            </a:b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/video</a:t>
            </a:r>
            <a:r>
              <a:rPr lang="en-PH" b="0" i="0" dirty="0">
                <a:solidFill>
                  <a:srgbClr val="0000CD"/>
                </a:solidFill>
                <a:effectLst/>
                <a:latin typeface="Consolas" panose="020B0609020204030204" pitchFamily="49" charset="0"/>
              </a:rPr>
              <a:t>&gt;</a:t>
            </a:r>
            <a:endParaRPr lang="en-PH" dirty="0"/>
          </a:p>
        </p:txBody>
      </p:sp>
    </p:spTree>
    <p:extLst>
      <p:ext uri="{BB962C8B-B14F-4D97-AF65-F5344CB8AC3E}">
        <p14:creationId xmlns:p14="http://schemas.microsoft.com/office/powerpoint/2010/main" val="609651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55B4-575F-D918-8650-C3D7A15321F6}"/>
              </a:ext>
            </a:extLst>
          </p:cNvPr>
          <p:cNvSpPr>
            <a:spLocks noGrp="1"/>
          </p:cNvSpPr>
          <p:nvPr>
            <p:ph type="title"/>
          </p:nvPr>
        </p:nvSpPr>
        <p:spPr/>
        <p:txBody>
          <a:bodyPr/>
          <a:lstStyle/>
          <a:p>
            <a:r>
              <a:rPr lang="en-US" dirty="0" err="1"/>
              <a:t>Wbr</a:t>
            </a:r>
            <a:r>
              <a:rPr lang="en-US" dirty="0"/>
              <a:t> tag</a:t>
            </a:r>
            <a:endParaRPr lang="en-PH" dirty="0"/>
          </a:p>
        </p:txBody>
      </p:sp>
      <p:sp>
        <p:nvSpPr>
          <p:cNvPr id="4" name="Rectangle 1">
            <a:extLst>
              <a:ext uri="{FF2B5EF4-FFF2-40B4-BE49-F238E27FC236}">
                <a16:creationId xmlns:a16="http://schemas.microsoft.com/office/drawing/2014/main" id="{5B228E0F-1527-519D-3E81-B59A50A96CD5}"/>
              </a:ext>
            </a:extLst>
          </p:cNvPr>
          <p:cNvSpPr>
            <a:spLocks noGrp="1" noChangeArrowheads="1"/>
          </p:cNvSpPr>
          <p:nvPr>
            <p:ph idx="1"/>
          </p:nvPr>
        </p:nvSpPr>
        <p:spPr bwMode="auto">
          <a:xfrm>
            <a:off x="1022089" y="2189653"/>
            <a:ext cx="9438094"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The </a:t>
            </a:r>
            <a:r>
              <a:rPr kumimoji="0" lang="en-US" altLang="en-US" sz="2400" b="0" i="0" u="none" strike="noStrike" cap="none" normalizeH="0" baseline="0" dirty="0">
                <a:ln>
                  <a:noFill/>
                </a:ln>
                <a:solidFill>
                  <a:srgbClr val="DC143C"/>
                </a:solidFill>
                <a:effectLst/>
                <a:latin typeface="Consolas" panose="020B0609020204030204" pitchFamily="49" charset="0"/>
              </a:rPr>
              <a:t>&lt;</a:t>
            </a:r>
            <a:r>
              <a:rPr kumimoji="0" lang="en-US" altLang="en-US" sz="2400" b="0" i="0" u="none" strike="noStrike" cap="none" normalizeH="0" baseline="0" dirty="0" err="1">
                <a:ln>
                  <a:noFill/>
                </a:ln>
                <a:solidFill>
                  <a:srgbClr val="DC143C"/>
                </a:solidFill>
                <a:effectLst/>
                <a:latin typeface="Consolas" panose="020B0609020204030204" pitchFamily="49" charset="0"/>
              </a:rPr>
              <a:t>wbr</a:t>
            </a:r>
            <a:r>
              <a:rPr kumimoji="0" lang="en-US" altLang="en-US" sz="2400" b="0" i="0" u="none" strike="noStrike" cap="none" normalizeH="0" baseline="0" dirty="0">
                <a:ln>
                  <a:noFill/>
                </a:ln>
                <a:solidFill>
                  <a:srgbClr val="DC143C"/>
                </a:solidFill>
                <a:effectLst/>
                <a:latin typeface="Consolas" panose="020B0609020204030204" pitchFamily="49" charset="0"/>
              </a:rPr>
              <a:t>&gt;</a:t>
            </a:r>
            <a:r>
              <a:rPr kumimoji="0" lang="en-US" altLang="en-US" sz="2400" b="0" i="0" u="none" strike="noStrike" cap="none" normalizeH="0" baseline="0" dirty="0">
                <a:ln>
                  <a:noFill/>
                </a:ln>
                <a:solidFill>
                  <a:srgbClr val="000000"/>
                </a:solidFill>
                <a:effectLst/>
                <a:latin typeface="Verdana" panose="020B0604030504040204" pitchFamily="34" charset="0"/>
              </a:rPr>
              <a:t> (Word Break Opportunity) tag specifies where in a text it would be ok to add a line-break.</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Verdana" panose="020B0604030504040204" pitchFamily="34" charset="0"/>
              </a:rPr>
              <a:t>Tip:</a:t>
            </a:r>
            <a:r>
              <a:rPr kumimoji="0" lang="en-US" altLang="en-US" sz="2400" b="0" i="0" u="none" strike="noStrike" cap="none" normalizeH="0" baseline="0" dirty="0">
                <a:ln>
                  <a:noFill/>
                </a:ln>
                <a:solidFill>
                  <a:srgbClr val="000000"/>
                </a:solidFill>
                <a:effectLst/>
                <a:latin typeface="Verdana" panose="020B0604030504040204" pitchFamily="34" charset="0"/>
              </a:rPr>
              <a:t> When a word is too long, the browser might break it at the wrong place. You can use the </a:t>
            </a:r>
            <a:r>
              <a:rPr kumimoji="0" lang="en-US" altLang="en-US" sz="2400" b="0" i="0" u="none" strike="noStrike" cap="none" normalizeH="0" baseline="0" dirty="0">
                <a:ln>
                  <a:noFill/>
                </a:ln>
                <a:solidFill>
                  <a:srgbClr val="DC143C"/>
                </a:solidFill>
                <a:effectLst/>
                <a:latin typeface="Consolas" panose="020B0609020204030204" pitchFamily="49" charset="0"/>
              </a:rPr>
              <a:t>&lt;</a:t>
            </a:r>
            <a:r>
              <a:rPr kumimoji="0" lang="en-US" altLang="en-US" sz="2400" b="0" i="0" u="none" strike="noStrike" cap="none" normalizeH="0" baseline="0" dirty="0" err="1">
                <a:ln>
                  <a:noFill/>
                </a:ln>
                <a:solidFill>
                  <a:srgbClr val="DC143C"/>
                </a:solidFill>
                <a:effectLst/>
                <a:latin typeface="Consolas" panose="020B0609020204030204" pitchFamily="49" charset="0"/>
              </a:rPr>
              <a:t>wbr</a:t>
            </a:r>
            <a:r>
              <a:rPr kumimoji="0" lang="en-US" altLang="en-US" sz="2400" b="0" i="0" u="none" strike="noStrike" cap="none" normalizeH="0" baseline="0" dirty="0">
                <a:ln>
                  <a:noFill/>
                </a:ln>
                <a:solidFill>
                  <a:srgbClr val="DC143C"/>
                </a:solidFill>
                <a:effectLst/>
                <a:latin typeface="Consolas" panose="020B0609020204030204" pitchFamily="49" charset="0"/>
              </a:rPr>
              <a:t>&gt;</a:t>
            </a:r>
            <a:r>
              <a:rPr kumimoji="0" lang="en-US" altLang="en-US" sz="2400" b="0" i="0" u="none" strike="noStrike" cap="none" normalizeH="0" baseline="0" dirty="0">
                <a:ln>
                  <a:noFill/>
                </a:ln>
                <a:solidFill>
                  <a:srgbClr val="000000"/>
                </a:solidFill>
                <a:effectLst/>
                <a:latin typeface="Verdana" panose="020B0604030504040204" pitchFamily="34" charset="0"/>
              </a:rPr>
              <a:t> element to add word break opportunities.</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91ABD98-6BD7-985D-DE92-B3603E1350CA}"/>
              </a:ext>
            </a:extLst>
          </p:cNvPr>
          <p:cNvSpPr>
            <a:spLocks noChangeArrowheads="1"/>
          </p:cNvSpPr>
          <p:nvPr/>
        </p:nvSpPr>
        <p:spPr bwMode="auto">
          <a:xfrm>
            <a:off x="775856" y="4464544"/>
            <a:ext cx="103493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CD"/>
                </a:solidFill>
                <a:effectLst/>
                <a:latin typeface="Consolas" panose="020B0609020204030204" pitchFamily="49" charset="0"/>
              </a:rPr>
              <a:t>&lt;</a:t>
            </a:r>
            <a:r>
              <a:rPr kumimoji="0" lang="en-US" altLang="en-US" b="0" i="0" u="none" strike="noStrike" cap="none" normalizeH="0" baseline="0" dirty="0">
                <a:ln>
                  <a:noFill/>
                </a:ln>
                <a:solidFill>
                  <a:srgbClr val="A52A2A"/>
                </a:solidFill>
                <a:effectLst/>
                <a:latin typeface="Consolas" panose="020B0609020204030204" pitchFamily="49" charset="0"/>
              </a:rPr>
              <a:t>p</a:t>
            </a:r>
            <a:r>
              <a:rPr kumimoji="0" lang="en-US" altLang="en-US" b="0" i="0" u="none" strike="noStrike" cap="none" normalizeH="0" baseline="0" dirty="0">
                <a:ln>
                  <a:noFill/>
                </a:ln>
                <a:solidFill>
                  <a:srgbClr val="0000CD"/>
                </a:solidFill>
                <a:effectLst/>
                <a:latin typeface="Consolas" panose="020B0609020204030204" pitchFamily="49" charset="0"/>
              </a:rPr>
              <a:t>&gt;</a:t>
            </a:r>
            <a:r>
              <a:rPr kumimoji="0" lang="en-US" altLang="en-US" b="0" i="0" u="none" strike="noStrike" cap="none" normalizeH="0" baseline="0" dirty="0">
                <a:ln>
                  <a:noFill/>
                </a:ln>
                <a:solidFill>
                  <a:srgbClr val="000000"/>
                </a:solidFill>
                <a:effectLst/>
                <a:latin typeface="Consolas" panose="020B0609020204030204" pitchFamily="49" charset="0"/>
              </a:rPr>
              <a:t>To learn AJAX, you must be familiar with the XML</a:t>
            </a:r>
            <a:r>
              <a:rPr kumimoji="0" lang="en-US" altLang="en-US" b="0" i="0" u="none" strike="noStrike" cap="none" normalizeH="0" baseline="0" dirty="0">
                <a:ln>
                  <a:noFill/>
                </a:ln>
                <a:solidFill>
                  <a:srgbClr val="0000CD"/>
                </a:solidFill>
                <a:effectLst/>
                <a:latin typeface="Consolas" panose="020B0609020204030204" pitchFamily="49" charset="0"/>
              </a:rPr>
              <a:t>&lt;</a:t>
            </a:r>
            <a:r>
              <a:rPr kumimoji="0" lang="en-US" altLang="en-US" b="0" i="0" u="none" strike="noStrike" cap="none" normalizeH="0" baseline="0" dirty="0" err="1">
                <a:ln>
                  <a:noFill/>
                </a:ln>
                <a:solidFill>
                  <a:srgbClr val="A52A2A"/>
                </a:solidFill>
                <a:effectLst/>
                <a:latin typeface="Consolas" panose="020B0609020204030204" pitchFamily="49" charset="0"/>
              </a:rPr>
              <a:t>wbr</a:t>
            </a:r>
            <a:r>
              <a:rPr kumimoji="0" lang="en-US" altLang="en-US" b="0" i="0" u="none" strike="noStrike" cap="none" normalizeH="0" baseline="0" dirty="0">
                <a:ln>
                  <a:noFill/>
                </a:ln>
                <a:solidFill>
                  <a:srgbClr val="0000CD"/>
                </a:solidFill>
                <a:effectLst/>
                <a:latin typeface="Consolas" panose="020B0609020204030204" pitchFamily="49" charset="0"/>
              </a:rPr>
              <a:t>&gt;</a:t>
            </a:r>
            <a:r>
              <a:rPr kumimoji="0" lang="en-US" altLang="en-US" b="0" i="0" u="none" strike="noStrike" cap="none" normalizeH="0" baseline="0" dirty="0">
                <a:ln>
                  <a:noFill/>
                </a:ln>
                <a:solidFill>
                  <a:srgbClr val="000000"/>
                </a:solidFill>
                <a:effectLst/>
                <a:latin typeface="Consolas" panose="020B0609020204030204" pitchFamily="49" charset="0"/>
              </a:rPr>
              <a:t>Http</a:t>
            </a:r>
            <a:r>
              <a:rPr kumimoji="0" lang="en-US" altLang="en-US" b="0" i="0" u="none" strike="noStrike" cap="none" normalizeH="0" baseline="0" dirty="0">
                <a:ln>
                  <a:noFill/>
                </a:ln>
                <a:solidFill>
                  <a:srgbClr val="0000CD"/>
                </a:solidFill>
                <a:effectLst/>
                <a:latin typeface="Consolas" panose="020B0609020204030204" pitchFamily="49" charset="0"/>
              </a:rPr>
              <a:t>&lt;</a:t>
            </a:r>
            <a:r>
              <a:rPr kumimoji="0" lang="en-US" altLang="en-US" b="0" i="0" u="none" strike="noStrike" cap="none" normalizeH="0" baseline="0" dirty="0" err="1">
                <a:ln>
                  <a:noFill/>
                </a:ln>
                <a:solidFill>
                  <a:srgbClr val="A52A2A"/>
                </a:solidFill>
                <a:effectLst/>
                <a:latin typeface="Consolas" panose="020B0609020204030204" pitchFamily="49" charset="0"/>
              </a:rPr>
              <a:t>wbr</a:t>
            </a:r>
            <a:r>
              <a:rPr kumimoji="0" lang="en-US" altLang="en-US" b="0" i="0" u="none" strike="noStrike" cap="none" normalizeH="0" baseline="0" dirty="0">
                <a:ln>
                  <a:noFill/>
                </a:ln>
                <a:solidFill>
                  <a:srgbClr val="0000CD"/>
                </a:solidFill>
                <a:effectLst/>
                <a:latin typeface="Consolas" panose="020B0609020204030204" pitchFamily="49" charset="0"/>
              </a:rPr>
              <a:t>&gt;</a:t>
            </a:r>
            <a:r>
              <a:rPr kumimoji="0" lang="en-US" altLang="en-US" b="0" i="0" u="none" strike="noStrike" cap="none" normalizeH="0" baseline="0" dirty="0">
                <a:ln>
                  <a:noFill/>
                </a:ln>
                <a:solidFill>
                  <a:srgbClr val="000000"/>
                </a:solidFill>
                <a:effectLst/>
                <a:latin typeface="Consolas" panose="020B0609020204030204" pitchFamily="49" charset="0"/>
              </a:rPr>
              <a:t>Request Object.</a:t>
            </a:r>
            <a:r>
              <a:rPr kumimoji="0" lang="en-US" altLang="en-US" b="0" i="0" u="none" strike="noStrike" cap="none" normalizeH="0" baseline="0" dirty="0">
                <a:ln>
                  <a:noFill/>
                </a:ln>
                <a:solidFill>
                  <a:srgbClr val="0000CD"/>
                </a:solidFill>
                <a:effectLst/>
                <a:latin typeface="Consolas" panose="020B0609020204030204" pitchFamily="49" charset="0"/>
              </a:rPr>
              <a:t>&lt;</a:t>
            </a:r>
            <a:r>
              <a:rPr kumimoji="0" lang="en-US" altLang="en-US" b="0" i="0" u="none" strike="noStrike" cap="none" normalizeH="0" baseline="0" dirty="0">
                <a:ln>
                  <a:noFill/>
                </a:ln>
                <a:solidFill>
                  <a:srgbClr val="A52A2A"/>
                </a:solidFill>
                <a:effectLst/>
                <a:latin typeface="Consolas" panose="020B0609020204030204" pitchFamily="49" charset="0"/>
              </a:rPr>
              <a:t>/p</a:t>
            </a:r>
            <a:r>
              <a:rPr kumimoji="0" lang="en-US" altLang="en-US" b="0" i="0" u="none" strike="noStrike" cap="none" normalizeH="0" baseline="0" dirty="0">
                <a:ln>
                  <a:noFill/>
                </a:ln>
                <a:solidFill>
                  <a:srgbClr val="0000CD"/>
                </a:solidFill>
                <a:effectLst/>
                <a:latin typeface="Consolas" panose="020B0609020204030204" pitchFamily="49" charset="0"/>
              </a:rPr>
              <a:t>&gt;</a:t>
            </a:r>
            <a:r>
              <a:rPr kumimoji="0" lang="en-US" altLang="en-US"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0419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7AC2-0437-C45A-36B1-0C2A4B09DF60}"/>
              </a:ext>
            </a:extLst>
          </p:cNvPr>
          <p:cNvSpPr>
            <a:spLocks noGrp="1"/>
          </p:cNvSpPr>
          <p:nvPr>
            <p:ph type="title"/>
          </p:nvPr>
        </p:nvSpPr>
        <p:spPr/>
        <p:txBody>
          <a:bodyPr/>
          <a:lstStyle/>
          <a:p>
            <a:r>
              <a:rPr lang="en-US" dirty="0"/>
              <a:t>Time tag</a:t>
            </a:r>
            <a:endParaRPr lang="en-PH" dirty="0"/>
          </a:p>
        </p:txBody>
      </p:sp>
      <p:sp>
        <p:nvSpPr>
          <p:cNvPr id="4" name="Rectangle 1">
            <a:extLst>
              <a:ext uri="{FF2B5EF4-FFF2-40B4-BE49-F238E27FC236}">
                <a16:creationId xmlns:a16="http://schemas.microsoft.com/office/drawing/2014/main" id="{874AD4FF-95FE-A38B-D146-E68CF9368EFD}"/>
              </a:ext>
            </a:extLst>
          </p:cNvPr>
          <p:cNvSpPr>
            <a:spLocks noGrp="1" noChangeArrowheads="1"/>
          </p:cNvSpPr>
          <p:nvPr>
            <p:ph idx="1"/>
          </p:nvPr>
        </p:nvSpPr>
        <p:spPr bwMode="auto">
          <a:xfrm>
            <a:off x="1058223" y="2024887"/>
            <a:ext cx="9414740"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&lt;time&gt;</a:t>
            </a:r>
            <a:r>
              <a:rPr kumimoji="0" lang="en-US" altLang="en-US" b="0" i="0" u="none" strike="noStrike" cap="none" normalizeH="0" baseline="0" dirty="0">
                <a:ln>
                  <a:noFill/>
                </a:ln>
                <a:solidFill>
                  <a:srgbClr val="000000"/>
                </a:solidFill>
                <a:effectLst/>
                <a:latin typeface="Verdana" panose="020B0604030504040204" pitchFamily="34" charset="0"/>
              </a:rPr>
              <a:t> tag defines a specific time (or datetime).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datetime</a:t>
            </a:r>
            <a:r>
              <a:rPr kumimoji="0" lang="en-US" altLang="en-US" b="0" i="0" u="none" strike="noStrike" cap="none" normalizeH="0" baseline="0" dirty="0">
                <a:ln>
                  <a:noFill/>
                </a:ln>
                <a:solidFill>
                  <a:srgbClr val="000000"/>
                </a:solidFill>
                <a:effectLst/>
                <a:latin typeface="Verdana" panose="020B0604030504040204" pitchFamily="34" charset="0"/>
              </a:rPr>
              <a:t> attribute of this element is used translate the time into a machine-readable format so that browsers can offer to add date reminders through the user's calendar, and search engines can produce smarter search results.</a:t>
            </a:r>
            <a:endParaRPr kumimoji="0" lang="en-US" altLang="en-US" b="0" i="0" u="none" strike="noStrike" cap="none" normalizeH="0" baseline="0" dirty="0">
              <a:ln>
                <a:noFill/>
              </a:ln>
              <a:solidFill>
                <a:schemeClr val="tx1"/>
              </a:solidFill>
              <a:effectLst/>
            </a:endParaRPr>
          </a:p>
        </p:txBody>
      </p:sp>
      <p:graphicFrame>
        <p:nvGraphicFramePr>
          <p:cNvPr id="5" name="Table 4">
            <a:extLst>
              <a:ext uri="{FF2B5EF4-FFF2-40B4-BE49-F238E27FC236}">
                <a16:creationId xmlns:a16="http://schemas.microsoft.com/office/drawing/2014/main" id="{0CE08A3D-750E-B92B-0C1C-FABB23A57353}"/>
              </a:ext>
            </a:extLst>
          </p:cNvPr>
          <p:cNvGraphicFramePr>
            <a:graphicFrameLocks noGrp="1"/>
          </p:cNvGraphicFramePr>
          <p:nvPr>
            <p:extLst>
              <p:ext uri="{D42A27DB-BD31-4B8C-83A1-F6EECF244321}">
                <p14:modId xmlns:p14="http://schemas.microsoft.com/office/powerpoint/2010/main" val="2620591085"/>
              </p:ext>
            </p:extLst>
          </p:nvPr>
        </p:nvGraphicFramePr>
        <p:xfrm>
          <a:off x="1451579" y="3827236"/>
          <a:ext cx="8342261" cy="1127760"/>
        </p:xfrm>
        <a:graphic>
          <a:graphicData uri="http://schemas.openxmlformats.org/drawingml/2006/table">
            <a:tbl>
              <a:tblPr/>
              <a:tblGrid>
                <a:gridCol w="1666427">
                  <a:extLst>
                    <a:ext uri="{9D8B030D-6E8A-4147-A177-3AD203B41FA5}">
                      <a16:colId xmlns:a16="http://schemas.microsoft.com/office/drawing/2014/main" val="2955070760"/>
                    </a:ext>
                  </a:extLst>
                </a:gridCol>
                <a:gridCol w="1249861">
                  <a:extLst>
                    <a:ext uri="{9D8B030D-6E8A-4147-A177-3AD203B41FA5}">
                      <a16:colId xmlns:a16="http://schemas.microsoft.com/office/drawing/2014/main" val="3074083672"/>
                    </a:ext>
                  </a:extLst>
                </a:gridCol>
                <a:gridCol w="5425973">
                  <a:extLst>
                    <a:ext uri="{9D8B030D-6E8A-4147-A177-3AD203B41FA5}">
                      <a16:colId xmlns:a16="http://schemas.microsoft.com/office/drawing/2014/main" val="2623715254"/>
                    </a:ext>
                  </a:extLst>
                </a:gridCol>
              </a:tblGrid>
              <a:tr h="0">
                <a:tc>
                  <a:txBody>
                    <a:bodyPr/>
                    <a:lstStyle/>
                    <a:p>
                      <a:pPr algn="l" fontAlgn="t"/>
                      <a:r>
                        <a:rPr lang="en-PH">
                          <a:effectLst/>
                        </a:rPr>
                        <a:t>Attribute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PH">
                          <a:effectLst/>
                        </a:rPr>
                        <a:t>Value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PH">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60757138"/>
                  </a:ext>
                </a:extLst>
              </a:tr>
              <a:tr h="0">
                <a:tc>
                  <a:txBody>
                    <a:bodyPr/>
                    <a:lstStyle/>
                    <a:p>
                      <a:pPr algn="l" fontAlgn="t"/>
                      <a:r>
                        <a:rPr lang="en-PH">
                          <a:effectLst/>
                          <a:hlinkClick r:id="rId2"/>
                        </a:rPr>
                        <a:t>datetime</a:t>
                      </a:r>
                      <a:endParaRPr lang="en-PH">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PH" i="1">
                          <a:effectLst/>
                        </a:rPr>
                        <a:t>datetime</a:t>
                      </a:r>
                      <a:endParaRPr lang="en-PH">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rPr>
                        <a:t>Represent a machine-readable format of the &lt;time&gt;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603017699"/>
                  </a:ext>
                </a:extLst>
              </a:tr>
            </a:tbl>
          </a:graphicData>
        </a:graphic>
      </p:graphicFrame>
    </p:spTree>
    <p:extLst>
      <p:ext uri="{BB962C8B-B14F-4D97-AF65-F5344CB8AC3E}">
        <p14:creationId xmlns:p14="http://schemas.microsoft.com/office/powerpoint/2010/main" val="2340812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370DB-8BFF-7FE6-F8E7-B7C215F231CD}"/>
              </a:ext>
            </a:extLst>
          </p:cNvPr>
          <p:cNvSpPr>
            <a:spLocks noGrp="1"/>
          </p:cNvSpPr>
          <p:nvPr>
            <p:ph type="title"/>
          </p:nvPr>
        </p:nvSpPr>
        <p:spPr/>
        <p:txBody>
          <a:bodyPr/>
          <a:lstStyle/>
          <a:p>
            <a:endParaRPr lang="en-PH" dirty="0"/>
          </a:p>
        </p:txBody>
      </p:sp>
      <p:sp>
        <p:nvSpPr>
          <p:cNvPr id="3" name="Content Placeholder 2">
            <a:extLst>
              <a:ext uri="{FF2B5EF4-FFF2-40B4-BE49-F238E27FC236}">
                <a16:creationId xmlns:a16="http://schemas.microsoft.com/office/drawing/2014/main" id="{324FF894-1F11-F958-7442-ABD52A357836}"/>
              </a:ext>
            </a:extLst>
          </p:cNvPr>
          <p:cNvSpPr>
            <a:spLocks noGrp="1"/>
          </p:cNvSpPr>
          <p:nvPr>
            <p:ph idx="1"/>
          </p:nvPr>
        </p:nvSpPr>
        <p:spPr/>
        <p:txBody>
          <a:bodyPr/>
          <a:lstStyle/>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Open from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time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10:00</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/time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to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time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21:00</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/time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every weekday.</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I have a date on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time</a:t>
            </a:r>
            <a:r>
              <a:rPr lang="en-US" b="0" i="0" dirty="0">
                <a:solidFill>
                  <a:srgbClr val="FF0000"/>
                </a:solidFill>
                <a:effectLst/>
                <a:latin typeface="Consolas" panose="020B0609020204030204" pitchFamily="49" charset="0"/>
              </a:rPr>
              <a:t> datetime</a:t>
            </a:r>
            <a:r>
              <a:rPr lang="en-US" b="0" i="0" dirty="0">
                <a:solidFill>
                  <a:srgbClr val="0000CD"/>
                </a:solidFill>
                <a:effectLst/>
                <a:latin typeface="Consolas" panose="020B0609020204030204" pitchFamily="49" charset="0"/>
              </a:rPr>
              <a:t>="2008-02-14 20:00"&gt;</a:t>
            </a:r>
            <a:r>
              <a:rPr lang="en-US" b="0" i="0" dirty="0">
                <a:solidFill>
                  <a:srgbClr val="000000"/>
                </a:solidFill>
                <a:effectLst/>
                <a:latin typeface="Consolas" panose="020B0609020204030204" pitchFamily="49" charset="0"/>
              </a:rPr>
              <a:t>Valentines day</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/time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US" b="0" i="0" dirty="0">
              <a:solidFill>
                <a:srgbClr val="000000"/>
              </a:solidFill>
              <a:effectLst/>
              <a:latin typeface="Consolas" panose="020B0609020204030204" pitchFamily="49" charset="0"/>
            </a:endParaRPr>
          </a:p>
          <a:p>
            <a:pPr marL="0" indent="0" algn="l">
              <a:buNone/>
            </a:pPr>
            <a:br>
              <a:rPr lang="en-US" dirty="0"/>
            </a:br>
            <a:endParaRPr lang="en-PH" dirty="0"/>
          </a:p>
        </p:txBody>
      </p:sp>
    </p:spTree>
    <p:extLst>
      <p:ext uri="{BB962C8B-B14F-4D97-AF65-F5344CB8AC3E}">
        <p14:creationId xmlns:p14="http://schemas.microsoft.com/office/powerpoint/2010/main" val="2648246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9795C-11CF-36D5-F059-E53627A1DE4B}"/>
              </a:ext>
            </a:extLst>
          </p:cNvPr>
          <p:cNvSpPr>
            <a:spLocks noGrp="1"/>
          </p:cNvSpPr>
          <p:nvPr>
            <p:ph type="title"/>
          </p:nvPr>
        </p:nvSpPr>
        <p:spPr/>
        <p:txBody>
          <a:bodyPr/>
          <a:lstStyle/>
          <a:p>
            <a:endParaRPr lang="en-PH"/>
          </a:p>
        </p:txBody>
      </p:sp>
      <p:sp>
        <p:nvSpPr>
          <p:cNvPr id="7" name="Rectangle 4">
            <a:extLst>
              <a:ext uri="{FF2B5EF4-FFF2-40B4-BE49-F238E27FC236}">
                <a16:creationId xmlns:a16="http://schemas.microsoft.com/office/drawing/2014/main" id="{6FD6AF03-9989-58AB-6E76-80595996AE96}"/>
              </a:ext>
            </a:extLst>
          </p:cNvPr>
          <p:cNvSpPr>
            <a:spLocks noChangeArrowheads="1"/>
          </p:cNvSpPr>
          <p:nvPr/>
        </p:nvSpPr>
        <p:spPr bwMode="auto">
          <a:xfrm>
            <a:off x="720436" y="1946159"/>
            <a:ext cx="10334418" cy="11008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2830" tIns="179331" rIns="-14283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The </a:t>
            </a:r>
            <a:r>
              <a:rPr kumimoji="0" lang="en-US" altLang="en-US" sz="2400" b="0" i="0" u="none" strike="noStrike" cap="none" normalizeH="0" baseline="0" dirty="0">
                <a:ln>
                  <a:noFill/>
                </a:ln>
                <a:solidFill>
                  <a:srgbClr val="DC143C"/>
                </a:solidFill>
                <a:effectLst/>
                <a:latin typeface="Consolas" panose="020B0609020204030204" pitchFamily="49" charset="0"/>
              </a:rPr>
              <a:t>&lt;progress&gt;</a:t>
            </a:r>
            <a:r>
              <a:rPr kumimoji="0" lang="en-US" altLang="en-US" sz="2400" b="0" i="0" u="none" strike="noStrike" cap="none" normalizeH="0" baseline="0" dirty="0">
                <a:ln>
                  <a:noFill/>
                </a:ln>
                <a:solidFill>
                  <a:srgbClr val="000000"/>
                </a:solidFill>
                <a:effectLst/>
                <a:latin typeface="Verdana" panose="020B0604030504040204" pitchFamily="34" charset="0"/>
              </a:rPr>
              <a:t> tag represents the completion progress of a task.</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Verdana" panose="020B0604030504040204" pitchFamily="34" charset="0"/>
              </a:rPr>
              <a:t>Tip:</a:t>
            </a:r>
            <a:r>
              <a:rPr kumimoji="0" lang="en-US" altLang="en-US" sz="2400" b="0" i="0" u="none" strike="noStrike" cap="none" normalizeH="0" baseline="0" dirty="0">
                <a:ln>
                  <a:noFill/>
                </a:ln>
                <a:solidFill>
                  <a:srgbClr val="000000"/>
                </a:solidFill>
                <a:effectLst/>
                <a:latin typeface="Verdana" panose="020B0604030504040204" pitchFamily="34" charset="0"/>
              </a:rPr>
              <a:t> Always add the </a:t>
            </a:r>
            <a:r>
              <a:rPr kumimoji="0" lang="en-US" altLang="en-US" sz="2400" b="0" i="0" u="none" strike="noStrike" cap="none" normalizeH="0" baseline="0" dirty="0">
                <a:ln>
                  <a:noFill/>
                </a:ln>
                <a:solidFill>
                  <a:srgbClr val="000000"/>
                </a:solidFill>
                <a:effectLst/>
                <a:latin typeface="Verdana" panose="020B0604030504040204" pitchFamily="34" charset="0"/>
                <a:hlinkClick r:id="rId2"/>
              </a:rPr>
              <a:t>&lt;label&gt;</a:t>
            </a:r>
            <a:r>
              <a:rPr kumimoji="0" lang="en-US" altLang="en-US" sz="2400" b="0" i="0" u="none" strike="noStrike" cap="none" normalizeH="0" baseline="0" dirty="0">
                <a:ln>
                  <a:noFill/>
                </a:ln>
                <a:solidFill>
                  <a:srgbClr val="000000"/>
                </a:solidFill>
                <a:effectLst/>
                <a:latin typeface="Verdana" panose="020B0604030504040204" pitchFamily="34" charset="0"/>
              </a:rPr>
              <a:t> tag for best accessibility practices!</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B25F41DA-8CA2-90FD-394A-CFC8A8FCB14F}"/>
              </a:ext>
            </a:extLst>
          </p:cNvPr>
          <p:cNvSpPr>
            <a:spLocks noGrp="1" noChangeArrowheads="1"/>
          </p:cNvSpPr>
          <p:nvPr>
            <p:ph idx="1"/>
          </p:nvPr>
        </p:nvSpPr>
        <p:spPr bwMode="auto">
          <a:xfrm>
            <a:off x="583815" y="3139392"/>
            <a:ext cx="10334418"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Verdana" panose="020B0604030504040204" pitchFamily="34" charset="0"/>
              </a:rPr>
              <a:t>Note</a:t>
            </a:r>
            <a:r>
              <a:rPr kumimoji="0" lang="en-US" altLang="en-US" sz="1800" b="0" i="0" u="none" strike="noStrike" cap="none" normalizeH="0" baseline="0" dirty="0">
                <a:ln>
                  <a:noFill/>
                </a:ln>
                <a:solidFill>
                  <a:srgbClr val="000000"/>
                </a:solidFill>
                <a:effectLst/>
                <a:latin typeface="Verdana" panose="020B0604030504040204" pitchFamily="34" charset="0"/>
              </a:rPr>
              <a:t>: The </a:t>
            </a:r>
            <a:r>
              <a:rPr kumimoji="0" lang="en-US" altLang="en-US" sz="1800" b="0" i="0" u="none" strike="noStrike" cap="none" normalizeH="0" baseline="0" dirty="0">
                <a:ln>
                  <a:noFill/>
                </a:ln>
                <a:solidFill>
                  <a:srgbClr val="DC143C"/>
                </a:solidFill>
                <a:effectLst/>
                <a:latin typeface="Consolas" panose="020B0609020204030204" pitchFamily="49" charset="0"/>
              </a:rPr>
              <a:t>&lt;progress&gt;</a:t>
            </a:r>
            <a:r>
              <a:rPr kumimoji="0" lang="en-US" altLang="en-US" sz="1800" b="0" i="0" u="none" strike="noStrike" cap="none" normalizeH="0" baseline="0" dirty="0">
                <a:ln>
                  <a:noFill/>
                </a:ln>
                <a:solidFill>
                  <a:srgbClr val="000000"/>
                </a:solidFill>
                <a:effectLst/>
                <a:latin typeface="Verdana" panose="020B0604030504040204" pitchFamily="34" charset="0"/>
              </a:rPr>
              <a:t> tag is not suitable for representing a gauge (e.g. disk space usage or relevance of a query result). To represent a gauge, use the </a:t>
            </a:r>
            <a:r>
              <a:rPr kumimoji="0" lang="en-US" altLang="en-US" sz="1800" b="0" i="0" u="none" strike="noStrike" cap="none" normalizeH="0" baseline="0" dirty="0">
                <a:ln>
                  <a:noFill/>
                </a:ln>
                <a:solidFill>
                  <a:schemeClr val="tx1"/>
                </a:solidFill>
                <a:effectLst/>
                <a:latin typeface="Verdana" panose="020B0604030504040204" pitchFamily="34" charset="0"/>
                <a:hlinkClick r:id="rId3"/>
              </a:rPr>
              <a:t>&lt;meter&gt;</a:t>
            </a:r>
            <a:r>
              <a:rPr kumimoji="0" lang="en-US" altLang="en-US" sz="1800" b="0" i="0" u="none" strike="noStrike" cap="none" normalizeH="0" baseline="0" dirty="0">
                <a:ln>
                  <a:noFill/>
                </a:ln>
                <a:solidFill>
                  <a:srgbClr val="000000"/>
                </a:solidFill>
                <a:effectLst/>
                <a:latin typeface="Verdana" panose="020B0604030504040204" pitchFamily="34" charset="0"/>
              </a:rPr>
              <a:t> tag instead.</a:t>
            </a:r>
            <a:r>
              <a:rPr kumimoji="0" lang="en-US" altLang="en-US" sz="18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graphicFrame>
        <p:nvGraphicFramePr>
          <p:cNvPr id="14" name="Table 13">
            <a:extLst>
              <a:ext uri="{FF2B5EF4-FFF2-40B4-BE49-F238E27FC236}">
                <a16:creationId xmlns:a16="http://schemas.microsoft.com/office/drawing/2014/main" id="{8F59652A-1E5C-165D-8CAA-C9C37E9A33D3}"/>
              </a:ext>
            </a:extLst>
          </p:cNvPr>
          <p:cNvGraphicFramePr>
            <a:graphicFrameLocks noGrp="1"/>
          </p:cNvGraphicFramePr>
          <p:nvPr>
            <p:extLst>
              <p:ext uri="{D42A27DB-BD31-4B8C-83A1-F6EECF244321}">
                <p14:modId xmlns:p14="http://schemas.microsoft.com/office/powerpoint/2010/main" val="4217692267"/>
              </p:ext>
            </p:extLst>
          </p:nvPr>
        </p:nvGraphicFramePr>
        <p:xfrm>
          <a:off x="337746" y="4155127"/>
          <a:ext cx="10607659" cy="1554480"/>
        </p:xfrm>
        <a:graphic>
          <a:graphicData uri="http://schemas.openxmlformats.org/drawingml/2006/table">
            <a:tbl>
              <a:tblPr/>
              <a:tblGrid>
                <a:gridCol w="1803280">
                  <a:extLst>
                    <a:ext uri="{9D8B030D-6E8A-4147-A177-3AD203B41FA5}">
                      <a16:colId xmlns:a16="http://schemas.microsoft.com/office/drawing/2014/main" val="3368240744"/>
                    </a:ext>
                  </a:extLst>
                </a:gridCol>
                <a:gridCol w="2651866">
                  <a:extLst>
                    <a:ext uri="{9D8B030D-6E8A-4147-A177-3AD203B41FA5}">
                      <a16:colId xmlns:a16="http://schemas.microsoft.com/office/drawing/2014/main" val="836401614"/>
                    </a:ext>
                  </a:extLst>
                </a:gridCol>
                <a:gridCol w="6152513">
                  <a:extLst>
                    <a:ext uri="{9D8B030D-6E8A-4147-A177-3AD203B41FA5}">
                      <a16:colId xmlns:a16="http://schemas.microsoft.com/office/drawing/2014/main" val="2069709822"/>
                    </a:ext>
                  </a:extLst>
                </a:gridCol>
              </a:tblGrid>
              <a:tr h="0">
                <a:tc>
                  <a:txBody>
                    <a:bodyPr/>
                    <a:lstStyle/>
                    <a:p>
                      <a:pPr algn="l" fontAlgn="t"/>
                      <a:r>
                        <a:rPr lang="en-PH">
                          <a:effectLst/>
                        </a:rPr>
                        <a:t>Attribute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PH">
                          <a:effectLst/>
                        </a:rPr>
                        <a:t>Value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PH">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12677470"/>
                  </a:ext>
                </a:extLst>
              </a:tr>
              <a:tr h="0">
                <a:tc>
                  <a:txBody>
                    <a:bodyPr/>
                    <a:lstStyle/>
                    <a:p>
                      <a:pPr algn="l" fontAlgn="t"/>
                      <a:r>
                        <a:rPr lang="en-PH">
                          <a:effectLst/>
                          <a:hlinkClick r:id="rId4"/>
                        </a:rPr>
                        <a:t>max</a:t>
                      </a:r>
                      <a:endParaRPr lang="en-PH">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PH" i="1">
                          <a:effectLst/>
                        </a:rPr>
                        <a:t>number</a:t>
                      </a:r>
                      <a:endParaRPr lang="en-PH">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Specifies how much work the task requires in total. Default value is 1</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955812126"/>
                  </a:ext>
                </a:extLst>
              </a:tr>
              <a:tr h="0">
                <a:tc>
                  <a:txBody>
                    <a:bodyPr/>
                    <a:lstStyle/>
                    <a:p>
                      <a:pPr algn="l" fontAlgn="t"/>
                      <a:r>
                        <a:rPr lang="en-PH">
                          <a:effectLst/>
                          <a:hlinkClick r:id="rId5"/>
                        </a:rPr>
                        <a:t>value</a:t>
                      </a:r>
                      <a:endParaRPr lang="en-PH">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PH" i="1">
                          <a:effectLst/>
                        </a:rPr>
                        <a:t>number</a:t>
                      </a:r>
                      <a:endParaRPr lang="en-PH">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Specifies how much of the task has been completed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59135936"/>
                  </a:ext>
                </a:extLst>
              </a:tr>
            </a:tbl>
          </a:graphicData>
        </a:graphic>
      </p:graphicFrame>
    </p:spTree>
    <p:extLst>
      <p:ext uri="{BB962C8B-B14F-4D97-AF65-F5344CB8AC3E}">
        <p14:creationId xmlns:p14="http://schemas.microsoft.com/office/powerpoint/2010/main" val="2514340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CEA8F-35A4-B7C9-C143-B2A2E785CB12}"/>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072CC963-5203-C6DC-AD2B-3EF499C71FF5}"/>
              </a:ext>
            </a:extLst>
          </p:cNvPr>
          <p:cNvSpPr>
            <a:spLocks noGrp="1"/>
          </p:cNvSpPr>
          <p:nvPr>
            <p:ph idx="1"/>
          </p:nvPr>
        </p:nvSpPr>
        <p:spPr/>
        <p:txBody>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="file"&gt;</a:t>
            </a:r>
            <a:r>
              <a:rPr lang="en-US" b="0" i="0" dirty="0">
                <a:solidFill>
                  <a:srgbClr val="000000"/>
                </a:solidFill>
                <a:effectLst/>
                <a:latin typeface="Consolas" panose="020B0609020204030204" pitchFamily="49" charset="0"/>
              </a:rPr>
              <a:t>Downloading progress:</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progress</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="file"</a:t>
            </a:r>
            <a:r>
              <a:rPr lang="en-US" b="0" i="0" dirty="0">
                <a:solidFill>
                  <a:srgbClr val="FF0000"/>
                </a:solidFill>
                <a:effectLst/>
                <a:latin typeface="Consolas" panose="020B0609020204030204" pitchFamily="49" charset="0"/>
              </a:rPr>
              <a:t> value</a:t>
            </a:r>
            <a:r>
              <a:rPr lang="en-US" b="0" i="0" dirty="0">
                <a:solidFill>
                  <a:srgbClr val="0000CD"/>
                </a:solidFill>
                <a:effectLst/>
                <a:latin typeface="Consolas" panose="020B0609020204030204" pitchFamily="49" charset="0"/>
              </a:rPr>
              <a:t>="32"</a:t>
            </a:r>
            <a:r>
              <a:rPr lang="en-US" b="0" i="0" dirty="0">
                <a:solidFill>
                  <a:srgbClr val="FF0000"/>
                </a:solidFill>
                <a:effectLst/>
                <a:latin typeface="Consolas" panose="020B0609020204030204" pitchFamily="49" charset="0"/>
              </a:rPr>
              <a:t> max</a:t>
            </a:r>
            <a:r>
              <a:rPr lang="en-US" b="0" i="0" dirty="0">
                <a:solidFill>
                  <a:srgbClr val="0000CD"/>
                </a:solidFill>
                <a:effectLst/>
                <a:latin typeface="Consolas" panose="020B0609020204030204" pitchFamily="49" charset="0"/>
              </a:rPr>
              <a:t>="100"&gt;</a:t>
            </a:r>
            <a:r>
              <a:rPr lang="en-US" b="0" i="0" dirty="0">
                <a:solidFill>
                  <a:srgbClr val="000000"/>
                </a:solidFill>
                <a:effectLst/>
                <a:latin typeface="Consolas" panose="020B0609020204030204" pitchFamily="49" charset="0"/>
              </a:rPr>
              <a:t> 32%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/progress</a:t>
            </a:r>
            <a:r>
              <a:rPr lang="en-US" b="0" i="0" dirty="0">
                <a:solidFill>
                  <a:srgbClr val="0000CD"/>
                </a:solidFill>
                <a:effectLst/>
                <a:latin typeface="Consolas" panose="020B0609020204030204" pitchFamily="49" charset="0"/>
              </a:rPr>
              <a:t>&gt;</a:t>
            </a:r>
            <a:endParaRPr lang="en-PH" dirty="0"/>
          </a:p>
        </p:txBody>
      </p:sp>
    </p:spTree>
    <p:extLst>
      <p:ext uri="{BB962C8B-B14F-4D97-AF65-F5344CB8AC3E}">
        <p14:creationId xmlns:p14="http://schemas.microsoft.com/office/powerpoint/2010/main" val="186054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DBAC2-58B4-32F7-EBE2-93001E166D63}"/>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CD29B9F1-FF6E-48B3-3397-57261522CB9B}"/>
              </a:ext>
            </a:extLst>
          </p:cNvPr>
          <p:cNvSpPr>
            <a:spLocks noGrp="1"/>
          </p:cNvSpPr>
          <p:nvPr>
            <p:ph idx="1"/>
          </p:nvPr>
        </p:nvSpPr>
        <p:spPr/>
        <p:txBody>
          <a:bodyPr/>
          <a:lstStyle/>
          <a:p>
            <a:endParaRPr lang="en-PH"/>
          </a:p>
        </p:txBody>
      </p:sp>
    </p:spTree>
    <p:extLst>
      <p:ext uri="{BB962C8B-B14F-4D97-AF65-F5344CB8AC3E}">
        <p14:creationId xmlns:p14="http://schemas.microsoft.com/office/powerpoint/2010/main" val="1685666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3CFE-8C37-D8BB-BE98-31D7A5803CD5}"/>
              </a:ext>
            </a:extLst>
          </p:cNvPr>
          <p:cNvSpPr>
            <a:spLocks noGrp="1"/>
          </p:cNvSpPr>
          <p:nvPr>
            <p:ph type="title"/>
          </p:nvPr>
        </p:nvSpPr>
        <p:spPr/>
        <p:txBody>
          <a:bodyPr/>
          <a:lstStyle/>
          <a:p>
            <a:endParaRPr lang="en-PH"/>
          </a:p>
        </p:txBody>
      </p:sp>
      <p:pic>
        <p:nvPicPr>
          <p:cNvPr id="5" name="Content Placeholder 4">
            <a:extLst>
              <a:ext uri="{FF2B5EF4-FFF2-40B4-BE49-F238E27FC236}">
                <a16:creationId xmlns:a16="http://schemas.microsoft.com/office/drawing/2014/main" id="{76DBCD92-B005-1517-77F3-6BA4CF3E765A}"/>
              </a:ext>
            </a:extLst>
          </p:cNvPr>
          <p:cNvPicPr>
            <a:picLocks noGrp="1" noChangeAspect="1"/>
          </p:cNvPicPr>
          <p:nvPr>
            <p:ph idx="1"/>
          </p:nvPr>
        </p:nvPicPr>
        <p:blipFill>
          <a:blip r:embed="rId2"/>
          <a:stretch>
            <a:fillRect/>
          </a:stretch>
        </p:blipFill>
        <p:spPr>
          <a:xfrm>
            <a:off x="774653" y="804519"/>
            <a:ext cx="10280201" cy="4398276"/>
          </a:xfrm>
        </p:spPr>
      </p:pic>
    </p:spTree>
    <p:extLst>
      <p:ext uri="{BB962C8B-B14F-4D97-AF65-F5344CB8AC3E}">
        <p14:creationId xmlns:p14="http://schemas.microsoft.com/office/powerpoint/2010/main" val="1096740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C8382-BDA9-51D4-D1F7-841B7C791761}"/>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233702B5-FAC4-43CD-794A-E9C9C9265ABF}"/>
              </a:ext>
            </a:extLst>
          </p:cNvPr>
          <p:cNvSpPr>
            <a:spLocks noGrp="1"/>
          </p:cNvSpPr>
          <p:nvPr>
            <p:ph idx="1"/>
          </p:nvPr>
        </p:nvSpPr>
        <p:spPr/>
        <p:txBody>
          <a:bodyPr/>
          <a:lstStyle/>
          <a:p>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audio</a:t>
            </a:r>
            <a:r>
              <a:rPr lang="en-PH" b="0" i="0" dirty="0">
                <a:solidFill>
                  <a:srgbClr val="FF0000"/>
                </a:solidFill>
                <a:effectLst/>
                <a:latin typeface="Consolas" panose="020B0609020204030204" pitchFamily="49" charset="0"/>
              </a:rPr>
              <a:t> controls</a:t>
            </a:r>
            <a:r>
              <a:rPr lang="en-PH" b="0" i="0" dirty="0">
                <a:solidFill>
                  <a:srgbClr val="0000CD"/>
                </a:solidFill>
                <a:effectLst/>
                <a:latin typeface="Consolas" panose="020B0609020204030204" pitchFamily="49" charset="0"/>
              </a:rPr>
              <a:t>&gt;</a:t>
            </a:r>
            <a:br>
              <a:rPr lang="en-PH" dirty="0"/>
            </a:br>
            <a:r>
              <a:rPr lang="en-PH" b="0" i="0" dirty="0">
                <a:solidFill>
                  <a:srgbClr val="000000"/>
                </a:solidFill>
                <a:effectLst/>
                <a:latin typeface="Consolas" panose="020B0609020204030204" pitchFamily="49" charset="0"/>
              </a:rPr>
              <a:t>  </a:t>
            </a: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source</a:t>
            </a:r>
            <a:r>
              <a:rPr lang="en-PH" b="0" i="0" dirty="0">
                <a:solidFill>
                  <a:srgbClr val="FF0000"/>
                </a:solidFill>
                <a:effectLst/>
                <a:latin typeface="Consolas" panose="020B0609020204030204" pitchFamily="49" charset="0"/>
              </a:rPr>
              <a:t> </a:t>
            </a:r>
            <a:r>
              <a:rPr lang="en-PH" b="0" i="0" dirty="0" err="1">
                <a:solidFill>
                  <a:srgbClr val="FF0000"/>
                </a:solidFill>
                <a:effectLst/>
                <a:latin typeface="Consolas" panose="020B0609020204030204" pitchFamily="49" charset="0"/>
              </a:rPr>
              <a:t>src</a:t>
            </a:r>
            <a:r>
              <a:rPr lang="en-PH" b="0" i="0" dirty="0">
                <a:solidFill>
                  <a:srgbClr val="0000CD"/>
                </a:solidFill>
                <a:effectLst/>
                <a:latin typeface="Consolas" panose="020B0609020204030204" pitchFamily="49" charset="0"/>
              </a:rPr>
              <a:t>="horse.ogg"</a:t>
            </a:r>
            <a:r>
              <a:rPr lang="en-PH" b="0" i="0" dirty="0">
                <a:solidFill>
                  <a:srgbClr val="FF0000"/>
                </a:solidFill>
                <a:effectLst/>
                <a:latin typeface="Consolas" panose="020B0609020204030204" pitchFamily="49" charset="0"/>
              </a:rPr>
              <a:t> type</a:t>
            </a:r>
            <a:r>
              <a:rPr lang="en-PH" b="0" i="0" dirty="0">
                <a:solidFill>
                  <a:srgbClr val="0000CD"/>
                </a:solidFill>
                <a:effectLst/>
                <a:latin typeface="Consolas" panose="020B0609020204030204" pitchFamily="49" charset="0"/>
              </a:rPr>
              <a:t>="audio/</a:t>
            </a:r>
            <a:r>
              <a:rPr lang="en-PH" b="0" i="0" dirty="0" err="1">
                <a:solidFill>
                  <a:srgbClr val="0000CD"/>
                </a:solidFill>
                <a:effectLst/>
                <a:latin typeface="Consolas" panose="020B0609020204030204" pitchFamily="49" charset="0"/>
              </a:rPr>
              <a:t>ogg</a:t>
            </a:r>
            <a:r>
              <a:rPr lang="en-PH" b="0" i="0" dirty="0">
                <a:solidFill>
                  <a:srgbClr val="0000CD"/>
                </a:solidFill>
                <a:effectLst/>
                <a:latin typeface="Consolas" panose="020B0609020204030204" pitchFamily="49" charset="0"/>
              </a:rPr>
              <a:t>"&gt;</a:t>
            </a:r>
            <a:br>
              <a:rPr lang="en-PH" dirty="0"/>
            </a:br>
            <a:r>
              <a:rPr lang="en-PH" b="0" i="0" dirty="0">
                <a:solidFill>
                  <a:srgbClr val="000000"/>
                </a:solidFill>
                <a:effectLst/>
                <a:latin typeface="Consolas" panose="020B0609020204030204" pitchFamily="49" charset="0"/>
              </a:rPr>
              <a:t>  </a:t>
            </a: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source</a:t>
            </a:r>
            <a:r>
              <a:rPr lang="en-PH" b="0" i="0" dirty="0">
                <a:solidFill>
                  <a:srgbClr val="FF0000"/>
                </a:solidFill>
                <a:effectLst/>
                <a:latin typeface="Consolas" panose="020B0609020204030204" pitchFamily="49" charset="0"/>
              </a:rPr>
              <a:t> </a:t>
            </a:r>
            <a:r>
              <a:rPr lang="en-PH" b="0" i="0" dirty="0" err="1">
                <a:solidFill>
                  <a:srgbClr val="FF0000"/>
                </a:solidFill>
                <a:effectLst/>
                <a:latin typeface="Consolas" panose="020B0609020204030204" pitchFamily="49" charset="0"/>
              </a:rPr>
              <a:t>src</a:t>
            </a:r>
            <a:r>
              <a:rPr lang="en-PH" b="0" i="0" dirty="0">
                <a:solidFill>
                  <a:srgbClr val="0000CD"/>
                </a:solidFill>
                <a:effectLst/>
                <a:latin typeface="Consolas" panose="020B0609020204030204" pitchFamily="49" charset="0"/>
              </a:rPr>
              <a:t>="horse.mp3"</a:t>
            </a:r>
            <a:r>
              <a:rPr lang="en-PH" b="0" i="0" dirty="0">
                <a:solidFill>
                  <a:srgbClr val="FF0000"/>
                </a:solidFill>
                <a:effectLst/>
                <a:latin typeface="Consolas" panose="020B0609020204030204" pitchFamily="49" charset="0"/>
              </a:rPr>
              <a:t> type</a:t>
            </a:r>
            <a:r>
              <a:rPr lang="en-PH" b="0" i="0" dirty="0">
                <a:solidFill>
                  <a:srgbClr val="0000CD"/>
                </a:solidFill>
                <a:effectLst/>
                <a:latin typeface="Consolas" panose="020B0609020204030204" pitchFamily="49" charset="0"/>
              </a:rPr>
              <a:t>="audio/mpeg"&gt;</a:t>
            </a:r>
            <a:br>
              <a:rPr lang="en-PH" dirty="0"/>
            </a:br>
            <a:r>
              <a:rPr lang="en-PH" b="0" i="0" dirty="0">
                <a:solidFill>
                  <a:srgbClr val="000000"/>
                </a:solidFill>
                <a:effectLst/>
                <a:latin typeface="Consolas" panose="020B0609020204030204" pitchFamily="49" charset="0"/>
              </a:rPr>
              <a:t>  Your browser does not support the audio tag.</a:t>
            </a:r>
            <a:br>
              <a:rPr lang="en-PH" dirty="0"/>
            </a:b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/audio</a:t>
            </a:r>
            <a:r>
              <a:rPr lang="en-PH" b="0" i="0" dirty="0">
                <a:solidFill>
                  <a:srgbClr val="0000CD"/>
                </a:solidFill>
                <a:effectLst/>
                <a:latin typeface="Consolas" panose="020B0609020204030204" pitchFamily="49" charset="0"/>
              </a:rPr>
              <a:t>&gt;</a:t>
            </a:r>
            <a:endParaRPr lang="en-PH" dirty="0"/>
          </a:p>
        </p:txBody>
      </p:sp>
    </p:spTree>
    <p:extLst>
      <p:ext uri="{BB962C8B-B14F-4D97-AF65-F5344CB8AC3E}">
        <p14:creationId xmlns:p14="http://schemas.microsoft.com/office/powerpoint/2010/main" val="3371525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20FC7277-28D6-9344-20EC-A19034264127}"/>
              </a:ext>
            </a:extLst>
          </p:cNvPr>
          <p:cNvGraphicFramePr>
            <a:graphicFrameLocks noGrp="1"/>
          </p:cNvGraphicFramePr>
          <p:nvPr>
            <p:ph idx="1"/>
            <p:extLst>
              <p:ext uri="{D42A27DB-BD31-4B8C-83A1-F6EECF244321}">
                <p14:modId xmlns:p14="http://schemas.microsoft.com/office/powerpoint/2010/main" val="1221182502"/>
              </p:ext>
            </p:extLst>
          </p:nvPr>
        </p:nvGraphicFramePr>
        <p:xfrm>
          <a:off x="989900" y="643467"/>
          <a:ext cx="10212200" cy="5571069"/>
        </p:xfrm>
        <a:graphic>
          <a:graphicData uri="http://schemas.openxmlformats.org/drawingml/2006/table">
            <a:tbl>
              <a:tblPr firstRow="1" bandRow="1"/>
              <a:tblGrid>
                <a:gridCol w="2232737">
                  <a:extLst>
                    <a:ext uri="{9D8B030D-6E8A-4147-A177-3AD203B41FA5}">
                      <a16:colId xmlns:a16="http://schemas.microsoft.com/office/drawing/2014/main" val="3620194534"/>
                    </a:ext>
                  </a:extLst>
                </a:gridCol>
                <a:gridCol w="1674597">
                  <a:extLst>
                    <a:ext uri="{9D8B030D-6E8A-4147-A177-3AD203B41FA5}">
                      <a16:colId xmlns:a16="http://schemas.microsoft.com/office/drawing/2014/main" val="4185278636"/>
                    </a:ext>
                  </a:extLst>
                </a:gridCol>
                <a:gridCol w="6304866">
                  <a:extLst>
                    <a:ext uri="{9D8B030D-6E8A-4147-A177-3AD203B41FA5}">
                      <a16:colId xmlns:a16="http://schemas.microsoft.com/office/drawing/2014/main" val="2247979816"/>
                    </a:ext>
                  </a:extLst>
                </a:gridCol>
              </a:tblGrid>
              <a:tr h="563934">
                <a:tc>
                  <a:txBody>
                    <a:bodyPr/>
                    <a:lstStyle/>
                    <a:p>
                      <a:pPr algn="l" fontAlgn="t"/>
                      <a:r>
                        <a:rPr lang="en-PH" sz="2100">
                          <a:effectLst/>
                        </a:rPr>
                        <a:t>Attribute</a:t>
                      </a:r>
                    </a:p>
                  </a:txBody>
                  <a:tcPr marL="183564" marR="91781" marT="91781" marB="9178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PH" sz="2100">
                          <a:effectLst/>
                        </a:rPr>
                        <a:t>Value</a:t>
                      </a:r>
                    </a:p>
                  </a:txBody>
                  <a:tcPr marL="91781" marR="91781" marT="91781" marB="9178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PH" sz="2100">
                          <a:effectLst/>
                        </a:rPr>
                        <a:t>Description</a:t>
                      </a:r>
                    </a:p>
                  </a:txBody>
                  <a:tcPr marL="91781" marR="91781" marT="91781" marB="9178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10446514"/>
                  </a:ext>
                </a:extLst>
              </a:tr>
              <a:tr h="888640">
                <a:tc>
                  <a:txBody>
                    <a:bodyPr/>
                    <a:lstStyle/>
                    <a:p>
                      <a:pPr algn="l" fontAlgn="t"/>
                      <a:r>
                        <a:rPr lang="en-PH" sz="2100">
                          <a:effectLst/>
                          <a:hlinkClick r:id="rId3"/>
                        </a:rPr>
                        <a:t>autoplay</a:t>
                      </a:r>
                      <a:endParaRPr lang="en-PH" sz="2100">
                        <a:effectLst/>
                      </a:endParaRPr>
                    </a:p>
                  </a:txBody>
                  <a:tcPr marL="183564" marR="91781" marT="91781" marB="9178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PH" sz="2100">
                          <a:effectLst/>
                        </a:rPr>
                        <a:t>autoplay</a:t>
                      </a:r>
                    </a:p>
                  </a:txBody>
                  <a:tcPr marL="91781" marR="91781" marT="91781" marB="9178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100">
                          <a:effectLst/>
                        </a:rPr>
                        <a:t>Specifies that the audio will start playing as soon as it is ready</a:t>
                      </a:r>
                    </a:p>
                  </a:txBody>
                  <a:tcPr marL="91781" marR="91781" marT="91781" marB="9178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661662880"/>
                  </a:ext>
                </a:extLst>
              </a:tr>
              <a:tr h="888640">
                <a:tc>
                  <a:txBody>
                    <a:bodyPr/>
                    <a:lstStyle/>
                    <a:p>
                      <a:pPr algn="l" fontAlgn="t"/>
                      <a:r>
                        <a:rPr lang="en-PH" sz="2100">
                          <a:effectLst/>
                          <a:hlinkClick r:id="rId4"/>
                        </a:rPr>
                        <a:t>controls</a:t>
                      </a:r>
                      <a:endParaRPr lang="en-PH" sz="2100">
                        <a:effectLst/>
                      </a:endParaRPr>
                    </a:p>
                  </a:txBody>
                  <a:tcPr marL="183564" marR="91781" marT="91781" marB="9178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PH" sz="2100">
                          <a:effectLst/>
                        </a:rPr>
                        <a:t>controls</a:t>
                      </a:r>
                    </a:p>
                  </a:txBody>
                  <a:tcPr marL="91781" marR="91781" marT="91781" marB="9178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100">
                          <a:effectLst/>
                        </a:rPr>
                        <a:t>Specifies that audio controls should be displayed (such as a play/pause button etc)</a:t>
                      </a:r>
                    </a:p>
                  </a:txBody>
                  <a:tcPr marL="91781" marR="91781" marT="91781" marB="9178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01591393"/>
                  </a:ext>
                </a:extLst>
              </a:tr>
              <a:tr h="888640">
                <a:tc>
                  <a:txBody>
                    <a:bodyPr/>
                    <a:lstStyle/>
                    <a:p>
                      <a:pPr algn="l" fontAlgn="t"/>
                      <a:r>
                        <a:rPr lang="en-PH" sz="2100">
                          <a:effectLst/>
                          <a:hlinkClick r:id="rId5"/>
                        </a:rPr>
                        <a:t>loop</a:t>
                      </a:r>
                      <a:endParaRPr lang="en-PH" sz="2100">
                        <a:effectLst/>
                      </a:endParaRPr>
                    </a:p>
                  </a:txBody>
                  <a:tcPr marL="183564" marR="91781" marT="91781" marB="9178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PH" sz="2100">
                          <a:effectLst/>
                        </a:rPr>
                        <a:t>loop</a:t>
                      </a:r>
                    </a:p>
                  </a:txBody>
                  <a:tcPr marL="91781" marR="91781" marT="91781" marB="9178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100">
                          <a:effectLst/>
                        </a:rPr>
                        <a:t>Specifies that the audio will start over again, every time it is finished</a:t>
                      </a:r>
                    </a:p>
                  </a:txBody>
                  <a:tcPr marL="91781" marR="91781" marT="91781" marB="9178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99658109"/>
                  </a:ext>
                </a:extLst>
              </a:tr>
              <a:tr h="563934">
                <a:tc>
                  <a:txBody>
                    <a:bodyPr/>
                    <a:lstStyle/>
                    <a:p>
                      <a:pPr algn="l" fontAlgn="t"/>
                      <a:r>
                        <a:rPr lang="en-PH" sz="2100">
                          <a:effectLst/>
                          <a:hlinkClick r:id="rId6"/>
                        </a:rPr>
                        <a:t>muted</a:t>
                      </a:r>
                      <a:endParaRPr lang="en-PH" sz="2100">
                        <a:effectLst/>
                      </a:endParaRPr>
                    </a:p>
                  </a:txBody>
                  <a:tcPr marL="183564" marR="91781" marT="91781" marB="9178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PH" sz="2100">
                          <a:effectLst/>
                        </a:rPr>
                        <a:t>muted</a:t>
                      </a:r>
                    </a:p>
                  </a:txBody>
                  <a:tcPr marL="91781" marR="91781" marT="91781" marB="9178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100">
                          <a:effectLst/>
                        </a:rPr>
                        <a:t>Specifies that the audio output should be muted</a:t>
                      </a:r>
                    </a:p>
                  </a:txBody>
                  <a:tcPr marL="91781" marR="91781" marT="91781" marB="9178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62120479"/>
                  </a:ext>
                </a:extLst>
              </a:tr>
              <a:tr h="1213347">
                <a:tc>
                  <a:txBody>
                    <a:bodyPr/>
                    <a:lstStyle/>
                    <a:p>
                      <a:pPr algn="l" fontAlgn="t"/>
                      <a:r>
                        <a:rPr lang="en-PH" sz="2100">
                          <a:effectLst/>
                          <a:hlinkClick r:id="rId7"/>
                        </a:rPr>
                        <a:t>preload</a:t>
                      </a:r>
                      <a:endParaRPr lang="en-PH" sz="2100">
                        <a:effectLst/>
                      </a:endParaRPr>
                    </a:p>
                  </a:txBody>
                  <a:tcPr marL="183564" marR="91781" marT="91781" marB="9178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PH" sz="2100">
                          <a:effectLst/>
                        </a:rPr>
                        <a:t>auto</a:t>
                      </a:r>
                      <a:br>
                        <a:rPr lang="en-PH" sz="2100">
                          <a:effectLst/>
                        </a:rPr>
                      </a:br>
                      <a:r>
                        <a:rPr lang="en-PH" sz="2100">
                          <a:effectLst/>
                        </a:rPr>
                        <a:t>metadata</a:t>
                      </a:r>
                      <a:br>
                        <a:rPr lang="en-PH" sz="2100">
                          <a:effectLst/>
                        </a:rPr>
                      </a:br>
                      <a:r>
                        <a:rPr lang="en-PH" sz="2100">
                          <a:effectLst/>
                        </a:rPr>
                        <a:t>none</a:t>
                      </a:r>
                    </a:p>
                  </a:txBody>
                  <a:tcPr marL="91781" marR="91781" marT="91781" marB="9178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100">
                          <a:effectLst/>
                        </a:rPr>
                        <a:t>Specifies if and how the author thinks the audio should be loaded when the page loads</a:t>
                      </a:r>
                    </a:p>
                  </a:txBody>
                  <a:tcPr marL="91781" marR="91781" marT="91781" marB="9178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35090131"/>
                  </a:ext>
                </a:extLst>
              </a:tr>
              <a:tr h="563934">
                <a:tc>
                  <a:txBody>
                    <a:bodyPr/>
                    <a:lstStyle/>
                    <a:p>
                      <a:pPr algn="l" fontAlgn="t"/>
                      <a:r>
                        <a:rPr lang="en-PH" sz="2100">
                          <a:effectLst/>
                          <a:hlinkClick r:id="rId8"/>
                        </a:rPr>
                        <a:t>src</a:t>
                      </a:r>
                      <a:endParaRPr lang="en-PH" sz="2100">
                        <a:effectLst/>
                      </a:endParaRPr>
                    </a:p>
                  </a:txBody>
                  <a:tcPr marL="183564" marR="91781" marT="91781" marB="9178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PH" sz="2100" i="1">
                          <a:effectLst/>
                        </a:rPr>
                        <a:t>URL</a:t>
                      </a:r>
                      <a:endParaRPr lang="en-PH" sz="2100">
                        <a:effectLst/>
                      </a:endParaRPr>
                    </a:p>
                  </a:txBody>
                  <a:tcPr marL="91781" marR="91781" marT="91781" marB="9178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100">
                          <a:effectLst/>
                        </a:rPr>
                        <a:t>Specifies the URL of the audio file</a:t>
                      </a:r>
                    </a:p>
                  </a:txBody>
                  <a:tcPr marL="91781" marR="91781" marT="91781" marB="9178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84395172"/>
                  </a:ext>
                </a:extLst>
              </a:tr>
            </a:tbl>
          </a:graphicData>
        </a:graphic>
      </p:graphicFrame>
    </p:spTree>
    <p:extLst>
      <p:ext uri="{BB962C8B-B14F-4D97-AF65-F5344CB8AC3E}">
        <p14:creationId xmlns:p14="http://schemas.microsoft.com/office/powerpoint/2010/main" val="268442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DF12-C374-17A6-0519-8416660FEF34}"/>
              </a:ext>
            </a:extLst>
          </p:cNvPr>
          <p:cNvSpPr>
            <a:spLocks noGrp="1"/>
          </p:cNvSpPr>
          <p:nvPr>
            <p:ph type="title"/>
          </p:nvPr>
        </p:nvSpPr>
        <p:spPr/>
        <p:txBody>
          <a:bodyPr/>
          <a:lstStyle/>
          <a:p>
            <a:r>
              <a:rPr lang="en-US" dirty="0"/>
              <a:t>Canvas tag</a:t>
            </a:r>
            <a:endParaRPr lang="en-PH" dirty="0"/>
          </a:p>
        </p:txBody>
      </p:sp>
      <p:sp>
        <p:nvSpPr>
          <p:cNvPr id="4" name="Rectangle 1">
            <a:extLst>
              <a:ext uri="{FF2B5EF4-FFF2-40B4-BE49-F238E27FC236}">
                <a16:creationId xmlns:a16="http://schemas.microsoft.com/office/drawing/2014/main" id="{6C0CE74A-72D0-9AED-0E9C-323C6DFE369A}"/>
              </a:ext>
            </a:extLst>
          </p:cNvPr>
          <p:cNvSpPr>
            <a:spLocks noGrp="1" noChangeArrowheads="1"/>
          </p:cNvSpPr>
          <p:nvPr>
            <p:ph idx="1"/>
          </p:nvPr>
        </p:nvSpPr>
        <p:spPr bwMode="auto">
          <a:xfrm>
            <a:off x="872197" y="1971326"/>
            <a:ext cx="10448947"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Verdana" panose="020B0604030504040204" pitchFamily="34" charset="0"/>
              </a:rPr>
              <a:t>The </a:t>
            </a:r>
            <a:r>
              <a:rPr kumimoji="0" lang="en-US" altLang="en-US" sz="2800" b="0" i="0" u="none" strike="noStrike" cap="none" normalizeH="0" baseline="0" dirty="0">
                <a:ln>
                  <a:noFill/>
                </a:ln>
                <a:solidFill>
                  <a:srgbClr val="DC143C"/>
                </a:solidFill>
                <a:effectLst/>
                <a:latin typeface="Consolas" panose="020B0609020204030204" pitchFamily="49" charset="0"/>
              </a:rPr>
              <a:t>&lt;canvas&gt;</a:t>
            </a:r>
            <a:r>
              <a:rPr kumimoji="0" lang="en-US" altLang="en-US" sz="2800" b="0" i="0" u="none" strike="noStrike" cap="none" normalizeH="0" baseline="0" dirty="0">
                <a:ln>
                  <a:noFill/>
                </a:ln>
                <a:solidFill>
                  <a:srgbClr val="000000"/>
                </a:solidFill>
                <a:effectLst/>
                <a:latin typeface="Verdana" panose="020B0604030504040204" pitchFamily="34" charset="0"/>
              </a:rPr>
              <a:t> tag is used to draw graphics, on the fly, via scripting (usually JavaScript).</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Verdana" panose="020B0604030504040204" pitchFamily="34" charset="0"/>
              </a:rPr>
              <a:t>The </a:t>
            </a:r>
            <a:r>
              <a:rPr kumimoji="0" lang="en-US" altLang="en-US" sz="2800" b="0" i="0" u="none" strike="noStrike" cap="none" normalizeH="0" baseline="0" dirty="0">
                <a:ln>
                  <a:noFill/>
                </a:ln>
                <a:solidFill>
                  <a:srgbClr val="DC143C"/>
                </a:solidFill>
                <a:effectLst/>
                <a:latin typeface="Consolas" panose="020B0609020204030204" pitchFamily="49" charset="0"/>
              </a:rPr>
              <a:t>&lt;canvas&gt;</a:t>
            </a:r>
            <a:r>
              <a:rPr kumimoji="0" lang="en-US" altLang="en-US" sz="2800" b="0" i="0" u="none" strike="noStrike" cap="none" normalizeH="0" baseline="0" dirty="0">
                <a:ln>
                  <a:noFill/>
                </a:ln>
                <a:solidFill>
                  <a:srgbClr val="000000"/>
                </a:solidFill>
                <a:effectLst/>
                <a:latin typeface="Verdana" panose="020B0604030504040204" pitchFamily="34" charset="0"/>
              </a:rPr>
              <a:t> tag is transparent, and is only a container for graphics, you must use a script to actually draw the graphics.</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Verdana" panose="020B0604030504040204" pitchFamily="34" charset="0"/>
              </a:rPr>
              <a:t>Any text inside the </a:t>
            </a:r>
            <a:r>
              <a:rPr kumimoji="0" lang="en-US" altLang="en-US" sz="2800" b="0" i="0" u="none" strike="noStrike" cap="none" normalizeH="0" baseline="0" dirty="0">
                <a:ln>
                  <a:noFill/>
                </a:ln>
                <a:solidFill>
                  <a:srgbClr val="DC143C"/>
                </a:solidFill>
                <a:effectLst/>
                <a:latin typeface="Consolas" panose="020B0609020204030204" pitchFamily="49" charset="0"/>
              </a:rPr>
              <a:t>&lt;canvas&gt;</a:t>
            </a:r>
            <a:r>
              <a:rPr kumimoji="0" lang="en-US" altLang="en-US" sz="2800" b="0" i="0" u="none" strike="noStrike" cap="none" normalizeH="0" baseline="0" dirty="0">
                <a:ln>
                  <a:noFill/>
                </a:ln>
                <a:solidFill>
                  <a:srgbClr val="000000"/>
                </a:solidFill>
                <a:effectLst/>
                <a:latin typeface="Verdana" panose="020B0604030504040204" pitchFamily="34" charset="0"/>
              </a:rPr>
              <a:t> element will be displayed in browsers with JavaScript disabled and in browsers that do not support </a:t>
            </a:r>
            <a:r>
              <a:rPr kumimoji="0" lang="en-US" altLang="en-US" sz="2800" b="0" i="0" u="none" strike="noStrike" cap="none" normalizeH="0" baseline="0" dirty="0">
                <a:ln>
                  <a:noFill/>
                </a:ln>
                <a:solidFill>
                  <a:srgbClr val="DC143C"/>
                </a:solidFill>
                <a:effectLst/>
                <a:latin typeface="Consolas" panose="020B0609020204030204" pitchFamily="49" charset="0"/>
              </a:rPr>
              <a:t>&lt;canvas&gt;</a:t>
            </a:r>
            <a:r>
              <a:rPr kumimoji="0" lang="en-US" altLang="en-US" sz="2800" b="0" i="0" u="none" strike="noStrike" cap="none" normalizeH="0" baseline="0" dirty="0">
                <a:ln>
                  <a:noFill/>
                </a:ln>
                <a:solidFill>
                  <a:srgbClr val="000000"/>
                </a:solidFill>
                <a:effectLst/>
                <a:latin typeface="Verdana" panose="020B0604030504040204" pitchFamily="34" charset="0"/>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2128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E74CCE6A-0EA2-D0DE-06BB-62ECED7F695F}"/>
              </a:ext>
            </a:extLst>
          </p:cNvPr>
          <p:cNvGraphicFramePr>
            <a:graphicFrameLocks noGrp="1"/>
          </p:cNvGraphicFramePr>
          <p:nvPr>
            <p:ph idx="1"/>
            <p:extLst>
              <p:ext uri="{D42A27DB-BD31-4B8C-83A1-F6EECF244321}">
                <p14:modId xmlns:p14="http://schemas.microsoft.com/office/powerpoint/2010/main" val="916844499"/>
              </p:ext>
            </p:extLst>
          </p:nvPr>
        </p:nvGraphicFramePr>
        <p:xfrm>
          <a:off x="1308947" y="1652016"/>
          <a:ext cx="9574107" cy="3553968"/>
        </p:xfrm>
        <a:graphic>
          <a:graphicData uri="http://schemas.openxmlformats.org/drawingml/2006/table">
            <a:tbl>
              <a:tblPr firstRow="1" bandRow="1"/>
              <a:tblGrid>
                <a:gridCol w="2221230">
                  <a:extLst>
                    <a:ext uri="{9D8B030D-6E8A-4147-A177-3AD203B41FA5}">
                      <a16:colId xmlns:a16="http://schemas.microsoft.com/office/drawing/2014/main" val="1810480305"/>
                    </a:ext>
                  </a:extLst>
                </a:gridCol>
                <a:gridCol w="1592580">
                  <a:extLst>
                    <a:ext uri="{9D8B030D-6E8A-4147-A177-3AD203B41FA5}">
                      <a16:colId xmlns:a16="http://schemas.microsoft.com/office/drawing/2014/main" val="2035094821"/>
                    </a:ext>
                  </a:extLst>
                </a:gridCol>
                <a:gridCol w="5760297">
                  <a:extLst>
                    <a:ext uri="{9D8B030D-6E8A-4147-A177-3AD203B41FA5}">
                      <a16:colId xmlns:a16="http://schemas.microsoft.com/office/drawing/2014/main" val="2059083597"/>
                    </a:ext>
                  </a:extLst>
                </a:gridCol>
              </a:tblGrid>
              <a:tr h="849376">
                <a:tc>
                  <a:txBody>
                    <a:bodyPr/>
                    <a:lstStyle/>
                    <a:p>
                      <a:pPr algn="l" fontAlgn="t"/>
                      <a:r>
                        <a:rPr lang="en-PH" sz="3300">
                          <a:effectLst/>
                        </a:rPr>
                        <a:t>Attribute</a:t>
                      </a:r>
                    </a:p>
                  </a:txBody>
                  <a:tcPr marL="2794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PH" sz="3300">
                          <a:effectLst/>
                        </a:rPr>
                        <a:t>Value</a:t>
                      </a:r>
                    </a:p>
                  </a:txBody>
                  <a:tcPr marL="1397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PH" sz="3300">
                          <a:effectLst/>
                        </a:rPr>
                        <a:t>Description</a:t>
                      </a:r>
                    </a:p>
                  </a:txBody>
                  <a:tcPr marL="1397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73878736"/>
                  </a:ext>
                </a:extLst>
              </a:tr>
              <a:tr h="1352296">
                <a:tc>
                  <a:txBody>
                    <a:bodyPr/>
                    <a:lstStyle/>
                    <a:p>
                      <a:pPr algn="l" fontAlgn="t"/>
                      <a:r>
                        <a:rPr lang="en-PH" sz="3300">
                          <a:effectLst/>
                          <a:hlinkClick r:id="rId3"/>
                        </a:rPr>
                        <a:t>height</a:t>
                      </a:r>
                      <a:endParaRPr lang="en-PH" sz="3300">
                        <a:effectLst/>
                      </a:endParaRPr>
                    </a:p>
                  </a:txBody>
                  <a:tcPr marL="2794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PH" sz="3300" i="1">
                          <a:effectLst/>
                        </a:rPr>
                        <a:t>pixels</a:t>
                      </a:r>
                      <a:endParaRPr lang="en-PH" sz="3300">
                        <a:effectLst/>
                      </a:endParaRPr>
                    </a:p>
                  </a:txBody>
                  <a:tcPr marL="1397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3300">
                          <a:effectLst/>
                        </a:rPr>
                        <a:t>Specifies the height of the canvas. Default value is 150</a:t>
                      </a:r>
                    </a:p>
                  </a:txBody>
                  <a:tcPr marL="1397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541438036"/>
                  </a:ext>
                </a:extLst>
              </a:tr>
              <a:tr h="1352296">
                <a:tc>
                  <a:txBody>
                    <a:bodyPr/>
                    <a:lstStyle/>
                    <a:p>
                      <a:pPr algn="l" fontAlgn="t"/>
                      <a:r>
                        <a:rPr lang="en-PH" sz="3300">
                          <a:effectLst/>
                          <a:hlinkClick r:id="rId4"/>
                        </a:rPr>
                        <a:t>width</a:t>
                      </a:r>
                      <a:endParaRPr lang="en-PH" sz="3300">
                        <a:effectLst/>
                      </a:endParaRPr>
                    </a:p>
                  </a:txBody>
                  <a:tcPr marL="2794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PH" sz="3300" i="1">
                          <a:effectLst/>
                        </a:rPr>
                        <a:t>pixels</a:t>
                      </a:r>
                      <a:endParaRPr lang="en-PH" sz="3300">
                        <a:effectLst/>
                      </a:endParaRPr>
                    </a:p>
                  </a:txBody>
                  <a:tcPr marL="1397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3300">
                          <a:effectLst/>
                        </a:rPr>
                        <a:t>Specifies the width of the canvas Default value is 300</a:t>
                      </a:r>
                    </a:p>
                  </a:txBody>
                  <a:tcPr marL="139700" marR="139700" marT="139700" marB="1397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64722311"/>
                  </a:ext>
                </a:extLst>
              </a:tr>
            </a:tbl>
          </a:graphicData>
        </a:graphic>
      </p:graphicFrame>
    </p:spTree>
    <p:extLst>
      <p:ext uri="{BB962C8B-B14F-4D97-AF65-F5344CB8AC3E}">
        <p14:creationId xmlns:p14="http://schemas.microsoft.com/office/powerpoint/2010/main" val="760035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F501-7310-12A0-8EC5-A3839BEB01ED}"/>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AA463161-C50E-4CB5-A97B-431D5E884FFB}"/>
              </a:ext>
            </a:extLst>
          </p:cNvPr>
          <p:cNvSpPr>
            <a:spLocks noGrp="1"/>
          </p:cNvSpPr>
          <p:nvPr>
            <p:ph idx="1"/>
          </p:nvPr>
        </p:nvSpPr>
        <p:spPr>
          <a:xfrm>
            <a:off x="1451578" y="1853754"/>
            <a:ext cx="9603275" cy="3450613"/>
          </a:xfrm>
        </p:spPr>
        <p:txBody>
          <a:bodyPr>
            <a:normAutofit lnSpcReduction="10000"/>
          </a:bodyPr>
          <a:lstStyle/>
          <a:p>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canvas</a:t>
            </a:r>
            <a:r>
              <a:rPr lang="en-PH" b="0" i="0" dirty="0">
                <a:solidFill>
                  <a:srgbClr val="FF0000"/>
                </a:solidFill>
                <a:effectLst/>
                <a:latin typeface="Consolas" panose="020B0609020204030204" pitchFamily="49" charset="0"/>
              </a:rPr>
              <a:t> id</a:t>
            </a:r>
            <a:r>
              <a:rPr lang="en-PH" b="0" i="0" dirty="0">
                <a:solidFill>
                  <a:srgbClr val="0000CD"/>
                </a:solidFill>
                <a:effectLst/>
                <a:latin typeface="Consolas" panose="020B0609020204030204" pitchFamily="49" charset="0"/>
              </a:rPr>
              <a:t>="</a:t>
            </a:r>
            <a:r>
              <a:rPr lang="en-PH" b="0" i="0" dirty="0" err="1">
                <a:solidFill>
                  <a:srgbClr val="0000CD"/>
                </a:solidFill>
                <a:effectLst/>
                <a:latin typeface="Consolas" panose="020B0609020204030204" pitchFamily="49" charset="0"/>
              </a:rPr>
              <a:t>myCanvas</a:t>
            </a:r>
            <a:r>
              <a:rPr lang="en-PH" b="0" i="0" dirty="0">
                <a:solidFill>
                  <a:srgbClr val="0000CD"/>
                </a:solidFill>
                <a:effectLst/>
                <a:latin typeface="Consolas" panose="020B0609020204030204" pitchFamily="49" charset="0"/>
              </a:rPr>
              <a:t>"&gt;</a:t>
            </a:r>
            <a:br>
              <a:rPr lang="en-PH" dirty="0"/>
            </a:br>
            <a:r>
              <a:rPr lang="en-PH" b="0" i="0" dirty="0">
                <a:solidFill>
                  <a:srgbClr val="000000"/>
                </a:solidFill>
                <a:effectLst/>
                <a:latin typeface="Consolas" panose="020B0609020204030204" pitchFamily="49" charset="0"/>
              </a:rPr>
              <a:t>Your browser does not support the canvas tag.</a:t>
            </a:r>
            <a:br>
              <a:rPr lang="en-PH" dirty="0"/>
            </a:b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/canvas</a:t>
            </a:r>
            <a:r>
              <a:rPr lang="en-PH" b="0" i="0" dirty="0">
                <a:solidFill>
                  <a:srgbClr val="0000CD"/>
                </a:solidFill>
                <a:effectLst/>
                <a:latin typeface="Consolas" panose="020B0609020204030204" pitchFamily="49" charset="0"/>
              </a:rPr>
              <a:t>&gt;</a:t>
            </a:r>
            <a:br>
              <a:rPr lang="en-PH" dirty="0"/>
            </a:br>
            <a:br>
              <a:rPr lang="en-PH" dirty="0"/>
            </a:b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script</a:t>
            </a:r>
            <a:r>
              <a:rPr lang="en-PH" b="0" i="0" dirty="0">
                <a:solidFill>
                  <a:srgbClr val="0000CD"/>
                </a:solidFill>
                <a:effectLst/>
                <a:latin typeface="Consolas" panose="020B0609020204030204" pitchFamily="49" charset="0"/>
              </a:rPr>
              <a:t>&gt;</a:t>
            </a:r>
            <a:br>
              <a:rPr lang="en-PH" b="0" i="0" dirty="0">
                <a:solidFill>
                  <a:srgbClr val="000000"/>
                </a:solidFill>
                <a:effectLst/>
                <a:latin typeface="Consolas" panose="020B0609020204030204" pitchFamily="49" charset="0"/>
              </a:rPr>
            </a:br>
            <a:r>
              <a:rPr lang="en-PH" b="0" i="0" dirty="0">
                <a:solidFill>
                  <a:srgbClr val="0000CD"/>
                </a:solidFill>
                <a:effectLst/>
                <a:latin typeface="Consolas" panose="020B0609020204030204" pitchFamily="49" charset="0"/>
              </a:rPr>
              <a:t>let</a:t>
            </a:r>
            <a:r>
              <a:rPr lang="en-PH" b="0" i="0" dirty="0">
                <a:solidFill>
                  <a:srgbClr val="000000"/>
                </a:solidFill>
                <a:effectLst/>
                <a:latin typeface="Consolas" panose="020B0609020204030204" pitchFamily="49" charset="0"/>
              </a:rPr>
              <a:t> canvas = </a:t>
            </a:r>
            <a:r>
              <a:rPr lang="en-PH" b="0" i="0" dirty="0" err="1">
                <a:solidFill>
                  <a:srgbClr val="000000"/>
                </a:solidFill>
                <a:effectLst/>
                <a:latin typeface="Consolas" panose="020B0609020204030204" pitchFamily="49" charset="0"/>
              </a:rPr>
              <a:t>document.getElementById</a:t>
            </a:r>
            <a:r>
              <a:rPr lang="en-PH" b="0" i="0" dirty="0">
                <a:solidFill>
                  <a:srgbClr val="000000"/>
                </a:solidFill>
                <a:effectLst/>
                <a:latin typeface="Consolas" panose="020B0609020204030204" pitchFamily="49" charset="0"/>
              </a:rPr>
              <a:t>(</a:t>
            </a:r>
            <a:r>
              <a:rPr lang="en-PH" b="0" i="0" dirty="0">
                <a:solidFill>
                  <a:srgbClr val="A52A2A"/>
                </a:solidFill>
                <a:effectLst/>
                <a:latin typeface="Consolas" panose="020B0609020204030204" pitchFamily="49" charset="0"/>
              </a:rPr>
              <a:t>"</a:t>
            </a:r>
            <a:r>
              <a:rPr lang="en-PH" b="0" i="0" dirty="0" err="1">
                <a:solidFill>
                  <a:srgbClr val="A52A2A"/>
                </a:solidFill>
                <a:effectLst/>
                <a:latin typeface="Consolas" panose="020B0609020204030204" pitchFamily="49" charset="0"/>
              </a:rPr>
              <a:t>myCanvas</a:t>
            </a:r>
            <a:r>
              <a:rPr lang="en-PH" b="0" i="0" dirty="0">
                <a:solidFill>
                  <a:srgbClr val="A52A2A"/>
                </a:solidFill>
                <a:effectLst/>
                <a:latin typeface="Consolas" panose="020B0609020204030204" pitchFamily="49" charset="0"/>
              </a:rPr>
              <a:t>"</a:t>
            </a:r>
            <a:r>
              <a:rPr lang="en-PH" b="0" i="0" dirty="0">
                <a:solidFill>
                  <a:srgbClr val="000000"/>
                </a:solidFill>
                <a:effectLst/>
                <a:latin typeface="Consolas" panose="020B0609020204030204" pitchFamily="49" charset="0"/>
              </a:rPr>
              <a:t>);</a:t>
            </a:r>
            <a:br>
              <a:rPr lang="en-PH" b="0" i="0" dirty="0">
                <a:solidFill>
                  <a:srgbClr val="000000"/>
                </a:solidFill>
                <a:effectLst/>
                <a:latin typeface="Consolas" panose="020B0609020204030204" pitchFamily="49" charset="0"/>
              </a:rPr>
            </a:br>
            <a:r>
              <a:rPr lang="en-PH" b="0" i="0" dirty="0">
                <a:solidFill>
                  <a:srgbClr val="0000CD"/>
                </a:solidFill>
                <a:effectLst/>
                <a:latin typeface="Consolas" panose="020B0609020204030204" pitchFamily="49" charset="0"/>
              </a:rPr>
              <a:t>let</a:t>
            </a:r>
            <a:r>
              <a:rPr lang="en-PH" b="0" i="0" dirty="0">
                <a:solidFill>
                  <a:srgbClr val="000000"/>
                </a:solidFill>
                <a:effectLst/>
                <a:latin typeface="Consolas" panose="020B0609020204030204" pitchFamily="49" charset="0"/>
              </a:rPr>
              <a:t> </a:t>
            </a:r>
            <a:r>
              <a:rPr lang="en-PH" b="0" i="0" dirty="0" err="1">
                <a:solidFill>
                  <a:srgbClr val="000000"/>
                </a:solidFill>
                <a:effectLst/>
                <a:latin typeface="Consolas" panose="020B0609020204030204" pitchFamily="49" charset="0"/>
              </a:rPr>
              <a:t>ctx</a:t>
            </a:r>
            <a:r>
              <a:rPr lang="en-PH" b="0" i="0" dirty="0">
                <a:solidFill>
                  <a:srgbClr val="000000"/>
                </a:solidFill>
                <a:effectLst/>
                <a:latin typeface="Consolas" panose="020B0609020204030204" pitchFamily="49" charset="0"/>
              </a:rPr>
              <a:t> = </a:t>
            </a:r>
            <a:r>
              <a:rPr lang="en-PH" b="0" i="0" dirty="0" err="1">
                <a:solidFill>
                  <a:srgbClr val="000000"/>
                </a:solidFill>
                <a:effectLst/>
                <a:latin typeface="Consolas" panose="020B0609020204030204" pitchFamily="49" charset="0"/>
              </a:rPr>
              <a:t>canvas.getContext</a:t>
            </a:r>
            <a:r>
              <a:rPr lang="en-PH" b="0" i="0" dirty="0">
                <a:solidFill>
                  <a:srgbClr val="000000"/>
                </a:solidFill>
                <a:effectLst/>
                <a:latin typeface="Consolas" panose="020B0609020204030204" pitchFamily="49" charset="0"/>
              </a:rPr>
              <a:t>(</a:t>
            </a:r>
            <a:r>
              <a:rPr lang="en-PH" b="0" i="0" dirty="0">
                <a:solidFill>
                  <a:srgbClr val="A52A2A"/>
                </a:solidFill>
                <a:effectLst/>
                <a:latin typeface="Consolas" panose="020B0609020204030204" pitchFamily="49" charset="0"/>
              </a:rPr>
              <a:t>"2d"</a:t>
            </a:r>
            <a:r>
              <a:rPr lang="en-PH" b="0" i="0" dirty="0">
                <a:solidFill>
                  <a:srgbClr val="000000"/>
                </a:solidFill>
                <a:effectLst/>
                <a:latin typeface="Consolas" panose="020B0609020204030204" pitchFamily="49" charset="0"/>
              </a:rPr>
              <a:t>);</a:t>
            </a:r>
            <a:br>
              <a:rPr lang="en-PH" b="0" i="0" dirty="0">
                <a:solidFill>
                  <a:srgbClr val="000000"/>
                </a:solidFill>
                <a:effectLst/>
                <a:latin typeface="Consolas" panose="020B0609020204030204" pitchFamily="49" charset="0"/>
              </a:rPr>
            </a:br>
            <a:r>
              <a:rPr lang="en-PH" b="0" i="0" dirty="0" err="1">
                <a:solidFill>
                  <a:srgbClr val="000000"/>
                </a:solidFill>
                <a:effectLst/>
                <a:latin typeface="Consolas" panose="020B0609020204030204" pitchFamily="49" charset="0"/>
              </a:rPr>
              <a:t>ctx.fillStyle</a:t>
            </a:r>
            <a:r>
              <a:rPr lang="en-PH" b="0" i="0" dirty="0">
                <a:solidFill>
                  <a:srgbClr val="000000"/>
                </a:solidFill>
                <a:effectLst/>
                <a:latin typeface="Consolas" panose="020B0609020204030204" pitchFamily="49" charset="0"/>
              </a:rPr>
              <a:t> = </a:t>
            </a:r>
            <a:r>
              <a:rPr lang="en-PH" b="0" i="0" dirty="0">
                <a:solidFill>
                  <a:srgbClr val="A52A2A"/>
                </a:solidFill>
                <a:effectLst/>
                <a:latin typeface="Consolas" panose="020B0609020204030204" pitchFamily="49" charset="0"/>
              </a:rPr>
              <a:t>"#FF0000"</a:t>
            </a:r>
            <a:r>
              <a:rPr lang="en-PH" b="0" i="0" dirty="0">
                <a:solidFill>
                  <a:srgbClr val="000000"/>
                </a:solidFill>
                <a:effectLst/>
                <a:latin typeface="Consolas" panose="020B0609020204030204" pitchFamily="49" charset="0"/>
              </a:rPr>
              <a:t>;</a:t>
            </a:r>
            <a:br>
              <a:rPr lang="en-PH" b="0" i="0" dirty="0">
                <a:solidFill>
                  <a:srgbClr val="000000"/>
                </a:solidFill>
                <a:effectLst/>
                <a:latin typeface="Consolas" panose="020B0609020204030204" pitchFamily="49" charset="0"/>
              </a:rPr>
            </a:br>
            <a:r>
              <a:rPr lang="en-PH" b="0" i="0" dirty="0" err="1">
                <a:solidFill>
                  <a:srgbClr val="000000"/>
                </a:solidFill>
                <a:effectLst/>
                <a:latin typeface="Consolas" panose="020B0609020204030204" pitchFamily="49" charset="0"/>
              </a:rPr>
              <a:t>ctx.fillRect</a:t>
            </a:r>
            <a:r>
              <a:rPr lang="en-PH" b="0" i="0" dirty="0">
                <a:solidFill>
                  <a:srgbClr val="000000"/>
                </a:solidFill>
                <a:effectLst/>
                <a:latin typeface="Consolas" panose="020B0609020204030204" pitchFamily="49" charset="0"/>
              </a:rPr>
              <a:t>(</a:t>
            </a:r>
            <a:r>
              <a:rPr lang="en-PH" b="0" i="0" dirty="0">
                <a:solidFill>
                  <a:srgbClr val="FF0000"/>
                </a:solidFill>
                <a:effectLst/>
                <a:latin typeface="Consolas" panose="020B0609020204030204" pitchFamily="49" charset="0"/>
              </a:rPr>
              <a:t>0</a:t>
            </a:r>
            <a:r>
              <a:rPr lang="en-PH" b="0" i="0" dirty="0">
                <a:solidFill>
                  <a:srgbClr val="000000"/>
                </a:solidFill>
                <a:effectLst/>
                <a:latin typeface="Consolas" panose="020B0609020204030204" pitchFamily="49" charset="0"/>
              </a:rPr>
              <a:t>, </a:t>
            </a:r>
            <a:r>
              <a:rPr lang="en-PH" b="0" i="0" dirty="0">
                <a:solidFill>
                  <a:srgbClr val="FF0000"/>
                </a:solidFill>
                <a:effectLst/>
                <a:latin typeface="Consolas" panose="020B0609020204030204" pitchFamily="49" charset="0"/>
              </a:rPr>
              <a:t>0</a:t>
            </a:r>
            <a:r>
              <a:rPr lang="en-PH" b="0" i="0" dirty="0">
                <a:solidFill>
                  <a:srgbClr val="000000"/>
                </a:solidFill>
                <a:effectLst/>
                <a:latin typeface="Consolas" panose="020B0609020204030204" pitchFamily="49" charset="0"/>
              </a:rPr>
              <a:t>, </a:t>
            </a:r>
            <a:r>
              <a:rPr lang="en-PH" b="0" i="0" dirty="0">
                <a:solidFill>
                  <a:srgbClr val="FF0000"/>
                </a:solidFill>
                <a:effectLst/>
                <a:latin typeface="Consolas" panose="020B0609020204030204" pitchFamily="49" charset="0"/>
              </a:rPr>
              <a:t>80</a:t>
            </a:r>
            <a:r>
              <a:rPr lang="en-PH" b="0" i="0" dirty="0">
                <a:solidFill>
                  <a:srgbClr val="000000"/>
                </a:solidFill>
                <a:effectLst/>
                <a:latin typeface="Consolas" panose="020B0609020204030204" pitchFamily="49" charset="0"/>
              </a:rPr>
              <a:t>, </a:t>
            </a:r>
            <a:r>
              <a:rPr lang="en-PH" b="0" i="0" dirty="0">
                <a:solidFill>
                  <a:srgbClr val="FF0000"/>
                </a:solidFill>
                <a:effectLst/>
                <a:latin typeface="Consolas" panose="020B0609020204030204" pitchFamily="49" charset="0"/>
              </a:rPr>
              <a:t>80</a:t>
            </a:r>
            <a:r>
              <a:rPr lang="en-PH" b="0" i="0" dirty="0">
                <a:solidFill>
                  <a:srgbClr val="000000"/>
                </a:solidFill>
                <a:effectLst/>
                <a:latin typeface="Consolas" panose="020B0609020204030204" pitchFamily="49" charset="0"/>
              </a:rPr>
              <a:t>);</a:t>
            </a:r>
            <a:br>
              <a:rPr lang="en-PH" b="0" i="0" dirty="0">
                <a:solidFill>
                  <a:srgbClr val="000000"/>
                </a:solidFill>
                <a:effectLst/>
                <a:latin typeface="Consolas" panose="020B0609020204030204" pitchFamily="49" charset="0"/>
              </a:rPr>
            </a:br>
            <a:r>
              <a:rPr lang="en-PH" b="0" i="0" dirty="0">
                <a:solidFill>
                  <a:srgbClr val="0000CD"/>
                </a:solidFill>
                <a:effectLst/>
                <a:latin typeface="Consolas" panose="020B0609020204030204" pitchFamily="49" charset="0"/>
              </a:rPr>
              <a:t>&lt;</a:t>
            </a:r>
            <a:r>
              <a:rPr lang="en-PH" b="0" i="0" dirty="0">
                <a:solidFill>
                  <a:srgbClr val="A52A2A"/>
                </a:solidFill>
                <a:effectLst/>
                <a:latin typeface="Consolas" panose="020B0609020204030204" pitchFamily="49" charset="0"/>
              </a:rPr>
              <a:t>/script</a:t>
            </a:r>
            <a:r>
              <a:rPr lang="en-PH" b="0" i="0" dirty="0">
                <a:solidFill>
                  <a:srgbClr val="0000CD"/>
                </a:solidFill>
                <a:effectLst/>
                <a:latin typeface="Consolas" panose="020B0609020204030204" pitchFamily="49" charset="0"/>
              </a:rPr>
              <a:t>&gt;</a:t>
            </a:r>
            <a:endParaRPr lang="en-PH" dirty="0"/>
          </a:p>
        </p:txBody>
      </p:sp>
    </p:spTree>
    <p:extLst>
      <p:ext uri="{BB962C8B-B14F-4D97-AF65-F5344CB8AC3E}">
        <p14:creationId xmlns:p14="http://schemas.microsoft.com/office/powerpoint/2010/main" val="2210353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71ED-8DDA-B3DD-6A7B-34DABB5E6CBE}"/>
              </a:ext>
            </a:extLst>
          </p:cNvPr>
          <p:cNvSpPr>
            <a:spLocks noGrp="1"/>
          </p:cNvSpPr>
          <p:nvPr>
            <p:ph type="title"/>
          </p:nvPr>
        </p:nvSpPr>
        <p:spPr/>
        <p:txBody>
          <a:bodyPr/>
          <a:lstStyle/>
          <a:p>
            <a:r>
              <a:rPr lang="en-US" dirty="0"/>
              <a:t>Caption tag</a:t>
            </a:r>
            <a:endParaRPr lang="en-PH" dirty="0"/>
          </a:p>
        </p:txBody>
      </p:sp>
      <p:sp>
        <p:nvSpPr>
          <p:cNvPr id="4" name="Rectangle 1">
            <a:extLst>
              <a:ext uri="{FF2B5EF4-FFF2-40B4-BE49-F238E27FC236}">
                <a16:creationId xmlns:a16="http://schemas.microsoft.com/office/drawing/2014/main" id="{F18C1A03-A2EE-F7CA-752A-EC1BC1C837D1}"/>
              </a:ext>
            </a:extLst>
          </p:cNvPr>
          <p:cNvSpPr>
            <a:spLocks noGrp="1" noChangeArrowheads="1"/>
          </p:cNvSpPr>
          <p:nvPr>
            <p:ph idx="1"/>
          </p:nvPr>
        </p:nvSpPr>
        <p:spPr bwMode="auto">
          <a:xfrm>
            <a:off x="563362" y="1991797"/>
            <a:ext cx="10326763"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Verdana" panose="020B0604030504040204" pitchFamily="34" charset="0"/>
              </a:rPr>
              <a:t>The </a:t>
            </a:r>
            <a:r>
              <a:rPr kumimoji="0" lang="en-US" altLang="en-US" sz="3200" b="0" i="0" u="none" strike="noStrike" cap="none" normalizeH="0" baseline="0" dirty="0">
                <a:ln>
                  <a:noFill/>
                </a:ln>
                <a:solidFill>
                  <a:srgbClr val="DC143C"/>
                </a:solidFill>
                <a:effectLst/>
                <a:latin typeface="Consolas" panose="020B0609020204030204" pitchFamily="49" charset="0"/>
              </a:rPr>
              <a:t>&lt;caption&gt;</a:t>
            </a:r>
            <a:r>
              <a:rPr kumimoji="0" lang="en-US" altLang="en-US" sz="3200" b="0" i="0" u="none" strike="noStrike" cap="none" normalizeH="0" baseline="0" dirty="0">
                <a:ln>
                  <a:noFill/>
                </a:ln>
                <a:solidFill>
                  <a:srgbClr val="000000"/>
                </a:solidFill>
                <a:effectLst/>
                <a:latin typeface="Verdana" panose="020B0604030504040204" pitchFamily="34" charset="0"/>
              </a:rPr>
              <a:t> tag defines a table caption.</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Verdana" panose="020B0604030504040204" pitchFamily="34" charset="0"/>
              </a:rPr>
              <a:t>The </a:t>
            </a:r>
            <a:r>
              <a:rPr kumimoji="0" lang="en-US" altLang="en-US" sz="3200" b="0" i="0" u="none" strike="noStrike" cap="none" normalizeH="0" baseline="0" dirty="0">
                <a:ln>
                  <a:noFill/>
                </a:ln>
                <a:solidFill>
                  <a:srgbClr val="DC143C"/>
                </a:solidFill>
                <a:effectLst/>
                <a:latin typeface="Consolas" panose="020B0609020204030204" pitchFamily="49" charset="0"/>
              </a:rPr>
              <a:t>&lt;caption&gt;</a:t>
            </a:r>
            <a:r>
              <a:rPr kumimoji="0" lang="en-US" altLang="en-US" sz="3200" b="0" i="0" u="none" strike="noStrike" cap="none" normalizeH="0" baseline="0" dirty="0">
                <a:ln>
                  <a:noFill/>
                </a:ln>
                <a:solidFill>
                  <a:srgbClr val="000000"/>
                </a:solidFill>
                <a:effectLst/>
                <a:latin typeface="Verdana" panose="020B0604030504040204" pitchFamily="34" charset="0"/>
              </a:rPr>
              <a:t> tag must be inserted immediately after the </a:t>
            </a:r>
            <a:r>
              <a:rPr kumimoji="0" lang="en-US" altLang="en-US" sz="3200" b="0" i="0" u="none" strike="noStrike" cap="none" normalizeH="0" baseline="0" dirty="0">
                <a:ln>
                  <a:noFill/>
                </a:ln>
                <a:solidFill>
                  <a:srgbClr val="000000"/>
                </a:solidFill>
                <a:effectLst/>
                <a:latin typeface="Verdana" panose="020B0604030504040204" pitchFamily="34" charset="0"/>
                <a:hlinkClick r:id="rId2"/>
              </a:rPr>
              <a:t>&lt;table&gt;</a:t>
            </a:r>
            <a:r>
              <a:rPr kumimoji="0" lang="en-US" altLang="en-US" sz="3200" b="0" i="0" u="none" strike="noStrike" cap="none" normalizeH="0" baseline="0" dirty="0">
                <a:ln>
                  <a:noFill/>
                </a:ln>
                <a:solidFill>
                  <a:srgbClr val="000000"/>
                </a:solidFill>
                <a:effectLst/>
                <a:latin typeface="Verdana" panose="020B0604030504040204" pitchFamily="34" charset="0"/>
              </a:rPr>
              <a:t> tag.</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0000"/>
                </a:solidFill>
                <a:effectLst/>
                <a:latin typeface="Verdana" panose="020B0604030504040204" pitchFamily="34" charset="0"/>
              </a:rPr>
              <a:t>Tip:</a:t>
            </a:r>
            <a:r>
              <a:rPr kumimoji="0" lang="en-US" altLang="en-US" sz="3200" b="0" i="0" u="none" strike="noStrike" cap="none" normalizeH="0" baseline="0" dirty="0">
                <a:ln>
                  <a:noFill/>
                </a:ln>
                <a:solidFill>
                  <a:srgbClr val="000000"/>
                </a:solidFill>
                <a:effectLst/>
                <a:latin typeface="Verdana" panose="020B0604030504040204" pitchFamily="34" charset="0"/>
              </a:rPr>
              <a:t> By default, a table caption will be center-aligned above a table. However, the CSS properties </a:t>
            </a:r>
            <a:r>
              <a:rPr kumimoji="0" lang="en-US" altLang="en-US" sz="3200" b="0" i="0" u="none" strike="noStrike" cap="none" normalizeH="0" baseline="0" dirty="0">
                <a:ln>
                  <a:noFill/>
                </a:ln>
                <a:solidFill>
                  <a:srgbClr val="000000"/>
                </a:solidFill>
                <a:effectLst/>
                <a:latin typeface="Verdana" panose="020B0604030504040204" pitchFamily="34" charset="0"/>
                <a:hlinkClick r:id="rId3"/>
              </a:rPr>
              <a:t>text-align</a:t>
            </a:r>
            <a:r>
              <a:rPr kumimoji="0" lang="en-US" altLang="en-US" sz="3200" b="0" i="0" u="none" strike="noStrike" cap="none" normalizeH="0" baseline="0" dirty="0">
                <a:ln>
                  <a:noFill/>
                </a:ln>
                <a:solidFill>
                  <a:srgbClr val="000000"/>
                </a:solidFill>
                <a:effectLst/>
                <a:latin typeface="Verdana" panose="020B0604030504040204" pitchFamily="34" charset="0"/>
              </a:rPr>
              <a:t> and </a:t>
            </a:r>
            <a:r>
              <a:rPr kumimoji="0" lang="en-US" altLang="en-US" sz="3200" b="0" i="0" u="none" strike="noStrike" cap="none" normalizeH="0" baseline="0" dirty="0">
                <a:ln>
                  <a:noFill/>
                </a:ln>
                <a:solidFill>
                  <a:srgbClr val="000000"/>
                </a:solidFill>
                <a:effectLst/>
                <a:latin typeface="Verdana" panose="020B0604030504040204" pitchFamily="34" charset="0"/>
                <a:hlinkClick r:id="rId4"/>
              </a:rPr>
              <a:t>caption-side</a:t>
            </a:r>
            <a:r>
              <a:rPr kumimoji="0" lang="en-US" altLang="en-US" sz="3200" b="0" i="0" u="none" strike="noStrike" cap="none" normalizeH="0" baseline="0" dirty="0">
                <a:ln>
                  <a:noFill/>
                </a:ln>
                <a:solidFill>
                  <a:srgbClr val="000000"/>
                </a:solidFill>
                <a:effectLst/>
                <a:latin typeface="Verdana" panose="020B0604030504040204" pitchFamily="34" charset="0"/>
              </a:rPr>
              <a:t> can be used to align and place the caption.</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660237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927</TotalTime>
  <Words>427</Words>
  <Application>Microsoft Office PowerPoint</Application>
  <PresentationFormat>Widescreen</PresentationFormat>
  <Paragraphs>159</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Consolas</vt:lpstr>
      <vt:lpstr>Gill Sans MT</vt:lpstr>
      <vt:lpstr>Verdana</vt:lpstr>
      <vt:lpstr>Gallery</vt:lpstr>
      <vt:lpstr>html</vt:lpstr>
      <vt:lpstr>Audio tag</vt:lpstr>
      <vt:lpstr>PowerPoint Presentation</vt:lpstr>
      <vt:lpstr>PowerPoint Presentation</vt:lpstr>
      <vt:lpstr>PowerPoint Presentation</vt:lpstr>
      <vt:lpstr>Canvas tag</vt:lpstr>
      <vt:lpstr>PowerPoint Presentation</vt:lpstr>
      <vt:lpstr>PowerPoint Presentation</vt:lpstr>
      <vt:lpstr>Caption tag</vt:lpstr>
      <vt:lpstr>PowerPoint Presentation</vt:lpstr>
      <vt:lpstr>Dd tag</vt:lpstr>
      <vt:lpstr>PowerPoint Presentation</vt:lpstr>
      <vt:lpstr>Dialog tag</vt:lpstr>
      <vt:lpstr>Details tag</vt:lpstr>
      <vt:lpstr>PowerPoint Presentation</vt:lpstr>
      <vt:lpstr>Legend tag</vt:lpstr>
      <vt:lpstr>PowerPoint Presentation</vt:lpstr>
      <vt:lpstr>Video tag</vt:lpstr>
      <vt:lpstr>PowerPoint Presentation</vt:lpstr>
      <vt:lpstr>PowerPoint Presentation</vt:lpstr>
      <vt:lpstr>PowerPoint Presentation</vt:lpstr>
      <vt:lpstr>Wbr tag</vt:lpstr>
      <vt:lpstr>Time tag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Nicola Stammers</dc:creator>
  <cp:lastModifiedBy>diego aguado</cp:lastModifiedBy>
  <cp:revision>118</cp:revision>
  <dcterms:created xsi:type="dcterms:W3CDTF">2017-05-25T12:31:53Z</dcterms:created>
  <dcterms:modified xsi:type="dcterms:W3CDTF">2023-06-05T16:07:59Z</dcterms:modified>
</cp:coreProperties>
</file>