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9" r:id="rId13"/>
    <p:sldId id="268" r:id="rId14"/>
    <p:sldId id="270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885A-AA2F-4484-B4E0-30E60E32DFB5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050C-71E8-43F6-83D3-A31039D2A6F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213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330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846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252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411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993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905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1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419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765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245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3687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1188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832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572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970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6275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052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010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797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702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9FEC53-AD93-458B-9880-B73881DD6DAD}" type="datetimeFigureOut">
              <a:rPr lang="sr-Latn-RS" smtClean="0"/>
              <a:t>15.9.2025.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5B77-5AD2-4835-AD9E-DA15399C648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8704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C6AF-5E74-BEE4-A7BC-40B23AC7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94933"/>
            <a:ext cx="8825658" cy="2254314"/>
          </a:xfrm>
        </p:spPr>
        <p:txBody>
          <a:bodyPr/>
          <a:lstStyle/>
          <a:p>
            <a:r>
              <a:rPr lang="pl-PL" sz="4400" dirty="0"/>
              <a:t>Interna struktura i organizacija skladišta podataka kod InfluxDB baze podataka</a:t>
            </a:r>
            <a:endParaRPr lang="sr-Latn-R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40B86-34B0-8077-11F2-CB8CBC7FD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/>
              <a:t>Darko jotev </a:t>
            </a:r>
            <a:br>
              <a:rPr lang="sr-Latn-RS" dirty="0"/>
            </a:br>
            <a:r>
              <a:rPr lang="sr-Latn-RS" dirty="0"/>
              <a:t>1727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2813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1F4-E0E2-1412-56FB-33A8136E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InfluxDB 3 Core interna struktura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FA47-863B-C996-C8F4-CD5B5C82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Glavne faze uključuju:</a:t>
            </a:r>
          </a:p>
          <a:p>
            <a:endParaRPr lang="sr-Latn-RS" dirty="0"/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Validacija upisa i memorijski bafer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Persistencija kroz Write-Ahead Log (WAL)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Dostupnost za upite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Skladištenje u Parquet formatu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Keš u memoriji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5996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25FC-E642-6ACE-F61E-01714728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A73B-AD3A-9993-B060-8CDE7F41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A screenshot of a computer flowchart&#10;&#10;AI-generated content may be incorrect.">
            <a:extLst>
              <a:ext uri="{FF2B5EF4-FFF2-40B4-BE49-F238E27FC236}">
                <a16:creationId xmlns:a16="http://schemas.microsoft.com/office/drawing/2014/main" id="{B8DF349B-CFB7-0AF6-AB3E-7A10838CF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71432" cy="6858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505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77C-D6C8-0A13-EDCE-BAADFB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Pokretanje baze i podešavanje InfluxDB Explorera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A5EF-43AC-5815-57FC-0FE7B623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.\influxdb3.exe serve --node-id host01 --object-store file --data-</a:t>
            </a:r>
            <a:r>
              <a:rPr lang="en-US" dirty="0" err="1"/>
              <a:t>dir</a:t>
            </a:r>
            <a:r>
              <a:rPr lang="en-US" dirty="0"/>
              <a:t> ~/.influxdb3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37BF0-4993-E209-FEEC-0E1823A1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35" y="2755232"/>
            <a:ext cx="6158530" cy="3812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441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1C136-40BD-5AF4-74ED-FC127E94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5040-C35D-5197-A7C6-6C52819E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57AC-B700-9F3A-D4AD-6C92B979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046EC-62C0-33C4-8798-C3742B30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EBF48-CF3C-0D96-8AD3-F27041B9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79" y="2183924"/>
            <a:ext cx="25050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2AF-2116-18D4-2778-AF3E6A34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B8BE-573D-1D61-0368-94F9CA89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2B01E6-D659-D8F9-F3FB-3F458488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6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52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3901-486A-E884-C7B7-74DC0566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3DA4-0BCD-7B7B-006C-73A1FF51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00E74-8133-2EA6-94B4-B0AC8D5B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403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21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8786-F23B-6B7E-DB44-4804F888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Zaključak</a:t>
            </a:r>
            <a:br>
              <a:rPr lang="sr-Latn-RS" b="1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21FF-8074-1347-57DA-3ACF9DC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InfluxDB 3 Core</a:t>
            </a:r>
            <a:r>
              <a:rPr lang="sr-Latn-RS" dirty="0"/>
              <a:t> je moderno rešenje za vremenske serije, optimizovano za brzinu, pouzdanost i skalabilnost.</a:t>
            </a:r>
          </a:p>
          <a:p>
            <a:r>
              <a:rPr lang="sr-Latn-RS" dirty="0"/>
              <a:t>Interna organizacija podataka (baze, tabele, tagovi, polja, vreme) omogućava efikasne upite i minimalno opterećenje sistema.</a:t>
            </a:r>
          </a:p>
          <a:p>
            <a:r>
              <a:rPr lang="sr-Latn-RS" dirty="0"/>
              <a:t>Kombinacija </a:t>
            </a:r>
            <a:r>
              <a:rPr lang="sr-Latn-RS" b="1" dirty="0"/>
              <a:t>diskless arhitekture, objekatnog skladišta i Parquet formata</a:t>
            </a:r>
            <a:r>
              <a:rPr lang="sr-Latn-RS" dirty="0"/>
              <a:t> obezbeđuje trajnost i fleksibilnost.</a:t>
            </a:r>
          </a:p>
          <a:p>
            <a:r>
              <a:rPr lang="sr-Latn-RS" dirty="0"/>
              <a:t>Praktična primena pokazuje jednostavnost instalacije i upotrebe u realnim scenarijima.</a:t>
            </a:r>
          </a:p>
          <a:p>
            <a:r>
              <a:rPr lang="sr-Latn-RS" dirty="0"/>
              <a:t>InfluxDB 3 Core predstavlja značajan napredak i osnovu za razvoj sistema u realnom vremenu.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1225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244-BAC6-D323-A85F-0113984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8867"/>
            <a:ext cx="12191999" cy="700265"/>
          </a:xfrm>
        </p:spPr>
        <p:txBody>
          <a:bodyPr/>
          <a:lstStyle/>
          <a:p>
            <a:pPr algn="ctr"/>
            <a:r>
              <a:rPr lang="en-US" sz="6600" dirty="0"/>
              <a:t>Hvala </a:t>
            </a:r>
            <a:r>
              <a:rPr lang="en-US" sz="6600" dirty="0" err="1"/>
              <a:t>na</a:t>
            </a:r>
            <a:r>
              <a:rPr lang="en-US" sz="6600" dirty="0"/>
              <a:t> pa</a:t>
            </a:r>
            <a:r>
              <a:rPr lang="sr-Latn-RS" sz="6600" dirty="0"/>
              <a:t>žnji </a:t>
            </a:r>
            <a:r>
              <a:rPr lang="sr-Latn-RS" sz="6600" dirty="0">
                <a:sym typeface="Wingdings" panose="05000000000000000000" pitchFamily="2" charset="2"/>
              </a:rPr>
              <a:t>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46336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61A5-C344-BA28-E139-1AF279FF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6E23F-86D0-0DB7-012C-B5D2F28F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8E72-C2FB-2C58-B7D7-C0FAE9E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InfluxDB 3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9BBE-0B98-214B-2712-851DA1C2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9776356" cy="5046132"/>
          </a:xfrm>
        </p:spPr>
        <p:txBody>
          <a:bodyPr>
            <a:normAutofit/>
          </a:bodyPr>
          <a:lstStyle/>
          <a:p>
            <a:r>
              <a:rPr lang="sr-Latn-RS" dirty="0"/>
              <a:t>InfluxDB 3 Core je baza podataka kreirana za prikupljanje, obradu, transformaciju i čuvanje događaja i vremenskih serija podataka, i idealna je za slučajeve upotrebe koji zahtevaju obradu podataka u realnom vremenu i brze odgovore na upite radi izgradnje korisničkih interfejsa, nadzora i automatizovanih rešenja.</a:t>
            </a:r>
          </a:p>
          <a:p>
            <a:endParaRPr lang="sr-Latn-RS" dirty="0"/>
          </a:p>
          <a:p>
            <a:r>
              <a:rPr lang="sr-Latn-RS" dirty="0"/>
              <a:t> Uobičajeni slučajevi upotrebe uključuju:</a:t>
            </a:r>
          </a:p>
          <a:p>
            <a:pPr lvl="1"/>
            <a:r>
              <a:rPr lang="sr-Latn-RS" dirty="0"/>
              <a:t>Praćenje podataka sa senzora</a:t>
            </a:r>
          </a:p>
          <a:p>
            <a:pPr lvl="1"/>
            <a:r>
              <a:rPr lang="sr-Latn-RS" dirty="0"/>
              <a:t>Nadzor servera</a:t>
            </a:r>
          </a:p>
          <a:p>
            <a:pPr lvl="1"/>
            <a:r>
              <a:rPr lang="sr-Latn-RS" dirty="0"/>
              <a:t>Praćenje performansi aplikacija</a:t>
            </a:r>
          </a:p>
          <a:p>
            <a:pPr lvl="1"/>
            <a:r>
              <a:rPr lang="sr-Latn-RS" dirty="0"/>
              <a:t>Nadzor mreže</a:t>
            </a:r>
          </a:p>
          <a:p>
            <a:pPr lvl="1"/>
            <a:r>
              <a:rPr lang="sr-Latn-RS" dirty="0"/>
              <a:t>Analitiku finansijskih tržišta i trgovanja</a:t>
            </a:r>
          </a:p>
          <a:p>
            <a:pPr lvl="1"/>
            <a:r>
              <a:rPr lang="sr-Latn-RS" dirty="0"/>
              <a:t>Analitiku ponašanja korisnika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664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3DD7-59BD-51B8-4356-E2CA1B33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 descr="A diagram of a cloud&#10;&#10;AI-generated content may be incorrect.">
            <a:extLst>
              <a:ext uri="{FF2B5EF4-FFF2-40B4-BE49-F238E27FC236}">
                <a16:creationId xmlns:a16="http://schemas.microsoft.com/office/drawing/2014/main" id="{3F83E35D-4710-8B7D-2C12-3EE0C7918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4809" cy="6858001"/>
          </a:xfrm>
        </p:spPr>
      </p:pic>
    </p:spTree>
    <p:extLst>
      <p:ext uri="{BB962C8B-B14F-4D97-AF65-F5344CB8AC3E}">
        <p14:creationId xmlns:p14="http://schemas.microsoft.com/office/powerpoint/2010/main" val="36216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1971-8AD9-714E-EC92-93A9D011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F7C2-2353-C445-AC71-99F893AE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InfluxDB 3 Core model podataka organizuje vremenske serije u baze podataka i tabele. Jedna baza podataka može da sadrži više tabela. Tabele sadrže više tagova i polja.</a:t>
            </a:r>
          </a:p>
          <a:p>
            <a:pPr marL="0" indent="0">
              <a:buNone/>
            </a:pPr>
            <a:r>
              <a:rPr lang="sr-Latn-RS" dirty="0"/>
              <a:t> </a:t>
            </a:r>
          </a:p>
          <a:p>
            <a:pPr lvl="0"/>
            <a:r>
              <a:rPr lang="sr-Latn-RS" b="1" dirty="0"/>
              <a:t>Baza podataka (Database):</a:t>
            </a:r>
            <a:r>
              <a:rPr lang="sr-Latn-RS" dirty="0"/>
              <a:t> Imenovana lokacija gde se čuvaju podaci vremenskih serija. U InfluxDB 3 Core, baza podataka je sinonim za </a:t>
            </a:r>
            <a:r>
              <a:rPr lang="sr-Latn-RS" i="1" dirty="0"/>
              <a:t>bucket</a:t>
            </a:r>
            <a:r>
              <a:rPr lang="sr-Latn-RS" dirty="0"/>
              <a:t> u InfluxDB Cloud Serverless i InfluxDB TSM implementacijama.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3901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6D82-D46B-2FAB-81BF-279790E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podataka - nastavak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6A09-4653-3D5E-3C31-81F270F3F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828137" cy="4195481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Jedna baza podataka može da sadrži više tabela.</a:t>
            </a:r>
          </a:p>
          <a:p>
            <a:pPr marL="0" indent="0">
              <a:buNone/>
            </a:pPr>
            <a:endParaRPr lang="sr-Latn-RS" dirty="0"/>
          </a:p>
          <a:p>
            <a:pPr lvl="0"/>
            <a:r>
              <a:rPr lang="sr-Latn-RS" b="1" dirty="0"/>
              <a:t>Tabela (Table):</a:t>
            </a:r>
            <a:r>
              <a:rPr lang="sr-Latn-RS" dirty="0"/>
              <a:t> Logička grupa za podatke vremenskih serija. U InfluxDB 3 Core, tabela je sinonim za </a:t>
            </a:r>
            <a:r>
              <a:rPr lang="sr-Latn-RS" i="1" dirty="0"/>
              <a:t>measurement</a:t>
            </a:r>
            <a:r>
              <a:rPr lang="sr-Latn-RS" dirty="0"/>
              <a:t> u InfluxDB Cloud Serverless i InfluxDB TSM implementacijama. Sve tačke u jednoj tabeli treba da imaju iste tagove. Tabela sadrži više tagova i polja.</a:t>
            </a:r>
          </a:p>
          <a:p>
            <a:r>
              <a:rPr lang="sr-Latn-RS" dirty="0"/>
              <a:t> </a:t>
            </a:r>
          </a:p>
          <a:p>
            <a:pPr lvl="1"/>
            <a:r>
              <a:rPr lang="sr-Latn-RS" b="1" dirty="0"/>
              <a:t>Tagovi:</a:t>
            </a:r>
            <a:r>
              <a:rPr lang="sr-Latn-RS" dirty="0"/>
              <a:t> Ključ–vrednost parovi koji čuvaju string metapodatke za svaku tačku – na primer, vrednost koja identifikuje ili razlikuje izvor podataka ili kontekst, kao što su host, lokacija, stanica itd. Vrednosti tagova mogu biti </a:t>
            </a:r>
            <a:r>
              <a:rPr lang="sr-Latn-RS" i="1" dirty="0"/>
              <a:t>null</a:t>
            </a:r>
            <a:r>
              <a:rPr lang="sr-Latn-RS" dirty="0"/>
              <a:t>.</a:t>
            </a:r>
          </a:p>
          <a:p>
            <a:pPr lvl="1"/>
            <a:r>
              <a:rPr lang="sr-Latn-RS" b="1" dirty="0"/>
              <a:t>Polja:</a:t>
            </a:r>
            <a:r>
              <a:rPr lang="sr-Latn-RS" dirty="0"/>
              <a:t> Ključ–vrednost parovi koji čuvaju same podatke za svaku tačku – na primer, temperaturu, pritisak, cenu akcije itd. Vrednosti polja mogu biti </a:t>
            </a:r>
            <a:r>
              <a:rPr lang="sr-Latn-RS" i="1" dirty="0"/>
              <a:t>null</a:t>
            </a:r>
            <a:r>
              <a:rPr lang="sr-Latn-RS" dirty="0"/>
              <a:t>, ali bar jedno polje u svakom redu mora imati vrednost koja nije </a:t>
            </a:r>
            <a:r>
              <a:rPr lang="sr-Latn-RS" i="1" dirty="0"/>
              <a:t>null</a:t>
            </a:r>
            <a:r>
              <a:rPr lang="sr-Latn-RS" dirty="0"/>
              <a:t>.</a:t>
            </a:r>
          </a:p>
          <a:p>
            <a:pPr lvl="1"/>
            <a:r>
              <a:rPr lang="sr-Latn-RS" b="1" dirty="0"/>
              <a:t>Vremenska oznaka (Timestamp):</a:t>
            </a:r>
            <a:r>
              <a:rPr lang="sr-Latn-RS" dirty="0"/>
              <a:t> Vremenska oznaka povezana sa podacima. Kada se čuvaju na disku i kada se upituju, svi podaci su poređani po vremenu. U InfluxDB, vremenska oznaka je Unix timestamp u UTC formatu sa preciznošću na nanosekund. Vremenska oznaka nikada nije </a:t>
            </a:r>
            <a:r>
              <a:rPr lang="sr-Latn-RS" i="1" dirty="0"/>
              <a:t>null</a:t>
            </a:r>
            <a:r>
              <a:rPr lang="sr-Latn-RS" dirty="0"/>
              <a:t>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5364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05E-881E-428B-DF85-49132814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22F6-C18B-E414-DD77-DC4715D7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5D0F40E-FD90-45C7-BE52-6DD4D4BC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872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64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B43F-A2B5-C913-90D2-2CD8AB4C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podataka u koloni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F2A3-FE3E-9F80-2B4D-9EFE99B5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dirty="0"/>
              <a:t>String dictionary (tag)</a:t>
            </a:r>
          </a:p>
          <a:p>
            <a:pPr lvl="0"/>
            <a:r>
              <a:rPr lang="sr-Latn-RS" dirty="0"/>
              <a:t>int64 (field)</a:t>
            </a:r>
          </a:p>
          <a:p>
            <a:pPr lvl="0"/>
            <a:r>
              <a:rPr lang="sr-Latn-RS" dirty="0"/>
              <a:t>float64 (field)</a:t>
            </a:r>
          </a:p>
          <a:p>
            <a:pPr lvl="0"/>
            <a:r>
              <a:rPr lang="sr-Latn-RS" dirty="0"/>
              <a:t>uint64 (field)</a:t>
            </a:r>
          </a:p>
          <a:p>
            <a:pPr lvl="0"/>
            <a:r>
              <a:rPr lang="sr-Latn-RS" dirty="0"/>
              <a:t>bool (field)</a:t>
            </a:r>
          </a:p>
          <a:p>
            <a:pPr lvl="0"/>
            <a:r>
              <a:rPr lang="sr-Latn-RS" dirty="0"/>
              <a:t>string (field)</a:t>
            </a:r>
          </a:p>
          <a:p>
            <a:pPr lvl="0"/>
            <a:r>
              <a:rPr lang="sr-Latn-RS" dirty="0"/>
              <a:t>time</a:t>
            </a:r>
            <a:r>
              <a:rPr lang="en-US" dirty="0"/>
              <a:t>stamp</a:t>
            </a:r>
            <a:r>
              <a:rPr lang="sr-Latn-RS" dirty="0"/>
              <a:t> (vreme sa nanosekundskom preciznošću)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3438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EBB6-C502-159A-42F8-7F7FF7EC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Pode</a:t>
            </a:r>
            <a:r>
              <a:rPr lang="sr-Latn-RS" dirty="0"/>
              <a:t>šavanje InfluxDB-a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D38-DB2D-3E81-E79C-87B9D6B2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34440"/>
            <a:ext cx="10537982" cy="5340096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InfluxDB 3 Core se pokreće pomoću komande:</a:t>
            </a:r>
          </a:p>
          <a:p>
            <a:endParaRPr lang="sr-Latn-RS" dirty="0"/>
          </a:p>
          <a:p>
            <a:r>
              <a:rPr lang="pt-BR" dirty="0"/>
              <a:t>influxdb3 serve</a:t>
            </a:r>
            <a:endParaRPr lang="sr-Latn-RS" sz="3600" dirty="0"/>
          </a:p>
          <a:p>
            <a:endParaRPr lang="sr-Latn-RS" dirty="0"/>
          </a:p>
          <a:p>
            <a:r>
              <a:rPr lang="sr-Latn-RS" dirty="0"/>
              <a:t>Prilikom pokretanja, treba obezbediti sledeće parametre:</a:t>
            </a:r>
          </a:p>
          <a:p>
            <a:endParaRPr lang="sr-Latn-RS" dirty="0"/>
          </a:p>
          <a:p>
            <a:pPr lvl="0"/>
            <a:r>
              <a:rPr lang="sr-Latn-RS" b="1" dirty="0"/>
              <a:t>--node-id</a:t>
            </a:r>
            <a:r>
              <a:rPr lang="sr-Latn-RS" dirty="0"/>
              <a:t>: Tekstualni identifikator koji razlikuje pojedinačne instance servera. Ovo čini poslednji deo putanje skladišta: &lt;CONFIGURED_PATH&gt;/&lt;NODE_ID&gt;.</a:t>
            </a:r>
          </a:p>
          <a:p>
            <a:pPr lvl="0"/>
            <a:r>
              <a:rPr lang="sr-Latn-RS" b="1" dirty="0"/>
              <a:t>--object-store</a:t>
            </a:r>
            <a:r>
              <a:rPr lang="sr-Latn-RS" dirty="0"/>
              <a:t>: Tip skladišta objekata koje će se koristiti. InfluxDB podržava sledeće tipove:</a:t>
            </a:r>
          </a:p>
          <a:p>
            <a:pPr lvl="1"/>
            <a:r>
              <a:rPr lang="sr-Latn-RS" dirty="0"/>
              <a:t>file: lokalni fajl sistem</a:t>
            </a:r>
          </a:p>
          <a:p>
            <a:pPr lvl="1"/>
            <a:r>
              <a:rPr lang="sr-Latn-RS" dirty="0"/>
              <a:t>memory: u RAM-u (bez trajnog čuvanja)</a:t>
            </a:r>
          </a:p>
          <a:p>
            <a:pPr lvl="1"/>
            <a:r>
              <a:rPr lang="sr-Latn-RS" dirty="0"/>
              <a:t>memory-throttled: slično memorijskom, ali sa kašnjenjem i propusnim opsegom koji podsećaju na cloud skladište</a:t>
            </a:r>
          </a:p>
          <a:p>
            <a:pPr lvl="1"/>
            <a:r>
              <a:rPr lang="sr-Latn-RS" dirty="0"/>
              <a:t>s3: AWS S3 i S3-kompatibilni servisi kao Ceph ili Minio</a:t>
            </a:r>
          </a:p>
          <a:p>
            <a:pPr lvl="1"/>
            <a:r>
              <a:rPr lang="sr-Latn-RS" dirty="0"/>
              <a:t>google: Google Cloud Storage</a:t>
            </a:r>
          </a:p>
          <a:p>
            <a:pPr lvl="1"/>
            <a:r>
              <a:rPr lang="sr-Latn-RS" dirty="0"/>
              <a:t>azure: Azure Blob Storage</a:t>
            </a:r>
          </a:p>
          <a:p>
            <a:endParaRPr lang="sr-Latn-RS" dirty="0"/>
          </a:p>
          <a:p>
            <a:r>
              <a:rPr lang="sr-Latn-RS" dirty="0"/>
              <a:t>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63834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680</TotalTime>
  <Words>653</Words>
  <Application>Microsoft Office PowerPoint</Application>
  <PresentationFormat>Widescreen</PresentationFormat>
  <Paragraphs>69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Century Gothic</vt:lpstr>
      <vt:lpstr>Wingdings</vt:lpstr>
      <vt:lpstr>Wingdings 3</vt:lpstr>
      <vt:lpstr>Ion</vt:lpstr>
      <vt:lpstr>Interna struktura i organizacija skladišta podataka kod InfluxDB baze podataka</vt:lpstr>
      <vt:lpstr>PowerPoint Presentation</vt:lpstr>
      <vt:lpstr>InfluxDB 3 Core</vt:lpstr>
      <vt:lpstr>PowerPoint Presentation</vt:lpstr>
      <vt:lpstr>Organizacija podataka</vt:lpstr>
      <vt:lpstr>Organizacija podataka - nastavak</vt:lpstr>
      <vt:lpstr>PowerPoint Presentation</vt:lpstr>
      <vt:lpstr>Tipovi podataka u koloni</vt:lpstr>
      <vt:lpstr>Podešavanje InfluxDB-a</vt:lpstr>
      <vt:lpstr>InfluxDB 3 Core interna struktura</vt:lpstr>
      <vt:lpstr>PowerPoint Presentation</vt:lpstr>
      <vt:lpstr>Pokretanje baze i podešavanje InfluxDB Explorera</vt:lpstr>
      <vt:lpstr>PowerPoint Presentation</vt:lpstr>
      <vt:lpstr>PowerPoint Presentation</vt:lpstr>
      <vt:lpstr>PowerPoint Presentation</vt:lpstr>
      <vt:lpstr>Zaključak 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ShindiriStudio</dc:creator>
  <cp:lastModifiedBy>Darko Jotev</cp:lastModifiedBy>
  <cp:revision>10</cp:revision>
  <dcterms:created xsi:type="dcterms:W3CDTF">2025-08-14T08:43:25Z</dcterms:created>
  <dcterms:modified xsi:type="dcterms:W3CDTF">2025-09-15T16:02:42Z</dcterms:modified>
</cp:coreProperties>
</file>