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59" r:id="rId3"/>
    <p:sldId id="267" r:id="rId4"/>
    <p:sldId id="273" r:id="rId5"/>
    <p:sldId id="268" r:id="rId6"/>
    <p:sldId id="262" r:id="rId7"/>
    <p:sldId id="269" r:id="rId8"/>
    <p:sldId id="270" r:id="rId9"/>
    <p:sldId id="271" r:id="rId10"/>
    <p:sldId id="272" r:id="rId11"/>
    <p:sldId id="277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E9B9-AD38-430C-9AE9-EEBD48F6A1C8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1AC43-B276-4CDC-BEE2-86FB9084E1C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394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846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1AC43-B276-4CDC-BEE2-86FB9084E1C3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7163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2723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7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7246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27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043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964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2469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4778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052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8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195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7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07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57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98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4698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871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734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2653-63C4-E2EA-8889-01E2B1749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/>
              <a:t>High availability rešenja kod InfluxDB baze podataka</a:t>
            </a:r>
            <a:br>
              <a:rPr lang="pl-PL" sz="4400" dirty="0"/>
            </a:br>
            <a:br>
              <a:rPr lang="pl-PL" sz="4400" dirty="0"/>
            </a:br>
            <a:endParaRPr lang="sr-Latn-R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EC6B-5F47-1B40-B6C1-8CFD674D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/>
              <a:t>Darko jotev </a:t>
            </a:r>
            <a:br>
              <a:rPr lang="sr-Latn-RS" dirty="0"/>
            </a:br>
            <a:r>
              <a:rPr lang="sr-Latn-RS" dirty="0"/>
              <a:t>1727</a:t>
            </a:r>
          </a:p>
        </p:txBody>
      </p:sp>
    </p:spTree>
    <p:extLst>
      <p:ext uri="{BB962C8B-B14F-4D97-AF65-F5344CB8AC3E}">
        <p14:creationId xmlns:p14="http://schemas.microsoft.com/office/powerpoint/2010/main" val="229030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F1D2-7223-C6F8-2976-6F53656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High availability klaster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64A3-1BDA-04B1-AD08-D100C9AC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osnovnom </a:t>
            </a:r>
            <a:r>
              <a:rPr lang="sr-Latn-RS" b="1" dirty="0"/>
              <a:t>HA (High Availability)</a:t>
            </a:r>
            <a:r>
              <a:rPr lang="sr-Latn-RS" dirty="0"/>
              <a:t> podešavanju:</a:t>
            </a:r>
          </a:p>
          <a:p>
            <a:endParaRPr lang="sr-Latn-RS" dirty="0"/>
          </a:p>
          <a:p>
            <a:pPr lvl="0"/>
            <a:r>
              <a:rPr lang="sr-Latn-RS" dirty="0"/>
              <a:t>Dva čvora istovremeno upisuju podatke u isto objektno skladište i oba obrađuju upite.</a:t>
            </a:r>
          </a:p>
          <a:p>
            <a:pPr lvl="0"/>
            <a:r>
              <a:rPr lang="sr-Latn-RS" dirty="0"/>
              <a:t>Čvor 1 i Čvor 2 funkcionišu kao </a:t>
            </a:r>
            <a:r>
              <a:rPr lang="sr-Latn-RS" b="1" dirty="0"/>
              <a:t>read replica</a:t>
            </a:r>
            <a:r>
              <a:rPr lang="sr-Latn-RS" dirty="0"/>
              <a:t> instanci, pri čemu čitaju iz direktorijuma objektnog skladišta jedan drugoga.</a:t>
            </a:r>
          </a:p>
          <a:p>
            <a:pPr lvl="0"/>
            <a:r>
              <a:rPr lang="sr-Latn-RS" dirty="0"/>
              <a:t>Jedan od čvorova se definiše kao </a:t>
            </a:r>
            <a:r>
              <a:rPr lang="sr-Latn-RS" b="1" dirty="0"/>
              <a:t>Compactor čvor</a:t>
            </a:r>
            <a:r>
              <a:rPr lang="sr-Latn-RS" dirty="0"/>
              <a:t>.</a:t>
            </a:r>
          </a:p>
          <a:p>
            <a:pPr lvl="0"/>
            <a:r>
              <a:rPr lang="sr-Latn-RS" dirty="0"/>
              <a:t>Samo jedan čvor može biti određen kao Compactor, jer je kompaktovani skup podataka namenjen jednom piscu i više čitaoca.</a:t>
            </a:r>
          </a:p>
          <a:p>
            <a:endParaRPr lang="sr-Latn-RS" dirty="0"/>
          </a:p>
        </p:txBody>
      </p:sp>
      <p:pic>
        <p:nvPicPr>
          <p:cNvPr id="4" name="Picture 3" descr="Basic high availability setup">
            <a:extLst>
              <a:ext uri="{FF2B5EF4-FFF2-40B4-BE49-F238E27FC236}">
                <a16:creationId xmlns:a16="http://schemas.microsoft.com/office/drawing/2014/main" id="{796EB282-0F45-DC27-E9A0-DAC6BA5B2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2" t="12045" r="17399" b="12885"/>
          <a:stretch>
            <a:fillRect/>
          </a:stretch>
        </p:blipFill>
        <p:spPr bwMode="auto">
          <a:xfrm>
            <a:off x="7537704" y="0"/>
            <a:ext cx="4654296" cy="245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73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A8E5-33B0-C7CD-3E14-229E59FF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5594-8D37-E573-5088-DAFBED84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3B99-A360-1DE2-D133-54C3CB07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49" y="0"/>
            <a:ext cx="567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24A1-2845-2125-0BC0-91A68D62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High availability sa dedicated Compactor čvorom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50D7-27D3-8A25-6A05-65202FDB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" y="2052918"/>
            <a:ext cx="12109704" cy="4195481"/>
          </a:xfrm>
        </p:spPr>
        <p:txBody>
          <a:bodyPr/>
          <a:lstStyle/>
          <a:p>
            <a:r>
              <a:rPr lang="sr-Latn-RS" b="1" dirty="0"/>
              <a:t>Kompakcija podataka</a:t>
            </a:r>
            <a:r>
              <a:rPr lang="sr-Latn-RS" dirty="0"/>
              <a:t> u InfluxDB 3 Enterprise predstavlja jednu od računarski najzahtevnijih operacija. Da bismo obezbedili stabilne performanse čvorova koji se koriste za </a:t>
            </a:r>
            <a:r>
              <a:rPr lang="sr-Latn-RS" b="1" dirty="0"/>
              <a:t>ingestiju i upite</a:t>
            </a:r>
            <a:r>
              <a:rPr lang="sr-Latn-RS" dirty="0"/>
              <a:t>, postavljamo poseban čvor koji služi isključivo kao </a:t>
            </a:r>
            <a:r>
              <a:rPr lang="sr-Latn-RS" b="1" dirty="0"/>
              <a:t>Compactor</a:t>
            </a:r>
            <a:r>
              <a:rPr lang="sr-Latn-RS" dirty="0"/>
              <a:t>. Na taj način izolujemo proces kompakcije od ostalih radnih opterećenja.</a:t>
            </a:r>
          </a:p>
          <a:p>
            <a:r>
              <a:rPr lang="sr-Latn-RS" dirty="0"/>
              <a:t>Za ovu postavku pokrećemo dva čvora za čitanje i pisanje (read-write), koji funkcionišu kao </a:t>
            </a:r>
            <a:r>
              <a:rPr lang="sr-Latn-RS" b="1" dirty="0"/>
              <a:t>read replica</a:t>
            </a:r>
            <a:r>
              <a:rPr lang="sr-Latn-RS" dirty="0"/>
              <a:t> instanci – slično kao u prethodnom primeru. Pored njih, dodajemo treći čvor koji je posvećen isključivo kompakciji.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7AFC3-95BF-DBE6-FBC0-EFA63382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08" y="4150658"/>
            <a:ext cx="6894247" cy="27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0508-47EE-F4D6-C64F-E8D08F76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F7D1-67DB-9B3F-8F99-01CC1136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7E1FA-594C-5688-5873-6B0D1F34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3" y="281368"/>
            <a:ext cx="3552825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CA99E-9C08-7A21-642A-40F107B6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81368"/>
            <a:ext cx="3962400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ACDE8-8682-75B8-49E5-2F10930C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26" y="3138768"/>
            <a:ext cx="8001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AD61-CA08-E28D-FBC1-6283B3F4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High availability sa read replicas i dedicated Compactor čvorom</a:t>
            </a:r>
            <a:br>
              <a:rPr lang="sr-Latn-RS" b="1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4C52-0049-F4E7-BABF-47D14335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2052918"/>
            <a:ext cx="6163247" cy="2951835"/>
          </a:xfrm>
        </p:spPr>
        <p:txBody>
          <a:bodyPr/>
          <a:lstStyle/>
          <a:p>
            <a:r>
              <a:rPr lang="sr-Latn-RS" dirty="0"/>
              <a:t>Za </a:t>
            </a:r>
            <a:r>
              <a:rPr lang="sr-Latn-RS" b="1" dirty="0"/>
              <a:t>robustno i efikasno okruženje</a:t>
            </a:r>
            <a:r>
              <a:rPr lang="sr-Latn-RS" dirty="0"/>
              <a:t> za upravljanje vremenskim serijama podataka, možemo kombinovati čvorove za ingest sa čvorovima za upite i posebnim </a:t>
            </a:r>
            <a:r>
              <a:rPr lang="sr-Latn-RS" b="1" dirty="0"/>
              <a:t>dedicated Compactor</a:t>
            </a:r>
            <a:r>
              <a:rPr lang="sr-Latn-RS" dirty="0"/>
              <a:t> čvorom. Ovakva konfiguracija omogućava </a:t>
            </a:r>
            <a:r>
              <a:rPr lang="sr-Latn-RS" b="1" dirty="0"/>
              <a:t>potpunu izolaciju radnog opterećenja</a:t>
            </a:r>
            <a:r>
              <a:rPr lang="sr-Latn-RS" dirty="0"/>
              <a:t> i optimalnu raspodelu resursa.</a:t>
            </a:r>
          </a:p>
          <a:p>
            <a:endParaRPr lang="sr-Latn-RS" dirty="0"/>
          </a:p>
        </p:txBody>
      </p:sp>
      <p:pic>
        <p:nvPicPr>
          <p:cNvPr id="4" name="Picture 3" descr="Workload Isolation Setup">
            <a:extLst>
              <a:ext uri="{FF2B5EF4-FFF2-40B4-BE49-F238E27FC236}">
                <a16:creationId xmlns:a16="http://schemas.microsoft.com/office/drawing/2014/main" id="{AC6E8074-F4F4-B267-8A75-D54137EBC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83" y="1766741"/>
            <a:ext cx="5462270" cy="249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B6C51-48F6-B94E-69D6-A560D9D7818B}"/>
              </a:ext>
            </a:extLst>
          </p:cNvPr>
          <p:cNvSpPr txBox="1"/>
          <p:nvPr/>
        </p:nvSpPr>
        <p:spPr>
          <a:xfrm>
            <a:off x="402336" y="4590288"/>
            <a:ext cx="11247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Workload Isolation Setup</a:t>
            </a:r>
            <a:endParaRPr lang="sr-Latn-RS" dirty="0"/>
          </a:p>
          <a:p>
            <a:r>
              <a:rPr lang="sr-Latn-RS" b="1" dirty="0"/>
              <a:t> </a:t>
            </a:r>
            <a:endParaRPr lang="sr-Latn-RS" dirty="0"/>
          </a:p>
          <a:p>
            <a:pPr lvl="0"/>
            <a:r>
              <a:rPr lang="sr-Latn-RS" dirty="0"/>
              <a:t>Pokrećemo </a:t>
            </a:r>
            <a:r>
              <a:rPr lang="sr-Latn-RS" b="1" dirty="0"/>
              <a:t>ingest čvorove</a:t>
            </a:r>
            <a:r>
              <a:rPr lang="sr-Latn-RS" dirty="0"/>
              <a:t> u ingest modu.</a:t>
            </a:r>
          </a:p>
          <a:p>
            <a:pPr lvl="0"/>
            <a:r>
              <a:rPr lang="sr-Latn-RS" dirty="0"/>
              <a:t>Svi </a:t>
            </a:r>
            <a:r>
              <a:rPr lang="sr-Latn-RS" b="1" dirty="0"/>
              <a:t>zahtevi za upis podataka</a:t>
            </a:r>
            <a:r>
              <a:rPr lang="sr-Latn-RS" dirty="0"/>
              <a:t> šalju se isključivo na ingest čvorove.</a:t>
            </a:r>
          </a:p>
          <a:p>
            <a:pPr lvl="0"/>
            <a:r>
              <a:rPr lang="sr-Latn-RS" b="1" dirty="0"/>
              <a:t>Compactor čvor</a:t>
            </a:r>
            <a:r>
              <a:rPr lang="sr-Latn-RS" dirty="0"/>
              <a:t> pokrećemo u compact modu.</a:t>
            </a:r>
          </a:p>
          <a:p>
            <a:pPr lvl="0"/>
            <a:r>
              <a:rPr lang="sr-Latn-RS" b="1" dirty="0"/>
              <a:t>Query čvorovi</a:t>
            </a:r>
            <a:r>
              <a:rPr lang="sr-Latn-RS" dirty="0"/>
              <a:t> se pokreću u query modu, i svi </a:t>
            </a:r>
            <a:r>
              <a:rPr lang="sr-Latn-RS" b="1" dirty="0"/>
              <a:t>zahtevi za čitanje/analizu podataka</a:t>
            </a:r>
            <a:r>
              <a:rPr lang="sr-Latn-RS" dirty="0"/>
              <a:t> šalju se samo njima.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7712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D93D-55A6-CE0E-5E41-6D096F6E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F0F60F-F344-8F4A-14DE-841238CB2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9105" y="317372"/>
            <a:ext cx="3667125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631085-37B8-F284-62A4-A07FAD32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1" y="169735"/>
            <a:ext cx="3905250" cy="27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8D114-A2C9-2E7C-F944-2C3C4CA1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998" y="169735"/>
            <a:ext cx="4152900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E77D82-BB04-EFDC-7C40-4206875E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41" y="3167343"/>
            <a:ext cx="3829050" cy="2352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E9AC38-2398-5B21-7B50-109942E8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636" y="3119718"/>
            <a:ext cx="3838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693-D0E0-3571-F1A5-2BB14476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Upisivanje i izvršavanje upita u multi-node klasterima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F746-73ED-78BD-2789-ED31EC0B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b="1" dirty="0"/>
              <a:t>Specifikacija hostova za upis i izvršavanje upita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Da bismo u potpunosti iskoristili prednosti </a:t>
            </a:r>
            <a:r>
              <a:rPr lang="sr-Latn-RS" b="1" dirty="0"/>
              <a:t>multi-node izolovane arhitekture</a:t>
            </a:r>
            <a:r>
              <a:rPr lang="sr-Latn-RS" dirty="0"/>
              <a:t>, potrebno je da pravilno usmeravamo zahteve:</a:t>
            </a:r>
          </a:p>
          <a:p>
            <a:pPr marL="0" indent="0">
              <a:buNone/>
            </a:pPr>
            <a:endParaRPr lang="sr-Latn-RS" dirty="0"/>
          </a:p>
          <a:p>
            <a:pPr lvl="0"/>
            <a:r>
              <a:rPr lang="sr-Latn-RS" b="1" dirty="0"/>
              <a:t>Zahteve za upis (write requests)</a:t>
            </a:r>
            <a:r>
              <a:rPr lang="sr-Latn-RS" dirty="0"/>
              <a:t> šaljemo ka čvoru koji je određen kao </a:t>
            </a:r>
            <a:r>
              <a:rPr lang="sr-Latn-RS" b="1" dirty="0"/>
              <a:t>ingester</a:t>
            </a:r>
            <a:r>
              <a:rPr lang="sr-Latn-RS" dirty="0"/>
              <a:t>.</a:t>
            </a:r>
          </a:p>
          <a:p>
            <a:pPr lvl="0"/>
            <a:r>
              <a:rPr lang="sr-Latn-RS" b="1" dirty="0"/>
              <a:t>Zahteve za izvršavanje upita (query requests)</a:t>
            </a:r>
            <a:r>
              <a:rPr lang="sr-Latn-RS" dirty="0"/>
              <a:t> šaljemo ka čvoru koji je određen kao </a:t>
            </a:r>
            <a:r>
              <a:rPr lang="sr-Latn-RS" b="1" dirty="0"/>
              <a:t>querier</a:t>
            </a:r>
            <a:r>
              <a:rPr lang="sr-Latn-RS" dirty="0"/>
              <a:t>.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U situacijama kada pokrećemo više lokalnih instanci za potrebe testiranja ili kada koristimo odvojene čvorove u produkcionom okruženju, precizno navođenje hosta omogućava da upiti i upisi budu usmereni na ispravnu instancu.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4141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561F-9DCE-4131-BB31-280CD68D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96572-624D-18CC-26C0-0ADC76ED6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466" y="2299806"/>
            <a:ext cx="5292816" cy="22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4BA2-013F-C4F4-865F-E16C27B0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</a:t>
            </a:r>
            <a:r>
              <a:rPr lang="sr-Latn-RS" dirty="0"/>
              <a:t>čak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67070-B14F-4842-5856-57F45B797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101" y="1940920"/>
            <a:ext cx="1125179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InfluxDB 3 Enterprise omogućava skalabilno i otpornо skladištenje vremenskih serija podataka.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Podržava multi-node HA klastere sa read/write čvorovima i dedicated Compactor čvorovima.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Objekt skladište (S3/MinIO) omogućava pouzdano čuvanje podataka i jednostavnu distribuciju u klasteru.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Token-based autorizacija osigurava siguran pristup podacima i administrativnim funkcijama.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Workload isolation i raspodela modova čvorova povećavaju performanse i stabilnost sistema.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Idealno za real-time monitoring, nadzor senzora, mreže, aplikacija i analitiku.</a:t>
            </a:r>
          </a:p>
        </p:txBody>
      </p:sp>
    </p:spTree>
    <p:extLst>
      <p:ext uri="{BB962C8B-B14F-4D97-AF65-F5344CB8AC3E}">
        <p14:creationId xmlns:p14="http://schemas.microsoft.com/office/powerpoint/2010/main" val="357805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244-BAC6-D323-A85F-0113984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8867"/>
            <a:ext cx="12191999" cy="700265"/>
          </a:xfrm>
        </p:spPr>
        <p:txBody>
          <a:bodyPr/>
          <a:lstStyle/>
          <a:p>
            <a:pPr algn="ctr"/>
            <a:r>
              <a:rPr lang="en-US" sz="6600" dirty="0"/>
              <a:t>Hvala </a:t>
            </a:r>
            <a:r>
              <a:rPr lang="en-US" sz="6600" dirty="0" err="1"/>
              <a:t>na</a:t>
            </a:r>
            <a:r>
              <a:rPr lang="en-US" sz="6600" dirty="0"/>
              <a:t> pa</a:t>
            </a:r>
            <a:r>
              <a:rPr lang="sr-Latn-RS" sz="6600" dirty="0"/>
              <a:t>žnji </a:t>
            </a:r>
            <a:r>
              <a:rPr lang="sr-Latn-RS" sz="6600" dirty="0">
                <a:sym typeface="Wingdings" panose="05000000000000000000" pitchFamily="2" charset="2"/>
              </a:rPr>
              <a:t>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46336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61A5-C344-BA28-E139-1AF279FF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6E23F-86D0-0DB7-012C-B5D2F28F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C4FF-5438-B91D-65DA-3D8336EA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InfluxDB 3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764A-BE6D-D91D-59BE-3E636FE0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r-Latn-RS" dirty="0"/>
              <a:t>InfluxDB 3 Enterprise je baza podataka izgrađena za prikupljanje, obradu, transformaciju i skladištenje događaja i vremenskih serija podataka. Idealna je za slučajeve upotrebe koji zahtevaju unos podataka u realnom vremenu i brze odgovore na upite za potrebe izrade korisničkih interfejsa, nadzora i rešenja za automatizaciju.</a:t>
            </a:r>
          </a:p>
          <a:p>
            <a:endParaRPr lang="sr-Latn-RS" dirty="0"/>
          </a:p>
          <a:p>
            <a:r>
              <a:rPr lang="sr-Latn-RS" dirty="0"/>
              <a:t>Uobičajeni slučajevi upotrebe uključuju:</a:t>
            </a:r>
          </a:p>
          <a:p>
            <a:endParaRPr lang="sr-Latn-RS" dirty="0"/>
          </a:p>
          <a:p>
            <a:pPr lvl="1"/>
            <a:r>
              <a:rPr lang="sr-Latn-RS" dirty="0"/>
              <a:t>Nadzor podataka sa senzora</a:t>
            </a:r>
          </a:p>
          <a:p>
            <a:pPr lvl="1"/>
            <a:r>
              <a:rPr lang="sr-Latn-RS" dirty="0"/>
              <a:t>Nadzor servera</a:t>
            </a:r>
          </a:p>
          <a:p>
            <a:pPr lvl="1"/>
            <a:r>
              <a:rPr lang="sr-Latn-RS" dirty="0"/>
              <a:t>Nadzor performansi aplikacija</a:t>
            </a:r>
          </a:p>
          <a:p>
            <a:pPr lvl="1"/>
            <a:r>
              <a:rPr lang="sr-Latn-RS" dirty="0"/>
              <a:t>Nadzor mreže</a:t>
            </a:r>
          </a:p>
          <a:p>
            <a:pPr lvl="1"/>
            <a:r>
              <a:rPr lang="sr-Latn-RS" dirty="0"/>
              <a:t>Analitiku finansijskog tržišta i trgovanja</a:t>
            </a:r>
          </a:p>
          <a:p>
            <a:pPr lvl="1"/>
            <a:r>
              <a:rPr lang="sr-Latn-RS" dirty="0"/>
              <a:t>Bihejvioralnu analitiku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2044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023C-1F36-18A8-13A2-307CED59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Content Placeholder 3" descr="A diagram of a cloud&#10;&#10;AI-generated content may be incorrect.">
            <a:extLst>
              <a:ext uri="{FF2B5EF4-FFF2-40B4-BE49-F238E27FC236}">
                <a16:creationId xmlns:a16="http://schemas.microsoft.com/office/drawing/2014/main" id="{662212F7-572B-8CC9-EF11-EC69E5457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86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2815-D630-E21D-A2A8-EDA2B559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podataka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2CBE-6CE2-5D5E-A9CA-6595737B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16736"/>
            <a:ext cx="10501406" cy="5184648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InfluxDB 3 Enterprise server sadrži logičke baze podataka; baze podataka sadrže tabele; a tabele se sastoje od kolona.</a:t>
            </a:r>
          </a:p>
          <a:p>
            <a:endParaRPr lang="sr-Latn-RS" dirty="0"/>
          </a:p>
          <a:p>
            <a:r>
              <a:rPr lang="sr-Latn-RS" dirty="0"/>
              <a:t>U poređenju sa prethodnim verzijama InfluxDB-a, baza podataka se može posmatrati kao </a:t>
            </a:r>
            <a:r>
              <a:rPr lang="sr-Latn-RS" i="1" dirty="0"/>
              <a:t>InfluxDB v2 bucket</a:t>
            </a:r>
            <a:r>
              <a:rPr lang="sr-Latn-RS" dirty="0"/>
              <a:t> u verziji 2 ili kao </a:t>
            </a:r>
            <a:r>
              <a:rPr lang="sr-Latn-RS" i="1" dirty="0"/>
              <a:t>InfluxDB v1 db/retention_policy</a:t>
            </a:r>
            <a:r>
              <a:rPr lang="sr-Latn-RS" dirty="0"/>
              <a:t>. Tabela je ekvivalentna </a:t>
            </a:r>
            <a:r>
              <a:rPr lang="sr-Latn-RS" i="1" dirty="0"/>
              <a:t>measurement</a:t>
            </a:r>
            <a:r>
              <a:rPr lang="sr-Latn-RS" dirty="0"/>
              <a:t> u InfluxDB v1 i v2.</a:t>
            </a:r>
          </a:p>
          <a:p>
            <a:pPr marL="0" indent="0">
              <a:buNone/>
            </a:pPr>
            <a:r>
              <a:rPr lang="sr-Latn-RS" dirty="0"/>
              <a:t> </a:t>
            </a:r>
          </a:p>
          <a:p>
            <a:r>
              <a:rPr lang="sr-Latn-RS" dirty="0"/>
              <a:t>Kolone u tabeli predstavljaju vreme, tagovi (</a:t>
            </a:r>
            <a:r>
              <a:rPr lang="sr-Latn-RS" i="1" dirty="0"/>
              <a:t>tags</a:t>
            </a:r>
            <a:r>
              <a:rPr lang="sr-Latn-RS" dirty="0"/>
              <a:t>) i polja (</a:t>
            </a:r>
            <a:r>
              <a:rPr lang="sr-Latn-RS" i="1" dirty="0"/>
              <a:t>fields</a:t>
            </a:r>
            <a:r>
              <a:rPr lang="sr-Latn-RS" dirty="0"/>
              <a:t>). Kolone mogu biti sledećih tipova:</a:t>
            </a:r>
          </a:p>
          <a:p>
            <a:pPr marL="0" indent="0">
              <a:buNone/>
            </a:pPr>
            <a:endParaRPr lang="sr-Latn-RS" dirty="0"/>
          </a:p>
          <a:p>
            <a:pPr lvl="0"/>
            <a:r>
              <a:rPr lang="sr-Latn-RS" dirty="0"/>
              <a:t>String dictionary (</a:t>
            </a:r>
            <a:r>
              <a:rPr lang="sr-Latn-RS" i="1" dirty="0"/>
              <a:t>tag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int64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float64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uint64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bool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string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time (</a:t>
            </a:r>
            <a:r>
              <a:rPr lang="sr-Latn-RS" i="1" dirty="0"/>
              <a:t>time sa nanosekundskom preciznošću</a:t>
            </a:r>
            <a:r>
              <a:rPr lang="sr-Latn-RS" dirty="0"/>
              <a:t>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3631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05E-881E-428B-DF85-49132814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22F6-C18B-E414-DD77-DC4715D7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5D0F40E-FD90-45C7-BE52-6DD4D4BC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872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6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FC7B-1DEB-0269-1BBD-920CFE63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Pode</a:t>
            </a:r>
            <a:r>
              <a:rPr lang="sr-Latn-RS" dirty="0"/>
              <a:t>šavanje InfluxDB-a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6CC5C9-E74B-68ED-21CA-BC53D888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21" y="1302829"/>
            <a:ext cx="6377179" cy="244197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16602F-045D-36BF-6E05-6E406013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A2AC39-62F0-AB50-5B5A-5CC129D7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02829"/>
            <a:ext cx="5814821" cy="5555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5612AB-B200-53CC-9FE3-21B8F819A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20" y="3744802"/>
            <a:ext cx="6377179" cy="13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C00F-7795-CE73-C4C0-C455A246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Kreiranje multi-node klastera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83F-8FD8-A1E2-0AE5-B8DD0432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multi-node klastera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Kreiramo </a:t>
            </a:r>
            <a:r>
              <a:rPr lang="sr-Latn-RS" b="1" dirty="0"/>
              <a:t>multi-node InfluxDB 3 Enterprise klaster</a:t>
            </a:r>
            <a:r>
              <a:rPr lang="sr-Latn-RS" dirty="0"/>
              <a:t> kako bismo obezbedili </a:t>
            </a:r>
            <a:r>
              <a:rPr lang="sr-Latn-RS" b="1" dirty="0"/>
              <a:t>high availability, performanse i izolaciju radnog opterećenja</a:t>
            </a:r>
            <a:r>
              <a:rPr lang="sr-Latn-RS" dirty="0"/>
              <a:t>. Konfigurišemo čvorove sa specifičnim modovima (ingest, query, process, compact) kako bismo optimizovali klaster prema našem scenariju korišćenja.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b="1" dirty="0"/>
              <a:t>Preduslovi</a:t>
            </a:r>
            <a:endParaRPr lang="sr-Latn-RS" dirty="0"/>
          </a:p>
          <a:p>
            <a:pPr lvl="0"/>
            <a:r>
              <a:rPr lang="sr-Latn-RS" dirty="0"/>
              <a:t>Potrebno je imati </a:t>
            </a:r>
            <a:r>
              <a:rPr lang="sr-Latn-RS" b="1" dirty="0"/>
              <a:t>shared object store</a:t>
            </a:r>
            <a:r>
              <a:rPr lang="sr-Latn-RS" dirty="0"/>
              <a:t> koji svi čvorovi u klasteru mogu koristiti za skladištenje podataka i koordinaciju shard-ova.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441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22EA-E70F-62F7-90A8-6F49908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Server modovi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116C-1591-E430-84A1-BE37E01D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80744"/>
            <a:ext cx="10181366" cy="48676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U InfluxDB 3 Enterprise, </a:t>
            </a:r>
            <a:r>
              <a:rPr lang="sr-Latn-RS" b="1" dirty="0"/>
              <a:t>modovi servera</a:t>
            </a:r>
            <a:r>
              <a:rPr lang="sr-Latn-RS" dirty="0"/>
              <a:t> određuju koje </a:t>
            </a:r>
            <a:r>
              <a:rPr lang="sr-Latn-RS" b="1" dirty="0"/>
              <a:t>subprocese čvor izvršava</a:t>
            </a:r>
            <a:r>
              <a:rPr lang="sr-Latn-RS" dirty="0"/>
              <a:t>. Ovi subprocessi obavljaju neophodne zadatke, uključujući </a:t>
            </a:r>
            <a:r>
              <a:rPr lang="en-US" b="1" dirty="0" err="1"/>
              <a:t>prikupljanje</a:t>
            </a:r>
            <a:r>
              <a:rPr lang="sr-Latn-RS" b="1" dirty="0"/>
              <a:t> podataka, obradu upita, kompakciju podataka</a:t>
            </a:r>
            <a:r>
              <a:rPr lang="sr-Latn-RS" dirty="0"/>
              <a:t> i izvršavanje </a:t>
            </a:r>
            <a:r>
              <a:rPr lang="sr-Latn-RS" b="1" dirty="0"/>
              <a:t>processing engine</a:t>
            </a:r>
            <a:r>
              <a:rPr lang="sr-Latn-RS" dirty="0"/>
              <a:t> plugin-a.</a:t>
            </a:r>
          </a:p>
          <a:p>
            <a:endParaRPr lang="sr-Latn-RS" dirty="0"/>
          </a:p>
          <a:p>
            <a:r>
              <a:rPr lang="sr-Latn-RS" dirty="0"/>
              <a:t>Opcija influxdb3 serve --mode definiše koje subprocess-e čvor pokreće. Svaki čvor može raditi u jednom ili više sledećih modova:</a:t>
            </a:r>
          </a:p>
          <a:p>
            <a:endParaRPr lang="sr-Latn-RS" dirty="0"/>
          </a:p>
          <a:p>
            <a:pPr lvl="1"/>
            <a:r>
              <a:rPr lang="sr-Latn-RS" b="1" dirty="0"/>
              <a:t>all (podrazumevano):</a:t>
            </a:r>
            <a:r>
              <a:rPr lang="sr-Latn-RS" dirty="0"/>
              <a:t> Pokreće sve neophodne subprocess-e.</a:t>
            </a:r>
          </a:p>
          <a:p>
            <a:pPr lvl="1"/>
            <a:r>
              <a:rPr lang="sr-Latn-RS" b="1" dirty="0"/>
              <a:t>ingest:</a:t>
            </a:r>
            <a:r>
              <a:rPr lang="sr-Latn-RS" dirty="0"/>
              <a:t> Pokreće subprocess za </a:t>
            </a:r>
            <a:r>
              <a:rPr lang="en-US" dirty="0" err="1"/>
              <a:t>prikupljanje</a:t>
            </a:r>
            <a:r>
              <a:rPr lang="en-US" dirty="0"/>
              <a:t> (</a:t>
            </a:r>
            <a:r>
              <a:rPr lang="sr-Latn-RS" dirty="0"/>
              <a:t>ingest</a:t>
            </a:r>
            <a:r>
              <a:rPr lang="en-US" dirty="0"/>
              <a:t>)</a:t>
            </a:r>
            <a:r>
              <a:rPr lang="sr-Latn-RS" dirty="0"/>
              <a:t> podataka i obradu upisa.</a:t>
            </a:r>
          </a:p>
          <a:p>
            <a:pPr lvl="1"/>
            <a:r>
              <a:rPr lang="sr-Latn-RS" b="1" dirty="0"/>
              <a:t>query:</a:t>
            </a:r>
            <a:r>
              <a:rPr lang="sr-Latn-RS" dirty="0"/>
              <a:t> Pokreće subprocess za obradu upita.</a:t>
            </a:r>
          </a:p>
          <a:p>
            <a:pPr lvl="1"/>
            <a:r>
              <a:rPr lang="sr-Latn-RS" b="1" dirty="0"/>
              <a:t>process:</a:t>
            </a:r>
            <a:r>
              <a:rPr lang="sr-Latn-RS" dirty="0"/>
              <a:t> Pokreće subprocess processing engine-a za aktiviranje i izvršavanje plugin-a.</a:t>
            </a:r>
          </a:p>
          <a:p>
            <a:pPr lvl="1"/>
            <a:r>
              <a:rPr lang="sr-Latn-RS" b="1" dirty="0"/>
              <a:t>compact:</a:t>
            </a:r>
            <a:r>
              <a:rPr lang="sr-Latn-RS" dirty="0"/>
              <a:t> Pokreće subprocess kompaktora koji optimizuje podatke u objektno skladište.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35176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331</TotalTime>
  <Words>843</Words>
  <Application>Microsoft Office PowerPoint</Application>
  <PresentationFormat>Widescreen</PresentationFormat>
  <Paragraphs>88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Century Gothic</vt:lpstr>
      <vt:lpstr>Wingdings</vt:lpstr>
      <vt:lpstr>Wingdings 3</vt:lpstr>
      <vt:lpstr>Ion</vt:lpstr>
      <vt:lpstr>High availability rešenja kod InfluxDB baze podataka  </vt:lpstr>
      <vt:lpstr>PowerPoint Presentation</vt:lpstr>
      <vt:lpstr>InfluxDB 3 Enterprise</vt:lpstr>
      <vt:lpstr>PowerPoint Presentation</vt:lpstr>
      <vt:lpstr>Model podataka</vt:lpstr>
      <vt:lpstr>PowerPoint Presentation</vt:lpstr>
      <vt:lpstr>Podešavanje InfluxDB-a</vt:lpstr>
      <vt:lpstr>Kreiranje multi-node klastera </vt:lpstr>
      <vt:lpstr>Server modovi </vt:lpstr>
      <vt:lpstr>High availability klaster</vt:lpstr>
      <vt:lpstr>PowerPoint Presentation</vt:lpstr>
      <vt:lpstr>High availability sa dedicated Compactor čvorom</vt:lpstr>
      <vt:lpstr>PowerPoint Presentation</vt:lpstr>
      <vt:lpstr>High availability sa read replicas i dedicated Compactor čvorom </vt:lpstr>
      <vt:lpstr>PowerPoint Presentation</vt:lpstr>
      <vt:lpstr>Upisivanje i izvršavanje upita u multi-node klasterima</vt:lpstr>
      <vt:lpstr>PowerPoint Presentation</vt:lpstr>
      <vt:lpstr>Zaključak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ShindiriStudio</dc:creator>
  <cp:lastModifiedBy>Darko Jotev</cp:lastModifiedBy>
  <cp:revision>12</cp:revision>
  <dcterms:created xsi:type="dcterms:W3CDTF">2025-08-14T08:39:42Z</dcterms:created>
  <dcterms:modified xsi:type="dcterms:W3CDTF">2025-09-17T19:57:01Z</dcterms:modified>
</cp:coreProperties>
</file>