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11/25/2024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96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11/25/2024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91483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11/25/2024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4178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11/25/2024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54862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11/25/2024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40813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11/25/2024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55874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11/25/2024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47514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11/25/2024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77192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11/25/2024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54571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11/25/2024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73942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11/25/2024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5241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11/25/2024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767128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swirly wave&#10;&#10;Description automatically generated with medium confidence">
            <a:extLst>
              <a:ext uri="{FF2B5EF4-FFF2-40B4-BE49-F238E27FC236}">
                <a16:creationId xmlns:a16="http://schemas.microsoft.com/office/drawing/2014/main" id="{6BE6C159-ECEF-FE77-D479-E7372C94B858}"/>
              </a:ext>
            </a:extLst>
          </p:cNvPr>
          <p:cNvPicPr>
            <a:picLocks noChangeAspect="1"/>
          </p:cNvPicPr>
          <p:nvPr/>
        </p:nvPicPr>
        <p:blipFill>
          <a:blip r:embed="rId2">
            <a:alphaModFix amt="50000"/>
          </a:blip>
          <a:srcRect r="10666" b="-1"/>
          <a:stretch/>
        </p:blipFill>
        <p:spPr>
          <a:xfrm>
            <a:off x="20" y="10"/>
            <a:ext cx="12191979" cy="6857989"/>
          </a:xfrm>
          <a:prstGeom prst="rect">
            <a:avLst/>
          </a:prstGeom>
        </p:spPr>
      </p:pic>
      <p:sp>
        <p:nvSpPr>
          <p:cNvPr id="2" name="Title 1">
            <a:extLst>
              <a:ext uri="{FF2B5EF4-FFF2-40B4-BE49-F238E27FC236}">
                <a16:creationId xmlns:a16="http://schemas.microsoft.com/office/drawing/2014/main" id="{2FCFF173-921C-3379-485D-DE1EA97FBB1F}"/>
              </a:ext>
            </a:extLst>
          </p:cNvPr>
          <p:cNvSpPr>
            <a:spLocks noGrp="1"/>
          </p:cNvSpPr>
          <p:nvPr>
            <p:ph type="ctrTitle"/>
          </p:nvPr>
        </p:nvSpPr>
        <p:spPr>
          <a:xfrm>
            <a:off x="1600200" y="1261872"/>
            <a:ext cx="7142018" cy="2852928"/>
          </a:xfrm>
        </p:spPr>
        <p:txBody>
          <a:bodyPr>
            <a:normAutofit/>
          </a:bodyPr>
          <a:lstStyle/>
          <a:p>
            <a:pPr>
              <a:lnSpc>
                <a:spcPct val="120000"/>
              </a:lnSpc>
            </a:pPr>
            <a:r>
              <a:rPr lang="en-US">
                <a:solidFill>
                  <a:srgbClr val="FFFFFF"/>
                </a:solidFill>
              </a:rPr>
              <a:t>Segmentation of Medical Images Using UNet Architecture</a:t>
            </a:r>
            <a:endParaRPr lang="en-IN" b="1">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6D40FCF-6AF0-C6F9-6691-26496F3CF7B8}"/>
              </a:ext>
            </a:extLst>
          </p:cNvPr>
          <p:cNvSpPr>
            <a:spLocks noGrp="1"/>
          </p:cNvSpPr>
          <p:nvPr>
            <p:ph type="subTitle" idx="1"/>
          </p:nvPr>
        </p:nvSpPr>
        <p:spPr>
          <a:xfrm>
            <a:off x="1600200" y="4681728"/>
            <a:ext cx="7142018" cy="929296"/>
          </a:xfrm>
        </p:spPr>
        <p:txBody>
          <a:bodyPr>
            <a:normAutofit/>
          </a:bodyPr>
          <a:lstStyle/>
          <a:p>
            <a:pPr>
              <a:lnSpc>
                <a:spcPct val="120000"/>
              </a:lnSpc>
            </a:pPr>
            <a:r>
              <a:rPr lang="en-IN" sz="1000">
                <a:solidFill>
                  <a:srgbClr val="FFFFFF"/>
                </a:solidFill>
              </a:rPr>
              <a:t>Presentation by – Karthik Rajeev(21BCE1349)</a:t>
            </a:r>
          </a:p>
          <a:p>
            <a:pPr>
              <a:lnSpc>
                <a:spcPct val="120000"/>
              </a:lnSpc>
            </a:pPr>
            <a:r>
              <a:rPr lang="en-IN" sz="1000">
                <a:solidFill>
                  <a:srgbClr val="FFFFFF"/>
                </a:solidFill>
              </a:rPr>
              <a:t>Abhimanyu Jai Menon(21BCE1613)</a:t>
            </a:r>
          </a:p>
          <a:p>
            <a:pPr>
              <a:lnSpc>
                <a:spcPct val="120000"/>
              </a:lnSpc>
            </a:pPr>
            <a:r>
              <a:rPr lang="en-IN" sz="1000">
                <a:solidFill>
                  <a:srgbClr val="FFFFFF"/>
                </a:solidFill>
              </a:rPr>
              <a:t>Hardik Arora(21BCE1222) </a:t>
            </a:r>
          </a:p>
          <a:p>
            <a:pPr>
              <a:lnSpc>
                <a:spcPct val="120000"/>
              </a:lnSpc>
            </a:pPr>
            <a:endParaRPr lang="en-IN" sz="1000">
              <a:solidFill>
                <a:srgbClr val="FFFFFF"/>
              </a:solidFill>
            </a:endParaRPr>
          </a:p>
        </p:txBody>
      </p:sp>
      <p:sp>
        <p:nvSpPr>
          <p:cNvPr id="13" name="Rectangle 12">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20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D5BF-6179-2E06-1E00-28D49C22D4F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6F6E430-FF89-C599-A385-2347567DA844}"/>
              </a:ext>
            </a:extLst>
          </p:cNvPr>
          <p:cNvSpPr>
            <a:spLocks noGrp="1"/>
          </p:cNvSpPr>
          <p:nvPr>
            <p:ph idx="1"/>
          </p:nvPr>
        </p:nvSpPr>
        <p:spPr/>
        <p:txBody>
          <a:bodyPr>
            <a:normAutofit fontScale="92500" lnSpcReduction="10000"/>
          </a:bodyPr>
          <a:lstStyle/>
          <a:p>
            <a:r>
              <a:rPr lang="en-US" dirty="0"/>
              <a:t>Medical image segmentation remains a challenging task due to the complexities of medical imaging and the limitations in resources. Specific challenges in this context include:</a:t>
            </a:r>
          </a:p>
          <a:p>
            <a:pPr>
              <a:buFont typeface="+mj-lt"/>
              <a:buAutoNum type="arabicPeriod"/>
            </a:pPr>
            <a:r>
              <a:rPr lang="en-US" b="1" dirty="0"/>
              <a:t>Manual Annotation is Labor-Intensive</a:t>
            </a:r>
            <a:r>
              <a:rPr lang="en-US" dirty="0"/>
              <a:t>:</a:t>
            </a:r>
          </a:p>
          <a:p>
            <a:pPr marL="742950" lvl="1" indent="-285750">
              <a:buFont typeface="+mj-lt"/>
              <a:buAutoNum type="arabicPeriod"/>
            </a:pPr>
            <a:r>
              <a:rPr lang="en-US" dirty="0"/>
              <a:t>Annotating medical images requires domain expertise from radiologists or clinicians, making the process time-consuming and expensive.</a:t>
            </a:r>
          </a:p>
          <a:p>
            <a:pPr marL="742950" lvl="1" indent="-285750">
              <a:buFont typeface="+mj-lt"/>
              <a:buAutoNum type="arabicPeriod"/>
            </a:pPr>
            <a:r>
              <a:rPr lang="en-US" dirty="0"/>
              <a:t>Variability in manual segmentation between experts can lead to inconsistencies.</a:t>
            </a:r>
          </a:p>
          <a:p>
            <a:pPr>
              <a:buFont typeface="+mj-lt"/>
              <a:buAutoNum type="arabicPeriod"/>
            </a:pPr>
            <a:r>
              <a:rPr lang="en-US" b="1" dirty="0"/>
              <a:t>Dataset Limitations</a:t>
            </a:r>
            <a:r>
              <a:rPr lang="en-US" dirty="0"/>
              <a:t>:</a:t>
            </a:r>
          </a:p>
          <a:p>
            <a:pPr marL="742950" lvl="1" indent="-285750">
              <a:buFont typeface="+mj-lt"/>
              <a:buAutoNum type="arabicPeriod"/>
            </a:pPr>
            <a:r>
              <a:rPr lang="en-US" dirty="0"/>
              <a:t>Medical datasets often suffer from privacy restrictions and limited availability of annotated data.</a:t>
            </a:r>
          </a:p>
          <a:p>
            <a:pPr marL="742950" lvl="1" indent="-285750">
              <a:buFont typeface="+mj-lt"/>
              <a:buAutoNum type="arabicPeriod"/>
            </a:pPr>
            <a:r>
              <a:rPr lang="en-US" dirty="0"/>
              <a:t>This scarcity can hinder the development of robust machine learning models.</a:t>
            </a:r>
          </a:p>
          <a:p>
            <a:endParaRPr lang="en-IN" dirty="0"/>
          </a:p>
        </p:txBody>
      </p:sp>
    </p:spTree>
    <p:extLst>
      <p:ext uri="{BB962C8B-B14F-4D97-AF65-F5344CB8AC3E}">
        <p14:creationId xmlns:p14="http://schemas.microsoft.com/office/powerpoint/2010/main" val="158167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91EE9-EBA0-9F5C-A284-E53A855B5636}"/>
              </a:ext>
            </a:extLst>
          </p:cNvPr>
          <p:cNvSpPr>
            <a:spLocks noGrp="1"/>
          </p:cNvSpPr>
          <p:nvPr>
            <p:ph idx="1"/>
          </p:nvPr>
        </p:nvSpPr>
        <p:spPr>
          <a:xfrm>
            <a:off x="808662" y="201169"/>
            <a:ext cx="10357666" cy="5932932"/>
          </a:xfrm>
        </p:spPr>
        <p:txBody>
          <a:bodyPr/>
          <a:lstStyle/>
          <a:p>
            <a:pPr marL="0" indent="0">
              <a:buNone/>
            </a:pPr>
            <a:r>
              <a:rPr lang="en-IN" sz="1900" b="1" dirty="0"/>
              <a:t>1. High Intra- and Inter-Class Variability:</a:t>
            </a:r>
          </a:p>
          <a:p>
            <a:r>
              <a:rPr lang="en-IN" sz="1700" dirty="0" err="1"/>
              <a:t>Tumors</a:t>
            </a:r>
            <a:r>
              <a:rPr lang="en-IN" sz="1700" dirty="0"/>
              <a:t> and lesions exhibit significant variability in shape, size, and texture across patients.</a:t>
            </a:r>
          </a:p>
          <a:p>
            <a:r>
              <a:rPr lang="en-IN" sz="1700" dirty="0"/>
              <a:t>Differences in imaging modalities (e.g., ultrasound noise or low contrast) make segmentation even more complex.</a:t>
            </a:r>
          </a:p>
          <a:p>
            <a:pPr marL="0" indent="0">
              <a:buNone/>
            </a:pPr>
            <a:r>
              <a:rPr lang="en-IN" sz="1900" b="1" dirty="0"/>
              <a:t>2. Clinical Need for Precision:</a:t>
            </a:r>
          </a:p>
          <a:p>
            <a:r>
              <a:rPr lang="en-IN" sz="1700" dirty="0"/>
              <a:t>Inaccurate segmentation can lead to misdiagnosis or ineffective treatment.</a:t>
            </a:r>
          </a:p>
          <a:p>
            <a:r>
              <a:rPr lang="en-IN" sz="1700" dirty="0"/>
              <a:t>Segmentation must delineate fine boundaries, crucial for identifying malignant tissues or guiding surgical procedures.</a:t>
            </a:r>
          </a:p>
          <a:p>
            <a:pPr marL="0" indent="0">
              <a:buNone/>
            </a:pPr>
            <a:endParaRPr lang="en-US" sz="1600" b="1" dirty="0"/>
          </a:p>
          <a:p>
            <a:pPr marL="0" indent="0">
              <a:buNone/>
            </a:pPr>
            <a:r>
              <a:rPr lang="en-US" sz="1600" b="1" dirty="0"/>
              <a:t>Project Context:</a:t>
            </a:r>
          </a:p>
          <a:p>
            <a:r>
              <a:rPr lang="en-US" sz="1600" dirty="0"/>
              <a:t>In our project, these challenges are addressed by leveraging deep learning techniques with </a:t>
            </a:r>
            <a:r>
              <a:rPr lang="en-US" sz="1600" dirty="0" err="1"/>
              <a:t>UNet</a:t>
            </a:r>
            <a:r>
              <a:rPr lang="en-US" sz="1600" dirty="0"/>
              <a:t> to automate and enhance breast tumor segmentation, focusing on distinguishing </a:t>
            </a:r>
            <a:r>
              <a:rPr lang="en-US" sz="1600" b="1" dirty="0"/>
              <a:t>normal</a:t>
            </a:r>
            <a:r>
              <a:rPr lang="en-US" sz="1600" dirty="0"/>
              <a:t>, </a:t>
            </a:r>
            <a:r>
              <a:rPr lang="en-US" sz="1600" b="1" dirty="0"/>
              <a:t>benign</a:t>
            </a:r>
            <a:r>
              <a:rPr lang="en-US" sz="1600" dirty="0"/>
              <a:t>, and </a:t>
            </a:r>
            <a:r>
              <a:rPr lang="en-US" sz="1600" b="1" dirty="0"/>
              <a:t>malignant</a:t>
            </a:r>
            <a:r>
              <a:rPr lang="en-US" sz="1600" dirty="0"/>
              <a:t> regions in ultrasound images.</a:t>
            </a:r>
          </a:p>
          <a:p>
            <a:endParaRPr lang="en-IN" sz="1700" dirty="0"/>
          </a:p>
        </p:txBody>
      </p:sp>
    </p:spTree>
    <p:extLst>
      <p:ext uri="{BB962C8B-B14F-4D97-AF65-F5344CB8AC3E}">
        <p14:creationId xmlns:p14="http://schemas.microsoft.com/office/powerpoint/2010/main" val="424199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D7CE-1738-CFDF-0389-B395B3EB7566}"/>
              </a:ext>
            </a:extLst>
          </p:cNvPr>
          <p:cNvSpPr>
            <a:spLocks noGrp="1"/>
          </p:cNvSpPr>
          <p:nvPr>
            <p:ph type="title"/>
          </p:nvPr>
        </p:nvSpPr>
        <p:spPr/>
        <p:txBody>
          <a:bodyPr/>
          <a:lstStyle/>
          <a:p>
            <a:r>
              <a:rPr lang="en-IN" dirty="0"/>
              <a:t>Advantages of </a:t>
            </a:r>
            <a:r>
              <a:rPr lang="en-IN" dirty="0" err="1"/>
              <a:t>unet</a:t>
            </a:r>
            <a:endParaRPr lang="en-IN" dirty="0"/>
          </a:p>
        </p:txBody>
      </p:sp>
      <p:sp>
        <p:nvSpPr>
          <p:cNvPr id="3" name="Content Placeholder 2">
            <a:extLst>
              <a:ext uri="{FF2B5EF4-FFF2-40B4-BE49-F238E27FC236}">
                <a16:creationId xmlns:a16="http://schemas.microsoft.com/office/drawing/2014/main" id="{BC3856E4-C61D-56F3-91F8-E54392EF1A27}"/>
              </a:ext>
            </a:extLst>
          </p:cNvPr>
          <p:cNvSpPr>
            <a:spLocks noGrp="1"/>
          </p:cNvSpPr>
          <p:nvPr>
            <p:ph idx="1"/>
          </p:nvPr>
        </p:nvSpPr>
        <p:spPr/>
        <p:txBody>
          <a:bodyPr>
            <a:normAutofit fontScale="77500" lnSpcReduction="20000"/>
          </a:bodyPr>
          <a:lstStyle/>
          <a:p>
            <a:pPr marL="0" indent="0">
              <a:buNone/>
            </a:pPr>
            <a:r>
              <a:rPr lang="en-US" b="1" dirty="0"/>
              <a:t>1. Pixel-Level Segmentation:</a:t>
            </a:r>
          </a:p>
          <a:p>
            <a:pPr marL="0" indent="0">
              <a:buNone/>
            </a:pPr>
            <a:r>
              <a:rPr lang="en-US" dirty="0" err="1"/>
              <a:t>UNet's</a:t>
            </a:r>
            <a:r>
              <a:rPr lang="en-US" dirty="0"/>
              <a:t> encoder-decoder structure enables precise identification of tumor boundaries at the pixel level.</a:t>
            </a:r>
          </a:p>
          <a:p>
            <a:pPr marL="0" indent="0">
              <a:buNone/>
            </a:pPr>
            <a:r>
              <a:rPr lang="en-US" b="1" dirty="0"/>
              <a:t>2. Skip Connections:</a:t>
            </a:r>
          </a:p>
          <a:p>
            <a:pPr marL="0" indent="0">
              <a:buNone/>
            </a:pPr>
            <a:r>
              <a:rPr lang="en-US" dirty="0"/>
              <a:t>Retains spatial and contextual information lost during </a:t>
            </a:r>
            <a:r>
              <a:rPr lang="en-US" dirty="0" err="1"/>
              <a:t>downsampling</a:t>
            </a:r>
            <a:r>
              <a:rPr lang="en-US" dirty="0"/>
              <a:t> in the encoder.</a:t>
            </a:r>
          </a:p>
          <a:p>
            <a:pPr marL="0" indent="0">
              <a:buNone/>
            </a:pPr>
            <a:r>
              <a:rPr lang="en-US" dirty="0"/>
              <a:t>Combines low-level details with high-level features, crucial for identifying subtle features in medical images.</a:t>
            </a:r>
          </a:p>
          <a:p>
            <a:pPr marL="0" indent="0">
              <a:buNone/>
            </a:pPr>
            <a:r>
              <a:rPr lang="en-US" b="1" dirty="0"/>
              <a:t>3. Small Data Efficiency:</a:t>
            </a:r>
          </a:p>
          <a:p>
            <a:pPr marL="0" indent="0">
              <a:buNone/>
            </a:pPr>
            <a:r>
              <a:rPr lang="en-US" dirty="0"/>
              <a:t>Performs effectively with the limited annotated data available in the BUSI dataset.</a:t>
            </a:r>
          </a:p>
          <a:p>
            <a:pPr marL="0" indent="0">
              <a:buNone/>
            </a:pPr>
            <a:r>
              <a:rPr lang="en-US" b="1" dirty="0"/>
              <a:t>4. Generalizability:</a:t>
            </a:r>
          </a:p>
          <a:p>
            <a:pPr marL="0" indent="0">
              <a:buNone/>
            </a:pPr>
            <a:r>
              <a:rPr lang="en-US" dirty="0"/>
              <a:t>Robust to variations in tumor size, shape, and texture, as well as ultrasound imaging artifacts like noise or low contrast.</a:t>
            </a:r>
            <a:endParaRPr lang="en-IN" dirty="0"/>
          </a:p>
        </p:txBody>
      </p:sp>
    </p:spTree>
    <p:extLst>
      <p:ext uri="{BB962C8B-B14F-4D97-AF65-F5344CB8AC3E}">
        <p14:creationId xmlns:p14="http://schemas.microsoft.com/office/powerpoint/2010/main" val="1117230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47FF2-E010-B36A-BBE2-2266634D9220}"/>
              </a:ext>
            </a:extLst>
          </p:cNvPr>
          <p:cNvSpPr>
            <a:spLocks noGrp="1"/>
          </p:cNvSpPr>
          <p:nvPr>
            <p:ph idx="1"/>
          </p:nvPr>
        </p:nvSpPr>
        <p:spPr>
          <a:xfrm>
            <a:off x="808662" y="256033"/>
            <a:ext cx="10357666" cy="5878068"/>
          </a:xfrm>
        </p:spPr>
        <p:txBody>
          <a:bodyPr/>
          <a:lstStyle/>
          <a:p>
            <a:pPr marL="0" indent="0">
              <a:buNone/>
            </a:pPr>
            <a:r>
              <a:rPr lang="en-US" b="1" dirty="0"/>
              <a:t>Relevance to the Project:</a:t>
            </a:r>
          </a:p>
          <a:p>
            <a:pPr>
              <a:buFont typeface="Arial" panose="020B0604020202020204" pitchFamily="34" charset="0"/>
              <a:buChar char="•"/>
            </a:pPr>
            <a:r>
              <a:rPr lang="en-US" dirty="0"/>
              <a:t>The encoder extracts meaningful features like tumor textures.</a:t>
            </a:r>
          </a:p>
          <a:p>
            <a:pPr>
              <a:buFont typeface="Arial" panose="020B0604020202020204" pitchFamily="34" charset="0"/>
              <a:buChar char="•"/>
            </a:pPr>
            <a:r>
              <a:rPr lang="en-US" dirty="0"/>
              <a:t>The decoder reconstructs these features into segmentation masks, differentiating tumor regions from normal tissues.</a:t>
            </a:r>
          </a:p>
          <a:p>
            <a:pPr>
              <a:buFont typeface="Arial" panose="020B0604020202020204" pitchFamily="34" charset="0"/>
              <a:buChar char="•"/>
            </a:pPr>
            <a:r>
              <a:rPr lang="en-US" dirty="0"/>
              <a:t>Skip connections ensure no critical spatial details are lost, crucial for tumor diagnosis.</a:t>
            </a:r>
          </a:p>
          <a:p>
            <a:pPr marL="0" indent="0">
              <a:buNone/>
            </a:pPr>
            <a:endParaRPr lang="en-IN" dirty="0"/>
          </a:p>
        </p:txBody>
      </p:sp>
    </p:spTree>
    <p:extLst>
      <p:ext uri="{BB962C8B-B14F-4D97-AF65-F5344CB8AC3E}">
        <p14:creationId xmlns:p14="http://schemas.microsoft.com/office/powerpoint/2010/main" val="395852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FF55-B2F0-36DC-2525-F2ADA1CACE89}"/>
              </a:ext>
            </a:extLst>
          </p:cNvPr>
          <p:cNvSpPr>
            <a:spLocks noGrp="1"/>
          </p:cNvSpPr>
          <p:nvPr>
            <p:ph type="title"/>
          </p:nvPr>
        </p:nvSpPr>
        <p:spPr/>
        <p:txBody>
          <a:bodyPr/>
          <a:lstStyle/>
          <a:p>
            <a:r>
              <a:rPr lang="en-IN" dirty="0"/>
              <a:t>Models used</a:t>
            </a:r>
          </a:p>
        </p:txBody>
      </p:sp>
      <p:sp>
        <p:nvSpPr>
          <p:cNvPr id="3" name="Content Placeholder 2">
            <a:extLst>
              <a:ext uri="{FF2B5EF4-FFF2-40B4-BE49-F238E27FC236}">
                <a16:creationId xmlns:a16="http://schemas.microsoft.com/office/drawing/2014/main" id="{775A4019-A66D-B3D6-7B0A-C7A3D678689C}"/>
              </a:ext>
            </a:extLst>
          </p:cNvPr>
          <p:cNvSpPr>
            <a:spLocks noGrp="1"/>
          </p:cNvSpPr>
          <p:nvPr>
            <p:ph idx="1"/>
          </p:nvPr>
        </p:nvSpPr>
        <p:spPr/>
        <p:txBody>
          <a:bodyPr/>
          <a:lstStyle/>
          <a:p>
            <a:pPr marL="0" indent="0">
              <a:buNone/>
            </a:pPr>
            <a:r>
              <a:rPr lang="en-US" dirty="0"/>
              <a:t>UNET Overview : </a:t>
            </a:r>
          </a:p>
          <a:p>
            <a:r>
              <a:rPr lang="en-US" dirty="0"/>
              <a:t>Structure:</a:t>
            </a:r>
          </a:p>
          <a:p>
            <a:pPr lvl="1"/>
            <a:r>
              <a:rPr lang="en-US" dirty="0"/>
              <a:t>Encoder: Extracts hierarchical features using convolutional layers and max-pooling.</a:t>
            </a:r>
          </a:p>
          <a:p>
            <a:pPr lvl="1"/>
            <a:r>
              <a:rPr lang="en-US" dirty="0"/>
              <a:t>Decoder: Recovers spatial resolution via transposed convolutions and combines it with encoder features via skip connections.</a:t>
            </a:r>
          </a:p>
          <a:p>
            <a:pPr lvl="1"/>
            <a:r>
              <a:rPr lang="en-US" dirty="0"/>
              <a:t>Output Layer: Applies a sigmoid activation to generate segmentation masks.</a:t>
            </a:r>
          </a:p>
          <a:p>
            <a:r>
              <a:rPr lang="en-US" dirty="0"/>
              <a:t>Strengths:</a:t>
            </a:r>
          </a:p>
          <a:p>
            <a:pPr lvl="1"/>
            <a:r>
              <a:rPr lang="en-US" dirty="0"/>
              <a:t>Captures both global and local contexts.</a:t>
            </a:r>
          </a:p>
          <a:p>
            <a:pPr lvl="1"/>
            <a:r>
              <a:rPr lang="en-US" dirty="0"/>
              <a:t>Accurate boundary detection and fine-grained segmentation.</a:t>
            </a:r>
            <a:endParaRPr lang="en-IN" dirty="0"/>
          </a:p>
        </p:txBody>
      </p:sp>
    </p:spTree>
    <p:extLst>
      <p:ext uri="{BB962C8B-B14F-4D97-AF65-F5344CB8AC3E}">
        <p14:creationId xmlns:p14="http://schemas.microsoft.com/office/powerpoint/2010/main" val="1239364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9205-CBA3-5F0D-1C64-6D81C247E19A}"/>
              </a:ext>
            </a:extLst>
          </p:cNvPr>
          <p:cNvSpPr>
            <a:spLocks noGrp="1"/>
          </p:cNvSpPr>
          <p:nvPr>
            <p:ph type="title"/>
          </p:nvPr>
        </p:nvSpPr>
        <p:spPr/>
        <p:txBody>
          <a:bodyPr/>
          <a:lstStyle/>
          <a:p>
            <a:r>
              <a:rPr lang="en-IN" dirty="0"/>
              <a:t>Comparison with other models</a:t>
            </a:r>
          </a:p>
        </p:txBody>
      </p:sp>
      <p:sp>
        <p:nvSpPr>
          <p:cNvPr id="3" name="Content Placeholder 2">
            <a:extLst>
              <a:ext uri="{FF2B5EF4-FFF2-40B4-BE49-F238E27FC236}">
                <a16:creationId xmlns:a16="http://schemas.microsoft.com/office/drawing/2014/main" id="{EA16D1C2-8A82-A811-AAEA-284656F2D83D}"/>
              </a:ext>
            </a:extLst>
          </p:cNvPr>
          <p:cNvSpPr>
            <a:spLocks noGrp="1"/>
          </p:cNvSpPr>
          <p:nvPr>
            <p:ph idx="1"/>
          </p:nvPr>
        </p:nvSpPr>
        <p:spPr/>
        <p:txBody>
          <a:bodyPr>
            <a:normAutofit fontScale="92500" lnSpcReduction="20000"/>
          </a:bodyPr>
          <a:lstStyle/>
          <a:p>
            <a:r>
              <a:rPr lang="en-US" dirty="0" err="1"/>
              <a:t>DeepLab</a:t>
            </a:r>
            <a:r>
              <a:rPr lang="en-US" dirty="0"/>
              <a:t>:</a:t>
            </a:r>
          </a:p>
          <a:p>
            <a:pPr lvl="1"/>
            <a:r>
              <a:rPr lang="en-US" dirty="0"/>
              <a:t>Employs </a:t>
            </a:r>
            <a:r>
              <a:rPr lang="en-US" dirty="0" err="1"/>
              <a:t>atrous</a:t>
            </a:r>
            <a:r>
              <a:rPr lang="en-US" dirty="0"/>
              <a:t> convolutions for multi-scale feature extraction.</a:t>
            </a:r>
          </a:p>
          <a:p>
            <a:pPr lvl="1"/>
            <a:r>
              <a:rPr lang="en-US" dirty="0"/>
              <a:t>Effective for large-scale organ segmentation but less tailored for detailed boundary localization in small tumors.</a:t>
            </a:r>
          </a:p>
          <a:p>
            <a:r>
              <a:rPr lang="en-US" dirty="0"/>
              <a:t>Attention Models:</a:t>
            </a:r>
          </a:p>
          <a:p>
            <a:pPr lvl="1"/>
            <a:r>
              <a:rPr lang="en-US" dirty="0"/>
              <a:t>Use spatial attention to focus on relevant image regions, enhancing segmentation accuracy in complex datasets.</a:t>
            </a:r>
          </a:p>
          <a:p>
            <a:pPr lvl="1"/>
            <a:r>
              <a:rPr lang="en-US" dirty="0"/>
              <a:t>Potential future enhancement for our project.</a:t>
            </a:r>
          </a:p>
          <a:p>
            <a:r>
              <a:rPr lang="en-US" dirty="0"/>
              <a:t>Hybrid Architectures:</a:t>
            </a:r>
          </a:p>
          <a:p>
            <a:pPr lvl="1"/>
            <a:r>
              <a:rPr lang="en-US" dirty="0"/>
              <a:t>Combine encoder-decoder designs with advanced features like recurrent layers or frequency recalibration for improved sensitivity and specificity.</a:t>
            </a:r>
            <a:endParaRPr lang="en-IN" dirty="0"/>
          </a:p>
        </p:txBody>
      </p:sp>
    </p:spTree>
    <p:extLst>
      <p:ext uri="{BB962C8B-B14F-4D97-AF65-F5344CB8AC3E}">
        <p14:creationId xmlns:p14="http://schemas.microsoft.com/office/powerpoint/2010/main" val="362970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7907-926D-0E4E-B645-A693953E877D}"/>
              </a:ext>
            </a:extLst>
          </p:cNvPr>
          <p:cNvSpPr>
            <a:spLocks noGrp="1"/>
          </p:cNvSpPr>
          <p:nvPr>
            <p:ph type="title"/>
          </p:nvPr>
        </p:nvSpPr>
        <p:spPr/>
        <p:txBody>
          <a:bodyPr/>
          <a:lstStyle/>
          <a:p>
            <a:r>
              <a:rPr lang="en-IN" dirty="0" err="1"/>
              <a:t>Unet</a:t>
            </a:r>
            <a:r>
              <a:rPr lang="en-IN" dirty="0"/>
              <a:t> structure</a:t>
            </a:r>
          </a:p>
        </p:txBody>
      </p:sp>
      <p:pic>
        <p:nvPicPr>
          <p:cNvPr id="7170" name="Picture 2">
            <a:extLst>
              <a:ext uri="{FF2B5EF4-FFF2-40B4-BE49-F238E27FC236}">
                <a16:creationId xmlns:a16="http://schemas.microsoft.com/office/drawing/2014/main" id="{D3847EE7-69DD-DEF2-0E4D-C0FA44A922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9171" y="2019300"/>
            <a:ext cx="617617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7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2705-0BB8-63B5-8DDF-AFA20597624A}"/>
              </a:ext>
            </a:extLst>
          </p:cNvPr>
          <p:cNvSpPr>
            <a:spLocks noGrp="1"/>
          </p:cNvSpPr>
          <p:nvPr>
            <p:ph type="title"/>
          </p:nvPr>
        </p:nvSpPr>
        <p:spPr/>
        <p:txBody>
          <a:bodyPr/>
          <a:lstStyle/>
          <a:p>
            <a:r>
              <a:rPr lang="en-IN" dirty="0"/>
              <a:t>outputs</a:t>
            </a:r>
          </a:p>
        </p:txBody>
      </p:sp>
      <p:sp>
        <p:nvSpPr>
          <p:cNvPr id="3" name="Content Placeholder 2">
            <a:extLst>
              <a:ext uri="{FF2B5EF4-FFF2-40B4-BE49-F238E27FC236}">
                <a16:creationId xmlns:a16="http://schemas.microsoft.com/office/drawing/2014/main" id="{67905E24-2652-3AD7-B741-AD7E2277412E}"/>
              </a:ext>
            </a:extLst>
          </p:cNvPr>
          <p:cNvSpPr>
            <a:spLocks noGrp="1"/>
          </p:cNvSpPr>
          <p:nvPr>
            <p:ph idx="1"/>
          </p:nvPr>
        </p:nvSpPr>
        <p:spPr/>
        <p:txBody>
          <a:bodyPr/>
          <a:lstStyle/>
          <a:p>
            <a:pPr marL="0" indent="0">
              <a:buNone/>
            </a:pPr>
            <a:r>
              <a:rPr lang="en-IN" dirty="0"/>
              <a:t>Data of each class : </a:t>
            </a:r>
          </a:p>
          <a:p>
            <a:r>
              <a:rPr lang="en-IN" dirty="0"/>
              <a:t>Normal</a:t>
            </a:r>
          </a:p>
          <a:p>
            <a:pPr lvl="1"/>
            <a:endParaRPr lang="en-IN" dirty="0"/>
          </a:p>
        </p:txBody>
      </p:sp>
      <p:pic>
        <p:nvPicPr>
          <p:cNvPr id="5" name="Picture 4">
            <a:extLst>
              <a:ext uri="{FF2B5EF4-FFF2-40B4-BE49-F238E27FC236}">
                <a16:creationId xmlns:a16="http://schemas.microsoft.com/office/drawing/2014/main" id="{4AF45000-FE3E-0C9E-3EF8-356162167E40}"/>
              </a:ext>
            </a:extLst>
          </p:cNvPr>
          <p:cNvPicPr>
            <a:picLocks noChangeAspect="1"/>
          </p:cNvPicPr>
          <p:nvPr/>
        </p:nvPicPr>
        <p:blipFill>
          <a:blip r:embed="rId2"/>
          <a:stretch>
            <a:fillRect/>
          </a:stretch>
        </p:blipFill>
        <p:spPr>
          <a:xfrm>
            <a:off x="2924648" y="2527689"/>
            <a:ext cx="7910245" cy="4214225"/>
          </a:xfrm>
          <a:prstGeom prst="rect">
            <a:avLst/>
          </a:prstGeom>
        </p:spPr>
      </p:pic>
    </p:spTree>
    <p:extLst>
      <p:ext uri="{BB962C8B-B14F-4D97-AF65-F5344CB8AC3E}">
        <p14:creationId xmlns:p14="http://schemas.microsoft.com/office/powerpoint/2010/main" val="611622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6D7A4-759C-B873-08CD-A233330563FC}"/>
              </a:ext>
            </a:extLst>
          </p:cNvPr>
          <p:cNvSpPr>
            <a:spLocks noGrp="1"/>
          </p:cNvSpPr>
          <p:nvPr>
            <p:ph idx="1"/>
          </p:nvPr>
        </p:nvSpPr>
        <p:spPr>
          <a:xfrm>
            <a:off x="808662" y="265177"/>
            <a:ext cx="10357666" cy="5868924"/>
          </a:xfrm>
        </p:spPr>
        <p:txBody>
          <a:bodyPr/>
          <a:lstStyle/>
          <a:p>
            <a:r>
              <a:rPr lang="en-IN" dirty="0"/>
              <a:t>Benign class : </a:t>
            </a:r>
          </a:p>
          <a:p>
            <a:pPr marL="0" indent="0">
              <a:buNone/>
            </a:pPr>
            <a:endParaRPr lang="en-IN" dirty="0"/>
          </a:p>
        </p:txBody>
      </p:sp>
      <p:pic>
        <p:nvPicPr>
          <p:cNvPr id="5" name="Picture 4">
            <a:extLst>
              <a:ext uri="{FF2B5EF4-FFF2-40B4-BE49-F238E27FC236}">
                <a16:creationId xmlns:a16="http://schemas.microsoft.com/office/drawing/2014/main" id="{2EC83F4A-6244-5F5C-35D5-3F5C2BFA97C0}"/>
              </a:ext>
            </a:extLst>
          </p:cNvPr>
          <p:cNvPicPr>
            <a:picLocks noChangeAspect="1"/>
          </p:cNvPicPr>
          <p:nvPr/>
        </p:nvPicPr>
        <p:blipFill>
          <a:blip r:embed="rId2"/>
          <a:stretch>
            <a:fillRect/>
          </a:stretch>
        </p:blipFill>
        <p:spPr>
          <a:xfrm>
            <a:off x="2030377" y="1363801"/>
            <a:ext cx="8131245" cy="4130398"/>
          </a:xfrm>
          <a:prstGeom prst="rect">
            <a:avLst/>
          </a:prstGeom>
        </p:spPr>
      </p:pic>
    </p:spTree>
    <p:extLst>
      <p:ext uri="{BB962C8B-B14F-4D97-AF65-F5344CB8AC3E}">
        <p14:creationId xmlns:p14="http://schemas.microsoft.com/office/powerpoint/2010/main" val="703992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AEB5FC-392D-E45F-16B6-70A1CBCDE070}"/>
              </a:ext>
            </a:extLst>
          </p:cNvPr>
          <p:cNvSpPr>
            <a:spLocks noGrp="1"/>
          </p:cNvSpPr>
          <p:nvPr>
            <p:ph idx="1"/>
          </p:nvPr>
        </p:nvSpPr>
        <p:spPr>
          <a:xfrm>
            <a:off x="808662" y="356617"/>
            <a:ext cx="10357666" cy="5777484"/>
          </a:xfrm>
        </p:spPr>
        <p:txBody>
          <a:bodyPr/>
          <a:lstStyle/>
          <a:p>
            <a:r>
              <a:rPr lang="en-IN" dirty="0"/>
              <a:t>Malignant class : </a:t>
            </a:r>
          </a:p>
          <a:p>
            <a:endParaRPr lang="en-IN" dirty="0"/>
          </a:p>
        </p:txBody>
      </p:sp>
      <p:pic>
        <p:nvPicPr>
          <p:cNvPr id="5" name="Picture 4">
            <a:extLst>
              <a:ext uri="{FF2B5EF4-FFF2-40B4-BE49-F238E27FC236}">
                <a16:creationId xmlns:a16="http://schemas.microsoft.com/office/drawing/2014/main" id="{849601F1-F92D-857D-01B1-6FE91F3420B7}"/>
              </a:ext>
            </a:extLst>
          </p:cNvPr>
          <p:cNvPicPr>
            <a:picLocks noChangeAspect="1"/>
          </p:cNvPicPr>
          <p:nvPr/>
        </p:nvPicPr>
        <p:blipFill>
          <a:blip r:embed="rId2"/>
          <a:stretch>
            <a:fillRect/>
          </a:stretch>
        </p:blipFill>
        <p:spPr>
          <a:xfrm>
            <a:off x="2026567" y="1459059"/>
            <a:ext cx="8138865" cy="3939881"/>
          </a:xfrm>
          <a:prstGeom prst="rect">
            <a:avLst/>
          </a:prstGeom>
        </p:spPr>
      </p:pic>
    </p:spTree>
    <p:extLst>
      <p:ext uri="{BB962C8B-B14F-4D97-AF65-F5344CB8AC3E}">
        <p14:creationId xmlns:p14="http://schemas.microsoft.com/office/powerpoint/2010/main" val="185625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B47F-FFEA-FEBC-6A4D-C0AF8028E11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5FFAC47-3887-9A37-DB87-9C452CB55AD5}"/>
              </a:ext>
            </a:extLst>
          </p:cNvPr>
          <p:cNvSpPr>
            <a:spLocks noGrp="1"/>
          </p:cNvSpPr>
          <p:nvPr>
            <p:ph idx="1"/>
          </p:nvPr>
        </p:nvSpPr>
        <p:spPr/>
        <p:txBody>
          <a:bodyPr>
            <a:normAutofit fontScale="92500" lnSpcReduction="20000"/>
          </a:bodyPr>
          <a:lstStyle/>
          <a:p>
            <a:pPr marL="0" indent="0">
              <a:buNone/>
            </a:pPr>
            <a:r>
              <a:rPr lang="en-US" b="1" u="sng" dirty="0"/>
              <a:t>Medical Image Segmentation: An Essential Tool in Modern Healthcare </a:t>
            </a:r>
          </a:p>
          <a:p>
            <a:pPr marL="0" indent="0">
              <a:buNone/>
            </a:pPr>
            <a:r>
              <a:rPr lang="en-US" sz="1600" dirty="0"/>
              <a:t>Medical image segmentation is a vital process in healthcare that involves partitioning medical images into meaningful regions. These regions often correspond to anatomical structures, lesions, or other clinically significant areas, enabling precise analysis for diagnosis and treatment.</a:t>
            </a:r>
            <a:endParaRPr lang="en-US" sz="1600" b="1" u="sng" dirty="0"/>
          </a:p>
          <a:p>
            <a:pPr marL="0" indent="0">
              <a:buNone/>
            </a:pPr>
            <a:endParaRPr lang="en-US" sz="1600" b="1" u="sng" dirty="0"/>
          </a:p>
          <a:p>
            <a:pPr marL="0" indent="0">
              <a:buNone/>
            </a:pPr>
            <a:r>
              <a:rPr lang="en-US" b="1" u="sng" dirty="0"/>
              <a:t>Importance of Medical Image Segmentation</a:t>
            </a:r>
          </a:p>
          <a:p>
            <a:pPr>
              <a:buFont typeface="+mj-lt"/>
              <a:buAutoNum type="arabicPeriod"/>
            </a:pPr>
            <a:r>
              <a:rPr lang="en-US" b="1" dirty="0"/>
              <a:t>Identification of Anatomical Structures</a:t>
            </a:r>
            <a:r>
              <a:rPr lang="en-US" dirty="0"/>
              <a:t>:</a:t>
            </a:r>
          </a:p>
          <a:p>
            <a:pPr marL="742950" lvl="1" indent="-285750">
              <a:buFont typeface="+mj-lt"/>
              <a:buAutoNum type="arabicPeriod"/>
            </a:pPr>
            <a:r>
              <a:rPr lang="en-US" sz="1600" dirty="0"/>
              <a:t>Medical imaging techniques like MRI, CT scans, and ultrasounds generate complex visuals of the human body. Segmentation aids in isolating critical structures such as organs, blood vessels, or tissues for detailed examination.</a:t>
            </a:r>
          </a:p>
          <a:p>
            <a:pPr marL="742950" lvl="1" indent="-285750">
              <a:buFont typeface="+mj-lt"/>
              <a:buAutoNum type="arabicPeriod"/>
            </a:pPr>
            <a:r>
              <a:rPr lang="en-US" sz="1600" dirty="0"/>
              <a:t>For example, accurate liver segmentation from a CT scan allows specialists to assess liver health and detect diseases like cirrhosis or tumors.</a:t>
            </a:r>
          </a:p>
          <a:p>
            <a:pPr marL="0" indent="0">
              <a:buNone/>
            </a:pPr>
            <a:endParaRPr lang="en-US" sz="1600" b="1" u="sng" dirty="0"/>
          </a:p>
        </p:txBody>
      </p:sp>
    </p:spTree>
    <p:extLst>
      <p:ext uri="{BB962C8B-B14F-4D97-AF65-F5344CB8AC3E}">
        <p14:creationId xmlns:p14="http://schemas.microsoft.com/office/powerpoint/2010/main" val="2701529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E30DF-C950-E2DA-F3A6-23777643CEDB}"/>
              </a:ext>
            </a:extLst>
          </p:cNvPr>
          <p:cNvSpPr>
            <a:spLocks noGrp="1"/>
          </p:cNvSpPr>
          <p:nvPr>
            <p:ph idx="1"/>
          </p:nvPr>
        </p:nvSpPr>
        <p:spPr>
          <a:xfrm>
            <a:off x="808662" y="182881"/>
            <a:ext cx="10357666" cy="5951220"/>
          </a:xfrm>
        </p:spPr>
        <p:txBody>
          <a:bodyPr/>
          <a:lstStyle/>
          <a:p>
            <a:r>
              <a:rPr lang="en-IN" dirty="0"/>
              <a:t>Average view of masks in each class : </a:t>
            </a:r>
          </a:p>
          <a:p>
            <a:endParaRPr lang="en-IN" dirty="0"/>
          </a:p>
        </p:txBody>
      </p:sp>
      <p:pic>
        <p:nvPicPr>
          <p:cNvPr id="5" name="Picture 4">
            <a:extLst>
              <a:ext uri="{FF2B5EF4-FFF2-40B4-BE49-F238E27FC236}">
                <a16:creationId xmlns:a16="http://schemas.microsoft.com/office/drawing/2014/main" id="{2DF020B4-7583-E9F6-EF6B-71517C82C2C0}"/>
              </a:ext>
            </a:extLst>
          </p:cNvPr>
          <p:cNvPicPr>
            <a:picLocks noChangeAspect="1"/>
          </p:cNvPicPr>
          <p:nvPr/>
        </p:nvPicPr>
        <p:blipFill>
          <a:blip r:embed="rId2"/>
          <a:stretch>
            <a:fillRect/>
          </a:stretch>
        </p:blipFill>
        <p:spPr>
          <a:xfrm>
            <a:off x="1904637" y="1691489"/>
            <a:ext cx="8382726" cy="3475021"/>
          </a:xfrm>
          <a:prstGeom prst="rect">
            <a:avLst/>
          </a:prstGeom>
        </p:spPr>
      </p:pic>
    </p:spTree>
    <p:extLst>
      <p:ext uri="{BB962C8B-B14F-4D97-AF65-F5344CB8AC3E}">
        <p14:creationId xmlns:p14="http://schemas.microsoft.com/office/powerpoint/2010/main" val="1536884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E801-6A0A-5BB7-ED4B-215433C7234F}"/>
              </a:ext>
            </a:extLst>
          </p:cNvPr>
          <p:cNvSpPr>
            <a:spLocks noGrp="1"/>
          </p:cNvSpPr>
          <p:nvPr>
            <p:ph type="title"/>
          </p:nvPr>
        </p:nvSpPr>
        <p:spPr/>
        <p:txBody>
          <a:bodyPr/>
          <a:lstStyle/>
          <a:p>
            <a:r>
              <a:rPr lang="en-IN" dirty="0"/>
              <a:t>Model plotting</a:t>
            </a:r>
          </a:p>
        </p:txBody>
      </p:sp>
      <p:pic>
        <p:nvPicPr>
          <p:cNvPr id="8194" name="Picture 2">
            <a:extLst>
              <a:ext uri="{FF2B5EF4-FFF2-40B4-BE49-F238E27FC236}">
                <a16:creationId xmlns:a16="http://schemas.microsoft.com/office/drawing/2014/main" id="{38C79096-4C49-5F89-58DF-9AAEAABFF14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 b="87224"/>
          <a:stretch/>
        </p:blipFill>
        <p:spPr bwMode="auto">
          <a:xfrm>
            <a:off x="2753764" y="2045462"/>
            <a:ext cx="5864557" cy="253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97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C6099A94-31B4-F6DF-9AE8-19EAC9E845F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546" b="62110"/>
          <a:stretch/>
        </p:blipFill>
        <p:spPr bwMode="auto">
          <a:xfrm>
            <a:off x="2976191" y="160774"/>
            <a:ext cx="5916600" cy="567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445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4B69BAE1-E5FD-E6E8-20BA-E73BF1A1C8E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8051" b="33598"/>
          <a:stretch/>
        </p:blipFill>
        <p:spPr bwMode="auto">
          <a:xfrm>
            <a:off x="2843601" y="478944"/>
            <a:ext cx="6504798" cy="624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171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a:extLst>
              <a:ext uri="{FF2B5EF4-FFF2-40B4-BE49-F238E27FC236}">
                <a16:creationId xmlns:a16="http://schemas.microsoft.com/office/drawing/2014/main" id="{E62059B6-AA48-1C59-69C0-CAF8598E30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6421"/>
          <a:stretch/>
        </p:blipFill>
        <p:spPr bwMode="auto">
          <a:xfrm>
            <a:off x="2440346" y="0"/>
            <a:ext cx="5903999" cy="6711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531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5A6E-D69D-426B-DB1E-171F57F7B396}"/>
              </a:ext>
            </a:extLst>
          </p:cNvPr>
          <p:cNvSpPr>
            <a:spLocks noGrp="1"/>
          </p:cNvSpPr>
          <p:nvPr>
            <p:ph type="title"/>
          </p:nvPr>
        </p:nvSpPr>
        <p:spPr/>
        <p:txBody>
          <a:bodyPr/>
          <a:lstStyle/>
          <a:p>
            <a:r>
              <a:rPr lang="en-IN" dirty="0"/>
              <a:t>Loss and accuracy</a:t>
            </a:r>
          </a:p>
        </p:txBody>
      </p:sp>
      <p:pic>
        <p:nvPicPr>
          <p:cNvPr id="5" name="Content Placeholder 4">
            <a:extLst>
              <a:ext uri="{FF2B5EF4-FFF2-40B4-BE49-F238E27FC236}">
                <a16:creationId xmlns:a16="http://schemas.microsoft.com/office/drawing/2014/main" id="{99976293-0583-ADCB-20C9-674E02A0C2BA}"/>
              </a:ext>
            </a:extLst>
          </p:cNvPr>
          <p:cNvPicPr>
            <a:picLocks noGrp="1" noChangeAspect="1"/>
          </p:cNvPicPr>
          <p:nvPr>
            <p:ph idx="1"/>
          </p:nvPr>
        </p:nvPicPr>
        <p:blipFill>
          <a:blip r:embed="rId2"/>
          <a:stretch>
            <a:fillRect/>
          </a:stretch>
        </p:blipFill>
        <p:spPr>
          <a:xfrm>
            <a:off x="2839924" y="2624964"/>
            <a:ext cx="6294665" cy="2903472"/>
          </a:xfrm>
        </p:spPr>
      </p:pic>
    </p:spTree>
    <p:extLst>
      <p:ext uri="{BB962C8B-B14F-4D97-AF65-F5344CB8AC3E}">
        <p14:creationId xmlns:p14="http://schemas.microsoft.com/office/powerpoint/2010/main" val="2671196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099D-C9DA-7388-8831-E5710BB8848B}"/>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9DC320E6-293A-9E5D-AECE-66ABFBC9E69B}"/>
              </a:ext>
            </a:extLst>
          </p:cNvPr>
          <p:cNvPicPr>
            <a:picLocks noGrp="1" noChangeAspect="1"/>
          </p:cNvPicPr>
          <p:nvPr>
            <p:ph idx="1"/>
          </p:nvPr>
        </p:nvPicPr>
        <p:blipFill>
          <a:blip r:embed="rId2"/>
          <a:stretch>
            <a:fillRect/>
          </a:stretch>
        </p:blipFill>
        <p:spPr>
          <a:xfrm>
            <a:off x="7265357" y="0"/>
            <a:ext cx="4117981" cy="6732396"/>
          </a:xfrm>
        </p:spPr>
      </p:pic>
      <p:pic>
        <p:nvPicPr>
          <p:cNvPr id="7" name="Picture 6">
            <a:extLst>
              <a:ext uri="{FF2B5EF4-FFF2-40B4-BE49-F238E27FC236}">
                <a16:creationId xmlns:a16="http://schemas.microsoft.com/office/drawing/2014/main" id="{DB27A2F5-3A72-0B74-B6B1-BB8EE3CC51D5}"/>
              </a:ext>
            </a:extLst>
          </p:cNvPr>
          <p:cNvPicPr>
            <a:picLocks noChangeAspect="1"/>
          </p:cNvPicPr>
          <p:nvPr/>
        </p:nvPicPr>
        <p:blipFill>
          <a:blip r:embed="rId3"/>
          <a:stretch>
            <a:fillRect/>
          </a:stretch>
        </p:blipFill>
        <p:spPr>
          <a:xfrm>
            <a:off x="111589" y="3294786"/>
            <a:ext cx="4117981" cy="2068224"/>
          </a:xfrm>
          <a:prstGeom prst="rect">
            <a:avLst/>
          </a:prstGeom>
        </p:spPr>
      </p:pic>
    </p:spTree>
    <p:extLst>
      <p:ext uri="{BB962C8B-B14F-4D97-AF65-F5344CB8AC3E}">
        <p14:creationId xmlns:p14="http://schemas.microsoft.com/office/powerpoint/2010/main" val="2619433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3965-E36F-841F-C976-9B12F33A557E}"/>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B04EA87E-EB57-0174-F4FE-F0766C87778F}"/>
              </a:ext>
            </a:extLst>
          </p:cNvPr>
          <p:cNvSpPr>
            <a:spLocks noGrp="1"/>
          </p:cNvSpPr>
          <p:nvPr>
            <p:ph idx="1"/>
          </p:nvPr>
        </p:nvSpPr>
        <p:spPr/>
        <p:txBody>
          <a:bodyPr>
            <a:normAutofit fontScale="92500"/>
          </a:bodyPr>
          <a:lstStyle/>
          <a:p>
            <a:pPr marL="0" indent="0">
              <a:buNone/>
            </a:pPr>
            <a:r>
              <a:rPr lang="en-IN" b="1" dirty="0"/>
              <a:t>1. Advanced Architectures:</a:t>
            </a:r>
          </a:p>
          <a:p>
            <a:pPr marL="0" indent="0">
              <a:buNone/>
            </a:pPr>
            <a:r>
              <a:rPr lang="en-IN" dirty="0"/>
              <a:t>Integrate attention mechanisms (e.g., Attention </a:t>
            </a:r>
            <a:r>
              <a:rPr lang="en-IN" dirty="0" err="1"/>
              <a:t>UNet</a:t>
            </a:r>
            <a:r>
              <a:rPr lang="en-IN" dirty="0"/>
              <a:t>) for improved focus on </a:t>
            </a:r>
            <a:r>
              <a:rPr lang="en-IN" dirty="0" err="1"/>
              <a:t>tumor</a:t>
            </a:r>
            <a:r>
              <a:rPr lang="en-IN" dirty="0"/>
              <a:t> regions.</a:t>
            </a:r>
          </a:p>
          <a:p>
            <a:pPr marL="0" indent="0">
              <a:buNone/>
            </a:pPr>
            <a:r>
              <a:rPr lang="en-IN" b="1" dirty="0"/>
              <a:t>2. Dataset Expansion:</a:t>
            </a:r>
          </a:p>
          <a:p>
            <a:pPr marL="0" indent="0">
              <a:buNone/>
            </a:pPr>
            <a:r>
              <a:rPr lang="en-IN" dirty="0"/>
              <a:t>Train on diverse datasets to improve generalization across imaging modalities.</a:t>
            </a:r>
          </a:p>
          <a:p>
            <a:pPr marL="0" indent="0">
              <a:buNone/>
            </a:pPr>
            <a:r>
              <a:rPr lang="en-IN" b="1" dirty="0"/>
              <a:t>3. Real-Time Applications:</a:t>
            </a:r>
          </a:p>
          <a:p>
            <a:pPr marL="0" indent="0">
              <a:buNone/>
            </a:pPr>
            <a:r>
              <a:rPr lang="en-IN" dirty="0"/>
              <a:t>Optimize the model for deployment in clinical workflows with faster inference times.</a:t>
            </a:r>
          </a:p>
          <a:p>
            <a:pPr marL="0" indent="0">
              <a:buNone/>
            </a:pPr>
            <a:r>
              <a:rPr lang="en-IN" b="1" dirty="0"/>
              <a:t>4. Explainability:</a:t>
            </a:r>
          </a:p>
          <a:p>
            <a:pPr marL="0" indent="0">
              <a:buNone/>
            </a:pPr>
            <a:r>
              <a:rPr lang="en-IN" dirty="0"/>
              <a:t>Develop interpretable models for clinical trust and adoption.</a:t>
            </a:r>
          </a:p>
        </p:txBody>
      </p:sp>
    </p:spTree>
    <p:extLst>
      <p:ext uri="{BB962C8B-B14F-4D97-AF65-F5344CB8AC3E}">
        <p14:creationId xmlns:p14="http://schemas.microsoft.com/office/powerpoint/2010/main" val="54475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AE68-32F1-3F73-A9D5-C5FBBF2538D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B069975-172D-8D3C-F407-0C952D6CE97C}"/>
              </a:ext>
            </a:extLst>
          </p:cNvPr>
          <p:cNvSpPr>
            <a:spLocks noGrp="1"/>
          </p:cNvSpPr>
          <p:nvPr>
            <p:ph idx="1"/>
          </p:nvPr>
        </p:nvSpPr>
        <p:spPr/>
        <p:txBody>
          <a:bodyPr/>
          <a:lstStyle/>
          <a:p>
            <a:pPr marL="0" indent="0">
              <a:buNone/>
            </a:pPr>
            <a:r>
              <a:rPr lang="en-IN" b="1" dirty="0"/>
              <a:t>Summary:</a:t>
            </a:r>
          </a:p>
          <a:p>
            <a:r>
              <a:rPr lang="en-IN" dirty="0" err="1"/>
              <a:t>UNet</a:t>
            </a:r>
            <a:r>
              <a:rPr lang="en-IN" dirty="0"/>
              <a:t> effectively segments breast ultrasound images, enabling early detection and diagnosis of </a:t>
            </a:r>
            <a:r>
              <a:rPr lang="en-IN" dirty="0" err="1"/>
              <a:t>tumors</a:t>
            </a:r>
            <a:r>
              <a:rPr lang="en-IN" dirty="0"/>
              <a:t>.</a:t>
            </a:r>
          </a:p>
          <a:p>
            <a:r>
              <a:rPr lang="en-IN" dirty="0"/>
              <a:t>Its encoder-decoder structure with skip connections ensures accurate and detailed segmentation.</a:t>
            </a:r>
          </a:p>
          <a:p>
            <a:pPr marL="0" indent="0">
              <a:buNone/>
            </a:pPr>
            <a:r>
              <a:rPr lang="en-IN" b="1" dirty="0"/>
              <a:t>Outlook:</a:t>
            </a:r>
          </a:p>
          <a:p>
            <a:r>
              <a:rPr lang="en-IN" dirty="0"/>
              <a:t>Continued innovation in architectures and training techniques will enhance performance and broaden clinical applicability.</a:t>
            </a:r>
          </a:p>
        </p:txBody>
      </p:sp>
    </p:spTree>
    <p:extLst>
      <p:ext uri="{BB962C8B-B14F-4D97-AF65-F5344CB8AC3E}">
        <p14:creationId xmlns:p14="http://schemas.microsoft.com/office/powerpoint/2010/main" val="428421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28BF2-5B13-984F-77CF-C6C8EA2C0C24}"/>
              </a:ext>
            </a:extLst>
          </p:cNvPr>
          <p:cNvSpPr>
            <a:spLocks noGrp="1"/>
          </p:cNvSpPr>
          <p:nvPr>
            <p:ph idx="1"/>
          </p:nvPr>
        </p:nvSpPr>
        <p:spPr>
          <a:xfrm>
            <a:off x="808662" y="173737"/>
            <a:ext cx="10357666" cy="5960364"/>
          </a:xfrm>
        </p:spPr>
        <p:txBody>
          <a:bodyPr/>
          <a:lstStyle/>
          <a:p>
            <a:pPr marL="0" indent="0">
              <a:buNone/>
            </a:pPr>
            <a:r>
              <a:rPr lang="en-IN" sz="1900" b="1" dirty="0"/>
              <a:t>2. </a:t>
            </a:r>
            <a:r>
              <a:rPr lang="en-IN" sz="1900" b="1" u="sng" dirty="0"/>
              <a:t>Detection of Lesions and Abnormalities:</a:t>
            </a:r>
          </a:p>
          <a:p>
            <a:r>
              <a:rPr lang="en-IN" sz="1500" dirty="0"/>
              <a:t>Segmentation is crucial in identifying abnormalities like </a:t>
            </a:r>
            <a:r>
              <a:rPr lang="en-IN" sz="1500" dirty="0" err="1"/>
              <a:t>tumors</a:t>
            </a:r>
            <a:r>
              <a:rPr lang="en-IN" sz="1500" dirty="0"/>
              <a:t>, polyps, and skin lesions.</a:t>
            </a:r>
          </a:p>
          <a:p>
            <a:r>
              <a:rPr lang="en-IN" sz="1500" dirty="0"/>
              <a:t>For instance, segmenting malignant and benign lesions in breast ultrasound images helps differentiate between cancerous and non-cancerous conditions, guiding early intervention.</a:t>
            </a:r>
          </a:p>
          <a:p>
            <a:pPr marL="0" indent="0">
              <a:buNone/>
            </a:pPr>
            <a:endParaRPr lang="en-IN" dirty="0"/>
          </a:p>
          <a:p>
            <a:pPr marL="0" indent="0">
              <a:buNone/>
            </a:pPr>
            <a:r>
              <a:rPr lang="en-IN" sz="1900" b="1" dirty="0"/>
              <a:t>3. </a:t>
            </a:r>
            <a:r>
              <a:rPr lang="en-IN" sz="1900" b="1" u="sng" dirty="0"/>
              <a:t>Precise Delineation:</a:t>
            </a:r>
          </a:p>
          <a:p>
            <a:r>
              <a:rPr lang="en-IN" sz="1500" dirty="0"/>
              <a:t>Segmentation provides clear boundaries for regions of interest, ensuring that subsequent analyses—such as volume measurement or tissue density evaluation—are accurate.</a:t>
            </a:r>
          </a:p>
          <a:p>
            <a:r>
              <a:rPr lang="en-IN" sz="1500" dirty="0"/>
              <a:t>For example, segmenting the brain's ventricles can help detect neurological disorders like hydrocephalus.</a:t>
            </a:r>
          </a:p>
        </p:txBody>
      </p:sp>
    </p:spTree>
    <p:extLst>
      <p:ext uri="{BB962C8B-B14F-4D97-AF65-F5344CB8AC3E}">
        <p14:creationId xmlns:p14="http://schemas.microsoft.com/office/powerpoint/2010/main" val="187590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173E-DE71-9517-B77C-4F5B701DD679}"/>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42007AC2-C9F6-BE67-05F4-27991C832B2D}"/>
              </a:ext>
            </a:extLst>
          </p:cNvPr>
          <p:cNvSpPr>
            <a:spLocks noGrp="1"/>
          </p:cNvSpPr>
          <p:nvPr>
            <p:ph idx="1"/>
          </p:nvPr>
        </p:nvSpPr>
        <p:spPr/>
        <p:txBody>
          <a:bodyPr>
            <a:normAutofit fontScale="70000" lnSpcReduction="20000"/>
          </a:bodyPr>
          <a:lstStyle/>
          <a:p>
            <a:pPr marL="0" indent="0">
              <a:buNone/>
            </a:pPr>
            <a:r>
              <a:rPr lang="en-US" b="1" u="sng" dirty="0"/>
              <a:t>1. Tumor Detection:</a:t>
            </a:r>
          </a:p>
          <a:p>
            <a:r>
              <a:rPr lang="en-US" dirty="0"/>
              <a:t>Enables identification and localization of tumors in various imaging modalities (e.g., MRI for brain tumors or CT scans for lung nodules).</a:t>
            </a:r>
          </a:p>
          <a:p>
            <a:r>
              <a:rPr lang="en-US" dirty="0"/>
              <a:t>Accurate segmentation allows oncologists to plan surgeries, radiation therapy, or chemotherapy with precision.</a:t>
            </a:r>
          </a:p>
          <a:p>
            <a:pPr marL="0" indent="0">
              <a:buNone/>
            </a:pPr>
            <a:r>
              <a:rPr lang="en-US" b="1" u="sng" dirty="0"/>
              <a:t>2. Organ Delineation:</a:t>
            </a:r>
          </a:p>
          <a:p>
            <a:r>
              <a:rPr lang="en-US" dirty="0"/>
              <a:t>Essential for surgical planning and intervention, where precise knowledge of organ boundaries minimizes damage to surrounding tissues.</a:t>
            </a:r>
          </a:p>
          <a:p>
            <a:r>
              <a:rPr lang="en-US" dirty="0"/>
              <a:t>Examples include prostate segmentation for radiation therapy or liver segmentation for transplant assessment.</a:t>
            </a:r>
          </a:p>
          <a:p>
            <a:pPr marL="0" indent="0">
              <a:buNone/>
            </a:pPr>
            <a:r>
              <a:rPr lang="en-US" b="1" u="sng" dirty="0"/>
              <a:t>3. Polyp Detection:</a:t>
            </a:r>
          </a:p>
          <a:p>
            <a:r>
              <a:rPr lang="en-US" dirty="0"/>
              <a:t>Helps in early detection and removal of polyps in the gastrointestinal tract using colonoscopy images.</a:t>
            </a:r>
          </a:p>
          <a:p>
            <a:r>
              <a:rPr lang="en-US" dirty="0"/>
              <a:t>Automated segmentation models reduce the chances of missed detections, improving patient outcomes.</a:t>
            </a:r>
            <a:endParaRPr lang="en-IN" dirty="0"/>
          </a:p>
        </p:txBody>
      </p:sp>
    </p:spTree>
    <p:extLst>
      <p:ext uri="{BB962C8B-B14F-4D97-AF65-F5344CB8AC3E}">
        <p14:creationId xmlns:p14="http://schemas.microsoft.com/office/powerpoint/2010/main" val="2056302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961A-1281-DE02-3D34-2436BAF9EA1E}"/>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5EFB6C45-C3AA-2632-B451-4A6984FCDAED}"/>
              </a:ext>
            </a:extLst>
          </p:cNvPr>
          <p:cNvSpPr>
            <a:spLocks noGrp="1"/>
          </p:cNvSpPr>
          <p:nvPr>
            <p:ph idx="1"/>
          </p:nvPr>
        </p:nvSpPr>
        <p:spPr/>
        <p:txBody>
          <a:bodyPr>
            <a:normAutofit fontScale="77500" lnSpcReduction="20000"/>
          </a:bodyPr>
          <a:lstStyle/>
          <a:p>
            <a:pPr marL="0" indent="0">
              <a:buNone/>
            </a:pPr>
            <a:r>
              <a:rPr lang="en-IN" b="1" u="sng" dirty="0"/>
              <a:t>1. Accurate Diagnosis:</a:t>
            </a:r>
          </a:p>
          <a:p>
            <a:r>
              <a:rPr lang="en-IN" dirty="0"/>
              <a:t>By isolating specific regions, segmentation helps radiologists and physicians identify diseases with greater precision.</a:t>
            </a:r>
          </a:p>
          <a:p>
            <a:r>
              <a:rPr lang="en-IN" dirty="0"/>
              <a:t>For example, automated segmentation of retinal layers in OCT scans can aid in diagnosing diabetic retinopathy or macular degeneration.</a:t>
            </a:r>
          </a:p>
          <a:p>
            <a:pPr marL="0" indent="0">
              <a:buNone/>
            </a:pPr>
            <a:r>
              <a:rPr lang="en-IN" b="1" u="sng" dirty="0"/>
              <a:t>2 .Timely Treatment Planning:</a:t>
            </a:r>
          </a:p>
          <a:p>
            <a:r>
              <a:rPr lang="en-IN" dirty="0"/>
              <a:t>Segmentation accelerates the diagnostic workflow by providing structured and interpretable image data.</a:t>
            </a:r>
          </a:p>
          <a:p>
            <a:r>
              <a:rPr lang="en-IN" dirty="0"/>
              <a:t>In oncology, segmented </a:t>
            </a:r>
            <a:r>
              <a:rPr lang="en-IN" dirty="0" err="1"/>
              <a:t>tumor</a:t>
            </a:r>
            <a:r>
              <a:rPr lang="en-IN" dirty="0"/>
              <a:t> regions enable tailored treatment plans, ensuring optimal therapy outcomes.</a:t>
            </a:r>
          </a:p>
          <a:p>
            <a:pPr marL="0" indent="0">
              <a:buNone/>
            </a:pPr>
            <a:r>
              <a:rPr lang="en-IN" b="1" u="sng" dirty="0"/>
              <a:t>3. Enhanced Patient Care:</a:t>
            </a:r>
          </a:p>
          <a:p>
            <a:r>
              <a:rPr lang="en-IN" dirty="0"/>
              <a:t>Facilitates monitoring disease progression over time by comparing segmented images from different visits.</a:t>
            </a:r>
          </a:p>
          <a:p>
            <a:r>
              <a:rPr lang="en-IN" dirty="0"/>
              <a:t>Improves patient safety by reducing human error in manual segmentation and planning.</a:t>
            </a:r>
          </a:p>
        </p:txBody>
      </p:sp>
    </p:spTree>
    <p:extLst>
      <p:ext uri="{BB962C8B-B14F-4D97-AF65-F5344CB8AC3E}">
        <p14:creationId xmlns:p14="http://schemas.microsoft.com/office/powerpoint/2010/main" val="397385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48AA-2817-55AF-4BCF-0D1911B84CD0}"/>
              </a:ext>
            </a:extLst>
          </p:cNvPr>
          <p:cNvSpPr>
            <a:spLocks noGrp="1"/>
          </p:cNvSpPr>
          <p:nvPr>
            <p:ph type="title"/>
          </p:nvPr>
        </p:nvSpPr>
        <p:spPr/>
        <p:txBody>
          <a:bodyPr/>
          <a:lstStyle/>
          <a:p>
            <a:r>
              <a:rPr lang="en-IN" dirty="0"/>
              <a:t>Why </a:t>
            </a:r>
            <a:r>
              <a:rPr lang="en-IN" dirty="0" err="1"/>
              <a:t>unet</a:t>
            </a:r>
            <a:r>
              <a:rPr lang="en-IN" dirty="0"/>
              <a:t> ? </a:t>
            </a:r>
          </a:p>
        </p:txBody>
      </p:sp>
      <p:sp>
        <p:nvSpPr>
          <p:cNvPr id="3" name="Content Placeholder 2">
            <a:extLst>
              <a:ext uri="{FF2B5EF4-FFF2-40B4-BE49-F238E27FC236}">
                <a16:creationId xmlns:a16="http://schemas.microsoft.com/office/drawing/2014/main" id="{F5141643-42EE-96EE-EDD2-6F2E6709A417}"/>
              </a:ext>
            </a:extLst>
          </p:cNvPr>
          <p:cNvSpPr>
            <a:spLocks noGrp="1"/>
          </p:cNvSpPr>
          <p:nvPr>
            <p:ph idx="1"/>
          </p:nvPr>
        </p:nvSpPr>
        <p:spPr/>
        <p:txBody>
          <a:bodyPr/>
          <a:lstStyle/>
          <a:p>
            <a:pPr marL="0" indent="0">
              <a:buNone/>
            </a:pPr>
            <a:r>
              <a:rPr lang="en-IN" b="1" dirty="0"/>
              <a:t>1. Core Task: </a:t>
            </a:r>
            <a:r>
              <a:rPr lang="en-IN" b="1" dirty="0" err="1"/>
              <a:t>Tumor</a:t>
            </a:r>
            <a:r>
              <a:rPr lang="en-IN" b="1" dirty="0"/>
              <a:t> Segmentation</a:t>
            </a:r>
          </a:p>
          <a:p>
            <a:pPr>
              <a:buFont typeface="Arial" panose="020B0604020202020204" pitchFamily="34" charset="0"/>
              <a:buChar char="•"/>
            </a:pPr>
            <a:r>
              <a:rPr lang="en-IN" b="1" dirty="0"/>
              <a:t>Objective</a:t>
            </a:r>
            <a:r>
              <a:rPr lang="en-IN" dirty="0"/>
              <a:t>: Accurately segment breast </a:t>
            </a:r>
            <a:r>
              <a:rPr lang="en-IN" dirty="0" err="1"/>
              <a:t>tumors</a:t>
            </a:r>
            <a:r>
              <a:rPr lang="en-IN" dirty="0"/>
              <a:t> from ultrasound images, differentiating between normal and abnormal regions.</a:t>
            </a:r>
          </a:p>
          <a:p>
            <a:pPr>
              <a:buFont typeface="Arial" panose="020B0604020202020204" pitchFamily="34" charset="0"/>
              <a:buChar char="•"/>
            </a:pPr>
            <a:r>
              <a:rPr lang="en-IN" b="1" dirty="0" err="1"/>
              <a:t>UNet's</a:t>
            </a:r>
            <a:r>
              <a:rPr lang="en-IN" b="1" dirty="0"/>
              <a:t> Role</a:t>
            </a:r>
            <a:r>
              <a:rPr lang="en-IN" dirty="0"/>
              <a:t>:</a:t>
            </a:r>
          </a:p>
          <a:p>
            <a:pPr marL="742950" lvl="1" indent="-285750">
              <a:buFont typeface="Arial" panose="020B0604020202020204" pitchFamily="34" charset="0"/>
              <a:buChar char="•"/>
            </a:pPr>
            <a:r>
              <a:rPr lang="en-IN" dirty="0"/>
              <a:t>The encoder-decoder architecture provides pixel-level precision in identifying </a:t>
            </a:r>
            <a:r>
              <a:rPr lang="en-IN" dirty="0" err="1"/>
              <a:t>tumor</a:t>
            </a:r>
            <a:r>
              <a:rPr lang="en-IN" dirty="0"/>
              <a:t> boundaries.</a:t>
            </a:r>
          </a:p>
          <a:p>
            <a:pPr marL="742950" lvl="1" indent="-285750">
              <a:buFont typeface="Arial" panose="020B0604020202020204" pitchFamily="34" charset="0"/>
              <a:buChar char="•"/>
            </a:pPr>
            <a:r>
              <a:rPr lang="en-IN" dirty="0"/>
              <a:t>Skip connections help retain high-resolution spatial details, critical for distinguishing subtle </a:t>
            </a:r>
            <a:r>
              <a:rPr lang="en-IN" dirty="0" err="1"/>
              <a:t>tumor</a:t>
            </a:r>
            <a:r>
              <a:rPr lang="en-IN" dirty="0"/>
              <a:t> features in ultrasound images.</a:t>
            </a:r>
          </a:p>
          <a:p>
            <a:pPr marL="0" indent="0">
              <a:buNone/>
            </a:pPr>
            <a:endParaRPr lang="en-IN" dirty="0"/>
          </a:p>
        </p:txBody>
      </p:sp>
    </p:spTree>
    <p:extLst>
      <p:ext uri="{BB962C8B-B14F-4D97-AF65-F5344CB8AC3E}">
        <p14:creationId xmlns:p14="http://schemas.microsoft.com/office/powerpoint/2010/main" val="412409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558E-14E1-D239-2BEE-4CF4814D24B0}"/>
              </a:ext>
            </a:extLst>
          </p:cNvPr>
          <p:cNvSpPr>
            <a:spLocks noGrp="1"/>
          </p:cNvSpPr>
          <p:nvPr>
            <p:ph idx="1"/>
          </p:nvPr>
        </p:nvSpPr>
        <p:spPr>
          <a:xfrm>
            <a:off x="808662" y="146305"/>
            <a:ext cx="10357666" cy="5987796"/>
          </a:xfrm>
        </p:spPr>
        <p:txBody>
          <a:bodyPr>
            <a:normAutofit fontScale="92500"/>
          </a:bodyPr>
          <a:lstStyle/>
          <a:p>
            <a:pPr marL="0" indent="0">
              <a:buNone/>
            </a:pPr>
            <a:r>
              <a:rPr lang="en-US" b="1" dirty="0"/>
              <a:t>2. Handling Dataset Challenges</a:t>
            </a:r>
          </a:p>
          <a:p>
            <a:pPr>
              <a:buFont typeface="Arial" panose="020B0604020202020204" pitchFamily="34" charset="0"/>
              <a:buChar char="•"/>
            </a:pPr>
            <a:r>
              <a:rPr lang="en-US" b="1" dirty="0"/>
              <a:t>Objective</a:t>
            </a:r>
            <a:r>
              <a:rPr lang="en-US" dirty="0"/>
              <a:t>: Work effectively with the BUSI dataset, which contains limited annotated images.</a:t>
            </a:r>
          </a:p>
          <a:p>
            <a:pPr>
              <a:buFont typeface="Arial" panose="020B0604020202020204" pitchFamily="34" charset="0"/>
              <a:buChar char="•"/>
            </a:pPr>
            <a:r>
              <a:rPr lang="en-US" b="1" dirty="0" err="1"/>
              <a:t>UNet's</a:t>
            </a:r>
            <a:r>
              <a:rPr lang="en-US" b="1" dirty="0"/>
              <a:t> Role</a:t>
            </a:r>
            <a:r>
              <a:rPr lang="en-US" dirty="0"/>
              <a:t>:</a:t>
            </a:r>
          </a:p>
          <a:p>
            <a:pPr marL="742950" lvl="1" indent="-285750">
              <a:buFont typeface="Arial" panose="020B0604020202020204" pitchFamily="34" charset="0"/>
              <a:buChar char="•"/>
            </a:pPr>
            <a:r>
              <a:rPr lang="en-US" dirty="0"/>
              <a:t>Designed to perform well on small datasets, leveraging its ability to learn from fewer examples without overfitting.</a:t>
            </a:r>
          </a:p>
          <a:p>
            <a:pPr marL="742950" lvl="1" indent="-285750">
              <a:buFont typeface="Arial" panose="020B0604020202020204" pitchFamily="34" charset="0"/>
              <a:buChar char="•"/>
            </a:pPr>
            <a:r>
              <a:rPr lang="en-US" dirty="0"/>
              <a:t>Effective in balancing feature extraction and localization even in datasets with variability (e.g., differences in tumor size, shape, or ultrasound artifacts).</a:t>
            </a:r>
          </a:p>
          <a:p>
            <a:pPr marL="0" indent="0">
              <a:buNone/>
            </a:pPr>
            <a:r>
              <a:rPr lang="en-US" b="1" dirty="0"/>
              <a:t>3. Boundary Localization</a:t>
            </a:r>
          </a:p>
          <a:p>
            <a:pPr>
              <a:buFont typeface="Arial" panose="020B0604020202020204" pitchFamily="34" charset="0"/>
              <a:buChar char="•"/>
            </a:pPr>
            <a:r>
              <a:rPr lang="en-US" b="1" dirty="0"/>
              <a:t>Objective</a:t>
            </a:r>
            <a:r>
              <a:rPr lang="en-US" dirty="0"/>
              <a:t>: Ensure precise delineation of tumor boundaries to support clinical analysis.</a:t>
            </a:r>
          </a:p>
          <a:p>
            <a:pPr>
              <a:buFont typeface="Arial" panose="020B0604020202020204" pitchFamily="34" charset="0"/>
              <a:buChar char="•"/>
            </a:pPr>
            <a:r>
              <a:rPr lang="en-US" b="1" dirty="0" err="1"/>
              <a:t>UNet's</a:t>
            </a:r>
            <a:r>
              <a:rPr lang="en-US" b="1" dirty="0"/>
              <a:t> Role</a:t>
            </a:r>
            <a:r>
              <a:rPr lang="en-US" dirty="0"/>
              <a:t>:</a:t>
            </a:r>
          </a:p>
          <a:p>
            <a:pPr marL="742950" lvl="1" indent="-285750">
              <a:buFont typeface="Arial" panose="020B0604020202020204" pitchFamily="34" charset="0"/>
              <a:buChar char="•"/>
            </a:pPr>
            <a:r>
              <a:rPr lang="en-US" dirty="0"/>
              <a:t>Skip connections ensure the decoder path can reconstruct fine details and sharp edges of segmented regions.</a:t>
            </a:r>
          </a:p>
          <a:p>
            <a:pPr marL="742950" lvl="1" indent="-285750">
              <a:buFont typeface="Arial" panose="020B0604020202020204" pitchFamily="34" charset="0"/>
              <a:buChar char="•"/>
            </a:pPr>
            <a:r>
              <a:rPr lang="en-US" dirty="0"/>
              <a:t>Helps differentiate closely overlapping structures, such as separating tumors from surrounding tissue.</a:t>
            </a:r>
          </a:p>
          <a:p>
            <a:pPr marL="0" indent="0">
              <a:buNone/>
            </a:pPr>
            <a:endParaRPr lang="en-IN" dirty="0"/>
          </a:p>
        </p:txBody>
      </p:sp>
    </p:spTree>
    <p:extLst>
      <p:ext uri="{BB962C8B-B14F-4D97-AF65-F5344CB8AC3E}">
        <p14:creationId xmlns:p14="http://schemas.microsoft.com/office/powerpoint/2010/main" val="225601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D54B5-DE69-276A-41E4-AB991B72AA90}"/>
              </a:ext>
            </a:extLst>
          </p:cNvPr>
          <p:cNvSpPr>
            <a:spLocks noGrp="1"/>
          </p:cNvSpPr>
          <p:nvPr>
            <p:ph idx="1"/>
          </p:nvPr>
        </p:nvSpPr>
        <p:spPr>
          <a:xfrm>
            <a:off x="808662" y="256033"/>
            <a:ext cx="10357666" cy="5878068"/>
          </a:xfrm>
        </p:spPr>
        <p:txBody>
          <a:bodyPr/>
          <a:lstStyle/>
          <a:p>
            <a:pPr marL="0" indent="0">
              <a:buNone/>
            </a:pPr>
            <a:r>
              <a:rPr lang="en-US" b="1" dirty="0"/>
              <a:t>4. Generalization Across Variability</a:t>
            </a:r>
          </a:p>
          <a:p>
            <a:pPr>
              <a:buFont typeface="Arial" panose="020B0604020202020204" pitchFamily="34" charset="0"/>
              <a:buChar char="•"/>
            </a:pPr>
            <a:r>
              <a:rPr lang="en-US" b="1" dirty="0"/>
              <a:t>Objective</a:t>
            </a:r>
            <a:r>
              <a:rPr lang="en-US" dirty="0"/>
              <a:t>: Handle variability in ultrasound image quality and tumor characteristics.</a:t>
            </a:r>
          </a:p>
          <a:p>
            <a:pPr>
              <a:buFont typeface="Arial" panose="020B0604020202020204" pitchFamily="34" charset="0"/>
              <a:buChar char="•"/>
            </a:pPr>
            <a:r>
              <a:rPr lang="en-US" b="1" dirty="0" err="1"/>
              <a:t>UNet's</a:t>
            </a:r>
            <a:r>
              <a:rPr lang="en-US" b="1" dirty="0"/>
              <a:t> Role</a:t>
            </a:r>
            <a:r>
              <a:rPr lang="en-US" dirty="0"/>
              <a:t>:</a:t>
            </a:r>
          </a:p>
          <a:p>
            <a:pPr marL="742950" lvl="1" indent="-285750">
              <a:buFont typeface="Arial" panose="020B0604020202020204" pitchFamily="34" charset="0"/>
              <a:buChar char="•"/>
            </a:pPr>
            <a:r>
              <a:rPr lang="en-US" dirty="0"/>
              <a:t>Robust encoder-decoder structure generalizes well to differences in imaging artifacts and noise.</a:t>
            </a:r>
          </a:p>
          <a:p>
            <a:pPr marL="742950" lvl="1" indent="-285750">
              <a:buFont typeface="Arial" panose="020B0604020202020204" pitchFamily="34" charset="0"/>
              <a:buChar char="•"/>
            </a:pPr>
            <a:r>
              <a:rPr lang="en-US" dirty="0"/>
              <a:t>Adaptable to the nuances of medical imaging modalities like ultrasound, where contrast and resolution vary significantly.</a:t>
            </a:r>
          </a:p>
          <a:p>
            <a:pPr marL="0" indent="0">
              <a:buNone/>
            </a:pPr>
            <a:r>
              <a:rPr lang="en-IN" b="1" dirty="0"/>
              <a:t>5. Output Predictions</a:t>
            </a:r>
          </a:p>
          <a:p>
            <a:pPr>
              <a:buFont typeface="Arial" panose="020B0604020202020204" pitchFamily="34" charset="0"/>
              <a:buChar char="•"/>
            </a:pPr>
            <a:r>
              <a:rPr lang="en-IN" b="1" dirty="0"/>
              <a:t>Objective</a:t>
            </a:r>
            <a:r>
              <a:rPr lang="en-IN" dirty="0"/>
              <a:t>: Provide accurate segmentation masks for diagnostic purposes.</a:t>
            </a:r>
          </a:p>
          <a:p>
            <a:pPr>
              <a:buFont typeface="Arial" panose="020B0604020202020204" pitchFamily="34" charset="0"/>
              <a:buChar char="•"/>
            </a:pPr>
            <a:r>
              <a:rPr lang="en-IN" b="1" dirty="0" err="1"/>
              <a:t>UNet's</a:t>
            </a:r>
            <a:r>
              <a:rPr lang="en-IN" b="1" dirty="0"/>
              <a:t> Role</a:t>
            </a:r>
            <a:r>
              <a:rPr lang="en-IN" dirty="0"/>
              <a:t>:</a:t>
            </a:r>
          </a:p>
          <a:p>
            <a:pPr marL="742950" lvl="1" indent="-285750">
              <a:buFont typeface="Arial" panose="020B0604020202020204" pitchFamily="34" charset="0"/>
              <a:buChar char="•"/>
            </a:pPr>
            <a:r>
              <a:rPr lang="en-IN" dirty="0"/>
              <a:t>Outputs clear, interpretable masks that align with clinical requirements, helping in distinguishing normal, benign, and malignant areas.</a:t>
            </a:r>
          </a:p>
          <a:p>
            <a:pPr marL="0" indent="0">
              <a:buNone/>
            </a:pPr>
            <a:endParaRPr lang="en-IN" dirty="0"/>
          </a:p>
        </p:txBody>
      </p:sp>
    </p:spTree>
    <p:extLst>
      <p:ext uri="{BB962C8B-B14F-4D97-AF65-F5344CB8AC3E}">
        <p14:creationId xmlns:p14="http://schemas.microsoft.com/office/powerpoint/2010/main" val="387106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117F3-7D94-CE1B-C9AC-9773CBC94857}"/>
              </a:ext>
            </a:extLst>
          </p:cNvPr>
          <p:cNvSpPr>
            <a:spLocks noGrp="1"/>
          </p:cNvSpPr>
          <p:nvPr>
            <p:ph idx="1"/>
          </p:nvPr>
        </p:nvSpPr>
        <p:spPr>
          <a:xfrm>
            <a:off x="808662" y="265177"/>
            <a:ext cx="10357666" cy="5868924"/>
          </a:xfrm>
        </p:spPr>
        <p:txBody>
          <a:bodyPr/>
          <a:lstStyle/>
          <a:p>
            <a:pPr marL="0" indent="0">
              <a:buNone/>
            </a:pPr>
            <a:r>
              <a:rPr lang="en-US" b="1" dirty="0"/>
              <a:t>6. Basis for Future Enhancements</a:t>
            </a:r>
          </a:p>
          <a:p>
            <a:pPr>
              <a:buFont typeface="Arial" panose="020B0604020202020204" pitchFamily="34" charset="0"/>
              <a:buChar char="•"/>
            </a:pPr>
            <a:r>
              <a:rPr lang="en-US" b="1" dirty="0"/>
              <a:t>Objective</a:t>
            </a:r>
            <a:r>
              <a:rPr lang="en-US" dirty="0"/>
              <a:t>: Build a foundation for extending the model to advanced architectures or other medical segmentation tasks.</a:t>
            </a:r>
          </a:p>
          <a:p>
            <a:pPr>
              <a:buFont typeface="Arial" panose="020B0604020202020204" pitchFamily="34" charset="0"/>
              <a:buChar char="•"/>
            </a:pPr>
            <a:r>
              <a:rPr lang="en-US" b="1" dirty="0" err="1"/>
              <a:t>UNet's</a:t>
            </a:r>
            <a:r>
              <a:rPr lang="en-US" b="1" dirty="0"/>
              <a:t> Role</a:t>
            </a:r>
            <a:r>
              <a:rPr lang="en-US" dirty="0"/>
              <a:t>:</a:t>
            </a:r>
          </a:p>
          <a:p>
            <a:pPr marL="742950" lvl="1" indent="-285750">
              <a:buFont typeface="Arial" panose="020B0604020202020204" pitchFamily="34" charset="0"/>
              <a:buChar char="•"/>
            </a:pPr>
            <a:r>
              <a:rPr lang="en-US" dirty="0"/>
              <a:t>Serves as a starting point for incorporating attention mechanisms (e.g., Attention </a:t>
            </a:r>
            <a:r>
              <a:rPr lang="en-US" dirty="0" err="1"/>
              <a:t>UNet</a:t>
            </a:r>
            <a:r>
              <a:rPr lang="en-US" dirty="0"/>
              <a:t>) or hybrid approaches for improving boundary detection and contextual understanding.</a:t>
            </a:r>
          </a:p>
          <a:p>
            <a:endParaRPr lang="en-IN" dirty="0"/>
          </a:p>
        </p:txBody>
      </p:sp>
    </p:spTree>
    <p:extLst>
      <p:ext uri="{BB962C8B-B14F-4D97-AF65-F5344CB8AC3E}">
        <p14:creationId xmlns:p14="http://schemas.microsoft.com/office/powerpoint/2010/main" val="1177734127"/>
      </p:ext>
    </p:extLst>
  </p:cSld>
  <p:clrMapOvr>
    <a:masterClrMapping/>
  </p:clrMapOvr>
</p:sld>
</file>

<file path=ppt/theme/theme1.xml><?xml version="1.0" encoding="utf-8"?>
<a:theme xmlns:a="http://schemas.openxmlformats.org/drawingml/2006/main" name="VeniceBeachVTI">
  <a:themeElements>
    <a:clrScheme name="AnalogousFromLightSeedRightStep">
      <a:dk1>
        <a:srgbClr val="000000"/>
      </a:dk1>
      <a:lt1>
        <a:srgbClr val="FFFFFF"/>
      </a:lt1>
      <a:dk2>
        <a:srgbClr val="412426"/>
      </a:dk2>
      <a:lt2>
        <a:srgbClr val="E2E8E5"/>
      </a:lt2>
      <a:accent1>
        <a:srgbClr val="EE6EAA"/>
      </a:accent1>
      <a:accent2>
        <a:srgbClr val="EB4E56"/>
      </a:accent2>
      <a:accent3>
        <a:srgbClr val="EB8B52"/>
      </a:accent3>
      <a:accent4>
        <a:srgbClr val="BFA239"/>
      </a:accent4>
      <a:accent5>
        <a:srgbClr val="98AB4F"/>
      </a:accent5>
      <a:accent6>
        <a:srgbClr val="6BB73C"/>
      </a:accent6>
      <a:hlink>
        <a:srgbClr val="579075"/>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51</TotalTime>
  <Words>1448</Words>
  <Application>Microsoft Office PowerPoint</Application>
  <PresentationFormat>Widescreen</PresentationFormat>
  <Paragraphs>142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Avenir Next LT Pro</vt:lpstr>
      <vt:lpstr>Avenir Next LT Pro Light</vt:lpstr>
      <vt:lpstr>Times New Roman</vt:lpstr>
      <vt:lpstr>VeniceBeachVTI</vt:lpstr>
      <vt:lpstr>Segmentation of Medical Images Using UNet Architecture</vt:lpstr>
      <vt:lpstr>Introduction</vt:lpstr>
      <vt:lpstr>PowerPoint Presentation</vt:lpstr>
      <vt:lpstr>applications</vt:lpstr>
      <vt:lpstr>benefits</vt:lpstr>
      <vt:lpstr>Why unet ? </vt:lpstr>
      <vt:lpstr>PowerPoint Presentation</vt:lpstr>
      <vt:lpstr>PowerPoint Presentation</vt:lpstr>
      <vt:lpstr>PowerPoint Presentation</vt:lpstr>
      <vt:lpstr>Problem statement</vt:lpstr>
      <vt:lpstr>PowerPoint Presentation</vt:lpstr>
      <vt:lpstr>Advantages of unet</vt:lpstr>
      <vt:lpstr>PowerPoint Presentation</vt:lpstr>
      <vt:lpstr>Models used</vt:lpstr>
      <vt:lpstr>Comparison with other models</vt:lpstr>
      <vt:lpstr>Unet structure</vt:lpstr>
      <vt:lpstr>outputs</vt:lpstr>
      <vt:lpstr>PowerPoint Presentation</vt:lpstr>
      <vt:lpstr>PowerPoint Presentation</vt:lpstr>
      <vt:lpstr>PowerPoint Presentation</vt:lpstr>
      <vt:lpstr>Model plotting</vt:lpstr>
      <vt:lpstr>PowerPoint Presentation</vt:lpstr>
      <vt:lpstr>PowerPoint Presentation</vt:lpstr>
      <vt:lpstr>PowerPoint Presentation</vt:lpstr>
      <vt:lpstr>Loss and accuracy</vt:lpstr>
      <vt:lpstr>results</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Abhimanyu Jai Menon</dc:creator>
  <cp:lastModifiedBy>Abhimanyu Jai Menon</cp:lastModifiedBy>
  <cp:revision>1</cp:revision>
  <dcterms:created xsi:type="dcterms:W3CDTF">2024-11-25T10:26:58Z</dcterms:created>
  <dcterms:modified xsi:type="dcterms:W3CDTF">2024-11-25T11:18:13Z</dcterms:modified>
</cp:coreProperties>
</file>