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4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FEC1F82C-E7E5-4A3E-BF4A-DB7E8783293E}" type="datetimeFigureOut">
              <a:rPr lang="es-PE" smtClean="0"/>
              <a:t>30/05/2018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AC78A9E7-5D96-491E-9FCC-914253BF9FC2}" type="slidenum">
              <a:rPr lang="es-PE" smtClean="0"/>
              <a:t>‹Nº›</a:t>
            </a:fld>
            <a:endParaRPr lang="es-PE"/>
          </a:p>
        </p:txBody>
      </p:sp>
    </p:spTree>
    <p:extLst>
      <p:ext uri="{BB962C8B-B14F-4D97-AF65-F5344CB8AC3E}">
        <p14:creationId xmlns:p14="http://schemas.microsoft.com/office/powerpoint/2010/main" val="3388401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FEC1F82C-E7E5-4A3E-BF4A-DB7E8783293E}" type="datetimeFigureOut">
              <a:rPr lang="es-PE" smtClean="0"/>
              <a:t>30/05/2018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AC78A9E7-5D96-491E-9FCC-914253BF9FC2}" type="slidenum">
              <a:rPr lang="es-PE" smtClean="0"/>
              <a:t>‹Nº›</a:t>
            </a:fld>
            <a:endParaRPr lang="es-PE"/>
          </a:p>
        </p:txBody>
      </p:sp>
    </p:spTree>
    <p:extLst>
      <p:ext uri="{BB962C8B-B14F-4D97-AF65-F5344CB8AC3E}">
        <p14:creationId xmlns:p14="http://schemas.microsoft.com/office/powerpoint/2010/main" val="2494608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FEC1F82C-E7E5-4A3E-BF4A-DB7E8783293E}" type="datetimeFigureOut">
              <a:rPr lang="es-PE" smtClean="0"/>
              <a:t>30/05/2018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AC78A9E7-5D96-491E-9FCC-914253BF9FC2}" type="slidenum">
              <a:rPr lang="es-PE" smtClean="0"/>
              <a:t>‹Nº›</a:t>
            </a:fld>
            <a:endParaRPr lang="es-PE"/>
          </a:p>
        </p:txBody>
      </p:sp>
    </p:spTree>
    <p:extLst>
      <p:ext uri="{BB962C8B-B14F-4D97-AF65-F5344CB8AC3E}">
        <p14:creationId xmlns:p14="http://schemas.microsoft.com/office/powerpoint/2010/main" val="2000536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FEC1F82C-E7E5-4A3E-BF4A-DB7E8783293E}" type="datetimeFigureOut">
              <a:rPr lang="es-PE" smtClean="0"/>
              <a:t>30/05/2018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AC78A9E7-5D96-491E-9FCC-914253BF9FC2}" type="slidenum">
              <a:rPr lang="es-PE" smtClean="0"/>
              <a:t>‹Nº›</a:t>
            </a:fld>
            <a:endParaRPr lang="es-PE"/>
          </a:p>
        </p:txBody>
      </p:sp>
    </p:spTree>
    <p:extLst>
      <p:ext uri="{BB962C8B-B14F-4D97-AF65-F5344CB8AC3E}">
        <p14:creationId xmlns:p14="http://schemas.microsoft.com/office/powerpoint/2010/main" val="3409665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FEC1F82C-E7E5-4A3E-BF4A-DB7E8783293E}" type="datetimeFigureOut">
              <a:rPr lang="es-PE" smtClean="0"/>
              <a:t>30/05/2018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AC78A9E7-5D96-491E-9FCC-914253BF9FC2}" type="slidenum">
              <a:rPr lang="es-PE" smtClean="0"/>
              <a:t>‹Nº›</a:t>
            </a:fld>
            <a:endParaRPr lang="es-PE"/>
          </a:p>
        </p:txBody>
      </p:sp>
    </p:spTree>
    <p:extLst>
      <p:ext uri="{BB962C8B-B14F-4D97-AF65-F5344CB8AC3E}">
        <p14:creationId xmlns:p14="http://schemas.microsoft.com/office/powerpoint/2010/main" val="3349140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FEC1F82C-E7E5-4A3E-BF4A-DB7E8783293E}" type="datetimeFigureOut">
              <a:rPr lang="es-PE" smtClean="0"/>
              <a:t>30/05/2018</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AC78A9E7-5D96-491E-9FCC-914253BF9FC2}" type="slidenum">
              <a:rPr lang="es-PE" smtClean="0"/>
              <a:t>‹Nº›</a:t>
            </a:fld>
            <a:endParaRPr lang="es-PE"/>
          </a:p>
        </p:txBody>
      </p:sp>
    </p:spTree>
    <p:extLst>
      <p:ext uri="{BB962C8B-B14F-4D97-AF65-F5344CB8AC3E}">
        <p14:creationId xmlns:p14="http://schemas.microsoft.com/office/powerpoint/2010/main" val="268533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FEC1F82C-E7E5-4A3E-BF4A-DB7E8783293E}" type="datetimeFigureOut">
              <a:rPr lang="es-PE" smtClean="0"/>
              <a:t>30/05/2018</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AC78A9E7-5D96-491E-9FCC-914253BF9FC2}" type="slidenum">
              <a:rPr lang="es-PE" smtClean="0"/>
              <a:t>‹Nº›</a:t>
            </a:fld>
            <a:endParaRPr lang="es-PE"/>
          </a:p>
        </p:txBody>
      </p:sp>
    </p:spTree>
    <p:extLst>
      <p:ext uri="{BB962C8B-B14F-4D97-AF65-F5344CB8AC3E}">
        <p14:creationId xmlns:p14="http://schemas.microsoft.com/office/powerpoint/2010/main" val="1603683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FEC1F82C-E7E5-4A3E-BF4A-DB7E8783293E}" type="datetimeFigureOut">
              <a:rPr lang="es-PE" smtClean="0"/>
              <a:t>30/05/2018</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AC78A9E7-5D96-491E-9FCC-914253BF9FC2}" type="slidenum">
              <a:rPr lang="es-PE" smtClean="0"/>
              <a:t>‹Nº›</a:t>
            </a:fld>
            <a:endParaRPr lang="es-PE"/>
          </a:p>
        </p:txBody>
      </p:sp>
    </p:spTree>
    <p:extLst>
      <p:ext uri="{BB962C8B-B14F-4D97-AF65-F5344CB8AC3E}">
        <p14:creationId xmlns:p14="http://schemas.microsoft.com/office/powerpoint/2010/main" val="3753447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EC1F82C-E7E5-4A3E-BF4A-DB7E8783293E}" type="datetimeFigureOut">
              <a:rPr lang="es-PE" smtClean="0"/>
              <a:t>30/05/2018</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AC78A9E7-5D96-491E-9FCC-914253BF9FC2}" type="slidenum">
              <a:rPr lang="es-PE" smtClean="0"/>
              <a:t>‹Nº›</a:t>
            </a:fld>
            <a:endParaRPr lang="es-PE"/>
          </a:p>
        </p:txBody>
      </p:sp>
    </p:spTree>
    <p:extLst>
      <p:ext uri="{BB962C8B-B14F-4D97-AF65-F5344CB8AC3E}">
        <p14:creationId xmlns:p14="http://schemas.microsoft.com/office/powerpoint/2010/main" val="1467455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FEC1F82C-E7E5-4A3E-BF4A-DB7E8783293E}" type="datetimeFigureOut">
              <a:rPr lang="es-PE" smtClean="0"/>
              <a:t>30/05/2018</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AC78A9E7-5D96-491E-9FCC-914253BF9FC2}" type="slidenum">
              <a:rPr lang="es-PE" smtClean="0"/>
              <a:t>‹Nº›</a:t>
            </a:fld>
            <a:endParaRPr lang="es-PE"/>
          </a:p>
        </p:txBody>
      </p:sp>
    </p:spTree>
    <p:extLst>
      <p:ext uri="{BB962C8B-B14F-4D97-AF65-F5344CB8AC3E}">
        <p14:creationId xmlns:p14="http://schemas.microsoft.com/office/powerpoint/2010/main" val="3293674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FEC1F82C-E7E5-4A3E-BF4A-DB7E8783293E}" type="datetimeFigureOut">
              <a:rPr lang="es-PE" smtClean="0"/>
              <a:t>30/05/2018</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AC78A9E7-5D96-491E-9FCC-914253BF9FC2}" type="slidenum">
              <a:rPr lang="es-PE" smtClean="0"/>
              <a:t>‹Nº›</a:t>
            </a:fld>
            <a:endParaRPr lang="es-PE"/>
          </a:p>
        </p:txBody>
      </p:sp>
    </p:spTree>
    <p:extLst>
      <p:ext uri="{BB962C8B-B14F-4D97-AF65-F5344CB8AC3E}">
        <p14:creationId xmlns:p14="http://schemas.microsoft.com/office/powerpoint/2010/main" val="3641510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C1F82C-E7E5-4A3E-BF4A-DB7E8783293E}" type="datetimeFigureOut">
              <a:rPr lang="es-PE" smtClean="0"/>
              <a:t>30/05/2018</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78A9E7-5D96-491E-9FCC-914253BF9FC2}" type="slidenum">
              <a:rPr lang="es-PE" smtClean="0"/>
              <a:t>‹Nº›</a:t>
            </a:fld>
            <a:endParaRPr lang="es-PE"/>
          </a:p>
        </p:txBody>
      </p:sp>
    </p:spTree>
    <p:extLst>
      <p:ext uri="{BB962C8B-B14F-4D97-AF65-F5344CB8AC3E}">
        <p14:creationId xmlns:p14="http://schemas.microsoft.com/office/powerpoint/2010/main" val="1946094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PE"/>
          </a:p>
        </p:txBody>
      </p:sp>
      <p:sp>
        <p:nvSpPr>
          <p:cNvPr id="3" name="Subtítulo 2"/>
          <p:cNvSpPr>
            <a:spLocks noGrp="1"/>
          </p:cNvSpPr>
          <p:nvPr>
            <p:ph type="subTitle" idx="1"/>
          </p:nvPr>
        </p:nvSpPr>
        <p:spPr/>
        <p:txBody>
          <a:bodyPr/>
          <a:lstStyle/>
          <a:p>
            <a:endParaRPr lang="es-PE"/>
          </a:p>
        </p:txBody>
      </p:sp>
      <p:pic>
        <p:nvPicPr>
          <p:cNvPr id="4" name="Imagen 3">
            <a:extLst>
              <a:ext uri="{FF2B5EF4-FFF2-40B4-BE49-F238E27FC236}">
                <a16:creationId xmlns:a16="http://schemas.microsoft.com/office/drawing/2014/main" id="{86FA6C99-ADA3-4CB1-9F76-D610D6BDF8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p:cNvSpPr txBox="1"/>
          <p:nvPr/>
        </p:nvSpPr>
        <p:spPr>
          <a:xfrm>
            <a:off x="560832" y="548640"/>
            <a:ext cx="10936224" cy="4478149"/>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PE" sz="3500" dirty="0" smtClean="0">
                <a:solidFill>
                  <a:schemeClr val="bg1"/>
                </a:solidFill>
                <a:latin typeface="Arial" panose="020B0604020202020204" pitchFamily="34" charset="0"/>
                <a:cs typeface="Arial" panose="020B0604020202020204" pitchFamily="34" charset="0"/>
              </a:rPr>
              <a:t>Relaciones entre tablas: </a:t>
            </a:r>
          </a:p>
          <a:p>
            <a:pPr algn="just"/>
            <a:endParaRPr lang="es-PE" sz="2500" dirty="0" smtClean="0">
              <a:solidFill>
                <a:schemeClr val="bg1"/>
              </a:solidFill>
              <a:latin typeface="Arial" panose="020B0604020202020204" pitchFamily="34" charset="0"/>
              <a:cs typeface="Arial" panose="020B0604020202020204" pitchFamily="34" charset="0"/>
            </a:endParaRPr>
          </a:p>
          <a:p>
            <a:pPr algn="just"/>
            <a:r>
              <a:rPr lang="es-PE" sz="2500" dirty="0">
                <a:solidFill>
                  <a:schemeClr val="bg1"/>
                </a:solidFill>
                <a:latin typeface="Arial" panose="020B0604020202020204" pitchFamily="34" charset="0"/>
                <a:cs typeface="Arial" panose="020B0604020202020204" pitchFamily="34" charset="0"/>
              </a:rPr>
              <a:t>Para que los datos de las tablas se puedan seleccionar, encontrar y procesar de forma rápida y eficaz, es necesario que las tablas no se encuentren aisladas unas de otras. </a:t>
            </a:r>
            <a:endParaRPr lang="es-PE" sz="2500" dirty="0" smtClean="0">
              <a:solidFill>
                <a:schemeClr val="bg1"/>
              </a:solidFill>
              <a:latin typeface="Arial" panose="020B0604020202020204" pitchFamily="34" charset="0"/>
              <a:cs typeface="Arial" panose="020B0604020202020204" pitchFamily="34" charset="0"/>
            </a:endParaRPr>
          </a:p>
          <a:p>
            <a:pPr algn="just"/>
            <a:endParaRPr lang="es-PE" sz="2500" dirty="0">
              <a:solidFill>
                <a:schemeClr val="bg1"/>
              </a:solidFill>
              <a:latin typeface="Arial" panose="020B0604020202020204" pitchFamily="34" charset="0"/>
              <a:cs typeface="Arial" panose="020B0604020202020204" pitchFamily="34" charset="0"/>
            </a:endParaRPr>
          </a:p>
          <a:p>
            <a:pPr algn="just"/>
            <a:r>
              <a:rPr lang="es-PE" sz="2500" dirty="0" smtClean="0">
                <a:solidFill>
                  <a:schemeClr val="bg1"/>
                </a:solidFill>
                <a:latin typeface="Arial" panose="020B0604020202020204" pitchFamily="34" charset="0"/>
                <a:cs typeface="Arial" panose="020B0604020202020204" pitchFamily="34" charset="0"/>
              </a:rPr>
              <a:t>Las </a:t>
            </a:r>
            <a:r>
              <a:rPr lang="es-PE" sz="2500" dirty="0">
                <a:solidFill>
                  <a:schemeClr val="bg1"/>
                </a:solidFill>
                <a:latin typeface="Arial" panose="020B0604020202020204" pitchFamily="34" charset="0"/>
                <a:cs typeface="Arial" panose="020B0604020202020204" pitchFamily="34" charset="0"/>
              </a:rPr>
              <a:t>tablas tienen que estar relacionadas con otras formando estructuras relacionales. La relación es una asociación establecida entre campos comunes (columnas) en dos tablas. Los campos que entran en relación pueden llamarse de distinta manera, pero tienen que ser del mismo tipo de datos.</a:t>
            </a:r>
          </a:p>
        </p:txBody>
      </p:sp>
    </p:spTree>
    <p:extLst>
      <p:ext uri="{BB962C8B-B14F-4D97-AF65-F5344CB8AC3E}">
        <p14:creationId xmlns:p14="http://schemas.microsoft.com/office/powerpoint/2010/main" val="3949779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wipe(down)">
                                      <p:cBhvr>
                                        <p:cTn id="1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endParaRPr lang="es-PE"/>
          </a:p>
        </p:txBody>
      </p:sp>
      <p:pic>
        <p:nvPicPr>
          <p:cNvPr id="4" name="Imagen 3">
            <a:extLst>
              <a:ext uri="{FF2B5EF4-FFF2-40B4-BE49-F238E27FC236}">
                <a16:creationId xmlns:a16="http://schemas.microsoft.com/office/drawing/2014/main" id="{86FA6C99-ADA3-4CB1-9F76-D610D6BDF8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p:cNvSpPr txBox="1"/>
          <p:nvPr/>
        </p:nvSpPr>
        <p:spPr>
          <a:xfrm>
            <a:off x="560832" y="548640"/>
            <a:ext cx="10936224" cy="2015936"/>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PE" sz="2500" dirty="0" smtClean="0">
                <a:solidFill>
                  <a:schemeClr val="bg1"/>
                </a:solidFill>
                <a:latin typeface="Arial" panose="020B0604020202020204" pitchFamily="34" charset="0"/>
                <a:cs typeface="Arial" panose="020B0604020202020204" pitchFamily="34" charset="0"/>
              </a:rPr>
              <a:t>Las relaciones pueden ser de 3 tipos: </a:t>
            </a:r>
          </a:p>
          <a:p>
            <a:endParaRPr lang="es-PE" sz="2500" dirty="0">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PE" sz="2500" dirty="0" smtClean="0">
                <a:solidFill>
                  <a:schemeClr val="bg1"/>
                </a:solidFill>
                <a:latin typeface="Arial" panose="020B0604020202020204" pitchFamily="34" charset="0"/>
                <a:cs typeface="Arial" panose="020B0604020202020204" pitchFamily="34" charset="0"/>
              </a:rPr>
              <a:t>Relación de uno a uno</a:t>
            </a:r>
          </a:p>
          <a:p>
            <a:pPr marL="342900" indent="-342900">
              <a:buFont typeface="Arial" panose="020B0604020202020204" pitchFamily="34" charset="0"/>
              <a:buChar char="•"/>
            </a:pPr>
            <a:r>
              <a:rPr lang="es-PE" sz="2500" dirty="0">
                <a:solidFill>
                  <a:schemeClr val="bg1"/>
                </a:solidFill>
                <a:latin typeface="Arial" panose="020B0604020202020204" pitchFamily="34" charset="0"/>
                <a:cs typeface="Arial" panose="020B0604020202020204" pitchFamily="34" charset="0"/>
              </a:rPr>
              <a:t>Relación de </a:t>
            </a:r>
            <a:r>
              <a:rPr lang="es-PE" sz="2500" dirty="0" smtClean="0">
                <a:solidFill>
                  <a:schemeClr val="bg1"/>
                </a:solidFill>
                <a:latin typeface="Arial" panose="020B0604020202020204" pitchFamily="34" charset="0"/>
                <a:cs typeface="Arial" panose="020B0604020202020204" pitchFamily="34" charset="0"/>
              </a:rPr>
              <a:t>uno a muchos</a:t>
            </a:r>
          </a:p>
          <a:p>
            <a:pPr marL="342900" indent="-342900">
              <a:buFont typeface="Arial" panose="020B0604020202020204" pitchFamily="34" charset="0"/>
              <a:buChar char="•"/>
            </a:pPr>
            <a:r>
              <a:rPr lang="es-PE" sz="2500" dirty="0">
                <a:solidFill>
                  <a:schemeClr val="bg1"/>
                </a:solidFill>
                <a:latin typeface="Arial" panose="020B0604020202020204" pitchFamily="34" charset="0"/>
                <a:cs typeface="Arial" panose="020B0604020202020204" pitchFamily="34" charset="0"/>
              </a:rPr>
              <a:t>Relación de </a:t>
            </a:r>
            <a:r>
              <a:rPr lang="es-PE" sz="2500" dirty="0" smtClean="0">
                <a:solidFill>
                  <a:schemeClr val="bg1"/>
                </a:solidFill>
                <a:latin typeface="Arial" panose="020B0604020202020204" pitchFamily="34" charset="0"/>
                <a:cs typeface="Arial" panose="020B0604020202020204" pitchFamily="34" charset="0"/>
              </a:rPr>
              <a:t>muchos a muchos</a:t>
            </a:r>
            <a:endParaRPr lang="es-PE" sz="25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8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wipe(down)">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down)">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pic>
        <p:nvPicPr>
          <p:cNvPr id="4" name="Imagen 3">
            <a:extLst>
              <a:ext uri="{FF2B5EF4-FFF2-40B4-BE49-F238E27FC236}">
                <a16:creationId xmlns:a16="http://schemas.microsoft.com/office/drawing/2014/main" id="{86FA6C99-ADA3-4CB1-9F76-D610D6BDF8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p:cNvSpPr txBox="1"/>
          <p:nvPr/>
        </p:nvSpPr>
        <p:spPr>
          <a:xfrm>
            <a:off x="560832" y="548640"/>
            <a:ext cx="10936224" cy="1646605"/>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PE" sz="3000" dirty="0" smtClean="0">
                <a:solidFill>
                  <a:schemeClr val="bg1"/>
                </a:solidFill>
                <a:latin typeface="Arial" panose="020B0604020202020204" pitchFamily="34" charset="0"/>
                <a:cs typeface="Arial" panose="020B0604020202020204" pitchFamily="34" charset="0"/>
              </a:rPr>
              <a:t>Relación de uno a uno: </a:t>
            </a:r>
          </a:p>
          <a:p>
            <a:endParaRPr lang="es-PE" sz="2500" dirty="0">
              <a:solidFill>
                <a:schemeClr val="bg1"/>
              </a:solidFill>
              <a:latin typeface="Arial" panose="020B0604020202020204" pitchFamily="34" charset="0"/>
              <a:cs typeface="Arial" panose="020B0604020202020204" pitchFamily="34" charset="0"/>
            </a:endParaRPr>
          </a:p>
          <a:p>
            <a:pPr algn="just"/>
            <a:r>
              <a:rPr lang="es-PE" sz="2300" dirty="0" smtClean="0">
                <a:solidFill>
                  <a:schemeClr val="bg1"/>
                </a:solidFill>
                <a:latin typeface="Arial" panose="020B0604020202020204" pitchFamily="34" charset="0"/>
                <a:cs typeface="Arial" panose="020B0604020202020204" pitchFamily="34" charset="0"/>
              </a:rPr>
              <a:t>Estas se dan cuando un registro está relacionado con otro y con ese solamente, y a su vez este segundo también estará relacionado solamente con el primero.</a:t>
            </a:r>
            <a:endParaRPr lang="es-PE" sz="2300" dirty="0">
              <a:solidFill>
                <a:schemeClr val="bg1"/>
              </a:solidFill>
              <a:latin typeface="Arial" panose="020B0604020202020204" pitchFamily="34" charset="0"/>
              <a:cs typeface="Arial" panose="020B0604020202020204" pitchFamily="34" charset="0"/>
            </a:endParaRP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1729970835"/>
              </p:ext>
            </p:extLst>
          </p:nvPr>
        </p:nvGraphicFramePr>
        <p:xfrm>
          <a:off x="1231392" y="3043435"/>
          <a:ext cx="2487168" cy="1957261"/>
        </p:xfrm>
        <a:graphic>
          <a:graphicData uri="http://schemas.openxmlformats.org/drawingml/2006/table">
            <a:tbl>
              <a:tblPr firstRow="1" bandRow="1">
                <a:tableStyleId>{5C22544A-7EE6-4342-B048-85BDC9FD1C3A}</a:tableStyleId>
              </a:tblPr>
              <a:tblGrid>
                <a:gridCol w="2487168">
                  <a:extLst>
                    <a:ext uri="{9D8B030D-6E8A-4147-A177-3AD203B41FA5}">
                      <a16:colId xmlns:a16="http://schemas.microsoft.com/office/drawing/2014/main" val="2668294642"/>
                    </a:ext>
                  </a:extLst>
                </a:gridCol>
              </a:tblGrid>
              <a:tr h="416560">
                <a:tc>
                  <a:txBody>
                    <a:bodyPr/>
                    <a:lstStyle/>
                    <a:p>
                      <a:pPr algn="ctr"/>
                      <a:r>
                        <a:rPr lang="es-PE" dirty="0" smtClean="0"/>
                        <a:t>Producto</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2908164"/>
                  </a:ext>
                </a:extLst>
              </a:tr>
              <a:tr h="1540701">
                <a:tc>
                  <a:txBody>
                    <a:bodyPr/>
                    <a:lstStyle/>
                    <a:p>
                      <a:r>
                        <a:rPr lang="es-PE" dirty="0" err="1" smtClean="0"/>
                        <a:t>idProducto</a:t>
                      </a:r>
                      <a:r>
                        <a:rPr lang="es-PE" dirty="0" smtClean="0"/>
                        <a:t>  </a:t>
                      </a:r>
                      <a:r>
                        <a:rPr lang="es-PE" dirty="0" smtClean="0">
                          <a:solidFill>
                            <a:srgbClr val="00B0F0"/>
                          </a:solidFill>
                        </a:rPr>
                        <a:t>INT</a:t>
                      </a:r>
                    </a:p>
                    <a:p>
                      <a:r>
                        <a:rPr lang="es-PE" dirty="0" smtClean="0"/>
                        <a:t>nombre  </a:t>
                      </a:r>
                      <a:r>
                        <a:rPr lang="es-PE" dirty="0" smtClean="0">
                          <a:solidFill>
                            <a:srgbClr val="00B0F0"/>
                          </a:solidFill>
                        </a:rPr>
                        <a:t>VARCHAR(50)</a:t>
                      </a:r>
                    </a:p>
                    <a:p>
                      <a:r>
                        <a:rPr lang="es-PE" dirty="0" smtClean="0"/>
                        <a:t>precio </a:t>
                      </a:r>
                      <a:r>
                        <a:rPr lang="es-PE" baseline="0" dirty="0" smtClean="0"/>
                        <a:t> </a:t>
                      </a:r>
                      <a:r>
                        <a:rPr lang="es-PE" baseline="0" dirty="0" smtClean="0">
                          <a:solidFill>
                            <a:srgbClr val="00B0F0"/>
                          </a:solidFill>
                        </a:rPr>
                        <a:t>DECIMAL(10,2)</a:t>
                      </a:r>
                    </a:p>
                    <a:p>
                      <a:r>
                        <a:rPr lang="es-PE" baseline="0" dirty="0" err="1" smtClean="0"/>
                        <a:t>fecha_venta</a:t>
                      </a:r>
                      <a:r>
                        <a:rPr lang="es-PE" baseline="0" dirty="0" smtClean="0"/>
                        <a:t>  </a:t>
                      </a:r>
                      <a:r>
                        <a:rPr lang="es-PE" baseline="0" dirty="0" smtClean="0">
                          <a:solidFill>
                            <a:srgbClr val="00B0F0"/>
                          </a:solidFill>
                        </a:rPr>
                        <a:t>DATE</a:t>
                      </a:r>
                      <a:endParaRPr lang="es-PE" dirty="0">
                        <a:solidFill>
                          <a:srgbClr val="00B0F0"/>
                        </a:solidFill>
                      </a:endParaRP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3026184122"/>
                  </a:ext>
                </a:extLst>
              </a:tr>
            </a:tbl>
          </a:graphicData>
        </a:graphic>
      </p:graphicFrame>
      <p:pic>
        <p:nvPicPr>
          <p:cNvPr id="1026" name="Picture 2" descr="Resultado de imagen para oreo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1392" y="5361516"/>
            <a:ext cx="2487168" cy="56783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Marcador de contenido 5"/>
          <p:cNvGraphicFramePr>
            <a:graphicFrameLocks/>
          </p:cNvGraphicFramePr>
          <p:nvPr>
            <p:extLst>
              <p:ext uri="{D42A27DB-BD31-4B8C-83A1-F6EECF244321}">
                <p14:modId xmlns:p14="http://schemas.microsoft.com/office/powerpoint/2010/main" val="3089822768"/>
              </p:ext>
            </p:extLst>
          </p:nvPr>
        </p:nvGraphicFramePr>
        <p:xfrm>
          <a:off x="5943600" y="3385033"/>
          <a:ext cx="2487168" cy="1280160"/>
        </p:xfrm>
        <a:graphic>
          <a:graphicData uri="http://schemas.openxmlformats.org/drawingml/2006/table">
            <a:tbl>
              <a:tblPr firstRow="1" bandRow="1">
                <a:tableStyleId>{5C22544A-7EE6-4342-B048-85BDC9FD1C3A}</a:tableStyleId>
              </a:tblPr>
              <a:tblGrid>
                <a:gridCol w="2487168">
                  <a:extLst>
                    <a:ext uri="{9D8B030D-6E8A-4147-A177-3AD203B41FA5}">
                      <a16:colId xmlns:a16="http://schemas.microsoft.com/office/drawing/2014/main" val="2668294642"/>
                    </a:ext>
                  </a:extLst>
                </a:gridCol>
              </a:tblGrid>
              <a:tr h="270760">
                <a:tc>
                  <a:txBody>
                    <a:bodyPr/>
                    <a:lstStyle/>
                    <a:p>
                      <a:pPr algn="ctr"/>
                      <a:r>
                        <a:rPr lang="es-PE" dirty="0" err="1" smtClean="0"/>
                        <a:t>Codigo_Barras</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2908164"/>
                  </a:ext>
                </a:extLst>
              </a:tr>
              <a:tr h="5994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err="1" smtClean="0"/>
                        <a:t>idCodigo</a:t>
                      </a:r>
                      <a:r>
                        <a:rPr lang="es-PE" baseline="0" dirty="0" smtClean="0"/>
                        <a:t> </a:t>
                      </a:r>
                      <a:r>
                        <a:rPr lang="es-PE" dirty="0" smtClean="0">
                          <a:solidFill>
                            <a:srgbClr val="00B0F0"/>
                          </a:solidFill>
                        </a:rPr>
                        <a:t>INT</a:t>
                      </a:r>
                    </a:p>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solidFill>
                            <a:schemeClr val="tx1"/>
                          </a:solidFill>
                        </a:rPr>
                        <a:t>serial</a:t>
                      </a:r>
                      <a:r>
                        <a:rPr lang="es-PE" dirty="0" smtClean="0">
                          <a:solidFill>
                            <a:srgbClr val="00B0F0"/>
                          </a:solidFill>
                        </a:rPr>
                        <a:t> VARCHAR (30)</a:t>
                      </a:r>
                    </a:p>
                    <a:p>
                      <a:r>
                        <a:rPr lang="es-PE" dirty="0" err="1" smtClean="0">
                          <a:solidFill>
                            <a:srgbClr val="00B050"/>
                          </a:solidFill>
                        </a:rPr>
                        <a:t>idProducto</a:t>
                      </a:r>
                      <a:r>
                        <a:rPr lang="es-PE" baseline="0" dirty="0" smtClean="0">
                          <a:solidFill>
                            <a:srgbClr val="00B0F0"/>
                          </a:solidFill>
                        </a:rPr>
                        <a:t>  INT</a:t>
                      </a:r>
                      <a:endParaRPr lang="es-PE" dirty="0">
                        <a:solidFill>
                          <a:srgbClr val="00B0F0"/>
                        </a:solidFill>
                      </a:endParaRP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3026184122"/>
                  </a:ext>
                </a:extLst>
              </a:tr>
            </a:tbl>
          </a:graphicData>
        </a:graphic>
      </p:graphicFrame>
      <p:pic>
        <p:nvPicPr>
          <p:cNvPr id="1028" name="Picture 4" descr="Resultado de imagen para codigo de barra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5000696"/>
            <a:ext cx="2487168" cy="848189"/>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ector recto 9"/>
          <p:cNvCxnSpPr>
            <a:stCxn id="6" idx="3"/>
            <a:endCxn id="8" idx="1"/>
          </p:cNvCxnSpPr>
          <p:nvPr/>
        </p:nvCxnSpPr>
        <p:spPr>
          <a:xfrm>
            <a:off x="3718560" y="4022065"/>
            <a:ext cx="2225040" cy="304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3742944" y="3669792"/>
            <a:ext cx="301686" cy="369332"/>
          </a:xfrm>
          <a:prstGeom prst="rect">
            <a:avLst/>
          </a:prstGeom>
          <a:noFill/>
        </p:spPr>
        <p:txBody>
          <a:bodyPr wrap="none" rtlCol="0">
            <a:spAutoFit/>
          </a:bodyPr>
          <a:lstStyle/>
          <a:p>
            <a:r>
              <a:rPr lang="es-PE" dirty="0" smtClean="0">
                <a:solidFill>
                  <a:schemeClr val="bg1"/>
                </a:solidFill>
              </a:rPr>
              <a:t>1</a:t>
            </a:r>
            <a:endParaRPr lang="es-PE" dirty="0">
              <a:solidFill>
                <a:schemeClr val="bg1"/>
              </a:solidFill>
            </a:endParaRPr>
          </a:p>
        </p:txBody>
      </p:sp>
      <p:sp>
        <p:nvSpPr>
          <p:cNvPr id="15" name="CuadroTexto 14"/>
          <p:cNvSpPr txBox="1"/>
          <p:nvPr/>
        </p:nvSpPr>
        <p:spPr>
          <a:xfrm>
            <a:off x="5626608" y="3688080"/>
            <a:ext cx="301686" cy="369332"/>
          </a:xfrm>
          <a:prstGeom prst="rect">
            <a:avLst/>
          </a:prstGeom>
          <a:noFill/>
        </p:spPr>
        <p:txBody>
          <a:bodyPr wrap="none" rtlCol="0">
            <a:spAutoFit/>
          </a:bodyPr>
          <a:lstStyle/>
          <a:p>
            <a:r>
              <a:rPr lang="es-PE" dirty="0" smtClean="0">
                <a:solidFill>
                  <a:schemeClr val="bg1"/>
                </a:solidFill>
              </a:rPr>
              <a:t>1</a:t>
            </a:r>
            <a:endParaRPr lang="es-PE" dirty="0">
              <a:solidFill>
                <a:schemeClr val="bg1"/>
              </a:solidFill>
            </a:endParaRPr>
          </a:p>
        </p:txBody>
      </p:sp>
    </p:spTree>
    <p:extLst>
      <p:ext uri="{BB962C8B-B14F-4D97-AF65-F5344CB8AC3E}">
        <p14:creationId xmlns:p14="http://schemas.microsoft.com/office/powerpoint/2010/main" val="199089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ipe(down)">
                                      <p:cBhvr>
                                        <p:cTn id="12" dur="500"/>
                                        <p:tgtEl>
                                          <p:spTgt spid="1026"/>
                                        </p:tgtEl>
                                      </p:cBhvr>
                                    </p:animEffect>
                                  </p:childTnLst>
                                </p:cTn>
                              </p:par>
                              <p:par>
                                <p:cTn id="13" presetID="2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par>
                                <p:cTn id="21" presetID="22" presetClass="entr" presetSubtype="4" fill="hold" nodeType="withEffect">
                                  <p:stCondLst>
                                    <p:cond delay="0"/>
                                  </p:stCondLst>
                                  <p:childTnLst>
                                    <p:set>
                                      <p:cBhvr>
                                        <p:cTn id="22" dur="1" fill="hold">
                                          <p:stCondLst>
                                            <p:cond delay="0"/>
                                          </p:stCondLst>
                                        </p:cTn>
                                        <p:tgtEl>
                                          <p:spTgt spid="1028"/>
                                        </p:tgtEl>
                                        <p:attrNameLst>
                                          <p:attrName>style.visibility</p:attrName>
                                        </p:attrNameLst>
                                      </p:cBhvr>
                                      <p:to>
                                        <p:strVal val="visible"/>
                                      </p:to>
                                    </p:set>
                                    <p:animEffect transition="in" filter="wipe(down)">
                                      <p:cBhvr>
                                        <p:cTn id="23" dur="500"/>
                                        <p:tgtEl>
                                          <p:spTgt spid="102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down)">
                                      <p:cBhvr>
                                        <p:cTn id="28" dur="500"/>
                                        <p:tgtEl>
                                          <p:spTgt spid="15"/>
                                        </p:tgtEl>
                                      </p:cBhvr>
                                    </p:animEffect>
                                  </p:childTnLst>
                                </p:cTn>
                              </p:par>
                              <p:par>
                                <p:cTn id="29" presetID="22" presetClass="entr" presetSubtype="4"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6FA6C99-ADA3-4CB1-9F76-D610D6BDF8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p:cNvSpPr txBox="1"/>
          <p:nvPr/>
        </p:nvSpPr>
        <p:spPr>
          <a:xfrm>
            <a:off x="560832" y="548640"/>
            <a:ext cx="10936224" cy="1708160"/>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PE" sz="3000" dirty="0" smtClean="0">
                <a:solidFill>
                  <a:schemeClr val="bg1"/>
                </a:solidFill>
                <a:latin typeface="Arial" panose="020B0604020202020204" pitchFamily="34" charset="0"/>
                <a:cs typeface="Arial" panose="020B0604020202020204" pitchFamily="34" charset="0"/>
              </a:rPr>
              <a:t>Relación de uno a muchos: </a:t>
            </a:r>
          </a:p>
          <a:p>
            <a:endParaRPr lang="es-PE" sz="2500" dirty="0" smtClean="0">
              <a:solidFill>
                <a:schemeClr val="bg1"/>
              </a:solidFill>
              <a:latin typeface="Arial" panose="020B0604020202020204" pitchFamily="34" charset="0"/>
              <a:cs typeface="Arial" panose="020B0604020202020204" pitchFamily="34" charset="0"/>
            </a:endParaRPr>
          </a:p>
          <a:p>
            <a:pPr algn="just"/>
            <a:r>
              <a:rPr lang="es-PE" sz="2500" dirty="0" smtClean="0">
                <a:solidFill>
                  <a:schemeClr val="bg1"/>
                </a:solidFill>
                <a:latin typeface="Arial" panose="020B0604020202020204" pitchFamily="34" charset="0"/>
                <a:cs typeface="Arial" panose="020B0604020202020204" pitchFamily="34" charset="0"/>
              </a:rPr>
              <a:t>En este caso un registro estará relacionado solo con otro, pero este segundo podrá estar relacionado con más de uno.</a:t>
            </a:r>
            <a:endParaRPr lang="es-PE" sz="2500" dirty="0">
              <a:solidFill>
                <a:schemeClr val="bg1"/>
              </a:solidFill>
              <a:latin typeface="Arial" panose="020B0604020202020204" pitchFamily="34" charset="0"/>
              <a:cs typeface="Arial" panose="020B0604020202020204" pitchFamily="34" charset="0"/>
            </a:endParaRP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3925549535"/>
              </p:ext>
            </p:extLst>
          </p:nvPr>
        </p:nvGraphicFramePr>
        <p:xfrm>
          <a:off x="1231392" y="3043435"/>
          <a:ext cx="2487168" cy="1957261"/>
        </p:xfrm>
        <a:graphic>
          <a:graphicData uri="http://schemas.openxmlformats.org/drawingml/2006/table">
            <a:tbl>
              <a:tblPr firstRow="1" bandRow="1">
                <a:tableStyleId>{5C22544A-7EE6-4342-B048-85BDC9FD1C3A}</a:tableStyleId>
              </a:tblPr>
              <a:tblGrid>
                <a:gridCol w="2487168">
                  <a:extLst>
                    <a:ext uri="{9D8B030D-6E8A-4147-A177-3AD203B41FA5}">
                      <a16:colId xmlns:a16="http://schemas.microsoft.com/office/drawing/2014/main" val="2668294642"/>
                    </a:ext>
                  </a:extLst>
                </a:gridCol>
              </a:tblGrid>
              <a:tr h="416560">
                <a:tc>
                  <a:txBody>
                    <a:bodyPr/>
                    <a:lstStyle/>
                    <a:p>
                      <a:pPr algn="ctr"/>
                      <a:r>
                        <a:rPr lang="es-PE" dirty="0" smtClean="0"/>
                        <a:t>Producto</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2908164"/>
                  </a:ext>
                </a:extLst>
              </a:tr>
              <a:tr h="1540701">
                <a:tc>
                  <a:txBody>
                    <a:bodyPr/>
                    <a:lstStyle/>
                    <a:p>
                      <a:r>
                        <a:rPr lang="es-PE" dirty="0" err="1" smtClean="0"/>
                        <a:t>idProducto</a:t>
                      </a:r>
                      <a:r>
                        <a:rPr lang="es-PE" dirty="0" smtClean="0"/>
                        <a:t>  </a:t>
                      </a:r>
                      <a:r>
                        <a:rPr lang="es-PE" dirty="0" smtClean="0">
                          <a:solidFill>
                            <a:srgbClr val="00B0F0"/>
                          </a:solidFill>
                        </a:rPr>
                        <a:t>INT</a:t>
                      </a:r>
                    </a:p>
                    <a:p>
                      <a:r>
                        <a:rPr lang="es-PE" dirty="0" smtClean="0"/>
                        <a:t>nombre  </a:t>
                      </a:r>
                      <a:r>
                        <a:rPr lang="es-PE" dirty="0" smtClean="0">
                          <a:solidFill>
                            <a:srgbClr val="00B0F0"/>
                          </a:solidFill>
                        </a:rPr>
                        <a:t>VARCHAR(50)</a:t>
                      </a:r>
                    </a:p>
                    <a:p>
                      <a:r>
                        <a:rPr lang="es-PE" dirty="0" smtClean="0"/>
                        <a:t>precio </a:t>
                      </a:r>
                      <a:r>
                        <a:rPr lang="es-PE" baseline="0" dirty="0" smtClean="0"/>
                        <a:t> </a:t>
                      </a:r>
                      <a:r>
                        <a:rPr lang="es-PE" baseline="0" dirty="0" smtClean="0">
                          <a:solidFill>
                            <a:srgbClr val="00B0F0"/>
                          </a:solidFill>
                        </a:rPr>
                        <a:t>DECIMAL(10,2)</a:t>
                      </a:r>
                    </a:p>
                    <a:p>
                      <a:r>
                        <a:rPr lang="es-PE" baseline="0" dirty="0" err="1" smtClean="0"/>
                        <a:t>fecha_venta</a:t>
                      </a:r>
                      <a:r>
                        <a:rPr lang="es-PE" baseline="0" dirty="0" smtClean="0"/>
                        <a:t>  </a:t>
                      </a:r>
                      <a:r>
                        <a:rPr lang="es-PE" baseline="0" dirty="0" smtClean="0">
                          <a:solidFill>
                            <a:srgbClr val="00B0F0"/>
                          </a:solidFill>
                        </a:rPr>
                        <a:t>DATE</a:t>
                      </a:r>
                    </a:p>
                    <a:p>
                      <a:r>
                        <a:rPr lang="es-PE" baseline="0" dirty="0" err="1" smtClean="0">
                          <a:solidFill>
                            <a:srgbClr val="00B050"/>
                          </a:solidFill>
                        </a:rPr>
                        <a:t>idCategoria</a:t>
                      </a:r>
                      <a:r>
                        <a:rPr lang="es-PE" baseline="0" dirty="0" smtClean="0">
                          <a:solidFill>
                            <a:srgbClr val="00B0F0"/>
                          </a:solidFill>
                        </a:rPr>
                        <a:t>  INT</a:t>
                      </a:r>
                      <a:endParaRPr lang="es-PE" dirty="0">
                        <a:solidFill>
                          <a:srgbClr val="00B0F0"/>
                        </a:solidFill>
                      </a:endParaRP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3026184122"/>
                  </a:ext>
                </a:extLst>
              </a:tr>
            </a:tbl>
          </a:graphicData>
        </a:graphic>
      </p:graphicFrame>
      <p:pic>
        <p:nvPicPr>
          <p:cNvPr id="7" name="Picture 2" descr="Resultado de imagen para oreo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1392" y="5361516"/>
            <a:ext cx="2487168" cy="56783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Marcador de contenido 5"/>
          <p:cNvGraphicFramePr>
            <a:graphicFrameLocks/>
          </p:cNvGraphicFramePr>
          <p:nvPr>
            <p:extLst>
              <p:ext uri="{D42A27DB-BD31-4B8C-83A1-F6EECF244321}">
                <p14:modId xmlns:p14="http://schemas.microsoft.com/office/powerpoint/2010/main" val="693666123"/>
              </p:ext>
            </p:extLst>
          </p:nvPr>
        </p:nvGraphicFramePr>
        <p:xfrm>
          <a:off x="5943600" y="3519145"/>
          <a:ext cx="2487168" cy="1005840"/>
        </p:xfrm>
        <a:graphic>
          <a:graphicData uri="http://schemas.openxmlformats.org/drawingml/2006/table">
            <a:tbl>
              <a:tblPr firstRow="1" bandRow="1">
                <a:tableStyleId>{5C22544A-7EE6-4342-B048-85BDC9FD1C3A}</a:tableStyleId>
              </a:tblPr>
              <a:tblGrid>
                <a:gridCol w="2487168">
                  <a:extLst>
                    <a:ext uri="{9D8B030D-6E8A-4147-A177-3AD203B41FA5}">
                      <a16:colId xmlns:a16="http://schemas.microsoft.com/office/drawing/2014/main" val="2668294642"/>
                    </a:ext>
                  </a:extLst>
                </a:gridCol>
              </a:tblGrid>
              <a:tr h="270760">
                <a:tc>
                  <a:txBody>
                    <a:bodyPr/>
                    <a:lstStyle/>
                    <a:p>
                      <a:pPr algn="ctr"/>
                      <a:r>
                        <a:rPr lang="es-PE" dirty="0" smtClean="0"/>
                        <a:t>Categoría</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2908164"/>
                  </a:ext>
                </a:extLst>
              </a:tr>
              <a:tr h="5994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err="1" smtClean="0"/>
                        <a:t>idCategoria</a:t>
                      </a:r>
                      <a:r>
                        <a:rPr lang="es-PE" baseline="0" dirty="0" smtClean="0"/>
                        <a:t> </a:t>
                      </a:r>
                      <a:r>
                        <a:rPr lang="es-PE" dirty="0" smtClean="0">
                          <a:solidFill>
                            <a:srgbClr val="00B0F0"/>
                          </a:solidFill>
                        </a:rPr>
                        <a:t>INT</a:t>
                      </a:r>
                    </a:p>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solidFill>
                            <a:schemeClr val="tx1"/>
                          </a:solidFill>
                        </a:rPr>
                        <a:t>nombre  </a:t>
                      </a:r>
                      <a:r>
                        <a:rPr lang="es-PE" baseline="0" dirty="0" smtClean="0">
                          <a:solidFill>
                            <a:srgbClr val="00B0F0"/>
                          </a:solidFill>
                        </a:rPr>
                        <a:t>VARCHAR(30)</a:t>
                      </a:r>
                      <a:endParaRPr lang="es-PE" dirty="0">
                        <a:solidFill>
                          <a:srgbClr val="00B0F0"/>
                        </a:solidFill>
                      </a:endParaRP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3026184122"/>
                  </a:ext>
                </a:extLst>
              </a:tr>
            </a:tbl>
          </a:graphicData>
        </a:graphic>
      </p:graphicFrame>
      <p:sp>
        <p:nvSpPr>
          <p:cNvPr id="9" name="CuadroTexto 8"/>
          <p:cNvSpPr txBox="1"/>
          <p:nvPr/>
        </p:nvSpPr>
        <p:spPr>
          <a:xfrm>
            <a:off x="6153888" y="4805624"/>
            <a:ext cx="2066591" cy="707886"/>
          </a:xfrm>
          <a:prstGeom prst="rect">
            <a:avLst/>
          </a:prstGeom>
          <a:noFill/>
        </p:spPr>
        <p:txBody>
          <a:bodyPr wrap="none" rtlCol="0">
            <a:spAutoFit/>
          </a:bodyPr>
          <a:lstStyle/>
          <a:p>
            <a:r>
              <a:rPr lang="es-PE" sz="4000" dirty="0" smtClean="0">
                <a:solidFill>
                  <a:schemeClr val="bg1"/>
                </a:solidFill>
                <a:latin typeface="Arial" panose="020B0604020202020204" pitchFamily="34" charset="0"/>
                <a:cs typeface="Arial" panose="020B0604020202020204" pitchFamily="34" charset="0"/>
              </a:rPr>
              <a:t>Galletas</a:t>
            </a:r>
            <a:endParaRPr lang="es-PE" sz="4000" dirty="0">
              <a:solidFill>
                <a:schemeClr val="bg1"/>
              </a:solidFill>
              <a:latin typeface="Arial" panose="020B0604020202020204" pitchFamily="34" charset="0"/>
              <a:cs typeface="Arial" panose="020B0604020202020204" pitchFamily="34" charset="0"/>
            </a:endParaRPr>
          </a:p>
        </p:txBody>
      </p:sp>
      <p:cxnSp>
        <p:nvCxnSpPr>
          <p:cNvPr id="10" name="Conector recto 9"/>
          <p:cNvCxnSpPr/>
          <p:nvPr/>
        </p:nvCxnSpPr>
        <p:spPr>
          <a:xfrm>
            <a:off x="3718560" y="4022065"/>
            <a:ext cx="222504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CuadroTexto 10"/>
          <p:cNvSpPr txBox="1"/>
          <p:nvPr/>
        </p:nvSpPr>
        <p:spPr>
          <a:xfrm>
            <a:off x="3742944" y="3669792"/>
            <a:ext cx="333746" cy="369332"/>
          </a:xfrm>
          <a:prstGeom prst="rect">
            <a:avLst/>
          </a:prstGeom>
          <a:noFill/>
        </p:spPr>
        <p:txBody>
          <a:bodyPr wrap="none" rtlCol="0">
            <a:spAutoFit/>
          </a:bodyPr>
          <a:lstStyle/>
          <a:p>
            <a:r>
              <a:rPr lang="es-PE" dirty="0">
                <a:solidFill>
                  <a:schemeClr val="bg1"/>
                </a:solidFill>
              </a:rPr>
              <a:t>N</a:t>
            </a:r>
          </a:p>
        </p:txBody>
      </p:sp>
      <p:sp>
        <p:nvSpPr>
          <p:cNvPr id="12" name="CuadroTexto 11"/>
          <p:cNvSpPr txBox="1"/>
          <p:nvPr/>
        </p:nvSpPr>
        <p:spPr>
          <a:xfrm>
            <a:off x="5626608" y="3688080"/>
            <a:ext cx="301686" cy="369332"/>
          </a:xfrm>
          <a:prstGeom prst="rect">
            <a:avLst/>
          </a:prstGeom>
          <a:noFill/>
        </p:spPr>
        <p:txBody>
          <a:bodyPr wrap="none" rtlCol="0">
            <a:spAutoFit/>
          </a:bodyPr>
          <a:lstStyle/>
          <a:p>
            <a:r>
              <a:rPr lang="es-PE" dirty="0" smtClean="0">
                <a:solidFill>
                  <a:schemeClr val="bg1"/>
                </a:solidFill>
              </a:rPr>
              <a:t>1</a:t>
            </a:r>
            <a:endParaRPr lang="es-PE" dirty="0">
              <a:solidFill>
                <a:schemeClr val="bg1"/>
              </a:solidFill>
            </a:endParaRPr>
          </a:p>
        </p:txBody>
      </p:sp>
    </p:spTree>
    <p:extLst>
      <p:ext uri="{BB962C8B-B14F-4D97-AF65-F5344CB8AC3E}">
        <p14:creationId xmlns:p14="http://schemas.microsoft.com/office/powerpoint/2010/main" val="262030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par>
                                <p:cTn id="13" presetID="2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par>
                                <p:cTn id="29" presetID="22" presetClass="entr" presetSubtype="4"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6FA6C99-ADA3-4CB1-9F76-D610D6BDF8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p:cNvSpPr txBox="1"/>
          <p:nvPr/>
        </p:nvSpPr>
        <p:spPr>
          <a:xfrm>
            <a:off x="560832" y="548640"/>
            <a:ext cx="10936224" cy="2092881"/>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PE" sz="3000" dirty="0" smtClean="0">
                <a:solidFill>
                  <a:schemeClr val="bg1"/>
                </a:solidFill>
                <a:latin typeface="Arial" panose="020B0604020202020204" pitchFamily="34" charset="0"/>
                <a:cs typeface="Arial" panose="020B0604020202020204" pitchFamily="34" charset="0"/>
              </a:rPr>
              <a:t>Relación de muchos a muchos: </a:t>
            </a:r>
          </a:p>
          <a:p>
            <a:endParaRPr lang="es-PE" sz="2500" dirty="0" smtClean="0">
              <a:solidFill>
                <a:schemeClr val="bg1"/>
              </a:solidFill>
              <a:latin typeface="Arial" panose="020B0604020202020204" pitchFamily="34" charset="0"/>
              <a:cs typeface="Arial" panose="020B0604020202020204" pitchFamily="34" charset="0"/>
            </a:endParaRPr>
          </a:p>
          <a:p>
            <a:pPr algn="just"/>
            <a:r>
              <a:rPr lang="es-PE" sz="2500" dirty="0" smtClean="0">
                <a:solidFill>
                  <a:schemeClr val="bg1"/>
                </a:solidFill>
                <a:latin typeface="Arial" panose="020B0604020202020204" pitchFamily="34" charset="0"/>
                <a:cs typeface="Arial" panose="020B0604020202020204" pitchFamily="34" charset="0"/>
              </a:rPr>
              <a:t>En las relaciones muchos a muchos a cada registro de la tabla A, se le pueden asociar varios registros de la tabla B, y cada registro de la tabla B puede estar relacionado con más de un registro de la tabla A.</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1514657116"/>
              </p:ext>
            </p:extLst>
          </p:nvPr>
        </p:nvGraphicFramePr>
        <p:xfrm>
          <a:off x="658368" y="3043435"/>
          <a:ext cx="2487168" cy="1957261"/>
        </p:xfrm>
        <a:graphic>
          <a:graphicData uri="http://schemas.openxmlformats.org/drawingml/2006/table">
            <a:tbl>
              <a:tblPr firstRow="1" bandRow="1">
                <a:tableStyleId>{5C22544A-7EE6-4342-B048-85BDC9FD1C3A}</a:tableStyleId>
              </a:tblPr>
              <a:tblGrid>
                <a:gridCol w="2487168">
                  <a:extLst>
                    <a:ext uri="{9D8B030D-6E8A-4147-A177-3AD203B41FA5}">
                      <a16:colId xmlns:a16="http://schemas.microsoft.com/office/drawing/2014/main" val="2668294642"/>
                    </a:ext>
                  </a:extLst>
                </a:gridCol>
              </a:tblGrid>
              <a:tr h="416560">
                <a:tc>
                  <a:txBody>
                    <a:bodyPr/>
                    <a:lstStyle/>
                    <a:p>
                      <a:pPr algn="ctr"/>
                      <a:r>
                        <a:rPr lang="es-PE" dirty="0" smtClean="0"/>
                        <a:t>Producto</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2908164"/>
                  </a:ext>
                </a:extLst>
              </a:tr>
              <a:tr h="1540701">
                <a:tc>
                  <a:txBody>
                    <a:bodyPr/>
                    <a:lstStyle/>
                    <a:p>
                      <a:r>
                        <a:rPr lang="es-PE" dirty="0" err="1" smtClean="0"/>
                        <a:t>idProducto</a:t>
                      </a:r>
                      <a:r>
                        <a:rPr lang="es-PE" dirty="0" smtClean="0"/>
                        <a:t>  </a:t>
                      </a:r>
                      <a:r>
                        <a:rPr lang="es-PE" dirty="0" smtClean="0">
                          <a:solidFill>
                            <a:srgbClr val="00B0F0"/>
                          </a:solidFill>
                        </a:rPr>
                        <a:t>INT</a:t>
                      </a:r>
                    </a:p>
                    <a:p>
                      <a:r>
                        <a:rPr lang="es-PE" dirty="0" smtClean="0"/>
                        <a:t>nombre  </a:t>
                      </a:r>
                      <a:r>
                        <a:rPr lang="es-PE" dirty="0" smtClean="0">
                          <a:solidFill>
                            <a:srgbClr val="00B0F0"/>
                          </a:solidFill>
                        </a:rPr>
                        <a:t>VARCHAR(50)</a:t>
                      </a:r>
                    </a:p>
                    <a:p>
                      <a:r>
                        <a:rPr lang="es-PE" dirty="0" smtClean="0"/>
                        <a:t>precio </a:t>
                      </a:r>
                      <a:r>
                        <a:rPr lang="es-PE" baseline="0" dirty="0" smtClean="0"/>
                        <a:t> </a:t>
                      </a:r>
                      <a:r>
                        <a:rPr lang="es-PE" baseline="0" dirty="0" smtClean="0">
                          <a:solidFill>
                            <a:srgbClr val="00B0F0"/>
                          </a:solidFill>
                        </a:rPr>
                        <a:t>DECIMAL(10,2)</a:t>
                      </a:r>
                    </a:p>
                    <a:p>
                      <a:r>
                        <a:rPr lang="es-PE" baseline="0" dirty="0" err="1" smtClean="0"/>
                        <a:t>fecha_venta</a:t>
                      </a:r>
                      <a:r>
                        <a:rPr lang="es-PE" baseline="0" dirty="0" smtClean="0"/>
                        <a:t>  </a:t>
                      </a:r>
                      <a:r>
                        <a:rPr lang="es-PE" baseline="0" dirty="0" smtClean="0">
                          <a:solidFill>
                            <a:srgbClr val="00B0F0"/>
                          </a:solidFill>
                        </a:rPr>
                        <a:t>DATE</a:t>
                      </a: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3026184122"/>
                  </a:ext>
                </a:extLst>
              </a:tr>
            </a:tbl>
          </a:graphicData>
        </a:graphic>
      </p:graphicFrame>
      <p:graphicFrame>
        <p:nvGraphicFramePr>
          <p:cNvPr id="8" name="Marcador de contenido 5"/>
          <p:cNvGraphicFramePr>
            <a:graphicFrameLocks/>
          </p:cNvGraphicFramePr>
          <p:nvPr>
            <p:extLst>
              <p:ext uri="{D42A27DB-BD31-4B8C-83A1-F6EECF244321}">
                <p14:modId xmlns:p14="http://schemas.microsoft.com/office/powerpoint/2010/main" val="2862144723"/>
              </p:ext>
            </p:extLst>
          </p:nvPr>
        </p:nvGraphicFramePr>
        <p:xfrm>
          <a:off x="8667717" y="3510034"/>
          <a:ext cx="2487168" cy="1005840"/>
        </p:xfrm>
        <a:graphic>
          <a:graphicData uri="http://schemas.openxmlformats.org/drawingml/2006/table">
            <a:tbl>
              <a:tblPr firstRow="1" bandRow="1">
                <a:tableStyleId>{5C22544A-7EE6-4342-B048-85BDC9FD1C3A}</a:tableStyleId>
              </a:tblPr>
              <a:tblGrid>
                <a:gridCol w="2487168">
                  <a:extLst>
                    <a:ext uri="{9D8B030D-6E8A-4147-A177-3AD203B41FA5}">
                      <a16:colId xmlns:a16="http://schemas.microsoft.com/office/drawing/2014/main" val="2668294642"/>
                    </a:ext>
                  </a:extLst>
                </a:gridCol>
              </a:tblGrid>
              <a:tr h="270760">
                <a:tc>
                  <a:txBody>
                    <a:bodyPr/>
                    <a:lstStyle/>
                    <a:p>
                      <a:pPr algn="ctr"/>
                      <a:r>
                        <a:rPr lang="es-PE" dirty="0" smtClean="0"/>
                        <a:t>Proveedor</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2908164"/>
                  </a:ext>
                </a:extLst>
              </a:tr>
              <a:tr h="5994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err="1" smtClean="0"/>
                        <a:t>idProveedor</a:t>
                      </a:r>
                      <a:r>
                        <a:rPr lang="es-PE" baseline="0" dirty="0" smtClean="0"/>
                        <a:t> </a:t>
                      </a:r>
                      <a:r>
                        <a:rPr lang="es-PE" dirty="0" smtClean="0">
                          <a:solidFill>
                            <a:srgbClr val="00B0F0"/>
                          </a:solidFill>
                        </a:rPr>
                        <a:t>INT</a:t>
                      </a:r>
                    </a:p>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solidFill>
                            <a:schemeClr val="tx1"/>
                          </a:solidFill>
                        </a:rPr>
                        <a:t>nombre  </a:t>
                      </a:r>
                      <a:r>
                        <a:rPr lang="es-PE" baseline="0" dirty="0" smtClean="0">
                          <a:solidFill>
                            <a:srgbClr val="00B0F0"/>
                          </a:solidFill>
                        </a:rPr>
                        <a:t>VARCHAR(30)</a:t>
                      </a:r>
                      <a:endParaRPr lang="es-PE" dirty="0">
                        <a:solidFill>
                          <a:srgbClr val="00B0F0"/>
                        </a:solidFill>
                      </a:endParaRP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3026184122"/>
                  </a:ext>
                </a:extLst>
              </a:tr>
            </a:tbl>
          </a:graphicData>
        </a:graphic>
      </p:graphicFrame>
      <p:graphicFrame>
        <p:nvGraphicFramePr>
          <p:cNvPr id="10" name="Marcador de contenido 5"/>
          <p:cNvGraphicFramePr>
            <a:graphicFrameLocks/>
          </p:cNvGraphicFramePr>
          <p:nvPr>
            <p:extLst>
              <p:ext uri="{D42A27DB-BD31-4B8C-83A1-F6EECF244321}">
                <p14:modId xmlns:p14="http://schemas.microsoft.com/office/powerpoint/2010/main" val="4173276098"/>
              </p:ext>
            </p:extLst>
          </p:nvPr>
        </p:nvGraphicFramePr>
        <p:xfrm>
          <a:off x="4649714" y="3381985"/>
          <a:ext cx="2487168" cy="1280160"/>
        </p:xfrm>
        <a:graphic>
          <a:graphicData uri="http://schemas.openxmlformats.org/drawingml/2006/table">
            <a:tbl>
              <a:tblPr firstRow="1" bandRow="1">
                <a:tableStyleId>{5C22544A-7EE6-4342-B048-85BDC9FD1C3A}</a:tableStyleId>
              </a:tblPr>
              <a:tblGrid>
                <a:gridCol w="2487168">
                  <a:extLst>
                    <a:ext uri="{9D8B030D-6E8A-4147-A177-3AD203B41FA5}">
                      <a16:colId xmlns:a16="http://schemas.microsoft.com/office/drawing/2014/main" val="2668294642"/>
                    </a:ext>
                  </a:extLst>
                </a:gridCol>
              </a:tblGrid>
              <a:tr h="270760">
                <a:tc>
                  <a:txBody>
                    <a:bodyPr/>
                    <a:lstStyle/>
                    <a:p>
                      <a:pPr algn="ctr"/>
                      <a:r>
                        <a:rPr lang="es-PE" dirty="0" err="1" smtClean="0"/>
                        <a:t>Union_PP</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2908164"/>
                  </a:ext>
                </a:extLst>
              </a:tr>
              <a:tr h="5994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err="1" smtClean="0">
                          <a:solidFill>
                            <a:schemeClr val="tx1"/>
                          </a:solidFill>
                        </a:rPr>
                        <a:t>idUnion</a:t>
                      </a:r>
                      <a:r>
                        <a:rPr lang="es-PE" baseline="0" dirty="0" smtClean="0">
                          <a:solidFill>
                            <a:srgbClr val="00B0F0"/>
                          </a:solidFill>
                        </a:rPr>
                        <a:t>  INT</a:t>
                      </a:r>
                    </a:p>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err="1" smtClean="0">
                          <a:solidFill>
                            <a:srgbClr val="00B050"/>
                          </a:solidFill>
                        </a:rPr>
                        <a:t>idProducto</a:t>
                      </a:r>
                      <a:r>
                        <a:rPr lang="es-PE" baseline="0" dirty="0" smtClean="0">
                          <a:solidFill>
                            <a:srgbClr val="00B0F0"/>
                          </a:solidFill>
                        </a:rPr>
                        <a:t>  INT</a:t>
                      </a:r>
                    </a:p>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err="1" smtClean="0">
                          <a:solidFill>
                            <a:srgbClr val="00B050"/>
                          </a:solidFill>
                        </a:rPr>
                        <a:t>idProveedor</a:t>
                      </a:r>
                      <a:r>
                        <a:rPr lang="es-PE" baseline="0" dirty="0" smtClean="0">
                          <a:solidFill>
                            <a:srgbClr val="00B0F0"/>
                          </a:solidFill>
                        </a:rPr>
                        <a:t>  INT</a:t>
                      </a:r>
                      <a:endParaRPr lang="es-PE" dirty="0">
                        <a:solidFill>
                          <a:srgbClr val="00B0F0"/>
                        </a:solidFill>
                      </a:endParaRP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3026184122"/>
                  </a:ext>
                </a:extLst>
              </a:tr>
            </a:tbl>
          </a:graphicData>
        </a:graphic>
      </p:graphicFrame>
      <p:cxnSp>
        <p:nvCxnSpPr>
          <p:cNvPr id="11" name="Conector recto 10"/>
          <p:cNvCxnSpPr>
            <a:stCxn id="6" idx="3"/>
            <a:endCxn id="10" idx="1"/>
          </p:cNvCxnSpPr>
          <p:nvPr/>
        </p:nvCxnSpPr>
        <p:spPr>
          <a:xfrm>
            <a:off x="3145536" y="4022065"/>
            <a:ext cx="1504178"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4340352" y="3694176"/>
            <a:ext cx="333746" cy="369332"/>
          </a:xfrm>
          <a:prstGeom prst="rect">
            <a:avLst/>
          </a:prstGeom>
          <a:noFill/>
        </p:spPr>
        <p:txBody>
          <a:bodyPr wrap="none" rtlCol="0">
            <a:spAutoFit/>
          </a:bodyPr>
          <a:lstStyle/>
          <a:p>
            <a:r>
              <a:rPr lang="es-PE" dirty="0">
                <a:solidFill>
                  <a:schemeClr val="bg1"/>
                </a:solidFill>
              </a:rPr>
              <a:t>N</a:t>
            </a:r>
          </a:p>
        </p:txBody>
      </p:sp>
      <p:sp>
        <p:nvSpPr>
          <p:cNvPr id="13" name="CuadroTexto 12"/>
          <p:cNvSpPr txBox="1"/>
          <p:nvPr/>
        </p:nvSpPr>
        <p:spPr>
          <a:xfrm>
            <a:off x="3115056" y="3688080"/>
            <a:ext cx="301686" cy="369332"/>
          </a:xfrm>
          <a:prstGeom prst="rect">
            <a:avLst/>
          </a:prstGeom>
          <a:noFill/>
        </p:spPr>
        <p:txBody>
          <a:bodyPr wrap="none" rtlCol="0">
            <a:spAutoFit/>
          </a:bodyPr>
          <a:lstStyle/>
          <a:p>
            <a:r>
              <a:rPr lang="es-PE" dirty="0" smtClean="0">
                <a:solidFill>
                  <a:schemeClr val="bg1"/>
                </a:solidFill>
              </a:rPr>
              <a:t>1</a:t>
            </a:r>
            <a:endParaRPr lang="es-PE" dirty="0">
              <a:solidFill>
                <a:schemeClr val="bg1"/>
              </a:solidFill>
            </a:endParaRPr>
          </a:p>
        </p:txBody>
      </p:sp>
      <p:cxnSp>
        <p:nvCxnSpPr>
          <p:cNvPr id="17" name="Conector recto 16"/>
          <p:cNvCxnSpPr/>
          <p:nvPr/>
        </p:nvCxnSpPr>
        <p:spPr>
          <a:xfrm>
            <a:off x="7138416" y="4028161"/>
            <a:ext cx="1504178"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18" name="CuadroTexto 17"/>
          <p:cNvSpPr txBox="1"/>
          <p:nvPr/>
        </p:nvSpPr>
        <p:spPr>
          <a:xfrm>
            <a:off x="8333232" y="3700272"/>
            <a:ext cx="301686" cy="369332"/>
          </a:xfrm>
          <a:prstGeom prst="rect">
            <a:avLst/>
          </a:prstGeom>
          <a:noFill/>
        </p:spPr>
        <p:txBody>
          <a:bodyPr wrap="none" rtlCol="0">
            <a:spAutoFit/>
          </a:bodyPr>
          <a:lstStyle/>
          <a:p>
            <a:r>
              <a:rPr lang="es-PE" dirty="0" smtClean="0">
                <a:solidFill>
                  <a:schemeClr val="bg1"/>
                </a:solidFill>
              </a:rPr>
              <a:t>1</a:t>
            </a:r>
            <a:endParaRPr lang="es-PE" dirty="0">
              <a:solidFill>
                <a:schemeClr val="bg1"/>
              </a:solidFill>
            </a:endParaRPr>
          </a:p>
        </p:txBody>
      </p:sp>
      <p:sp>
        <p:nvSpPr>
          <p:cNvPr id="19" name="CuadroTexto 18"/>
          <p:cNvSpPr txBox="1"/>
          <p:nvPr/>
        </p:nvSpPr>
        <p:spPr>
          <a:xfrm>
            <a:off x="7107936" y="3694176"/>
            <a:ext cx="333746" cy="369332"/>
          </a:xfrm>
          <a:prstGeom prst="rect">
            <a:avLst/>
          </a:prstGeom>
          <a:noFill/>
        </p:spPr>
        <p:txBody>
          <a:bodyPr wrap="none" rtlCol="0">
            <a:spAutoFit/>
          </a:bodyPr>
          <a:lstStyle/>
          <a:p>
            <a:r>
              <a:rPr lang="es-PE" dirty="0">
                <a:solidFill>
                  <a:schemeClr val="bg1"/>
                </a:solidFill>
              </a:rPr>
              <a:t>N</a:t>
            </a:r>
          </a:p>
        </p:txBody>
      </p:sp>
    </p:spTree>
    <p:extLst>
      <p:ext uri="{BB962C8B-B14F-4D97-AF65-F5344CB8AC3E}">
        <p14:creationId xmlns:p14="http://schemas.microsoft.com/office/powerpoint/2010/main" val="3058781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down)">
                                      <p:cBhvr>
                                        <p:cTn id="30" dur="500"/>
                                        <p:tgtEl>
                                          <p:spTgt spid="13"/>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down)">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down)">
                                      <p:cBhvr>
                                        <p:cTn id="38" dur="500"/>
                                        <p:tgtEl>
                                          <p:spTgt spid="17"/>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down)">
                                      <p:cBhvr>
                                        <p:cTn id="41" dur="500"/>
                                        <p:tgtEl>
                                          <p:spTgt spid="19"/>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down)">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8" grpId="0"/>
      <p:bldP spid="19"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297</Words>
  <Application>Microsoft Office PowerPoint</Application>
  <PresentationFormat>Panorámica</PresentationFormat>
  <Paragraphs>58</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Alejandro Miguel Taboada Sanchez</dc:creator>
  <cp:lastModifiedBy>Alejandro Miguel Taboada Sanchez</cp:lastModifiedBy>
  <cp:revision>11</cp:revision>
  <dcterms:created xsi:type="dcterms:W3CDTF">2018-05-30T15:29:15Z</dcterms:created>
  <dcterms:modified xsi:type="dcterms:W3CDTF">2018-05-30T20:14:01Z</dcterms:modified>
</cp:coreProperties>
</file>