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Estilo claro 2 - Acento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9/4/2017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9/4/2017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9/4/2017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9/4/2017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9/4/2017</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9/4/2017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9/4/2017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9/4/2017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9/4/2017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DA16AA21-1863-4931-97CB-99D0A168701B}" type="datetimeFigureOut">
              <a:rPr lang="en-US" dirty="0"/>
              <a:t>9/4/2017</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3772C379-9A7C-4C87-A116-CBE9F58B04C5}" type="datetimeFigureOut">
              <a:rPr lang="en-US" dirty="0"/>
              <a:t>9/4/2017</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9/4/2017</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488151-BB41-4CEE-9D69-89BC7F222B98}"/>
              </a:ext>
            </a:extLst>
          </p:cNvPr>
          <p:cNvSpPr>
            <a:spLocks noGrp="1"/>
          </p:cNvSpPr>
          <p:nvPr>
            <p:ph type="ctrTitle"/>
          </p:nvPr>
        </p:nvSpPr>
        <p:spPr/>
        <p:txBody>
          <a:bodyPr/>
          <a:lstStyle/>
          <a:p>
            <a:r>
              <a:rPr lang="es-PE" dirty="0"/>
              <a:t>Proyecto POO:</a:t>
            </a:r>
          </a:p>
        </p:txBody>
      </p:sp>
      <p:sp>
        <p:nvSpPr>
          <p:cNvPr id="3" name="Subtítulo 2">
            <a:extLst>
              <a:ext uri="{FF2B5EF4-FFF2-40B4-BE49-F238E27FC236}">
                <a16:creationId xmlns:a16="http://schemas.microsoft.com/office/drawing/2014/main" id="{A4D758B0-9883-44D8-A921-98E06FDE799A}"/>
              </a:ext>
            </a:extLst>
          </p:cNvPr>
          <p:cNvSpPr>
            <a:spLocks noGrp="1"/>
          </p:cNvSpPr>
          <p:nvPr>
            <p:ph type="subTitle" idx="1"/>
          </p:nvPr>
        </p:nvSpPr>
        <p:spPr/>
        <p:txBody>
          <a:bodyPr>
            <a:normAutofit/>
          </a:bodyPr>
          <a:lstStyle/>
          <a:p>
            <a:r>
              <a:rPr lang="es-PE" sz="3600" dirty="0"/>
              <a:t>Software para gestión Aeroportuaria</a:t>
            </a:r>
          </a:p>
        </p:txBody>
      </p:sp>
      <p:pic>
        <p:nvPicPr>
          <p:cNvPr id="1026" name="Picture 2" descr="Resultado de imagen para avion png">
            <a:extLst>
              <a:ext uri="{FF2B5EF4-FFF2-40B4-BE49-F238E27FC236}">
                <a16:creationId xmlns:a16="http://schemas.microsoft.com/office/drawing/2014/main" id="{115CCEA8-D5E7-4549-8C97-1B33F47F78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6450" y="1731131"/>
            <a:ext cx="3472070" cy="2604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76955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DD02881-B763-4033-8178-AEB6BA0ABB73}"/>
              </a:ext>
            </a:extLst>
          </p:cNvPr>
          <p:cNvSpPr>
            <a:spLocks noGrp="1"/>
          </p:cNvSpPr>
          <p:nvPr>
            <p:ph idx="1"/>
          </p:nvPr>
        </p:nvSpPr>
        <p:spPr>
          <a:xfrm>
            <a:off x="291547" y="410818"/>
            <a:ext cx="11661913" cy="4435502"/>
          </a:xfrm>
        </p:spPr>
        <p:txBody>
          <a:bodyPr>
            <a:normAutofit fontScale="92500" lnSpcReduction="20000"/>
          </a:bodyPr>
          <a:lstStyle/>
          <a:p>
            <a:pPr marL="0" indent="0">
              <a:buNone/>
            </a:pPr>
            <a:r>
              <a:rPr lang="es-PE" dirty="0"/>
              <a:t>Diseñar y codificar una aplicación informática para una compañía de gestión aeroportuaria satisfaciendo los siguientes requisitos: </a:t>
            </a:r>
          </a:p>
          <a:p>
            <a:r>
              <a:rPr lang="es-PE" dirty="0"/>
              <a:t>Para cada aeropuerto es necesario saber:</a:t>
            </a:r>
          </a:p>
          <a:p>
            <a:pPr marL="617220" lvl="1" indent="-342900">
              <a:buFont typeface="+mj-lt"/>
              <a:buAutoNum type="alphaLcParenR"/>
            </a:pPr>
            <a:r>
              <a:rPr lang="es-PE" dirty="0"/>
              <a:t>Todas las compañías de vuelos que operan en él.</a:t>
            </a:r>
          </a:p>
          <a:p>
            <a:pPr marL="617220" lvl="1" indent="-342900">
              <a:buFont typeface="+mj-lt"/>
              <a:buAutoNum type="alphaLcParenR"/>
            </a:pPr>
            <a:r>
              <a:rPr lang="es-PE" dirty="0"/>
              <a:t>Nombre del aeropuerto, la ciudad donde se ubica y el país al que pertenece.</a:t>
            </a:r>
          </a:p>
          <a:p>
            <a:r>
              <a:rPr lang="es-PE" dirty="0"/>
              <a:t>Cada compañía se caracteriza por el nombre y la lista de vuelos que ofrece.</a:t>
            </a:r>
          </a:p>
          <a:p>
            <a:r>
              <a:rPr lang="es-PE" dirty="0"/>
              <a:t>Los vuelos están definidos por su identificador, la ciudad de origen, la ciudad de destino, el precio del viaje, la lista de pasajeros, el número máximo de pasajeros permitidos en el vuelo y el número real de pasajeros que ha reservado asiento en el avión.</a:t>
            </a:r>
          </a:p>
          <a:p>
            <a:r>
              <a:rPr lang="es-PE" dirty="0"/>
              <a:t>Los aeropuertos pueden ser privados o públicos.</a:t>
            </a:r>
          </a:p>
          <a:p>
            <a:pPr marL="617220" lvl="1" indent="-342900">
              <a:buFont typeface="+mj-lt"/>
              <a:buAutoNum type="alphaLcParenR"/>
            </a:pPr>
            <a:r>
              <a:rPr lang="es-PE" dirty="0"/>
              <a:t>Los aeropuertos privados tienen una serie de empresas que los patrocinan y es necesario saber el nombre de cada una de esas empresas.</a:t>
            </a:r>
          </a:p>
          <a:p>
            <a:pPr marL="617220" lvl="1" indent="-342900">
              <a:buFont typeface="+mj-lt"/>
              <a:buAutoNum type="alphaLcParenR"/>
            </a:pPr>
            <a:r>
              <a:rPr lang="es-PE" dirty="0"/>
              <a:t>Para los aeropuertos públicos se requiere saber la cantidad de dinero correspondiente a la subvención gubernamental.</a:t>
            </a:r>
          </a:p>
          <a:p>
            <a:r>
              <a:rPr lang="es-PE" dirty="0"/>
              <a:t>Se necesita gestionar también la información de los pasajeros.</a:t>
            </a:r>
          </a:p>
          <a:p>
            <a:pPr marL="617220" lvl="1" indent="-342900">
              <a:buFont typeface="+mj-lt"/>
              <a:buAutoNum type="alphaLcParenR"/>
            </a:pPr>
            <a:r>
              <a:rPr lang="es-PE" dirty="0"/>
              <a:t>Para cada pasajero se necesita saber nombre, numero de pasaporte y nacionalidad.</a:t>
            </a:r>
          </a:p>
          <a:p>
            <a:endParaRPr lang="es-PE" dirty="0"/>
          </a:p>
          <a:p>
            <a:pPr lvl="1"/>
            <a:endParaRPr lang="es-PE" dirty="0"/>
          </a:p>
        </p:txBody>
      </p:sp>
      <p:sp>
        <p:nvSpPr>
          <p:cNvPr id="7" name="Rectángulo 6">
            <a:extLst>
              <a:ext uri="{FF2B5EF4-FFF2-40B4-BE49-F238E27FC236}">
                <a16:creationId xmlns:a16="http://schemas.microsoft.com/office/drawing/2014/main" id="{3504A7E0-19D2-4221-8F75-37CFDD41675A}"/>
              </a:ext>
            </a:extLst>
          </p:cNvPr>
          <p:cNvSpPr/>
          <p:nvPr/>
        </p:nvSpPr>
        <p:spPr>
          <a:xfrm>
            <a:off x="6281530" y="4161183"/>
            <a:ext cx="1192696" cy="29154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 name="Rectángulo 3">
            <a:extLst>
              <a:ext uri="{FF2B5EF4-FFF2-40B4-BE49-F238E27FC236}">
                <a16:creationId xmlns:a16="http://schemas.microsoft.com/office/drawing/2014/main" id="{A37B7806-E22C-41F0-A57E-4C6B993D460B}"/>
              </a:ext>
            </a:extLst>
          </p:cNvPr>
          <p:cNvSpPr/>
          <p:nvPr/>
        </p:nvSpPr>
        <p:spPr>
          <a:xfrm>
            <a:off x="974034" y="2160104"/>
            <a:ext cx="762001" cy="27167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 name="Rectángulo 4">
            <a:extLst>
              <a:ext uri="{FF2B5EF4-FFF2-40B4-BE49-F238E27FC236}">
                <a16:creationId xmlns:a16="http://schemas.microsoft.com/office/drawing/2014/main" id="{A48F55AE-A51A-4014-864B-13B7B9EC11DC}"/>
              </a:ext>
            </a:extLst>
          </p:cNvPr>
          <p:cNvSpPr/>
          <p:nvPr/>
        </p:nvSpPr>
        <p:spPr>
          <a:xfrm>
            <a:off x="1219199" y="1789042"/>
            <a:ext cx="1099931" cy="3048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 name="Rectángulo 5">
            <a:extLst>
              <a:ext uri="{FF2B5EF4-FFF2-40B4-BE49-F238E27FC236}">
                <a16:creationId xmlns:a16="http://schemas.microsoft.com/office/drawing/2014/main" id="{4C9CFD3E-B97B-4769-9B8A-B88B1576028C}"/>
              </a:ext>
            </a:extLst>
          </p:cNvPr>
          <p:cNvSpPr/>
          <p:nvPr/>
        </p:nvSpPr>
        <p:spPr>
          <a:xfrm>
            <a:off x="1689649" y="914400"/>
            <a:ext cx="1292090" cy="32467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9836332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a 6">
            <a:extLst>
              <a:ext uri="{FF2B5EF4-FFF2-40B4-BE49-F238E27FC236}">
                <a16:creationId xmlns:a16="http://schemas.microsoft.com/office/drawing/2014/main" id="{788DAA67-0DBA-43FC-8298-DB77537154B3}"/>
              </a:ext>
            </a:extLst>
          </p:cNvPr>
          <p:cNvGraphicFramePr>
            <a:graphicFrameLocks noGrp="1"/>
          </p:cNvGraphicFramePr>
          <p:nvPr>
            <p:extLst>
              <p:ext uri="{D42A27DB-BD31-4B8C-83A1-F6EECF244321}">
                <p14:modId xmlns:p14="http://schemas.microsoft.com/office/powerpoint/2010/main" val="2965038443"/>
              </p:ext>
            </p:extLst>
          </p:nvPr>
        </p:nvGraphicFramePr>
        <p:xfrm>
          <a:off x="4472601" y="2172860"/>
          <a:ext cx="2630562" cy="1981200"/>
        </p:xfrm>
        <a:graphic>
          <a:graphicData uri="http://schemas.openxmlformats.org/drawingml/2006/table">
            <a:tbl>
              <a:tblPr firstRow="1" bandRow="1">
                <a:tableStyleId>{912C8C85-51F0-491E-9774-3900AFEF0FD7}</a:tableStyleId>
              </a:tblPr>
              <a:tblGrid>
                <a:gridCol w="2630562">
                  <a:extLst>
                    <a:ext uri="{9D8B030D-6E8A-4147-A177-3AD203B41FA5}">
                      <a16:colId xmlns:a16="http://schemas.microsoft.com/office/drawing/2014/main" val="1073691434"/>
                    </a:ext>
                  </a:extLst>
                </a:gridCol>
              </a:tblGrid>
              <a:tr h="221200">
                <a:tc>
                  <a:txBody>
                    <a:bodyPr/>
                    <a:lstStyle/>
                    <a:p>
                      <a:pPr algn="ctr"/>
                      <a:r>
                        <a:rPr lang="es-PE" sz="1200" dirty="0" err="1">
                          <a:latin typeface="Arial" panose="020B0604020202020204" pitchFamily="34" charset="0"/>
                          <a:cs typeface="Arial" panose="020B0604020202020204" pitchFamily="34" charset="0"/>
                        </a:rPr>
                        <a:t>Compañia</a:t>
                      </a:r>
                      <a:endParaRPr lang="es-PE" sz="12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4951396"/>
                  </a:ext>
                </a:extLst>
              </a:tr>
              <a:tr h="370840">
                <a:tc>
                  <a:txBody>
                    <a:bodyPr/>
                    <a:lstStyle/>
                    <a:p>
                      <a:pPr marL="0" indent="0">
                        <a:buFontTx/>
                        <a:buNone/>
                      </a:pPr>
                      <a:r>
                        <a:rPr lang="es-PE" sz="1000" dirty="0">
                          <a:latin typeface="Arial" panose="020B0604020202020204" pitchFamily="34" charset="0"/>
                          <a:cs typeface="Arial" panose="020B0604020202020204" pitchFamily="34" charset="0"/>
                        </a:rPr>
                        <a:t>- nombre: </a:t>
                      </a:r>
                      <a:r>
                        <a:rPr lang="es-PE" sz="1000" dirty="0" err="1">
                          <a:latin typeface="Arial" panose="020B0604020202020204" pitchFamily="34" charset="0"/>
                          <a:cs typeface="Arial" panose="020B0604020202020204" pitchFamily="34" charset="0"/>
                        </a:rPr>
                        <a:t>String</a:t>
                      </a:r>
                      <a:endParaRPr lang="es-PE" sz="1000" dirty="0">
                        <a:latin typeface="Arial" panose="020B0604020202020204" pitchFamily="34" charset="0"/>
                        <a:cs typeface="Arial" panose="020B0604020202020204" pitchFamily="34" charset="0"/>
                      </a:endParaRPr>
                    </a:p>
                    <a:p>
                      <a:pPr marL="0" indent="0">
                        <a:buFontTx/>
                        <a:buNone/>
                      </a:pP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listaVuelos</a:t>
                      </a:r>
                      <a:r>
                        <a:rPr lang="es-PE" sz="1000" dirty="0">
                          <a:latin typeface="Arial" panose="020B0604020202020204" pitchFamily="34" charset="0"/>
                          <a:cs typeface="Arial" panose="020B0604020202020204" pitchFamily="34" charset="0"/>
                        </a:rPr>
                        <a:t>: Vuelo[*]</a:t>
                      </a:r>
                    </a:p>
                    <a:p>
                      <a:pPr marL="0" indent="0">
                        <a:buFontTx/>
                        <a:buNone/>
                      </a:pP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numVuelo</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int</a:t>
                      </a:r>
                      <a:r>
                        <a:rPr lang="es-PE" sz="1000" dirty="0">
                          <a:latin typeface="Arial" panose="020B0604020202020204" pitchFamily="34" charset="0"/>
                          <a:cs typeface="Arial" panose="020B0604020202020204" pitchFamily="34" charset="0"/>
                        </a:rPr>
                        <a:t> = 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23351766"/>
                  </a:ext>
                </a:extLst>
              </a:tr>
              <a:tr h="370840">
                <a:tc>
                  <a:txBody>
                    <a:bodyPr/>
                    <a:lstStyle/>
                    <a:p>
                      <a:r>
                        <a:rPr lang="es-PE" sz="1000" dirty="0">
                          <a:latin typeface="Arial" panose="020B0604020202020204" pitchFamily="34" charset="0"/>
                          <a:cs typeface="Arial" panose="020B0604020202020204" pitchFamily="34" charset="0"/>
                        </a:rPr>
                        <a:t>+ Compañía(n: </a:t>
                      </a:r>
                      <a:r>
                        <a:rPr lang="es-PE" sz="1000" dirty="0" err="1">
                          <a:latin typeface="Arial" panose="020B0604020202020204" pitchFamily="34" charset="0"/>
                          <a:cs typeface="Arial" panose="020B0604020202020204" pitchFamily="34" charset="0"/>
                        </a:rPr>
                        <a:t>String</a:t>
                      </a:r>
                      <a:r>
                        <a:rPr lang="es-PE" sz="1000" dirty="0">
                          <a:latin typeface="Arial" panose="020B0604020202020204" pitchFamily="34" charset="0"/>
                          <a:cs typeface="Arial" panose="020B0604020202020204" pitchFamily="34" charset="0"/>
                        </a:rPr>
                        <a:t>)</a:t>
                      </a:r>
                    </a:p>
                    <a:p>
                      <a:r>
                        <a:rPr lang="es-PE" sz="1000" dirty="0">
                          <a:latin typeface="Arial" panose="020B0604020202020204" pitchFamily="34" charset="0"/>
                          <a:cs typeface="Arial" panose="020B0604020202020204" pitchFamily="34" charset="0"/>
                        </a:rPr>
                        <a:t>+ Compañía(n: </a:t>
                      </a:r>
                      <a:r>
                        <a:rPr lang="es-PE" sz="1000" dirty="0" err="1">
                          <a:latin typeface="Arial" panose="020B0604020202020204" pitchFamily="34" charset="0"/>
                          <a:cs typeface="Arial" panose="020B0604020202020204" pitchFamily="34" charset="0"/>
                        </a:rPr>
                        <a:t>String</a:t>
                      </a:r>
                      <a:r>
                        <a:rPr lang="es-PE" sz="1000" dirty="0">
                          <a:latin typeface="Arial" panose="020B0604020202020204" pitchFamily="34" charset="0"/>
                          <a:cs typeface="Arial" panose="020B0604020202020204" pitchFamily="34" charset="0"/>
                        </a:rPr>
                        <a:t>, v: Vuelo)</a:t>
                      </a:r>
                    </a:p>
                    <a:p>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insertarVuelo</a:t>
                      </a:r>
                      <a:r>
                        <a:rPr lang="es-PE" sz="1000" dirty="0">
                          <a:latin typeface="Arial" panose="020B0604020202020204" pitchFamily="34" charset="0"/>
                          <a:cs typeface="Arial" panose="020B0604020202020204" pitchFamily="34" charset="0"/>
                        </a:rPr>
                        <a:t>(vuelo: Vuelo): </a:t>
                      </a:r>
                      <a:r>
                        <a:rPr lang="es-PE" sz="1000" dirty="0" err="1">
                          <a:latin typeface="Arial" panose="020B0604020202020204" pitchFamily="34" charset="0"/>
                          <a:cs typeface="Arial" panose="020B0604020202020204" pitchFamily="34" charset="0"/>
                        </a:rPr>
                        <a:t>void</a:t>
                      </a:r>
                      <a:endParaRPr lang="es-PE" sz="1000" dirty="0">
                        <a:latin typeface="Arial" panose="020B0604020202020204" pitchFamily="34" charset="0"/>
                        <a:cs typeface="Arial" panose="020B0604020202020204" pitchFamily="34" charset="0"/>
                      </a:endParaRPr>
                    </a:p>
                    <a:p>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getNombre</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String</a:t>
                      </a:r>
                      <a:endParaRPr lang="es-PE" sz="1000" dirty="0">
                        <a:latin typeface="Arial" panose="020B0604020202020204" pitchFamily="34" charset="0"/>
                        <a:cs typeface="Arial" panose="020B0604020202020204" pitchFamily="34" charset="0"/>
                      </a:endParaRPr>
                    </a:p>
                    <a:p>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getNumeroVuelos</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int</a:t>
                      </a:r>
                      <a:endParaRPr lang="es-PE" sz="1000" dirty="0">
                        <a:latin typeface="Arial" panose="020B0604020202020204" pitchFamily="34" charset="0"/>
                        <a:cs typeface="Arial" panose="020B0604020202020204" pitchFamily="34" charset="0"/>
                      </a:endParaRPr>
                    </a:p>
                    <a:p>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getVuelo</a:t>
                      </a:r>
                      <a:r>
                        <a:rPr lang="es-PE" sz="1000" dirty="0">
                          <a:latin typeface="Arial" panose="020B0604020202020204" pitchFamily="34" charset="0"/>
                          <a:cs typeface="Arial" panose="020B0604020202020204" pitchFamily="34" charset="0"/>
                        </a:rPr>
                        <a:t>(i: </a:t>
                      </a:r>
                      <a:r>
                        <a:rPr lang="es-PE" sz="1000" dirty="0" err="1">
                          <a:latin typeface="Arial" panose="020B0604020202020204" pitchFamily="34" charset="0"/>
                          <a:cs typeface="Arial" panose="020B0604020202020204" pitchFamily="34" charset="0"/>
                        </a:rPr>
                        <a:t>int</a:t>
                      </a:r>
                      <a:r>
                        <a:rPr lang="es-PE" sz="1000" dirty="0">
                          <a:latin typeface="Arial" panose="020B0604020202020204" pitchFamily="34" charset="0"/>
                          <a:cs typeface="Arial" panose="020B0604020202020204" pitchFamily="34" charset="0"/>
                        </a:rPr>
                        <a:t>): Vuelo</a:t>
                      </a:r>
                    </a:p>
                    <a:p>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getVuelo</a:t>
                      </a:r>
                      <a:r>
                        <a:rPr lang="es-PE" sz="1000" dirty="0">
                          <a:latin typeface="Arial" panose="020B0604020202020204" pitchFamily="34" charset="0"/>
                          <a:cs typeface="Arial" panose="020B0604020202020204" pitchFamily="34" charset="0"/>
                        </a:rPr>
                        <a:t>(id: </a:t>
                      </a:r>
                      <a:r>
                        <a:rPr lang="es-PE" sz="1000" dirty="0" err="1">
                          <a:latin typeface="Arial" panose="020B0604020202020204" pitchFamily="34" charset="0"/>
                          <a:cs typeface="Arial" panose="020B0604020202020204" pitchFamily="34" charset="0"/>
                        </a:rPr>
                        <a:t>String</a:t>
                      </a:r>
                      <a:r>
                        <a:rPr lang="es-PE" sz="1000" dirty="0">
                          <a:latin typeface="Arial" panose="020B0604020202020204" pitchFamily="34" charset="0"/>
                          <a:cs typeface="Arial" panose="020B0604020202020204" pitchFamily="34" charset="0"/>
                        </a:rPr>
                        <a:t>): Vuelo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722385"/>
                  </a:ext>
                </a:extLst>
              </a:tr>
            </a:tbl>
          </a:graphicData>
        </a:graphic>
      </p:graphicFrame>
      <p:sp>
        <p:nvSpPr>
          <p:cNvPr id="13" name="Rectángulo 12">
            <a:extLst>
              <a:ext uri="{FF2B5EF4-FFF2-40B4-BE49-F238E27FC236}">
                <a16:creationId xmlns:a16="http://schemas.microsoft.com/office/drawing/2014/main" id="{E117BB61-EF77-4541-B6EB-E76FB19FED5E}"/>
              </a:ext>
            </a:extLst>
          </p:cNvPr>
          <p:cNvSpPr/>
          <p:nvPr/>
        </p:nvSpPr>
        <p:spPr>
          <a:xfrm>
            <a:off x="11078817" y="5777948"/>
            <a:ext cx="1113183" cy="10800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aphicFrame>
        <p:nvGraphicFramePr>
          <p:cNvPr id="14" name="Tabla 13">
            <a:extLst>
              <a:ext uri="{FF2B5EF4-FFF2-40B4-BE49-F238E27FC236}">
                <a16:creationId xmlns:a16="http://schemas.microsoft.com/office/drawing/2014/main" id="{DCC13AB3-3BC4-4B54-9E3A-3DFC9D8750E5}"/>
              </a:ext>
            </a:extLst>
          </p:cNvPr>
          <p:cNvGraphicFramePr>
            <a:graphicFrameLocks noGrp="1"/>
          </p:cNvGraphicFramePr>
          <p:nvPr/>
        </p:nvGraphicFramePr>
        <p:xfrm>
          <a:off x="8516733" y="5218815"/>
          <a:ext cx="2818294" cy="1530515"/>
        </p:xfrm>
        <a:graphic>
          <a:graphicData uri="http://schemas.openxmlformats.org/drawingml/2006/table">
            <a:tbl>
              <a:tblPr firstRow="1" bandRow="1">
                <a:tableStyleId>{912C8C85-51F0-491E-9774-3900AFEF0FD7}</a:tableStyleId>
              </a:tblPr>
              <a:tblGrid>
                <a:gridCol w="2818294">
                  <a:extLst>
                    <a:ext uri="{9D8B030D-6E8A-4147-A177-3AD203B41FA5}">
                      <a16:colId xmlns:a16="http://schemas.microsoft.com/office/drawing/2014/main" val="1073691434"/>
                    </a:ext>
                  </a:extLst>
                </a:gridCol>
              </a:tblGrid>
              <a:tr h="280835">
                <a:tc>
                  <a:txBody>
                    <a:bodyPr/>
                    <a:lstStyle/>
                    <a:p>
                      <a:pPr algn="ctr"/>
                      <a:r>
                        <a:rPr lang="es-PE" sz="1200" dirty="0">
                          <a:latin typeface="Arial" panose="020B0604020202020204" pitchFamily="34" charset="0"/>
                          <a:cs typeface="Arial" panose="020B0604020202020204" pitchFamily="34" charset="0"/>
                        </a:rPr>
                        <a:t>Pasajero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4951396"/>
                  </a:ext>
                </a:extLst>
              </a:tr>
              <a:tr h="370840">
                <a:tc>
                  <a:txBody>
                    <a:bodyPr/>
                    <a:lstStyle/>
                    <a:p>
                      <a:pPr marL="0" indent="0">
                        <a:buFontTx/>
                        <a:buNone/>
                      </a:pPr>
                      <a:r>
                        <a:rPr lang="es-PE" sz="1000" dirty="0">
                          <a:latin typeface="Arial" panose="020B0604020202020204" pitchFamily="34" charset="0"/>
                          <a:cs typeface="Arial" panose="020B0604020202020204" pitchFamily="34" charset="0"/>
                        </a:rPr>
                        <a:t>- nombre: </a:t>
                      </a:r>
                      <a:r>
                        <a:rPr lang="es-PE" sz="1000" dirty="0" err="1">
                          <a:latin typeface="Arial" panose="020B0604020202020204" pitchFamily="34" charset="0"/>
                          <a:cs typeface="Arial" panose="020B0604020202020204" pitchFamily="34" charset="0"/>
                        </a:rPr>
                        <a:t>String</a:t>
                      </a:r>
                      <a:endParaRPr lang="es-PE" sz="1000" dirty="0">
                        <a:latin typeface="Arial" panose="020B0604020202020204" pitchFamily="34" charset="0"/>
                        <a:cs typeface="Arial" panose="020B0604020202020204" pitchFamily="34" charset="0"/>
                      </a:endParaRPr>
                    </a:p>
                    <a:p>
                      <a:pPr marL="0" indent="0">
                        <a:buFontTx/>
                        <a:buNone/>
                      </a:pPr>
                      <a:r>
                        <a:rPr lang="es-PE" sz="1000" dirty="0">
                          <a:latin typeface="Arial" panose="020B0604020202020204" pitchFamily="34" charset="0"/>
                          <a:cs typeface="Arial" panose="020B0604020202020204" pitchFamily="34" charset="0"/>
                        </a:rPr>
                        <a:t>- pasaporte: </a:t>
                      </a:r>
                      <a:r>
                        <a:rPr lang="es-PE" sz="1000" dirty="0" err="1">
                          <a:latin typeface="Arial" panose="020B0604020202020204" pitchFamily="34" charset="0"/>
                          <a:cs typeface="Arial" panose="020B0604020202020204" pitchFamily="34" charset="0"/>
                        </a:rPr>
                        <a:t>String</a:t>
                      </a:r>
                      <a:endParaRPr lang="es-PE" sz="1000" dirty="0">
                        <a:latin typeface="Arial" panose="020B0604020202020204" pitchFamily="34" charset="0"/>
                        <a:cs typeface="Arial" panose="020B0604020202020204" pitchFamily="34" charset="0"/>
                      </a:endParaRPr>
                    </a:p>
                    <a:p>
                      <a:pPr marL="0" indent="0">
                        <a:buFontTx/>
                        <a:buNone/>
                      </a:pPr>
                      <a:r>
                        <a:rPr lang="es-PE" sz="1000" dirty="0">
                          <a:latin typeface="Arial" panose="020B0604020202020204" pitchFamily="34" charset="0"/>
                          <a:cs typeface="Arial" panose="020B0604020202020204" pitchFamily="34" charset="0"/>
                        </a:rPr>
                        <a:t>- nacionalidad: </a:t>
                      </a:r>
                      <a:r>
                        <a:rPr lang="es-PE" sz="1000" dirty="0" err="1">
                          <a:latin typeface="Arial" panose="020B0604020202020204" pitchFamily="34" charset="0"/>
                          <a:cs typeface="Arial" panose="020B0604020202020204" pitchFamily="34" charset="0"/>
                        </a:rPr>
                        <a:t>String</a:t>
                      </a:r>
                      <a:endParaRPr lang="es-PE" sz="1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23351766"/>
                  </a:ext>
                </a:extLst>
              </a:tr>
              <a:tr h="370840">
                <a:tc>
                  <a:txBody>
                    <a:bodyPr/>
                    <a:lstStyle/>
                    <a:p>
                      <a:r>
                        <a:rPr lang="es-PE" sz="1000" dirty="0">
                          <a:latin typeface="Arial" panose="020B0604020202020204" pitchFamily="34" charset="0"/>
                          <a:cs typeface="Arial" panose="020B0604020202020204" pitchFamily="34" charset="0"/>
                        </a:rPr>
                        <a:t>+ Pasajero(n: </a:t>
                      </a:r>
                      <a:r>
                        <a:rPr lang="es-PE" sz="1000" dirty="0" err="1">
                          <a:latin typeface="Arial" panose="020B0604020202020204" pitchFamily="34" charset="0"/>
                          <a:cs typeface="Arial" panose="020B0604020202020204" pitchFamily="34" charset="0"/>
                        </a:rPr>
                        <a:t>String</a:t>
                      </a:r>
                      <a:r>
                        <a:rPr lang="es-PE" sz="1000" dirty="0">
                          <a:latin typeface="Arial" panose="020B0604020202020204" pitchFamily="34" charset="0"/>
                          <a:cs typeface="Arial" panose="020B0604020202020204" pitchFamily="34" charset="0"/>
                        </a:rPr>
                        <a:t>, p:String, </a:t>
                      </a:r>
                      <a:r>
                        <a:rPr lang="es-PE" sz="1000" dirty="0" err="1">
                          <a:latin typeface="Arial" panose="020B0604020202020204" pitchFamily="34" charset="0"/>
                          <a:cs typeface="Arial" panose="020B0604020202020204" pitchFamily="34" charset="0"/>
                        </a:rPr>
                        <a:t>nacio:String</a:t>
                      </a:r>
                      <a:r>
                        <a:rPr lang="es-PE" sz="1000" dirty="0">
                          <a:latin typeface="Arial" panose="020B0604020202020204" pitchFamily="34" charset="0"/>
                          <a:cs typeface="Arial" panose="020B0604020202020204" pitchFamily="34" charset="0"/>
                        </a:rPr>
                        <a:t>)</a:t>
                      </a:r>
                    </a:p>
                    <a:p>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getNombre</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String</a:t>
                      </a:r>
                      <a:endParaRPr lang="es-PE" sz="1000" dirty="0">
                        <a:latin typeface="Arial" panose="020B0604020202020204" pitchFamily="34" charset="0"/>
                        <a:cs typeface="Arial" panose="020B0604020202020204" pitchFamily="34" charset="0"/>
                      </a:endParaRPr>
                    </a:p>
                    <a:p>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getPasaporte</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String</a:t>
                      </a:r>
                      <a:endParaRPr lang="es-PE" sz="1000" dirty="0">
                        <a:latin typeface="Arial" panose="020B0604020202020204" pitchFamily="34" charset="0"/>
                        <a:cs typeface="Arial" panose="020B0604020202020204" pitchFamily="34" charset="0"/>
                      </a:endParaRPr>
                    </a:p>
                    <a:p>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getNacionalidad</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String</a:t>
                      </a:r>
                      <a:endParaRPr lang="es-PE" sz="1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722385"/>
                  </a:ext>
                </a:extLst>
              </a:tr>
            </a:tbl>
          </a:graphicData>
        </a:graphic>
      </p:graphicFrame>
      <p:graphicFrame>
        <p:nvGraphicFramePr>
          <p:cNvPr id="15" name="Tabla 14">
            <a:extLst>
              <a:ext uri="{FF2B5EF4-FFF2-40B4-BE49-F238E27FC236}">
                <a16:creationId xmlns:a16="http://schemas.microsoft.com/office/drawing/2014/main" id="{BB7B69F8-3607-426D-A3AC-606D2CB002EF}"/>
              </a:ext>
            </a:extLst>
          </p:cNvPr>
          <p:cNvGraphicFramePr>
            <a:graphicFrameLocks noGrp="1"/>
          </p:cNvGraphicFramePr>
          <p:nvPr/>
        </p:nvGraphicFramePr>
        <p:xfrm>
          <a:off x="7792281" y="1639460"/>
          <a:ext cx="4267199" cy="3048000"/>
        </p:xfrm>
        <a:graphic>
          <a:graphicData uri="http://schemas.openxmlformats.org/drawingml/2006/table">
            <a:tbl>
              <a:tblPr firstRow="1" bandRow="1">
                <a:tableStyleId>{912C8C85-51F0-491E-9774-3900AFEF0FD7}</a:tableStyleId>
              </a:tblPr>
              <a:tblGrid>
                <a:gridCol w="4267199">
                  <a:extLst>
                    <a:ext uri="{9D8B030D-6E8A-4147-A177-3AD203B41FA5}">
                      <a16:colId xmlns:a16="http://schemas.microsoft.com/office/drawing/2014/main" val="1073691434"/>
                    </a:ext>
                  </a:extLst>
                </a:gridCol>
              </a:tblGrid>
              <a:tr h="221200">
                <a:tc>
                  <a:txBody>
                    <a:bodyPr/>
                    <a:lstStyle/>
                    <a:p>
                      <a:pPr algn="ctr"/>
                      <a:r>
                        <a:rPr lang="es-PE" sz="1200" dirty="0">
                          <a:latin typeface="Arial" panose="020B0604020202020204" pitchFamily="34" charset="0"/>
                          <a:cs typeface="Arial" panose="020B0604020202020204" pitchFamily="34" charset="0"/>
                        </a:rPr>
                        <a:t>Vuelo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4951396"/>
                  </a:ext>
                </a:extLst>
              </a:tr>
              <a:tr h="370840">
                <a:tc>
                  <a:txBody>
                    <a:bodyPr/>
                    <a:lstStyle/>
                    <a:p>
                      <a:pPr marL="0" indent="0">
                        <a:buFontTx/>
                        <a:buNone/>
                      </a:pPr>
                      <a:r>
                        <a:rPr lang="es-PE" sz="1000" dirty="0">
                          <a:latin typeface="Arial" panose="020B0604020202020204" pitchFamily="34" charset="0"/>
                          <a:cs typeface="Arial" panose="020B0604020202020204" pitchFamily="34" charset="0"/>
                        </a:rPr>
                        <a:t>- identificador: </a:t>
                      </a:r>
                      <a:r>
                        <a:rPr lang="es-PE" sz="1000" dirty="0" err="1">
                          <a:latin typeface="Arial" panose="020B0604020202020204" pitchFamily="34" charset="0"/>
                          <a:cs typeface="Arial" panose="020B0604020202020204" pitchFamily="34" charset="0"/>
                        </a:rPr>
                        <a:t>String</a:t>
                      </a:r>
                      <a:endParaRPr lang="es-PE" sz="1000" dirty="0">
                        <a:latin typeface="Arial" panose="020B0604020202020204" pitchFamily="34" charset="0"/>
                        <a:cs typeface="Arial" panose="020B0604020202020204" pitchFamily="34" charset="0"/>
                      </a:endParaRPr>
                    </a:p>
                    <a:p>
                      <a:pPr marL="0" indent="0">
                        <a:buFontTx/>
                        <a:buNone/>
                      </a:pP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ciudadOrigen</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String</a:t>
                      </a:r>
                      <a:endParaRPr lang="es-PE" sz="1000" dirty="0">
                        <a:latin typeface="Arial" panose="020B0604020202020204" pitchFamily="34" charset="0"/>
                        <a:cs typeface="Arial" panose="020B0604020202020204" pitchFamily="34" charset="0"/>
                      </a:endParaRPr>
                    </a:p>
                    <a:p>
                      <a:pPr marL="0" indent="0">
                        <a:buFontTx/>
                        <a:buNone/>
                      </a:pP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ciudadDestino</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String</a:t>
                      </a:r>
                      <a:endParaRPr lang="es-PE" sz="1000" dirty="0">
                        <a:latin typeface="Arial" panose="020B0604020202020204" pitchFamily="34" charset="0"/>
                        <a:cs typeface="Arial" panose="020B0604020202020204" pitchFamily="34" charset="0"/>
                      </a:endParaRPr>
                    </a:p>
                    <a:p>
                      <a:pPr marL="0" indent="0">
                        <a:buFontTx/>
                        <a:buNone/>
                      </a:pPr>
                      <a:r>
                        <a:rPr lang="es-PE" sz="1000" dirty="0">
                          <a:latin typeface="Arial" panose="020B0604020202020204" pitchFamily="34" charset="0"/>
                          <a:cs typeface="Arial" panose="020B0604020202020204" pitchFamily="34" charset="0"/>
                        </a:rPr>
                        <a:t>- precio: </a:t>
                      </a:r>
                      <a:r>
                        <a:rPr lang="es-PE" sz="1000" dirty="0" err="1">
                          <a:latin typeface="Arial" panose="020B0604020202020204" pitchFamily="34" charset="0"/>
                          <a:cs typeface="Arial" panose="020B0604020202020204" pitchFamily="34" charset="0"/>
                        </a:rPr>
                        <a:t>double</a:t>
                      </a:r>
                      <a:endParaRPr lang="es-PE" sz="1000" dirty="0">
                        <a:latin typeface="Arial" panose="020B0604020202020204" pitchFamily="34" charset="0"/>
                        <a:cs typeface="Arial" panose="020B0604020202020204" pitchFamily="34" charset="0"/>
                      </a:endParaRPr>
                    </a:p>
                    <a:p>
                      <a:pPr marL="0" indent="0">
                        <a:buFontTx/>
                        <a:buNone/>
                      </a:pP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numMaxPasajeros</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int</a:t>
                      </a:r>
                      <a:endParaRPr lang="es-PE" sz="1000" dirty="0">
                        <a:latin typeface="Arial" panose="020B0604020202020204" pitchFamily="34" charset="0"/>
                        <a:cs typeface="Arial" panose="020B0604020202020204" pitchFamily="34" charset="0"/>
                      </a:endParaRPr>
                    </a:p>
                    <a:p>
                      <a:pPr marL="0" indent="0">
                        <a:buFontTx/>
                        <a:buNone/>
                      </a:pP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numActualPasajeros</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int</a:t>
                      </a:r>
                      <a:endParaRPr lang="es-PE" sz="1000" dirty="0">
                        <a:latin typeface="Arial" panose="020B0604020202020204" pitchFamily="34" charset="0"/>
                        <a:cs typeface="Arial" panose="020B0604020202020204" pitchFamily="34" charset="0"/>
                      </a:endParaRPr>
                    </a:p>
                    <a:p>
                      <a:pPr marL="0" indent="0">
                        <a:buFontTx/>
                        <a:buNone/>
                      </a:pP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listaPasajeros</a:t>
                      </a:r>
                      <a:r>
                        <a:rPr lang="es-PE" sz="1000" dirty="0">
                          <a:latin typeface="Arial" panose="020B0604020202020204" pitchFamily="34" charset="0"/>
                          <a:cs typeface="Arial" panose="020B0604020202020204" pitchFamily="34" charset="0"/>
                        </a:rPr>
                        <a:t>: Pasajero[*]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23351766"/>
                  </a:ext>
                </a:extLst>
              </a:tr>
              <a:tr h="370840">
                <a:tc>
                  <a:txBody>
                    <a:bodyPr/>
                    <a:lstStyle/>
                    <a:p>
                      <a:r>
                        <a:rPr lang="es-PE" sz="1000" dirty="0">
                          <a:latin typeface="Arial" panose="020B0604020202020204" pitchFamily="34" charset="0"/>
                          <a:cs typeface="Arial" panose="020B0604020202020204" pitchFamily="34" charset="0"/>
                        </a:rPr>
                        <a:t>+ Vuelo(id: </a:t>
                      </a:r>
                      <a:r>
                        <a:rPr lang="es-PE" sz="1000" dirty="0" err="1">
                          <a:latin typeface="Arial" panose="020B0604020202020204" pitchFamily="34" charset="0"/>
                          <a:cs typeface="Arial" panose="020B0604020202020204" pitchFamily="34" charset="0"/>
                        </a:rPr>
                        <a:t>String</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ciudadO</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String</a:t>
                      </a:r>
                      <a:r>
                        <a:rPr lang="es-PE" sz="1000" dirty="0">
                          <a:latin typeface="Arial" panose="020B0604020202020204" pitchFamily="34" charset="0"/>
                          <a:cs typeface="Arial" panose="020B0604020202020204" pitchFamily="34" charset="0"/>
                        </a:rPr>
                        <a:t>, ciudad: </a:t>
                      </a:r>
                      <a:r>
                        <a:rPr lang="es-PE" sz="1000" dirty="0" err="1">
                          <a:latin typeface="Arial" panose="020B0604020202020204" pitchFamily="34" charset="0"/>
                          <a:cs typeface="Arial" panose="020B0604020202020204" pitchFamily="34" charset="0"/>
                        </a:rPr>
                        <a:t>String</a:t>
                      </a:r>
                      <a:r>
                        <a:rPr lang="es-PE" sz="1000" dirty="0">
                          <a:latin typeface="Arial" panose="020B0604020202020204" pitchFamily="34" charset="0"/>
                          <a:cs typeface="Arial" panose="020B0604020202020204" pitchFamily="34" charset="0"/>
                        </a:rPr>
                        <a:t>, p: </a:t>
                      </a:r>
                      <a:r>
                        <a:rPr lang="es-PE" sz="1000" dirty="0" err="1">
                          <a:latin typeface="Arial" panose="020B0604020202020204" pitchFamily="34" charset="0"/>
                          <a:cs typeface="Arial" panose="020B0604020202020204" pitchFamily="34" charset="0"/>
                        </a:rPr>
                        <a:t>double</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max</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int</a:t>
                      </a:r>
                      <a:r>
                        <a:rPr lang="es-PE" sz="1000" dirty="0">
                          <a:latin typeface="Arial" panose="020B0604020202020204" pitchFamily="34" charset="0"/>
                          <a:cs typeface="Arial" panose="020B0604020202020204" pitchFamily="34" charset="0"/>
                        </a:rPr>
                        <a:t>)</a:t>
                      </a:r>
                    </a:p>
                    <a:p>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getIdentificador</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String</a:t>
                      </a:r>
                      <a:endParaRPr lang="es-PE" sz="1000" dirty="0">
                        <a:latin typeface="Arial" panose="020B0604020202020204" pitchFamily="34" charset="0"/>
                        <a:cs typeface="Arial" panose="020B0604020202020204" pitchFamily="34" charset="0"/>
                      </a:endParaRPr>
                    </a:p>
                    <a:p>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insertarPasajero</a:t>
                      </a:r>
                      <a:r>
                        <a:rPr lang="es-PE" sz="1000" dirty="0">
                          <a:latin typeface="Arial" panose="020B0604020202020204" pitchFamily="34" charset="0"/>
                          <a:cs typeface="Arial" panose="020B0604020202020204" pitchFamily="34" charset="0"/>
                        </a:rPr>
                        <a:t>(p: Pasajero): </a:t>
                      </a:r>
                      <a:r>
                        <a:rPr lang="es-PE" sz="1000" dirty="0" err="1">
                          <a:latin typeface="Arial" panose="020B0604020202020204" pitchFamily="34" charset="0"/>
                          <a:cs typeface="Arial" panose="020B0604020202020204" pitchFamily="34" charset="0"/>
                        </a:rPr>
                        <a:t>void</a:t>
                      </a:r>
                      <a:endParaRPr lang="es-PE" sz="1000" dirty="0">
                        <a:latin typeface="Arial" panose="020B0604020202020204" pitchFamily="34" charset="0"/>
                        <a:cs typeface="Arial" panose="020B0604020202020204" pitchFamily="34" charset="0"/>
                      </a:endParaRPr>
                    </a:p>
                    <a:p>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getCiudadOrigen</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String</a:t>
                      </a:r>
                      <a:endParaRPr lang="es-PE" sz="1000" dirty="0">
                        <a:latin typeface="Arial" panose="020B0604020202020204" pitchFamily="34" charset="0"/>
                        <a:cs typeface="Arial" panose="020B0604020202020204" pitchFamily="34" charset="0"/>
                      </a:endParaRPr>
                    </a:p>
                    <a:p>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getCiudadDestino</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String</a:t>
                      </a:r>
                      <a:endParaRPr lang="es-PE" sz="1000" dirty="0">
                        <a:latin typeface="Arial" panose="020B0604020202020204" pitchFamily="34" charset="0"/>
                        <a:cs typeface="Arial" panose="020B0604020202020204" pitchFamily="34" charset="0"/>
                      </a:endParaRPr>
                    </a:p>
                    <a:p>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getPrecio</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double</a:t>
                      </a:r>
                      <a:endParaRPr lang="es-PE" sz="1000" dirty="0">
                        <a:latin typeface="Arial" panose="020B0604020202020204" pitchFamily="34" charset="0"/>
                        <a:cs typeface="Arial" panose="020B0604020202020204" pitchFamily="34" charset="0"/>
                      </a:endParaRPr>
                    </a:p>
                    <a:p>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getNumMaxPasajeros</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int</a:t>
                      </a:r>
                      <a:endParaRPr lang="es-PE" sz="1000" dirty="0">
                        <a:latin typeface="Arial" panose="020B0604020202020204" pitchFamily="34" charset="0"/>
                        <a:cs typeface="Arial" panose="020B0604020202020204" pitchFamily="34" charset="0"/>
                      </a:endParaRPr>
                    </a:p>
                    <a:p>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getNumActualPasajeros</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int</a:t>
                      </a:r>
                      <a:endParaRPr lang="es-PE" sz="1000" dirty="0">
                        <a:latin typeface="Arial" panose="020B0604020202020204" pitchFamily="34" charset="0"/>
                        <a:cs typeface="Arial" panose="020B0604020202020204" pitchFamily="34" charset="0"/>
                      </a:endParaRPr>
                    </a:p>
                    <a:p>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getPasajero</a:t>
                      </a:r>
                      <a:r>
                        <a:rPr lang="es-PE" sz="1000" dirty="0">
                          <a:latin typeface="Arial" panose="020B0604020202020204" pitchFamily="34" charset="0"/>
                          <a:cs typeface="Arial" panose="020B0604020202020204" pitchFamily="34" charset="0"/>
                        </a:rPr>
                        <a:t>(i: </a:t>
                      </a:r>
                      <a:r>
                        <a:rPr lang="es-PE" sz="1000" dirty="0" err="1">
                          <a:latin typeface="Arial" panose="020B0604020202020204" pitchFamily="34" charset="0"/>
                          <a:cs typeface="Arial" panose="020B0604020202020204" pitchFamily="34" charset="0"/>
                        </a:rPr>
                        <a:t>int</a:t>
                      </a:r>
                      <a:r>
                        <a:rPr lang="es-PE" sz="1000" dirty="0">
                          <a:latin typeface="Arial" panose="020B0604020202020204" pitchFamily="34" charset="0"/>
                          <a:cs typeface="Arial" panose="020B0604020202020204" pitchFamily="34" charset="0"/>
                        </a:rPr>
                        <a:t>): Pasajero</a:t>
                      </a:r>
                    </a:p>
                    <a:p>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getPasajero</a:t>
                      </a:r>
                      <a:r>
                        <a:rPr lang="es-PE" sz="1000" dirty="0">
                          <a:latin typeface="Arial" panose="020B0604020202020204" pitchFamily="34" charset="0"/>
                          <a:cs typeface="Arial" panose="020B0604020202020204" pitchFamily="34" charset="0"/>
                        </a:rPr>
                        <a:t>(pasaporte: </a:t>
                      </a:r>
                      <a:r>
                        <a:rPr lang="es-PE" sz="1000" dirty="0" err="1">
                          <a:latin typeface="Arial" panose="020B0604020202020204" pitchFamily="34" charset="0"/>
                          <a:cs typeface="Arial" panose="020B0604020202020204" pitchFamily="34" charset="0"/>
                        </a:rPr>
                        <a:t>String</a:t>
                      </a:r>
                      <a:r>
                        <a:rPr lang="es-PE" sz="1000" dirty="0">
                          <a:latin typeface="Arial" panose="020B0604020202020204" pitchFamily="34" charset="0"/>
                          <a:cs typeface="Arial" panose="020B0604020202020204" pitchFamily="34" charset="0"/>
                        </a:rPr>
                        <a:t>): Pasajero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722385"/>
                  </a:ext>
                </a:extLst>
              </a:tr>
            </a:tbl>
          </a:graphicData>
        </a:graphic>
      </p:graphicFrame>
      <p:cxnSp>
        <p:nvCxnSpPr>
          <p:cNvPr id="16" name="Conector recto 15">
            <a:extLst>
              <a:ext uri="{FF2B5EF4-FFF2-40B4-BE49-F238E27FC236}">
                <a16:creationId xmlns:a16="http://schemas.microsoft.com/office/drawing/2014/main" id="{1BA6EA5F-12B7-466D-A1DB-1F5F1E0C257D}"/>
              </a:ext>
            </a:extLst>
          </p:cNvPr>
          <p:cNvCxnSpPr>
            <a:cxnSpLocks/>
            <a:stCxn id="15" idx="2"/>
            <a:endCxn id="14" idx="0"/>
          </p:cNvCxnSpPr>
          <p:nvPr/>
        </p:nvCxnSpPr>
        <p:spPr>
          <a:xfrm>
            <a:off x="9925880" y="4687460"/>
            <a:ext cx="0" cy="5313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CuadroTexto 16">
            <a:extLst>
              <a:ext uri="{FF2B5EF4-FFF2-40B4-BE49-F238E27FC236}">
                <a16:creationId xmlns:a16="http://schemas.microsoft.com/office/drawing/2014/main" id="{C8D81C01-3CFD-42DD-8003-3823567D8265}"/>
              </a:ext>
            </a:extLst>
          </p:cNvPr>
          <p:cNvSpPr txBox="1"/>
          <p:nvPr/>
        </p:nvSpPr>
        <p:spPr>
          <a:xfrm>
            <a:off x="9634330" y="4925479"/>
            <a:ext cx="397567" cy="369332"/>
          </a:xfrm>
          <a:prstGeom prst="rect">
            <a:avLst/>
          </a:prstGeom>
          <a:noFill/>
        </p:spPr>
        <p:txBody>
          <a:bodyPr wrap="square" rtlCol="0">
            <a:spAutoFit/>
          </a:bodyPr>
          <a:lstStyle/>
          <a:p>
            <a:r>
              <a:rPr lang="es-PE" dirty="0"/>
              <a:t>*</a:t>
            </a:r>
          </a:p>
        </p:txBody>
      </p:sp>
      <p:cxnSp>
        <p:nvCxnSpPr>
          <p:cNvPr id="19" name="Conector recto 18">
            <a:extLst>
              <a:ext uri="{FF2B5EF4-FFF2-40B4-BE49-F238E27FC236}">
                <a16:creationId xmlns:a16="http://schemas.microsoft.com/office/drawing/2014/main" id="{1C4A5FB8-BC3E-4414-9DF0-31644FC126A3}"/>
              </a:ext>
            </a:extLst>
          </p:cNvPr>
          <p:cNvCxnSpPr>
            <a:cxnSpLocks/>
            <a:stCxn id="7" idx="3"/>
            <a:endCxn id="15" idx="1"/>
          </p:cNvCxnSpPr>
          <p:nvPr/>
        </p:nvCxnSpPr>
        <p:spPr>
          <a:xfrm>
            <a:off x="7103163" y="3163460"/>
            <a:ext cx="6891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CuadroTexto 20">
            <a:extLst>
              <a:ext uri="{FF2B5EF4-FFF2-40B4-BE49-F238E27FC236}">
                <a16:creationId xmlns:a16="http://schemas.microsoft.com/office/drawing/2014/main" id="{9290F141-CC0E-4CAB-8C58-A5CAA3B3B5A6}"/>
              </a:ext>
            </a:extLst>
          </p:cNvPr>
          <p:cNvSpPr txBox="1"/>
          <p:nvPr/>
        </p:nvSpPr>
        <p:spPr>
          <a:xfrm>
            <a:off x="7533857" y="3103301"/>
            <a:ext cx="397567" cy="369332"/>
          </a:xfrm>
          <a:prstGeom prst="rect">
            <a:avLst/>
          </a:prstGeom>
          <a:noFill/>
        </p:spPr>
        <p:txBody>
          <a:bodyPr wrap="square" rtlCol="0">
            <a:spAutoFit/>
          </a:bodyPr>
          <a:lstStyle/>
          <a:p>
            <a:r>
              <a:rPr lang="es-PE" dirty="0"/>
              <a:t>*</a:t>
            </a:r>
          </a:p>
        </p:txBody>
      </p:sp>
      <p:graphicFrame>
        <p:nvGraphicFramePr>
          <p:cNvPr id="10" name="Tabla 9">
            <a:extLst>
              <a:ext uri="{FF2B5EF4-FFF2-40B4-BE49-F238E27FC236}">
                <a16:creationId xmlns:a16="http://schemas.microsoft.com/office/drawing/2014/main" id="{8FA45741-BDAB-4784-BD97-D5E0920E46AE}"/>
              </a:ext>
            </a:extLst>
          </p:cNvPr>
          <p:cNvGraphicFramePr>
            <a:graphicFrameLocks noGrp="1"/>
          </p:cNvGraphicFramePr>
          <p:nvPr>
            <p:extLst>
              <p:ext uri="{D42A27DB-BD31-4B8C-83A1-F6EECF244321}">
                <p14:modId xmlns:p14="http://schemas.microsoft.com/office/powerpoint/2010/main" val="1031986186"/>
              </p:ext>
            </p:extLst>
          </p:nvPr>
        </p:nvGraphicFramePr>
        <p:xfrm>
          <a:off x="159017" y="1791860"/>
          <a:ext cx="3485334" cy="2743200"/>
        </p:xfrm>
        <a:graphic>
          <a:graphicData uri="http://schemas.openxmlformats.org/drawingml/2006/table">
            <a:tbl>
              <a:tblPr firstRow="1" bandRow="1">
                <a:tableStyleId>{912C8C85-51F0-491E-9774-3900AFEF0FD7}</a:tableStyleId>
              </a:tblPr>
              <a:tblGrid>
                <a:gridCol w="3485334">
                  <a:extLst>
                    <a:ext uri="{9D8B030D-6E8A-4147-A177-3AD203B41FA5}">
                      <a16:colId xmlns:a16="http://schemas.microsoft.com/office/drawing/2014/main" val="1073691434"/>
                    </a:ext>
                  </a:extLst>
                </a:gridCol>
              </a:tblGrid>
              <a:tr h="221200">
                <a:tc>
                  <a:txBody>
                    <a:bodyPr/>
                    <a:lstStyle/>
                    <a:p>
                      <a:pPr algn="ctr"/>
                      <a:r>
                        <a:rPr lang="es-PE" sz="1200" dirty="0">
                          <a:latin typeface="Arial" panose="020B0604020202020204" pitchFamily="34" charset="0"/>
                          <a:cs typeface="Arial" panose="020B0604020202020204" pitchFamily="34" charset="0"/>
                        </a:rPr>
                        <a:t>Aeropuerto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4951396"/>
                  </a:ext>
                </a:extLst>
              </a:tr>
              <a:tr h="370840">
                <a:tc>
                  <a:txBody>
                    <a:bodyPr/>
                    <a:lstStyle/>
                    <a:p>
                      <a:pPr marL="0" indent="0">
                        <a:buFontTx/>
                        <a:buNone/>
                      </a:pPr>
                      <a:r>
                        <a:rPr lang="es-PE" sz="1000" dirty="0">
                          <a:latin typeface="Arial" panose="020B0604020202020204" pitchFamily="34" charset="0"/>
                          <a:cs typeface="Arial" panose="020B0604020202020204" pitchFamily="34" charset="0"/>
                        </a:rPr>
                        <a:t>- nombre: </a:t>
                      </a:r>
                      <a:r>
                        <a:rPr lang="es-PE" sz="1000" dirty="0" err="1">
                          <a:latin typeface="Arial" panose="020B0604020202020204" pitchFamily="34" charset="0"/>
                          <a:cs typeface="Arial" panose="020B0604020202020204" pitchFamily="34" charset="0"/>
                        </a:rPr>
                        <a:t>String</a:t>
                      </a:r>
                      <a:endParaRPr lang="es-PE" sz="1000" dirty="0">
                        <a:latin typeface="Arial" panose="020B0604020202020204" pitchFamily="34" charset="0"/>
                        <a:cs typeface="Arial" panose="020B0604020202020204" pitchFamily="34" charset="0"/>
                      </a:endParaRPr>
                    </a:p>
                    <a:p>
                      <a:pPr marL="0" indent="0">
                        <a:buFontTx/>
                        <a:buNone/>
                      </a:pPr>
                      <a:r>
                        <a:rPr lang="es-PE" sz="1000" dirty="0">
                          <a:latin typeface="Arial" panose="020B0604020202020204" pitchFamily="34" charset="0"/>
                          <a:cs typeface="Arial" panose="020B0604020202020204" pitchFamily="34" charset="0"/>
                        </a:rPr>
                        <a:t>- ciudad: </a:t>
                      </a:r>
                      <a:r>
                        <a:rPr lang="es-PE" sz="1000" dirty="0" err="1">
                          <a:latin typeface="Arial" panose="020B0604020202020204" pitchFamily="34" charset="0"/>
                          <a:cs typeface="Arial" panose="020B0604020202020204" pitchFamily="34" charset="0"/>
                        </a:rPr>
                        <a:t>String</a:t>
                      </a:r>
                      <a:endParaRPr lang="es-PE" sz="1000" dirty="0">
                        <a:latin typeface="Arial" panose="020B0604020202020204" pitchFamily="34" charset="0"/>
                        <a:cs typeface="Arial" panose="020B0604020202020204" pitchFamily="34" charset="0"/>
                      </a:endParaRPr>
                    </a:p>
                    <a:p>
                      <a:pPr marL="0" indent="0">
                        <a:buFontTx/>
                        <a:buNone/>
                      </a:pP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pais</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String</a:t>
                      </a:r>
                      <a:endParaRPr lang="es-PE" sz="1000" dirty="0">
                        <a:latin typeface="Arial" panose="020B0604020202020204" pitchFamily="34" charset="0"/>
                        <a:cs typeface="Arial" panose="020B0604020202020204" pitchFamily="34" charset="0"/>
                      </a:endParaRPr>
                    </a:p>
                    <a:p>
                      <a:pPr marL="0" indent="0">
                        <a:buFontTx/>
                        <a:buNone/>
                      </a:pP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listaCompañias</a:t>
                      </a:r>
                      <a:r>
                        <a:rPr lang="es-PE" sz="1000" dirty="0">
                          <a:latin typeface="Arial" panose="020B0604020202020204" pitchFamily="34" charset="0"/>
                          <a:cs typeface="Arial" panose="020B0604020202020204" pitchFamily="34" charset="0"/>
                        </a:rPr>
                        <a:t>: Compañía[*]</a:t>
                      </a:r>
                    </a:p>
                    <a:p>
                      <a:pPr marL="0" indent="0">
                        <a:buFontTx/>
                        <a:buNone/>
                      </a:pP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numCompañia</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int</a:t>
                      </a:r>
                      <a:endParaRPr lang="es-PE" sz="1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23351766"/>
                  </a:ext>
                </a:extLst>
              </a:tr>
              <a:tr h="370840">
                <a:tc>
                  <a:txBody>
                    <a:bodyPr/>
                    <a:lstStyle/>
                    <a:p>
                      <a:r>
                        <a:rPr lang="es-PE" sz="1000" dirty="0">
                          <a:latin typeface="Arial" panose="020B0604020202020204" pitchFamily="34" charset="0"/>
                          <a:cs typeface="Arial" panose="020B0604020202020204" pitchFamily="34" charset="0"/>
                        </a:rPr>
                        <a:t>+ Aeropuerto(n: </a:t>
                      </a:r>
                      <a:r>
                        <a:rPr lang="es-PE" sz="1000" dirty="0" err="1">
                          <a:latin typeface="Arial" panose="020B0604020202020204" pitchFamily="34" charset="0"/>
                          <a:cs typeface="Arial" panose="020B0604020202020204" pitchFamily="34" charset="0"/>
                        </a:rPr>
                        <a:t>String</a:t>
                      </a:r>
                      <a:r>
                        <a:rPr lang="es-PE" sz="1000" dirty="0">
                          <a:latin typeface="Arial" panose="020B0604020202020204" pitchFamily="34" charset="0"/>
                          <a:cs typeface="Arial" panose="020B0604020202020204" pitchFamily="34" charset="0"/>
                        </a:rPr>
                        <a:t>, c: </a:t>
                      </a:r>
                      <a:r>
                        <a:rPr lang="es-PE" sz="1000" dirty="0" err="1">
                          <a:latin typeface="Arial" panose="020B0604020202020204" pitchFamily="34" charset="0"/>
                          <a:cs typeface="Arial" panose="020B0604020202020204" pitchFamily="34" charset="0"/>
                        </a:rPr>
                        <a:t>String</a:t>
                      </a:r>
                      <a:r>
                        <a:rPr lang="es-PE" sz="1000" dirty="0">
                          <a:latin typeface="Arial" panose="020B0604020202020204" pitchFamily="34" charset="0"/>
                          <a:cs typeface="Arial" panose="020B0604020202020204" pitchFamily="34" charset="0"/>
                        </a:rPr>
                        <a:t>, p: </a:t>
                      </a:r>
                      <a:r>
                        <a:rPr lang="es-PE" sz="1000" dirty="0" err="1">
                          <a:latin typeface="Arial" panose="020B0604020202020204" pitchFamily="34" charset="0"/>
                          <a:cs typeface="Arial" panose="020B0604020202020204" pitchFamily="34" charset="0"/>
                        </a:rPr>
                        <a:t>String</a:t>
                      </a:r>
                      <a:r>
                        <a:rPr lang="es-PE" sz="1000" dirty="0">
                          <a:latin typeface="Arial" panose="020B0604020202020204" pitchFamily="34" charset="0"/>
                          <a:cs typeface="Arial" panose="020B0604020202020204" pitchFamily="34" charset="0"/>
                        </a:rPr>
                        <a:t>)</a:t>
                      </a:r>
                    </a:p>
                    <a:p>
                      <a:r>
                        <a:rPr lang="es-PE" sz="1000" dirty="0">
                          <a:latin typeface="Arial" panose="020B0604020202020204" pitchFamily="34" charset="0"/>
                          <a:cs typeface="Arial" panose="020B0604020202020204" pitchFamily="34" charset="0"/>
                        </a:rPr>
                        <a:t>+ Aeropuerto(n: </a:t>
                      </a:r>
                      <a:r>
                        <a:rPr lang="es-PE" sz="1000" dirty="0" err="1">
                          <a:latin typeface="Arial" panose="020B0604020202020204" pitchFamily="34" charset="0"/>
                          <a:cs typeface="Arial" panose="020B0604020202020204" pitchFamily="34" charset="0"/>
                        </a:rPr>
                        <a:t>String</a:t>
                      </a:r>
                      <a:r>
                        <a:rPr lang="es-PE" sz="1000" dirty="0">
                          <a:latin typeface="Arial" panose="020B0604020202020204" pitchFamily="34" charset="0"/>
                          <a:cs typeface="Arial" panose="020B0604020202020204" pitchFamily="34" charset="0"/>
                        </a:rPr>
                        <a:t>, c: </a:t>
                      </a:r>
                      <a:r>
                        <a:rPr lang="es-PE" sz="1000" dirty="0" err="1">
                          <a:latin typeface="Arial" panose="020B0604020202020204" pitchFamily="34" charset="0"/>
                          <a:cs typeface="Arial" panose="020B0604020202020204" pitchFamily="34" charset="0"/>
                        </a:rPr>
                        <a:t>String</a:t>
                      </a:r>
                      <a:r>
                        <a:rPr lang="es-PE" sz="1000" dirty="0">
                          <a:latin typeface="Arial" panose="020B0604020202020204" pitchFamily="34" charset="0"/>
                          <a:cs typeface="Arial" panose="020B0604020202020204" pitchFamily="34" charset="0"/>
                        </a:rPr>
                        <a:t>, p: </a:t>
                      </a:r>
                      <a:r>
                        <a:rPr lang="es-PE" sz="1000" dirty="0" err="1">
                          <a:latin typeface="Arial" panose="020B0604020202020204" pitchFamily="34" charset="0"/>
                          <a:cs typeface="Arial" panose="020B0604020202020204" pitchFamily="34" charset="0"/>
                        </a:rPr>
                        <a:t>String</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co</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Compañia</a:t>
                      </a:r>
                      <a:r>
                        <a:rPr lang="es-PE" sz="1000" dirty="0">
                          <a:latin typeface="Arial" panose="020B0604020202020204" pitchFamily="34" charset="0"/>
                          <a:cs typeface="Arial" panose="020B0604020202020204" pitchFamily="34" charset="0"/>
                        </a:rPr>
                        <a:t>)</a:t>
                      </a:r>
                    </a:p>
                    <a:p>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insertarCompañia</a:t>
                      </a:r>
                      <a:r>
                        <a:rPr lang="es-PE" sz="1000" dirty="0">
                          <a:latin typeface="Arial" panose="020B0604020202020204" pitchFamily="34" charset="0"/>
                          <a:cs typeface="Arial" panose="020B0604020202020204" pitchFamily="34" charset="0"/>
                        </a:rPr>
                        <a:t>(compañía: </a:t>
                      </a:r>
                      <a:r>
                        <a:rPr lang="es-PE" sz="1000" dirty="0" err="1">
                          <a:latin typeface="Arial" panose="020B0604020202020204" pitchFamily="34" charset="0"/>
                          <a:cs typeface="Arial" panose="020B0604020202020204" pitchFamily="34" charset="0"/>
                        </a:rPr>
                        <a:t>Compañia</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void</a:t>
                      </a:r>
                      <a:endParaRPr lang="es-PE" sz="1000" dirty="0">
                        <a:latin typeface="Arial" panose="020B0604020202020204" pitchFamily="34" charset="0"/>
                        <a:cs typeface="Arial" panose="020B0604020202020204" pitchFamily="34" charset="0"/>
                      </a:endParaRPr>
                    </a:p>
                    <a:p>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getNombre</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String</a:t>
                      </a:r>
                      <a:endParaRPr lang="es-PE" sz="1000" dirty="0">
                        <a:latin typeface="Arial" panose="020B0604020202020204" pitchFamily="34" charset="0"/>
                        <a:cs typeface="Arial" panose="020B0604020202020204" pitchFamily="34" charset="0"/>
                      </a:endParaRPr>
                    </a:p>
                    <a:p>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getCiudad</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String</a:t>
                      </a:r>
                      <a:endParaRPr lang="es-PE" sz="1000" dirty="0">
                        <a:latin typeface="Arial" panose="020B0604020202020204" pitchFamily="34" charset="0"/>
                        <a:cs typeface="Arial" panose="020B0604020202020204" pitchFamily="34" charset="0"/>
                      </a:endParaRPr>
                    </a:p>
                    <a:p>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getPais</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String</a:t>
                      </a:r>
                      <a:endParaRPr lang="es-PE" sz="1000" dirty="0">
                        <a:latin typeface="Arial" panose="020B0604020202020204" pitchFamily="34" charset="0"/>
                        <a:cs typeface="Arial" panose="020B0604020202020204" pitchFamily="34" charset="0"/>
                      </a:endParaRPr>
                    </a:p>
                    <a:p>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obtenerCompañias</a:t>
                      </a:r>
                      <a:r>
                        <a:rPr lang="es-PE" sz="1000" dirty="0">
                          <a:latin typeface="Arial" panose="020B0604020202020204" pitchFamily="34" charset="0"/>
                          <a:cs typeface="Arial" panose="020B0604020202020204" pitchFamily="34" charset="0"/>
                        </a:rPr>
                        <a:t>(): Compañía</a:t>
                      </a:r>
                    </a:p>
                    <a:p>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getNumeroCompañia</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int</a:t>
                      </a:r>
                      <a:endParaRPr lang="es-PE" sz="1000" dirty="0">
                        <a:latin typeface="Arial" panose="020B0604020202020204" pitchFamily="34" charset="0"/>
                        <a:cs typeface="Arial" panose="020B0604020202020204" pitchFamily="34" charset="0"/>
                      </a:endParaRPr>
                    </a:p>
                    <a:p>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getCompañia</a:t>
                      </a:r>
                      <a:r>
                        <a:rPr lang="es-PE" sz="1000" dirty="0">
                          <a:latin typeface="Arial" panose="020B0604020202020204" pitchFamily="34" charset="0"/>
                          <a:cs typeface="Arial" panose="020B0604020202020204" pitchFamily="34" charset="0"/>
                        </a:rPr>
                        <a:t>(i: </a:t>
                      </a:r>
                      <a:r>
                        <a:rPr lang="es-PE" sz="1000" dirty="0" err="1">
                          <a:latin typeface="Arial" panose="020B0604020202020204" pitchFamily="34" charset="0"/>
                          <a:cs typeface="Arial" panose="020B0604020202020204" pitchFamily="34" charset="0"/>
                        </a:rPr>
                        <a:t>int</a:t>
                      </a:r>
                      <a:r>
                        <a:rPr lang="es-PE" sz="1000" dirty="0">
                          <a:latin typeface="Arial" panose="020B0604020202020204" pitchFamily="34" charset="0"/>
                          <a:cs typeface="Arial" panose="020B0604020202020204" pitchFamily="34" charset="0"/>
                        </a:rPr>
                        <a:t>): Compañía</a:t>
                      </a:r>
                    </a:p>
                    <a:p>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getCompañia</a:t>
                      </a:r>
                      <a:r>
                        <a:rPr lang="es-PE" sz="1000" dirty="0">
                          <a:latin typeface="Arial" panose="020B0604020202020204" pitchFamily="34" charset="0"/>
                          <a:cs typeface="Arial" panose="020B0604020202020204" pitchFamily="34" charset="0"/>
                        </a:rPr>
                        <a:t>(nombre: </a:t>
                      </a:r>
                      <a:r>
                        <a:rPr lang="es-PE" sz="1000" dirty="0" err="1">
                          <a:latin typeface="Arial" panose="020B0604020202020204" pitchFamily="34" charset="0"/>
                          <a:cs typeface="Arial" panose="020B0604020202020204" pitchFamily="34" charset="0"/>
                        </a:rPr>
                        <a:t>String</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Compañia</a:t>
                      </a:r>
                      <a:endParaRPr lang="es-PE" sz="1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722385"/>
                  </a:ext>
                </a:extLst>
              </a:tr>
            </a:tbl>
          </a:graphicData>
        </a:graphic>
      </p:graphicFrame>
      <p:cxnSp>
        <p:nvCxnSpPr>
          <p:cNvPr id="3" name="Conector recto 2">
            <a:extLst>
              <a:ext uri="{FF2B5EF4-FFF2-40B4-BE49-F238E27FC236}">
                <a16:creationId xmlns:a16="http://schemas.microsoft.com/office/drawing/2014/main" id="{EAC49BED-1E96-41FE-869B-84CE19477FB2}"/>
              </a:ext>
            </a:extLst>
          </p:cNvPr>
          <p:cNvCxnSpPr>
            <a:cxnSpLocks/>
            <a:stCxn id="10" idx="3"/>
            <a:endCxn id="7" idx="1"/>
          </p:cNvCxnSpPr>
          <p:nvPr/>
        </p:nvCxnSpPr>
        <p:spPr>
          <a:xfrm>
            <a:off x="3644351" y="3163460"/>
            <a:ext cx="8282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CuadroTexto 17">
            <a:extLst>
              <a:ext uri="{FF2B5EF4-FFF2-40B4-BE49-F238E27FC236}">
                <a16:creationId xmlns:a16="http://schemas.microsoft.com/office/drawing/2014/main" id="{F8AD93A2-5455-4995-B120-BAE0E9DA6033}"/>
              </a:ext>
            </a:extLst>
          </p:cNvPr>
          <p:cNvSpPr txBox="1"/>
          <p:nvPr/>
        </p:nvSpPr>
        <p:spPr>
          <a:xfrm>
            <a:off x="4200929" y="3136431"/>
            <a:ext cx="397567" cy="369332"/>
          </a:xfrm>
          <a:prstGeom prst="rect">
            <a:avLst/>
          </a:prstGeom>
          <a:noFill/>
        </p:spPr>
        <p:txBody>
          <a:bodyPr wrap="square" rtlCol="0">
            <a:spAutoFit/>
          </a:bodyPr>
          <a:lstStyle/>
          <a:p>
            <a:r>
              <a:rPr lang="es-PE" dirty="0"/>
              <a:t>*</a:t>
            </a:r>
          </a:p>
        </p:txBody>
      </p:sp>
      <p:sp>
        <p:nvSpPr>
          <p:cNvPr id="20" name="CuadroTexto 19">
            <a:extLst>
              <a:ext uri="{FF2B5EF4-FFF2-40B4-BE49-F238E27FC236}">
                <a16:creationId xmlns:a16="http://schemas.microsoft.com/office/drawing/2014/main" id="{9C27EA89-6421-4D5D-AF8B-D65E20A9F14B}"/>
              </a:ext>
            </a:extLst>
          </p:cNvPr>
          <p:cNvSpPr txBox="1"/>
          <p:nvPr/>
        </p:nvSpPr>
        <p:spPr>
          <a:xfrm>
            <a:off x="3604583" y="3123179"/>
            <a:ext cx="397567" cy="369332"/>
          </a:xfrm>
          <a:prstGeom prst="rect">
            <a:avLst/>
          </a:prstGeom>
          <a:noFill/>
        </p:spPr>
        <p:txBody>
          <a:bodyPr wrap="square" rtlCol="0">
            <a:spAutoFit/>
          </a:bodyPr>
          <a:lstStyle/>
          <a:p>
            <a:r>
              <a:rPr lang="es-PE" dirty="0"/>
              <a:t>*</a:t>
            </a:r>
          </a:p>
        </p:txBody>
      </p:sp>
    </p:spTree>
    <p:extLst>
      <p:ext uri="{BB962C8B-B14F-4D97-AF65-F5344CB8AC3E}">
        <p14:creationId xmlns:p14="http://schemas.microsoft.com/office/powerpoint/2010/main" val="4211179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down)">
                                      <p:cBhvr>
                                        <p:cTn id="12" dur="500"/>
                                        <p:tgtEl>
                                          <p:spTgt spid="18"/>
                                        </p:tgtEl>
                                      </p:cBhvr>
                                    </p:animEffect>
                                  </p:childTnLst>
                                </p:cTn>
                              </p:par>
                              <p:par>
                                <p:cTn id="13" presetID="22" presetClass="entr" presetSubtype="4"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down)">
                                      <p:cBhvr>
                                        <p:cTn id="15" dur="500"/>
                                        <p:tgtEl>
                                          <p:spTgt spid="3"/>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wipe(down)">
                                      <p:cBhvr>
                                        <p:cTn id="1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DD02881-B763-4033-8178-AEB6BA0ABB73}"/>
              </a:ext>
            </a:extLst>
          </p:cNvPr>
          <p:cNvSpPr>
            <a:spLocks noGrp="1"/>
          </p:cNvSpPr>
          <p:nvPr>
            <p:ph idx="1"/>
          </p:nvPr>
        </p:nvSpPr>
        <p:spPr>
          <a:xfrm>
            <a:off x="291547" y="410818"/>
            <a:ext cx="11661913" cy="4435502"/>
          </a:xfrm>
        </p:spPr>
        <p:txBody>
          <a:bodyPr>
            <a:normAutofit fontScale="92500" lnSpcReduction="20000"/>
          </a:bodyPr>
          <a:lstStyle/>
          <a:p>
            <a:pPr marL="0" indent="0">
              <a:buNone/>
            </a:pPr>
            <a:r>
              <a:rPr lang="es-PE" dirty="0"/>
              <a:t>Diseñar y codificar una aplicación informática para una compañía de gestión aeroportuaria satisfaciendo los siguientes requisitos: </a:t>
            </a:r>
          </a:p>
          <a:p>
            <a:r>
              <a:rPr lang="es-PE" dirty="0"/>
              <a:t>Para cada aeropuerto es necesario saber:</a:t>
            </a:r>
          </a:p>
          <a:p>
            <a:pPr marL="617220" lvl="1" indent="-342900">
              <a:buFont typeface="+mj-lt"/>
              <a:buAutoNum type="alphaLcParenR"/>
            </a:pPr>
            <a:r>
              <a:rPr lang="es-PE" dirty="0"/>
              <a:t>Todas las compañías de vuelos que operan en él.</a:t>
            </a:r>
          </a:p>
          <a:p>
            <a:pPr marL="617220" lvl="1" indent="-342900">
              <a:buFont typeface="+mj-lt"/>
              <a:buAutoNum type="alphaLcParenR"/>
            </a:pPr>
            <a:r>
              <a:rPr lang="es-PE" dirty="0"/>
              <a:t>Nombre del aeropuerto, la ciudad donde se ubica y el país al que pertenece.</a:t>
            </a:r>
          </a:p>
          <a:p>
            <a:r>
              <a:rPr lang="es-PE" dirty="0"/>
              <a:t>Cada compañía se caracteriza por el nombre y la lista de vuelos que ofrece.</a:t>
            </a:r>
          </a:p>
          <a:p>
            <a:r>
              <a:rPr lang="es-PE" dirty="0"/>
              <a:t>Los vuelos están definidos por su identificador, la ciudad de origen, la ciudad de destino, el precio del viaje, la lista de pasajeros, el número máximo de pasajeros permitidos en el vuelo y el número real de pasajeros que ha reservado asiento en el avión.</a:t>
            </a:r>
          </a:p>
          <a:p>
            <a:r>
              <a:rPr lang="es-PE" dirty="0"/>
              <a:t>Los aeropuertos pueden ser privados o públicos.</a:t>
            </a:r>
          </a:p>
          <a:p>
            <a:pPr marL="617220" lvl="1" indent="-342900">
              <a:buFont typeface="+mj-lt"/>
              <a:buAutoNum type="alphaLcParenR"/>
            </a:pPr>
            <a:r>
              <a:rPr lang="es-PE" dirty="0"/>
              <a:t>Los aeropuertos privados tienen una serie de empresas que los patrocinan y es necesario saber el nombre de cada una de esas empresas.</a:t>
            </a:r>
          </a:p>
          <a:p>
            <a:pPr marL="617220" lvl="1" indent="-342900">
              <a:buFont typeface="+mj-lt"/>
              <a:buAutoNum type="alphaLcParenR"/>
            </a:pPr>
            <a:r>
              <a:rPr lang="es-PE" dirty="0"/>
              <a:t>Para los aeropuertos públicos se requiere saber la cantidad de dinero correspondiente a la subvención gubernamental.</a:t>
            </a:r>
          </a:p>
          <a:p>
            <a:r>
              <a:rPr lang="es-PE" dirty="0"/>
              <a:t>Se necesita gestionar también la información de los pasajeros.</a:t>
            </a:r>
          </a:p>
          <a:p>
            <a:pPr marL="617220" lvl="1" indent="-342900">
              <a:buFont typeface="+mj-lt"/>
              <a:buAutoNum type="alphaLcParenR"/>
            </a:pPr>
            <a:r>
              <a:rPr lang="es-PE" dirty="0"/>
              <a:t>Para cada pasajero se necesita saber nombre, numero de pasaporte y nacionalidad.</a:t>
            </a:r>
          </a:p>
          <a:p>
            <a:endParaRPr lang="es-PE" dirty="0"/>
          </a:p>
          <a:p>
            <a:pPr lvl="1"/>
            <a:endParaRPr lang="es-PE" dirty="0"/>
          </a:p>
        </p:txBody>
      </p:sp>
      <p:sp>
        <p:nvSpPr>
          <p:cNvPr id="7" name="Rectángulo 6">
            <a:extLst>
              <a:ext uri="{FF2B5EF4-FFF2-40B4-BE49-F238E27FC236}">
                <a16:creationId xmlns:a16="http://schemas.microsoft.com/office/drawing/2014/main" id="{3504A7E0-19D2-4221-8F75-37CFDD41675A}"/>
              </a:ext>
            </a:extLst>
          </p:cNvPr>
          <p:cNvSpPr/>
          <p:nvPr/>
        </p:nvSpPr>
        <p:spPr>
          <a:xfrm>
            <a:off x="6281530" y="4161183"/>
            <a:ext cx="1192696" cy="29154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 name="Rectángulo 3">
            <a:extLst>
              <a:ext uri="{FF2B5EF4-FFF2-40B4-BE49-F238E27FC236}">
                <a16:creationId xmlns:a16="http://schemas.microsoft.com/office/drawing/2014/main" id="{A37B7806-E22C-41F0-A57E-4C6B993D460B}"/>
              </a:ext>
            </a:extLst>
          </p:cNvPr>
          <p:cNvSpPr/>
          <p:nvPr/>
        </p:nvSpPr>
        <p:spPr>
          <a:xfrm>
            <a:off x="974034" y="2160104"/>
            <a:ext cx="762001" cy="27167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 name="Rectángulo 4">
            <a:extLst>
              <a:ext uri="{FF2B5EF4-FFF2-40B4-BE49-F238E27FC236}">
                <a16:creationId xmlns:a16="http://schemas.microsoft.com/office/drawing/2014/main" id="{A48F55AE-A51A-4014-864B-13B7B9EC11DC}"/>
              </a:ext>
            </a:extLst>
          </p:cNvPr>
          <p:cNvSpPr/>
          <p:nvPr/>
        </p:nvSpPr>
        <p:spPr>
          <a:xfrm>
            <a:off x="1219199" y="1789042"/>
            <a:ext cx="1099931" cy="3048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 name="Rectángulo 5">
            <a:extLst>
              <a:ext uri="{FF2B5EF4-FFF2-40B4-BE49-F238E27FC236}">
                <a16:creationId xmlns:a16="http://schemas.microsoft.com/office/drawing/2014/main" id="{4C9CFD3E-B97B-4769-9B8A-B88B1576028C}"/>
              </a:ext>
            </a:extLst>
          </p:cNvPr>
          <p:cNvSpPr/>
          <p:nvPr/>
        </p:nvSpPr>
        <p:spPr>
          <a:xfrm>
            <a:off x="1689649" y="914400"/>
            <a:ext cx="1292090" cy="32467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 name="Rectángulo 7">
            <a:extLst>
              <a:ext uri="{FF2B5EF4-FFF2-40B4-BE49-F238E27FC236}">
                <a16:creationId xmlns:a16="http://schemas.microsoft.com/office/drawing/2014/main" id="{32A441F6-3549-431F-8B08-4997C09FD4AE}"/>
              </a:ext>
            </a:extLst>
          </p:cNvPr>
          <p:cNvSpPr/>
          <p:nvPr/>
        </p:nvSpPr>
        <p:spPr>
          <a:xfrm>
            <a:off x="3677481" y="2928730"/>
            <a:ext cx="1053546" cy="28492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31377231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a 6">
            <a:extLst>
              <a:ext uri="{FF2B5EF4-FFF2-40B4-BE49-F238E27FC236}">
                <a16:creationId xmlns:a16="http://schemas.microsoft.com/office/drawing/2014/main" id="{788DAA67-0DBA-43FC-8298-DB77537154B3}"/>
              </a:ext>
            </a:extLst>
          </p:cNvPr>
          <p:cNvGraphicFramePr>
            <a:graphicFrameLocks noGrp="1"/>
          </p:cNvGraphicFramePr>
          <p:nvPr/>
        </p:nvGraphicFramePr>
        <p:xfrm>
          <a:off x="4472601" y="2172860"/>
          <a:ext cx="2630562" cy="1981200"/>
        </p:xfrm>
        <a:graphic>
          <a:graphicData uri="http://schemas.openxmlformats.org/drawingml/2006/table">
            <a:tbl>
              <a:tblPr firstRow="1" bandRow="1">
                <a:tableStyleId>{912C8C85-51F0-491E-9774-3900AFEF0FD7}</a:tableStyleId>
              </a:tblPr>
              <a:tblGrid>
                <a:gridCol w="2630562">
                  <a:extLst>
                    <a:ext uri="{9D8B030D-6E8A-4147-A177-3AD203B41FA5}">
                      <a16:colId xmlns:a16="http://schemas.microsoft.com/office/drawing/2014/main" val="1073691434"/>
                    </a:ext>
                  </a:extLst>
                </a:gridCol>
              </a:tblGrid>
              <a:tr h="221200">
                <a:tc>
                  <a:txBody>
                    <a:bodyPr/>
                    <a:lstStyle/>
                    <a:p>
                      <a:pPr algn="ctr"/>
                      <a:r>
                        <a:rPr lang="es-PE" sz="1200" dirty="0" err="1">
                          <a:latin typeface="Arial" panose="020B0604020202020204" pitchFamily="34" charset="0"/>
                          <a:cs typeface="Arial" panose="020B0604020202020204" pitchFamily="34" charset="0"/>
                        </a:rPr>
                        <a:t>Compañia</a:t>
                      </a:r>
                      <a:endParaRPr lang="es-PE" sz="12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4951396"/>
                  </a:ext>
                </a:extLst>
              </a:tr>
              <a:tr h="370840">
                <a:tc>
                  <a:txBody>
                    <a:bodyPr/>
                    <a:lstStyle/>
                    <a:p>
                      <a:pPr marL="0" indent="0">
                        <a:buFontTx/>
                        <a:buNone/>
                      </a:pPr>
                      <a:r>
                        <a:rPr lang="es-PE" sz="1000" dirty="0">
                          <a:latin typeface="Arial" panose="020B0604020202020204" pitchFamily="34" charset="0"/>
                          <a:cs typeface="Arial" panose="020B0604020202020204" pitchFamily="34" charset="0"/>
                        </a:rPr>
                        <a:t>- nombre: </a:t>
                      </a:r>
                      <a:r>
                        <a:rPr lang="es-PE" sz="1000" dirty="0" err="1">
                          <a:latin typeface="Arial" panose="020B0604020202020204" pitchFamily="34" charset="0"/>
                          <a:cs typeface="Arial" panose="020B0604020202020204" pitchFamily="34" charset="0"/>
                        </a:rPr>
                        <a:t>String</a:t>
                      </a:r>
                      <a:endParaRPr lang="es-PE" sz="1000" dirty="0">
                        <a:latin typeface="Arial" panose="020B0604020202020204" pitchFamily="34" charset="0"/>
                        <a:cs typeface="Arial" panose="020B0604020202020204" pitchFamily="34" charset="0"/>
                      </a:endParaRPr>
                    </a:p>
                    <a:p>
                      <a:pPr marL="0" indent="0">
                        <a:buFontTx/>
                        <a:buNone/>
                      </a:pP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listaVuelos</a:t>
                      </a:r>
                      <a:r>
                        <a:rPr lang="es-PE" sz="1000" dirty="0">
                          <a:latin typeface="Arial" panose="020B0604020202020204" pitchFamily="34" charset="0"/>
                          <a:cs typeface="Arial" panose="020B0604020202020204" pitchFamily="34" charset="0"/>
                        </a:rPr>
                        <a:t>: Vuelo[*]</a:t>
                      </a:r>
                    </a:p>
                    <a:p>
                      <a:pPr marL="0" indent="0">
                        <a:buFontTx/>
                        <a:buNone/>
                      </a:pP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numVuelo</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int</a:t>
                      </a:r>
                      <a:r>
                        <a:rPr lang="es-PE" sz="1000" dirty="0">
                          <a:latin typeface="Arial" panose="020B0604020202020204" pitchFamily="34" charset="0"/>
                          <a:cs typeface="Arial" panose="020B0604020202020204" pitchFamily="34" charset="0"/>
                        </a:rPr>
                        <a:t> = 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23351766"/>
                  </a:ext>
                </a:extLst>
              </a:tr>
              <a:tr h="370840">
                <a:tc>
                  <a:txBody>
                    <a:bodyPr/>
                    <a:lstStyle/>
                    <a:p>
                      <a:r>
                        <a:rPr lang="es-PE" sz="1000" dirty="0">
                          <a:latin typeface="Arial" panose="020B0604020202020204" pitchFamily="34" charset="0"/>
                          <a:cs typeface="Arial" panose="020B0604020202020204" pitchFamily="34" charset="0"/>
                        </a:rPr>
                        <a:t>+ Compañía(n: </a:t>
                      </a:r>
                      <a:r>
                        <a:rPr lang="es-PE" sz="1000" dirty="0" err="1">
                          <a:latin typeface="Arial" panose="020B0604020202020204" pitchFamily="34" charset="0"/>
                          <a:cs typeface="Arial" panose="020B0604020202020204" pitchFamily="34" charset="0"/>
                        </a:rPr>
                        <a:t>String</a:t>
                      </a:r>
                      <a:r>
                        <a:rPr lang="es-PE" sz="1000" dirty="0">
                          <a:latin typeface="Arial" panose="020B0604020202020204" pitchFamily="34" charset="0"/>
                          <a:cs typeface="Arial" panose="020B0604020202020204" pitchFamily="34" charset="0"/>
                        </a:rPr>
                        <a:t>)</a:t>
                      </a:r>
                    </a:p>
                    <a:p>
                      <a:r>
                        <a:rPr lang="es-PE" sz="1000" dirty="0">
                          <a:latin typeface="Arial" panose="020B0604020202020204" pitchFamily="34" charset="0"/>
                          <a:cs typeface="Arial" panose="020B0604020202020204" pitchFamily="34" charset="0"/>
                        </a:rPr>
                        <a:t>+ Compañía(n: </a:t>
                      </a:r>
                      <a:r>
                        <a:rPr lang="es-PE" sz="1000" dirty="0" err="1">
                          <a:latin typeface="Arial" panose="020B0604020202020204" pitchFamily="34" charset="0"/>
                          <a:cs typeface="Arial" panose="020B0604020202020204" pitchFamily="34" charset="0"/>
                        </a:rPr>
                        <a:t>String</a:t>
                      </a:r>
                      <a:r>
                        <a:rPr lang="es-PE" sz="1000" dirty="0">
                          <a:latin typeface="Arial" panose="020B0604020202020204" pitchFamily="34" charset="0"/>
                          <a:cs typeface="Arial" panose="020B0604020202020204" pitchFamily="34" charset="0"/>
                        </a:rPr>
                        <a:t>, v: Vuelo)</a:t>
                      </a:r>
                    </a:p>
                    <a:p>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insertarVuelo</a:t>
                      </a:r>
                      <a:r>
                        <a:rPr lang="es-PE" sz="1000" dirty="0">
                          <a:latin typeface="Arial" panose="020B0604020202020204" pitchFamily="34" charset="0"/>
                          <a:cs typeface="Arial" panose="020B0604020202020204" pitchFamily="34" charset="0"/>
                        </a:rPr>
                        <a:t>(vuelo: Vuelo): </a:t>
                      </a:r>
                      <a:r>
                        <a:rPr lang="es-PE" sz="1000" dirty="0" err="1">
                          <a:latin typeface="Arial" panose="020B0604020202020204" pitchFamily="34" charset="0"/>
                          <a:cs typeface="Arial" panose="020B0604020202020204" pitchFamily="34" charset="0"/>
                        </a:rPr>
                        <a:t>void</a:t>
                      </a:r>
                      <a:endParaRPr lang="es-PE" sz="1000" dirty="0">
                        <a:latin typeface="Arial" panose="020B0604020202020204" pitchFamily="34" charset="0"/>
                        <a:cs typeface="Arial" panose="020B0604020202020204" pitchFamily="34" charset="0"/>
                      </a:endParaRPr>
                    </a:p>
                    <a:p>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getNombre</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String</a:t>
                      </a:r>
                      <a:endParaRPr lang="es-PE" sz="1000" dirty="0">
                        <a:latin typeface="Arial" panose="020B0604020202020204" pitchFamily="34" charset="0"/>
                        <a:cs typeface="Arial" panose="020B0604020202020204" pitchFamily="34" charset="0"/>
                      </a:endParaRPr>
                    </a:p>
                    <a:p>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getNumeroVuelos</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int</a:t>
                      </a:r>
                      <a:endParaRPr lang="es-PE" sz="1000" dirty="0">
                        <a:latin typeface="Arial" panose="020B0604020202020204" pitchFamily="34" charset="0"/>
                        <a:cs typeface="Arial" panose="020B0604020202020204" pitchFamily="34" charset="0"/>
                      </a:endParaRPr>
                    </a:p>
                    <a:p>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getVuelo</a:t>
                      </a:r>
                      <a:r>
                        <a:rPr lang="es-PE" sz="1000" dirty="0">
                          <a:latin typeface="Arial" panose="020B0604020202020204" pitchFamily="34" charset="0"/>
                          <a:cs typeface="Arial" panose="020B0604020202020204" pitchFamily="34" charset="0"/>
                        </a:rPr>
                        <a:t>(i: </a:t>
                      </a:r>
                      <a:r>
                        <a:rPr lang="es-PE" sz="1000" dirty="0" err="1">
                          <a:latin typeface="Arial" panose="020B0604020202020204" pitchFamily="34" charset="0"/>
                          <a:cs typeface="Arial" panose="020B0604020202020204" pitchFamily="34" charset="0"/>
                        </a:rPr>
                        <a:t>int</a:t>
                      </a:r>
                      <a:r>
                        <a:rPr lang="es-PE" sz="1000" dirty="0">
                          <a:latin typeface="Arial" panose="020B0604020202020204" pitchFamily="34" charset="0"/>
                          <a:cs typeface="Arial" panose="020B0604020202020204" pitchFamily="34" charset="0"/>
                        </a:rPr>
                        <a:t>): Vuelo</a:t>
                      </a:r>
                    </a:p>
                    <a:p>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getVuelo</a:t>
                      </a:r>
                      <a:r>
                        <a:rPr lang="es-PE" sz="1000" dirty="0">
                          <a:latin typeface="Arial" panose="020B0604020202020204" pitchFamily="34" charset="0"/>
                          <a:cs typeface="Arial" panose="020B0604020202020204" pitchFamily="34" charset="0"/>
                        </a:rPr>
                        <a:t>(id: </a:t>
                      </a:r>
                      <a:r>
                        <a:rPr lang="es-PE" sz="1000" dirty="0" err="1">
                          <a:latin typeface="Arial" panose="020B0604020202020204" pitchFamily="34" charset="0"/>
                          <a:cs typeface="Arial" panose="020B0604020202020204" pitchFamily="34" charset="0"/>
                        </a:rPr>
                        <a:t>String</a:t>
                      </a:r>
                      <a:r>
                        <a:rPr lang="es-PE" sz="1000" dirty="0">
                          <a:latin typeface="Arial" panose="020B0604020202020204" pitchFamily="34" charset="0"/>
                          <a:cs typeface="Arial" panose="020B0604020202020204" pitchFamily="34" charset="0"/>
                        </a:rPr>
                        <a:t>): Vuelo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722385"/>
                  </a:ext>
                </a:extLst>
              </a:tr>
            </a:tbl>
          </a:graphicData>
        </a:graphic>
      </p:graphicFrame>
      <p:sp>
        <p:nvSpPr>
          <p:cNvPr id="13" name="Rectángulo 12">
            <a:extLst>
              <a:ext uri="{FF2B5EF4-FFF2-40B4-BE49-F238E27FC236}">
                <a16:creationId xmlns:a16="http://schemas.microsoft.com/office/drawing/2014/main" id="{E117BB61-EF77-4541-B6EB-E76FB19FED5E}"/>
              </a:ext>
            </a:extLst>
          </p:cNvPr>
          <p:cNvSpPr/>
          <p:nvPr/>
        </p:nvSpPr>
        <p:spPr>
          <a:xfrm>
            <a:off x="11078817" y="5777948"/>
            <a:ext cx="1113183" cy="10800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aphicFrame>
        <p:nvGraphicFramePr>
          <p:cNvPr id="14" name="Tabla 13">
            <a:extLst>
              <a:ext uri="{FF2B5EF4-FFF2-40B4-BE49-F238E27FC236}">
                <a16:creationId xmlns:a16="http://schemas.microsoft.com/office/drawing/2014/main" id="{DCC13AB3-3BC4-4B54-9E3A-3DFC9D8750E5}"/>
              </a:ext>
            </a:extLst>
          </p:cNvPr>
          <p:cNvGraphicFramePr>
            <a:graphicFrameLocks noGrp="1"/>
          </p:cNvGraphicFramePr>
          <p:nvPr/>
        </p:nvGraphicFramePr>
        <p:xfrm>
          <a:off x="8516733" y="5218815"/>
          <a:ext cx="2818294" cy="1530515"/>
        </p:xfrm>
        <a:graphic>
          <a:graphicData uri="http://schemas.openxmlformats.org/drawingml/2006/table">
            <a:tbl>
              <a:tblPr firstRow="1" bandRow="1">
                <a:tableStyleId>{912C8C85-51F0-491E-9774-3900AFEF0FD7}</a:tableStyleId>
              </a:tblPr>
              <a:tblGrid>
                <a:gridCol w="2818294">
                  <a:extLst>
                    <a:ext uri="{9D8B030D-6E8A-4147-A177-3AD203B41FA5}">
                      <a16:colId xmlns:a16="http://schemas.microsoft.com/office/drawing/2014/main" val="1073691434"/>
                    </a:ext>
                  </a:extLst>
                </a:gridCol>
              </a:tblGrid>
              <a:tr h="280835">
                <a:tc>
                  <a:txBody>
                    <a:bodyPr/>
                    <a:lstStyle/>
                    <a:p>
                      <a:pPr algn="ctr"/>
                      <a:r>
                        <a:rPr lang="es-PE" sz="1200" dirty="0">
                          <a:latin typeface="Arial" panose="020B0604020202020204" pitchFamily="34" charset="0"/>
                          <a:cs typeface="Arial" panose="020B0604020202020204" pitchFamily="34" charset="0"/>
                        </a:rPr>
                        <a:t>Pasajero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4951396"/>
                  </a:ext>
                </a:extLst>
              </a:tr>
              <a:tr h="370840">
                <a:tc>
                  <a:txBody>
                    <a:bodyPr/>
                    <a:lstStyle/>
                    <a:p>
                      <a:pPr marL="0" indent="0">
                        <a:buFontTx/>
                        <a:buNone/>
                      </a:pPr>
                      <a:r>
                        <a:rPr lang="es-PE" sz="1000" dirty="0">
                          <a:latin typeface="Arial" panose="020B0604020202020204" pitchFamily="34" charset="0"/>
                          <a:cs typeface="Arial" panose="020B0604020202020204" pitchFamily="34" charset="0"/>
                        </a:rPr>
                        <a:t>- nombre: </a:t>
                      </a:r>
                      <a:r>
                        <a:rPr lang="es-PE" sz="1000" dirty="0" err="1">
                          <a:latin typeface="Arial" panose="020B0604020202020204" pitchFamily="34" charset="0"/>
                          <a:cs typeface="Arial" panose="020B0604020202020204" pitchFamily="34" charset="0"/>
                        </a:rPr>
                        <a:t>String</a:t>
                      </a:r>
                      <a:endParaRPr lang="es-PE" sz="1000" dirty="0">
                        <a:latin typeface="Arial" panose="020B0604020202020204" pitchFamily="34" charset="0"/>
                        <a:cs typeface="Arial" panose="020B0604020202020204" pitchFamily="34" charset="0"/>
                      </a:endParaRPr>
                    </a:p>
                    <a:p>
                      <a:pPr marL="0" indent="0">
                        <a:buFontTx/>
                        <a:buNone/>
                      </a:pPr>
                      <a:r>
                        <a:rPr lang="es-PE" sz="1000" dirty="0">
                          <a:latin typeface="Arial" panose="020B0604020202020204" pitchFamily="34" charset="0"/>
                          <a:cs typeface="Arial" panose="020B0604020202020204" pitchFamily="34" charset="0"/>
                        </a:rPr>
                        <a:t>- pasaporte: </a:t>
                      </a:r>
                      <a:r>
                        <a:rPr lang="es-PE" sz="1000" dirty="0" err="1">
                          <a:latin typeface="Arial" panose="020B0604020202020204" pitchFamily="34" charset="0"/>
                          <a:cs typeface="Arial" panose="020B0604020202020204" pitchFamily="34" charset="0"/>
                        </a:rPr>
                        <a:t>String</a:t>
                      </a:r>
                      <a:endParaRPr lang="es-PE" sz="1000" dirty="0">
                        <a:latin typeface="Arial" panose="020B0604020202020204" pitchFamily="34" charset="0"/>
                        <a:cs typeface="Arial" panose="020B0604020202020204" pitchFamily="34" charset="0"/>
                      </a:endParaRPr>
                    </a:p>
                    <a:p>
                      <a:pPr marL="0" indent="0">
                        <a:buFontTx/>
                        <a:buNone/>
                      </a:pPr>
                      <a:r>
                        <a:rPr lang="es-PE" sz="1000" dirty="0">
                          <a:latin typeface="Arial" panose="020B0604020202020204" pitchFamily="34" charset="0"/>
                          <a:cs typeface="Arial" panose="020B0604020202020204" pitchFamily="34" charset="0"/>
                        </a:rPr>
                        <a:t>- nacionalidad: </a:t>
                      </a:r>
                      <a:r>
                        <a:rPr lang="es-PE" sz="1000" dirty="0" err="1">
                          <a:latin typeface="Arial" panose="020B0604020202020204" pitchFamily="34" charset="0"/>
                          <a:cs typeface="Arial" panose="020B0604020202020204" pitchFamily="34" charset="0"/>
                        </a:rPr>
                        <a:t>String</a:t>
                      </a:r>
                      <a:endParaRPr lang="es-PE" sz="1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23351766"/>
                  </a:ext>
                </a:extLst>
              </a:tr>
              <a:tr h="370840">
                <a:tc>
                  <a:txBody>
                    <a:bodyPr/>
                    <a:lstStyle/>
                    <a:p>
                      <a:r>
                        <a:rPr lang="es-PE" sz="1000" dirty="0">
                          <a:latin typeface="Arial" panose="020B0604020202020204" pitchFamily="34" charset="0"/>
                          <a:cs typeface="Arial" panose="020B0604020202020204" pitchFamily="34" charset="0"/>
                        </a:rPr>
                        <a:t>+ Pasajero(n: </a:t>
                      </a:r>
                      <a:r>
                        <a:rPr lang="es-PE" sz="1000" dirty="0" err="1">
                          <a:latin typeface="Arial" panose="020B0604020202020204" pitchFamily="34" charset="0"/>
                          <a:cs typeface="Arial" panose="020B0604020202020204" pitchFamily="34" charset="0"/>
                        </a:rPr>
                        <a:t>String</a:t>
                      </a:r>
                      <a:r>
                        <a:rPr lang="es-PE" sz="1000" dirty="0">
                          <a:latin typeface="Arial" panose="020B0604020202020204" pitchFamily="34" charset="0"/>
                          <a:cs typeface="Arial" panose="020B0604020202020204" pitchFamily="34" charset="0"/>
                        </a:rPr>
                        <a:t>, p:String, </a:t>
                      </a:r>
                      <a:r>
                        <a:rPr lang="es-PE" sz="1000" dirty="0" err="1">
                          <a:latin typeface="Arial" panose="020B0604020202020204" pitchFamily="34" charset="0"/>
                          <a:cs typeface="Arial" panose="020B0604020202020204" pitchFamily="34" charset="0"/>
                        </a:rPr>
                        <a:t>nacio:String</a:t>
                      </a:r>
                      <a:r>
                        <a:rPr lang="es-PE" sz="1000" dirty="0">
                          <a:latin typeface="Arial" panose="020B0604020202020204" pitchFamily="34" charset="0"/>
                          <a:cs typeface="Arial" panose="020B0604020202020204" pitchFamily="34" charset="0"/>
                        </a:rPr>
                        <a:t>)</a:t>
                      </a:r>
                    </a:p>
                    <a:p>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getNombre</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String</a:t>
                      </a:r>
                      <a:endParaRPr lang="es-PE" sz="1000" dirty="0">
                        <a:latin typeface="Arial" panose="020B0604020202020204" pitchFamily="34" charset="0"/>
                        <a:cs typeface="Arial" panose="020B0604020202020204" pitchFamily="34" charset="0"/>
                      </a:endParaRPr>
                    </a:p>
                    <a:p>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getPasaporte</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String</a:t>
                      </a:r>
                      <a:endParaRPr lang="es-PE" sz="1000" dirty="0">
                        <a:latin typeface="Arial" panose="020B0604020202020204" pitchFamily="34" charset="0"/>
                        <a:cs typeface="Arial" panose="020B0604020202020204" pitchFamily="34" charset="0"/>
                      </a:endParaRPr>
                    </a:p>
                    <a:p>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getNacionalidad</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String</a:t>
                      </a:r>
                      <a:endParaRPr lang="es-PE" sz="1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722385"/>
                  </a:ext>
                </a:extLst>
              </a:tr>
            </a:tbl>
          </a:graphicData>
        </a:graphic>
      </p:graphicFrame>
      <p:graphicFrame>
        <p:nvGraphicFramePr>
          <p:cNvPr id="15" name="Tabla 14">
            <a:extLst>
              <a:ext uri="{FF2B5EF4-FFF2-40B4-BE49-F238E27FC236}">
                <a16:creationId xmlns:a16="http://schemas.microsoft.com/office/drawing/2014/main" id="{BB7B69F8-3607-426D-A3AC-606D2CB002EF}"/>
              </a:ext>
            </a:extLst>
          </p:cNvPr>
          <p:cNvGraphicFramePr>
            <a:graphicFrameLocks noGrp="1"/>
          </p:cNvGraphicFramePr>
          <p:nvPr/>
        </p:nvGraphicFramePr>
        <p:xfrm>
          <a:off x="7792281" y="1639460"/>
          <a:ext cx="4267199" cy="3048000"/>
        </p:xfrm>
        <a:graphic>
          <a:graphicData uri="http://schemas.openxmlformats.org/drawingml/2006/table">
            <a:tbl>
              <a:tblPr firstRow="1" bandRow="1">
                <a:tableStyleId>{912C8C85-51F0-491E-9774-3900AFEF0FD7}</a:tableStyleId>
              </a:tblPr>
              <a:tblGrid>
                <a:gridCol w="4267199">
                  <a:extLst>
                    <a:ext uri="{9D8B030D-6E8A-4147-A177-3AD203B41FA5}">
                      <a16:colId xmlns:a16="http://schemas.microsoft.com/office/drawing/2014/main" val="1073691434"/>
                    </a:ext>
                  </a:extLst>
                </a:gridCol>
              </a:tblGrid>
              <a:tr h="221200">
                <a:tc>
                  <a:txBody>
                    <a:bodyPr/>
                    <a:lstStyle/>
                    <a:p>
                      <a:pPr algn="ctr"/>
                      <a:r>
                        <a:rPr lang="es-PE" sz="1200" dirty="0">
                          <a:latin typeface="Arial" panose="020B0604020202020204" pitchFamily="34" charset="0"/>
                          <a:cs typeface="Arial" panose="020B0604020202020204" pitchFamily="34" charset="0"/>
                        </a:rPr>
                        <a:t>Vuelo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4951396"/>
                  </a:ext>
                </a:extLst>
              </a:tr>
              <a:tr h="370840">
                <a:tc>
                  <a:txBody>
                    <a:bodyPr/>
                    <a:lstStyle/>
                    <a:p>
                      <a:pPr marL="0" indent="0">
                        <a:buFontTx/>
                        <a:buNone/>
                      </a:pPr>
                      <a:r>
                        <a:rPr lang="es-PE" sz="1000" dirty="0">
                          <a:latin typeface="Arial" panose="020B0604020202020204" pitchFamily="34" charset="0"/>
                          <a:cs typeface="Arial" panose="020B0604020202020204" pitchFamily="34" charset="0"/>
                        </a:rPr>
                        <a:t>- identificador: </a:t>
                      </a:r>
                      <a:r>
                        <a:rPr lang="es-PE" sz="1000" dirty="0" err="1">
                          <a:latin typeface="Arial" panose="020B0604020202020204" pitchFamily="34" charset="0"/>
                          <a:cs typeface="Arial" panose="020B0604020202020204" pitchFamily="34" charset="0"/>
                        </a:rPr>
                        <a:t>String</a:t>
                      </a:r>
                      <a:endParaRPr lang="es-PE" sz="1000" dirty="0">
                        <a:latin typeface="Arial" panose="020B0604020202020204" pitchFamily="34" charset="0"/>
                        <a:cs typeface="Arial" panose="020B0604020202020204" pitchFamily="34" charset="0"/>
                      </a:endParaRPr>
                    </a:p>
                    <a:p>
                      <a:pPr marL="0" indent="0">
                        <a:buFontTx/>
                        <a:buNone/>
                      </a:pP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ciudadOrigen</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String</a:t>
                      </a:r>
                      <a:endParaRPr lang="es-PE" sz="1000" dirty="0">
                        <a:latin typeface="Arial" panose="020B0604020202020204" pitchFamily="34" charset="0"/>
                        <a:cs typeface="Arial" panose="020B0604020202020204" pitchFamily="34" charset="0"/>
                      </a:endParaRPr>
                    </a:p>
                    <a:p>
                      <a:pPr marL="0" indent="0">
                        <a:buFontTx/>
                        <a:buNone/>
                      </a:pP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ciudadDestino</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String</a:t>
                      </a:r>
                      <a:endParaRPr lang="es-PE" sz="1000" dirty="0">
                        <a:latin typeface="Arial" panose="020B0604020202020204" pitchFamily="34" charset="0"/>
                        <a:cs typeface="Arial" panose="020B0604020202020204" pitchFamily="34" charset="0"/>
                      </a:endParaRPr>
                    </a:p>
                    <a:p>
                      <a:pPr marL="0" indent="0">
                        <a:buFontTx/>
                        <a:buNone/>
                      </a:pPr>
                      <a:r>
                        <a:rPr lang="es-PE" sz="1000" dirty="0">
                          <a:latin typeface="Arial" panose="020B0604020202020204" pitchFamily="34" charset="0"/>
                          <a:cs typeface="Arial" panose="020B0604020202020204" pitchFamily="34" charset="0"/>
                        </a:rPr>
                        <a:t>- precio: </a:t>
                      </a:r>
                      <a:r>
                        <a:rPr lang="es-PE" sz="1000" dirty="0" err="1">
                          <a:latin typeface="Arial" panose="020B0604020202020204" pitchFamily="34" charset="0"/>
                          <a:cs typeface="Arial" panose="020B0604020202020204" pitchFamily="34" charset="0"/>
                        </a:rPr>
                        <a:t>double</a:t>
                      </a:r>
                      <a:endParaRPr lang="es-PE" sz="1000" dirty="0">
                        <a:latin typeface="Arial" panose="020B0604020202020204" pitchFamily="34" charset="0"/>
                        <a:cs typeface="Arial" panose="020B0604020202020204" pitchFamily="34" charset="0"/>
                      </a:endParaRPr>
                    </a:p>
                    <a:p>
                      <a:pPr marL="0" indent="0">
                        <a:buFontTx/>
                        <a:buNone/>
                      </a:pP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numMaxPasajeros</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int</a:t>
                      </a:r>
                      <a:endParaRPr lang="es-PE" sz="1000" dirty="0">
                        <a:latin typeface="Arial" panose="020B0604020202020204" pitchFamily="34" charset="0"/>
                        <a:cs typeface="Arial" panose="020B0604020202020204" pitchFamily="34" charset="0"/>
                      </a:endParaRPr>
                    </a:p>
                    <a:p>
                      <a:pPr marL="0" indent="0">
                        <a:buFontTx/>
                        <a:buNone/>
                      </a:pP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numActualPasajeros</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int</a:t>
                      </a:r>
                      <a:endParaRPr lang="es-PE" sz="1000" dirty="0">
                        <a:latin typeface="Arial" panose="020B0604020202020204" pitchFamily="34" charset="0"/>
                        <a:cs typeface="Arial" panose="020B0604020202020204" pitchFamily="34" charset="0"/>
                      </a:endParaRPr>
                    </a:p>
                    <a:p>
                      <a:pPr marL="0" indent="0">
                        <a:buFontTx/>
                        <a:buNone/>
                      </a:pP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listaPasajeros</a:t>
                      </a:r>
                      <a:r>
                        <a:rPr lang="es-PE" sz="1000" dirty="0">
                          <a:latin typeface="Arial" panose="020B0604020202020204" pitchFamily="34" charset="0"/>
                          <a:cs typeface="Arial" panose="020B0604020202020204" pitchFamily="34" charset="0"/>
                        </a:rPr>
                        <a:t>: Pasajero[*]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23351766"/>
                  </a:ext>
                </a:extLst>
              </a:tr>
              <a:tr h="370840">
                <a:tc>
                  <a:txBody>
                    <a:bodyPr/>
                    <a:lstStyle/>
                    <a:p>
                      <a:r>
                        <a:rPr lang="es-PE" sz="1000" dirty="0">
                          <a:latin typeface="Arial" panose="020B0604020202020204" pitchFamily="34" charset="0"/>
                          <a:cs typeface="Arial" panose="020B0604020202020204" pitchFamily="34" charset="0"/>
                        </a:rPr>
                        <a:t>+ Vuelo(id: </a:t>
                      </a:r>
                      <a:r>
                        <a:rPr lang="es-PE" sz="1000" dirty="0" err="1">
                          <a:latin typeface="Arial" panose="020B0604020202020204" pitchFamily="34" charset="0"/>
                          <a:cs typeface="Arial" panose="020B0604020202020204" pitchFamily="34" charset="0"/>
                        </a:rPr>
                        <a:t>String</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ciudadO</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String</a:t>
                      </a:r>
                      <a:r>
                        <a:rPr lang="es-PE" sz="1000" dirty="0">
                          <a:latin typeface="Arial" panose="020B0604020202020204" pitchFamily="34" charset="0"/>
                          <a:cs typeface="Arial" panose="020B0604020202020204" pitchFamily="34" charset="0"/>
                        </a:rPr>
                        <a:t>, ciudad: </a:t>
                      </a:r>
                      <a:r>
                        <a:rPr lang="es-PE" sz="1000" dirty="0" err="1">
                          <a:latin typeface="Arial" panose="020B0604020202020204" pitchFamily="34" charset="0"/>
                          <a:cs typeface="Arial" panose="020B0604020202020204" pitchFamily="34" charset="0"/>
                        </a:rPr>
                        <a:t>String</a:t>
                      </a:r>
                      <a:r>
                        <a:rPr lang="es-PE" sz="1000" dirty="0">
                          <a:latin typeface="Arial" panose="020B0604020202020204" pitchFamily="34" charset="0"/>
                          <a:cs typeface="Arial" panose="020B0604020202020204" pitchFamily="34" charset="0"/>
                        </a:rPr>
                        <a:t>, p: </a:t>
                      </a:r>
                      <a:r>
                        <a:rPr lang="es-PE" sz="1000" dirty="0" err="1">
                          <a:latin typeface="Arial" panose="020B0604020202020204" pitchFamily="34" charset="0"/>
                          <a:cs typeface="Arial" panose="020B0604020202020204" pitchFamily="34" charset="0"/>
                        </a:rPr>
                        <a:t>double</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max</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int</a:t>
                      </a:r>
                      <a:r>
                        <a:rPr lang="es-PE" sz="1000" dirty="0">
                          <a:latin typeface="Arial" panose="020B0604020202020204" pitchFamily="34" charset="0"/>
                          <a:cs typeface="Arial" panose="020B0604020202020204" pitchFamily="34" charset="0"/>
                        </a:rPr>
                        <a:t>)</a:t>
                      </a:r>
                    </a:p>
                    <a:p>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getIdentificador</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String</a:t>
                      </a:r>
                      <a:endParaRPr lang="es-PE" sz="1000" dirty="0">
                        <a:latin typeface="Arial" panose="020B0604020202020204" pitchFamily="34" charset="0"/>
                        <a:cs typeface="Arial" panose="020B0604020202020204" pitchFamily="34" charset="0"/>
                      </a:endParaRPr>
                    </a:p>
                    <a:p>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insertarPasajero</a:t>
                      </a:r>
                      <a:r>
                        <a:rPr lang="es-PE" sz="1000" dirty="0">
                          <a:latin typeface="Arial" panose="020B0604020202020204" pitchFamily="34" charset="0"/>
                          <a:cs typeface="Arial" panose="020B0604020202020204" pitchFamily="34" charset="0"/>
                        </a:rPr>
                        <a:t>(p: Pasajero): </a:t>
                      </a:r>
                      <a:r>
                        <a:rPr lang="es-PE" sz="1000" dirty="0" err="1">
                          <a:latin typeface="Arial" panose="020B0604020202020204" pitchFamily="34" charset="0"/>
                          <a:cs typeface="Arial" panose="020B0604020202020204" pitchFamily="34" charset="0"/>
                        </a:rPr>
                        <a:t>void</a:t>
                      </a:r>
                      <a:endParaRPr lang="es-PE" sz="1000" dirty="0">
                        <a:latin typeface="Arial" panose="020B0604020202020204" pitchFamily="34" charset="0"/>
                        <a:cs typeface="Arial" panose="020B0604020202020204" pitchFamily="34" charset="0"/>
                      </a:endParaRPr>
                    </a:p>
                    <a:p>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getCiudadOrigen</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String</a:t>
                      </a:r>
                      <a:endParaRPr lang="es-PE" sz="1000" dirty="0">
                        <a:latin typeface="Arial" panose="020B0604020202020204" pitchFamily="34" charset="0"/>
                        <a:cs typeface="Arial" panose="020B0604020202020204" pitchFamily="34" charset="0"/>
                      </a:endParaRPr>
                    </a:p>
                    <a:p>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getCiudadDestino</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String</a:t>
                      </a:r>
                      <a:endParaRPr lang="es-PE" sz="1000" dirty="0">
                        <a:latin typeface="Arial" panose="020B0604020202020204" pitchFamily="34" charset="0"/>
                        <a:cs typeface="Arial" panose="020B0604020202020204" pitchFamily="34" charset="0"/>
                      </a:endParaRPr>
                    </a:p>
                    <a:p>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getPrecio</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double</a:t>
                      </a:r>
                      <a:endParaRPr lang="es-PE" sz="1000" dirty="0">
                        <a:latin typeface="Arial" panose="020B0604020202020204" pitchFamily="34" charset="0"/>
                        <a:cs typeface="Arial" panose="020B0604020202020204" pitchFamily="34" charset="0"/>
                      </a:endParaRPr>
                    </a:p>
                    <a:p>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getNumMaxPasajeros</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int</a:t>
                      </a:r>
                      <a:endParaRPr lang="es-PE" sz="1000" dirty="0">
                        <a:latin typeface="Arial" panose="020B0604020202020204" pitchFamily="34" charset="0"/>
                        <a:cs typeface="Arial" panose="020B0604020202020204" pitchFamily="34" charset="0"/>
                      </a:endParaRPr>
                    </a:p>
                    <a:p>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getNumActualPasajeros</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int</a:t>
                      </a:r>
                      <a:endParaRPr lang="es-PE" sz="1000" dirty="0">
                        <a:latin typeface="Arial" panose="020B0604020202020204" pitchFamily="34" charset="0"/>
                        <a:cs typeface="Arial" panose="020B0604020202020204" pitchFamily="34" charset="0"/>
                      </a:endParaRPr>
                    </a:p>
                    <a:p>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getPasajero</a:t>
                      </a:r>
                      <a:r>
                        <a:rPr lang="es-PE" sz="1000" dirty="0">
                          <a:latin typeface="Arial" panose="020B0604020202020204" pitchFamily="34" charset="0"/>
                          <a:cs typeface="Arial" panose="020B0604020202020204" pitchFamily="34" charset="0"/>
                        </a:rPr>
                        <a:t>(i: </a:t>
                      </a:r>
                      <a:r>
                        <a:rPr lang="es-PE" sz="1000" dirty="0" err="1">
                          <a:latin typeface="Arial" panose="020B0604020202020204" pitchFamily="34" charset="0"/>
                          <a:cs typeface="Arial" panose="020B0604020202020204" pitchFamily="34" charset="0"/>
                        </a:rPr>
                        <a:t>int</a:t>
                      </a:r>
                      <a:r>
                        <a:rPr lang="es-PE" sz="1000" dirty="0">
                          <a:latin typeface="Arial" panose="020B0604020202020204" pitchFamily="34" charset="0"/>
                          <a:cs typeface="Arial" panose="020B0604020202020204" pitchFamily="34" charset="0"/>
                        </a:rPr>
                        <a:t>): Pasajero</a:t>
                      </a:r>
                    </a:p>
                    <a:p>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getPasajero</a:t>
                      </a:r>
                      <a:r>
                        <a:rPr lang="es-PE" sz="1000" dirty="0">
                          <a:latin typeface="Arial" panose="020B0604020202020204" pitchFamily="34" charset="0"/>
                          <a:cs typeface="Arial" panose="020B0604020202020204" pitchFamily="34" charset="0"/>
                        </a:rPr>
                        <a:t>(pasaporte: </a:t>
                      </a:r>
                      <a:r>
                        <a:rPr lang="es-PE" sz="1000" dirty="0" err="1">
                          <a:latin typeface="Arial" panose="020B0604020202020204" pitchFamily="34" charset="0"/>
                          <a:cs typeface="Arial" panose="020B0604020202020204" pitchFamily="34" charset="0"/>
                        </a:rPr>
                        <a:t>String</a:t>
                      </a:r>
                      <a:r>
                        <a:rPr lang="es-PE" sz="1000" dirty="0">
                          <a:latin typeface="Arial" panose="020B0604020202020204" pitchFamily="34" charset="0"/>
                          <a:cs typeface="Arial" panose="020B0604020202020204" pitchFamily="34" charset="0"/>
                        </a:rPr>
                        <a:t>): Pasajero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722385"/>
                  </a:ext>
                </a:extLst>
              </a:tr>
            </a:tbl>
          </a:graphicData>
        </a:graphic>
      </p:graphicFrame>
      <p:cxnSp>
        <p:nvCxnSpPr>
          <p:cNvPr id="16" name="Conector recto 15">
            <a:extLst>
              <a:ext uri="{FF2B5EF4-FFF2-40B4-BE49-F238E27FC236}">
                <a16:creationId xmlns:a16="http://schemas.microsoft.com/office/drawing/2014/main" id="{1BA6EA5F-12B7-466D-A1DB-1F5F1E0C257D}"/>
              </a:ext>
            </a:extLst>
          </p:cNvPr>
          <p:cNvCxnSpPr>
            <a:cxnSpLocks/>
            <a:stCxn id="15" idx="2"/>
            <a:endCxn id="14" idx="0"/>
          </p:cNvCxnSpPr>
          <p:nvPr/>
        </p:nvCxnSpPr>
        <p:spPr>
          <a:xfrm>
            <a:off x="9925880" y="4687460"/>
            <a:ext cx="0" cy="5313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CuadroTexto 16">
            <a:extLst>
              <a:ext uri="{FF2B5EF4-FFF2-40B4-BE49-F238E27FC236}">
                <a16:creationId xmlns:a16="http://schemas.microsoft.com/office/drawing/2014/main" id="{C8D81C01-3CFD-42DD-8003-3823567D8265}"/>
              </a:ext>
            </a:extLst>
          </p:cNvPr>
          <p:cNvSpPr txBox="1"/>
          <p:nvPr/>
        </p:nvSpPr>
        <p:spPr>
          <a:xfrm>
            <a:off x="9634330" y="4925479"/>
            <a:ext cx="397567" cy="369332"/>
          </a:xfrm>
          <a:prstGeom prst="rect">
            <a:avLst/>
          </a:prstGeom>
          <a:noFill/>
        </p:spPr>
        <p:txBody>
          <a:bodyPr wrap="square" rtlCol="0">
            <a:spAutoFit/>
          </a:bodyPr>
          <a:lstStyle/>
          <a:p>
            <a:r>
              <a:rPr lang="es-PE" dirty="0"/>
              <a:t>*</a:t>
            </a:r>
          </a:p>
        </p:txBody>
      </p:sp>
      <p:cxnSp>
        <p:nvCxnSpPr>
          <p:cNvPr id="19" name="Conector recto 18">
            <a:extLst>
              <a:ext uri="{FF2B5EF4-FFF2-40B4-BE49-F238E27FC236}">
                <a16:creationId xmlns:a16="http://schemas.microsoft.com/office/drawing/2014/main" id="{1C4A5FB8-BC3E-4414-9DF0-31644FC126A3}"/>
              </a:ext>
            </a:extLst>
          </p:cNvPr>
          <p:cNvCxnSpPr>
            <a:cxnSpLocks/>
            <a:stCxn id="7" idx="3"/>
            <a:endCxn id="15" idx="1"/>
          </p:cNvCxnSpPr>
          <p:nvPr/>
        </p:nvCxnSpPr>
        <p:spPr>
          <a:xfrm>
            <a:off x="7103163" y="3163460"/>
            <a:ext cx="6891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CuadroTexto 20">
            <a:extLst>
              <a:ext uri="{FF2B5EF4-FFF2-40B4-BE49-F238E27FC236}">
                <a16:creationId xmlns:a16="http://schemas.microsoft.com/office/drawing/2014/main" id="{9290F141-CC0E-4CAB-8C58-A5CAA3B3B5A6}"/>
              </a:ext>
            </a:extLst>
          </p:cNvPr>
          <p:cNvSpPr txBox="1"/>
          <p:nvPr/>
        </p:nvSpPr>
        <p:spPr>
          <a:xfrm>
            <a:off x="7533857" y="3103301"/>
            <a:ext cx="397567" cy="369332"/>
          </a:xfrm>
          <a:prstGeom prst="rect">
            <a:avLst/>
          </a:prstGeom>
          <a:noFill/>
        </p:spPr>
        <p:txBody>
          <a:bodyPr wrap="square" rtlCol="0">
            <a:spAutoFit/>
          </a:bodyPr>
          <a:lstStyle/>
          <a:p>
            <a:r>
              <a:rPr lang="es-PE" dirty="0"/>
              <a:t>*</a:t>
            </a:r>
          </a:p>
        </p:txBody>
      </p:sp>
      <p:graphicFrame>
        <p:nvGraphicFramePr>
          <p:cNvPr id="10" name="Tabla 9">
            <a:extLst>
              <a:ext uri="{FF2B5EF4-FFF2-40B4-BE49-F238E27FC236}">
                <a16:creationId xmlns:a16="http://schemas.microsoft.com/office/drawing/2014/main" id="{8FA45741-BDAB-4784-BD97-D5E0920E46AE}"/>
              </a:ext>
            </a:extLst>
          </p:cNvPr>
          <p:cNvGraphicFramePr>
            <a:graphicFrameLocks noGrp="1"/>
          </p:cNvGraphicFramePr>
          <p:nvPr/>
        </p:nvGraphicFramePr>
        <p:xfrm>
          <a:off x="159017" y="1791860"/>
          <a:ext cx="3485334" cy="2743200"/>
        </p:xfrm>
        <a:graphic>
          <a:graphicData uri="http://schemas.openxmlformats.org/drawingml/2006/table">
            <a:tbl>
              <a:tblPr firstRow="1" bandRow="1">
                <a:tableStyleId>{912C8C85-51F0-491E-9774-3900AFEF0FD7}</a:tableStyleId>
              </a:tblPr>
              <a:tblGrid>
                <a:gridCol w="3485334">
                  <a:extLst>
                    <a:ext uri="{9D8B030D-6E8A-4147-A177-3AD203B41FA5}">
                      <a16:colId xmlns:a16="http://schemas.microsoft.com/office/drawing/2014/main" val="1073691434"/>
                    </a:ext>
                  </a:extLst>
                </a:gridCol>
              </a:tblGrid>
              <a:tr h="221200">
                <a:tc>
                  <a:txBody>
                    <a:bodyPr/>
                    <a:lstStyle/>
                    <a:p>
                      <a:pPr algn="ctr"/>
                      <a:r>
                        <a:rPr lang="es-PE" sz="1200" dirty="0">
                          <a:latin typeface="Arial" panose="020B0604020202020204" pitchFamily="34" charset="0"/>
                          <a:cs typeface="Arial" panose="020B0604020202020204" pitchFamily="34" charset="0"/>
                        </a:rPr>
                        <a:t>Aeropuerto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4951396"/>
                  </a:ext>
                </a:extLst>
              </a:tr>
              <a:tr h="370840">
                <a:tc>
                  <a:txBody>
                    <a:bodyPr/>
                    <a:lstStyle/>
                    <a:p>
                      <a:pPr marL="0" indent="0">
                        <a:buFontTx/>
                        <a:buNone/>
                      </a:pPr>
                      <a:r>
                        <a:rPr lang="es-PE" sz="1000" dirty="0">
                          <a:latin typeface="Arial" panose="020B0604020202020204" pitchFamily="34" charset="0"/>
                          <a:cs typeface="Arial" panose="020B0604020202020204" pitchFamily="34" charset="0"/>
                        </a:rPr>
                        <a:t>- nombre: </a:t>
                      </a:r>
                      <a:r>
                        <a:rPr lang="es-PE" sz="1000" dirty="0" err="1">
                          <a:latin typeface="Arial" panose="020B0604020202020204" pitchFamily="34" charset="0"/>
                          <a:cs typeface="Arial" panose="020B0604020202020204" pitchFamily="34" charset="0"/>
                        </a:rPr>
                        <a:t>String</a:t>
                      </a:r>
                      <a:endParaRPr lang="es-PE" sz="1000" dirty="0">
                        <a:latin typeface="Arial" panose="020B0604020202020204" pitchFamily="34" charset="0"/>
                        <a:cs typeface="Arial" panose="020B0604020202020204" pitchFamily="34" charset="0"/>
                      </a:endParaRPr>
                    </a:p>
                    <a:p>
                      <a:pPr marL="0" indent="0">
                        <a:buFontTx/>
                        <a:buNone/>
                      </a:pPr>
                      <a:r>
                        <a:rPr lang="es-PE" sz="1000" dirty="0">
                          <a:latin typeface="Arial" panose="020B0604020202020204" pitchFamily="34" charset="0"/>
                          <a:cs typeface="Arial" panose="020B0604020202020204" pitchFamily="34" charset="0"/>
                        </a:rPr>
                        <a:t>- ciudad: </a:t>
                      </a:r>
                      <a:r>
                        <a:rPr lang="es-PE" sz="1000" dirty="0" err="1">
                          <a:latin typeface="Arial" panose="020B0604020202020204" pitchFamily="34" charset="0"/>
                          <a:cs typeface="Arial" panose="020B0604020202020204" pitchFamily="34" charset="0"/>
                        </a:rPr>
                        <a:t>String</a:t>
                      </a:r>
                      <a:endParaRPr lang="es-PE" sz="1000" dirty="0">
                        <a:latin typeface="Arial" panose="020B0604020202020204" pitchFamily="34" charset="0"/>
                        <a:cs typeface="Arial" panose="020B0604020202020204" pitchFamily="34" charset="0"/>
                      </a:endParaRPr>
                    </a:p>
                    <a:p>
                      <a:pPr marL="0" indent="0">
                        <a:buFontTx/>
                        <a:buNone/>
                      </a:pP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pais</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String</a:t>
                      </a:r>
                      <a:endParaRPr lang="es-PE" sz="1000" dirty="0">
                        <a:latin typeface="Arial" panose="020B0604020202020204" pitchFamily="34" charset="0"/>
                        <a:cs typeface="Arial" panose="020B0604020202020204" pitchFamily="34" charset="0"/>
                      </a:endParaRPr>
                    </a:p>
                    <a:p>
                      <a:pPr marL="0" indent="0">
                        <a:buFontTx/>
                        <a:buNone/>
                      </a:pP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listaCompañias</a:t>
                      </a:r>
                      <a:r>
                        <a:rPr lang="es-PE" sz="1000" dirty="0">
                          <a:latin typeface="Arial" panose="020B0604020202020204" pitchFamily="34" charset="0"/>
                          <a:cs typeface="Arial" panose="020B0604020202020204" pitchFamily="34" charset="0"/>
                        </a:rPr>
                        <a:t>: Compañía[*]</a:t>
                      </a:r>
                    </a:p>
                    <a:p>
                      <a:pPr marL="0" indent="0">
                        <a:buFontTx/>
                        <a:buNone/>
                      </a:pP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numCompañia</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int</a:t>
                      </a:r>
                      <a:endParaRPr lang="es-PE" sz="1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23351766"/>
                  </a:ext>
                </a:extLst>
              </a:tr>
              <a:tr h="370840">
                <a:tc>
                  <a:txBody>
                    <a:bodyPr/>
                    <a:lstStyle/>
                    <a:p>
                      <a:r>
                        <a:rPr lang="es-PE" sz="1000" dirty="0">
                          <a:latin typeface="Arial" panose="020B0604020202020204" pitchFamily="34" charset="0"/>
                          <a:cs typeface="Arial" panose="020B0604020202020204" pitchFamily="34" charset="0"/>
                        </a:rPr>
                        <a:t>+ Aeropuerto(n: </a:t>
                      </a:r>
                      <a:r>
                        <a:rPr lang="es-PE" sz="1000" dirty="0" err="1">
                          <a:latin typeface="Arial" panose="020B0604020202020204" pitchFamily="34" charset="0"/>
                          <a:cs typeface="Arial" panose="020B0604020202020204" pitchFamily="34" charset="0"/>
                        </a:rPr>
                        <a:t>String</a:t>
                      </a:r>
                      <a:r>
                        <a:rPr lang="es-PE" sz="1000" dirty="0">
                          <a:latin typeface="Arial" panose="020B0604020202020204" pitchFamily="34" charset="0"/>
                          <a:cs typeface="Arial" panose="020B0604020202020204" pitchFamily="34" charset="0"/>
                        </a:rPr>
                        <a:t>, c: </a:t>
                      </a:r>
                      <a:r>
                        <a:rPr lang="es-PE" sz="1000" dirty="0" err="1">
                          <a:latin typeface="Arial" panose="020B0604020202020204" pitchFamily="34" charset="0"/>
                          <a:cs typeface="Arial" panose="020B0604020202020204" pitchFamily="34" charset="0"/>
                        </a:rPr>
                        <a:t>String</a:t>
                      </a:r>
                      <a:r>
                        <a:rPr lang="es-PE" sz="1000" dirty="0">
                          <a:latin typeface="Arial" panose="020B0604020202020204" pitchFamily="34" charset="0"/>
                          <a:cs typeface="Arial" panose="020B0604020202020204" pitchFamily="34" charset="0"/>
                        </a:rPr>
                        <a:t>, p: </a:t>
                      </a:r>
                      <a:r>
                        <a:rPr lang="es-PE" sz="1000" dirty="0" err="1">
                          <a:latin typeface="Arial" panose="020B0604020202020204" pitchFamily="34" charset="0"/>
                          <a:cs typeface="Arial" panose="020B0604020202020204" pitchFamily="34" charset="0"/>
                        </a:rPr>
                        <a:t>String</a:t>
                      </a:r>
                      <a:r>
                        <a:rPr lang="es-PE" sz="1000" dirty="0">
                          <a:latin typeface="Arial" panose="020B0604020202020204" pitchFamily="34" charset="0"/>
                          <a:cs typeface="Arial" panose="020B0604020202020204" pitchFamily="34" charset="0"/>
                        </a:rPr>
                        <a:t>)</a:t>
                      </a:r>
                    </a:p>
                    <a:p>
                      <a:r>
                        <a:rPr lang="es-PE" sz="1000" dirty="0">
                          <a:latin typeface="Arial" panose="020B0604020202020204" pitchFamily="34" charset="0"/>
                          <a:cs typeface="Arial" panose="020B0604020202020204" pitchFamily="34" charset="0"/>
                        </a:rPr>
                        <a:t>+ Aeropuerto(n: </a:t>
                      </a:r>
                      <a:r>
                        <a:rPr lang="es-PE" sz="1000" dirty="0" err="1">
                          <a:latin typeface="Arial" panose="020B0604020202020204" pitchFamily="34" charset="0"/>
                          <a:cs typeface="Arial" panose="020B0604020202020204" pitchFamily="34" charset="0"/>
                        </a:rPr>
                        <a:t>String</a:t>
                      </a:r>
                      <a:r>
                        <a:rPr lang="es-PE" sz="1000" dirty="0">
                          <a:latin typeface="Arial" panose="020B0604020202020204" pitchFamily="34" charset="0"/>
                          <a:cs typeface="Arial" panose="020B0604020202020204" pitchFamily="34" charset="0"/>
                        </a:rPr>
                        <a:t>, c: </a:t>
                      </a:r>
                      <a:r>
                        <a:rPr lang="es-PE" sz="1000" dirty="0" err="1">
                          <a:latin typeface="Arial" panose="020B0604020202020204" pitchFamily="34" charset="0"/>
                          <a:cs typeface="Arial" panose="020B0604020202020204" pitchFamily="34" charset="0"/>
                        </a:rPr>
                        <a:t>String</a:t>
                      </a:r>
                      <a:r>
                        <a:rPr lang="es-PE" sz="1000" dirty="0">
                          <a:latin typeface="Arial" panose="020B0604020202020204" pitchFamily="34" charset="0"/>
                          <a:cs typeface="Arial" panose="020B0604020202020204" pitchFamily="34" charset="0"/>
                        </a:rPr>
                        <a:t>, p: </a:t>
                      </a:r>
                      <a:r>
                        <a:rPr lang="es-PE" sz="1000" dirty="0" err="1">
                          <a:latin typeface="Arial" panose="020B0604020202020204" pitchFamily="34" charset="0"/>
                          <a:cs typeface="Arial" panose="020B0604020202020204" pitchFamily="34" charset="0"/>
                        </a:rPr>
                        <a:t>String</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co</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Compañia</a:t>
                      </a:r>
                      <a:r>
                        <a:rPr lang="es-PE" sz="1000" dirty="0">
                          <a:latin typeface="Arial" panose="020B0604020202020204" pitchFamily="34" charset="0"/>
                          <a:cs typeface="Arial" panose="020B0604020202020204" pitchFamily="34" charset="0"/>
                        </a:rPr>
                        <a:t>)</a:t>
                      </a:r>
                    </a:p>
                    <a:p>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insertarCompañia</a:t>
                      </a:r>
                      <a:r>
                        <a:rPr lang="es-PE" sz="1000" dirty="0">
                          <a:latin typeface="Arial" panose="020B0604020202020204" pitchFamily="34" charset="0"/>
                          <a:cs typeface="Arial" panose="020B0604020202020204" pitchFamily="34" charset="0"/>
                        </a:rPr>
                        <a:t>(compañía: </a:t>
                      </a:r>
                      <a:r>
                        <a:rPr lang="es-PE" sz="1000" dirty="0" err="1">
                          <a:latin typeface="Arial" panose="020B0604020202020204" pitchFamily="34" charset="0"/>
                          <a:cs typeface="Arial" panose="020B0604020202020204" pitchFamily="34" charset="0"/>
                        </a:rPr>
                        <a:t>Compañia</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void</a:t>
                      </a:r>
                      <a:endParaRPr lang="es-PE" sz="1000" dirty="0">
                        <a:latin typeface="Arial" panose="020B0604020202020204" pitchFamily="34" charset="0"/>
                        <a:cs typeface="Arial" panose="020B0604020202020204" pitchFamily="34" charset="0"/>
                      </a:endParaRPr>
                    </a:p>
                    <a:p>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getNombre</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String</a:t>
                      </a:r>
                      <a:endParaRPr lang="es-PE" sz="1000" dirty="0">
                        <a:latin typeface="Arial" panose="020B0604020202020204" pitchFamily="34" charset="0"/>
                        <a:cs typeface="Arial" panose="020B0604020202020204" pitchFamily="34" charset="0"/>
                      </a:endParaRPr>
                    </a:p>
                    <a:p>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getCiudad</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String</a:t>
                      </a:r>
                      <a:endParaRPr lang="es-PE" sz="1000" dirty="0">
                        <a:latin typeface="Arial" panose="020B0604020202020204" pitchFamily="34" charset="0"/>
                        <a:cs typeface="Arial" panose="020B0604020202020204" pitchFamily="34" charset="0"/>
                      </a:endParaRPr>
                    </a:p>
                    <a:p>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getPais</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String</a:t>
                      </a:r>
                      <a:endParaRPr lang="es-PE" sz="1000" dirty="0">
                        <a:latin typeface="Arial" panose="020B0604020202020204" pitchFamily="34" charset="0"/>
                        <a:cs typeface="Arial" panose="020B0604020202020204" pitchFamily="34" charset="0"/>
                      </a:endParaRPr>
                    </a:p>
                    <a:p>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obtenerCompañias</a:t>
                      </a:r>
                      <a:r>
                        <a:rPr lang="es-PE" sz="1000" dirty="0">
                          <a:latin typeface="Arial" panose="020B0604020202020204" pitchFamily="34" charset="0"/>
                          <a:cs typeface="Arial" panose="020B0604020202020204" pitchFamily="34" charset="0"/>
                        </a:rPr>
                        <a:t>(): Compañía</a:t>
                      </a:r>
                    </a:p>
                    <a:p>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getNumeroCompañia</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int</a:t>
                      </a:r>
                      <a:endParaRPr lang="es-PE" sz="1000" dirty="0">
                        <a:latin typeface="Arial" panose="020B0604020202020204" pitchFamily="34" charset="0"/>
                        <a:cs typeface="Arial" panose="020B0604020202020204" pitchFamily="34" charset="0"/>
                      </a:endParaRPr>
                    </a:p>
                    <a:p>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getCompañia</a:t>
                      </a:r>
                      <a:r>
                        <a:rPr lang="es-PE" sz="1000" dirty="0">
                          <a:latin typeface="Arial" panose="020B0604020202020204" pitchFamily="34" charset="0"/>
                          <a:cs typeface="Arial" panose="020B0604020202020204" pitchFamily="34" charset="0"/>
                        </a:rPr>
                        <a:t>(i: </a:t>
                      </a:r>
                      <a:r>
                        <a:rPr lang="es-PE" sz="1000" dirty="0" err="1">
                          <a:latin typeface="Arial" panose="020B0604020202020204" pitchFamily="34" charset="0"/>
                          <a:cs typeface="Arial" panose="020B0604020202020204" pitchFamily="34" charset="0"/>
                        </a:rPr>
                        <a:t>int</a:t>
                      </a:r>
                      <a:r>
                        <a:rPr lang="es-PE" sz="1000" dirty="0">
                          <a:latin typeface="Arial" panose="020B0604020202020204" pitchFamily="34" charset="0"/>
                          <a:cs typeface="Arial" panose="020B0604020202020204" pitchFamily="34" charset="0"/>
                        </a:rPr>
                        <a:t>): Compañía</a:t>
                      </a:r>
                    </a:p>
                    <a:p>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getCompañia</a:t>
                      </a:r>
                      <a:r>
                        <a:rPr lang="es-PE" sz="1000" dirty="0">
                          <a:latin typeface="Arial" panose="020B0604020202020204" pitchFamily="34" charset="0"/>
                          <a:cs typeface="Arial" panose="020B0604020202020204" pitchFamily="34" charset="0"/>
                        </a:rPr>
                        <a:t>(nombre: </a:t>
                      </a:r>
                      <a:r>
                        <a:rPr lang="es-PE" sz="1000" dirty="0" err="1">
                          <a:latin typeface="Arial" panose="020B0604020202020204" pitchFamily="34" charset="0"/>
                          <a:cs typeface="Arial" panose="020B0604020202020204" pitchFamily="34" charset="0"/>
                        </a:rPr>
                        <a:t>String</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Compañia</a:t>
                      </a:r>
                      <a:endParaRPr lang="es-PE" sz="1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722385"/>
                  </a:ext>
                </a:extLst>
              </a:tr>
            </a:tbl>
          </a:graphicData>
        </a:graphic>
      </p:graphicFrame>
      <p:cxnSp>
        <p:nvCxnSpPr>
          <p:cNvPr id="3" name="Conector recto 2">
            <a:extLst>
              <a:ext uri="{FF2B5EF4-FFF2-40B4-BE49-F238E27FC236}">
                <a16:creationId xmlns:a16="http://schemas.microsoft.com/office/drawing/2014/main" id="{EAC49BED-1E96-41FE-869B-84CE19477FB2}"/>
              </a:ext>
            </a:extLst>
          </p:cNvPr>
          <p:cNvCxnSpPr>
            <a:cxnSpLocks/>
            <a:stCxn id="10" idx="3"/>
            <a:endCxn id="7" idx="1"/>
          </p:cNvCxnSpPr>
          <p:nvPr/>
        </p:nvCxnSpPr>
        <p:spPr>
          <a:xfrm>
            <a:off x="3644351" y="3163460"/>
            <a:ext cx="8282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CuadroTexto 17">
            <a:extLst>
              <a:ext uri="{FF2B5EF4-FFF2-40B4-BE49-F238E27FC236}">
                <a16:creationId xmlns:a16="http://schemas.microsoft.com/office/drawing/2014/main" id="{F8AD93A2-5455-4995-B120-BAE0E9DA6033}"/>
              </a:ext>
            </a:extLst>
          </p:cNvPr>
          <p:cNvSpPr txBox="1"/>
          <p:nvPr/>
        </p:nvSpPr>
        <p:spPr>
          <a:xfrm>
            <a:off x="4200929" y="3136431"/>
            <a:ext cx="397567" cy="369332"/>
          </a:xfrm>
          <a:prstGeom prst="rect">
            <a:avLst/>
          </a:prstGeom>
          <a:noFill/>
        </p:spPr>
        <p:txBody>
          <a:bodyPr wrap="square" rtlCol="0">
            <a:spAutoFit/>
          </a:bodyPr>
          <a:lstStyle/>
          <a:p>
            <a:r>
              <a:rPr lang="es-PE" dirty="0"/>
              <a:t>*</a:t>
            </a:r>
          </a:p>
        </p:txBody>
      </p:sp>
      <p:sp>
        <p:nvSpPr>
          <p:cNvPr id="20" name="CuadroTexto 19">
            <a:extLst>
              <a:ext uri="{FF2B5EF4-FFF2-40B4-BE49-F238E27FC236}">
                <a16:creationId xmlns:a16="http://schemas.microsoft.com/office/drawing/2014/main" id="{9C27EA89-6421-4D5D-AF8B-D65E20A9F14B}"/>
              </a:ext>
            </a:extLst>
          </p:cNvPr>
          <p:cNvSpPr txBox="1"/>
          <p:nvPr/>
        </p:nvSpPr>
        <p:spPr>
          <a:xfrm>
            <a:off x="3604583" y="3123179"/>
            <a:ext cx="397567" cy="369332"/>
          </a:xfrm>
          <a:prstGeom prst="rect">
            <a:avLst/>
          </a:prstGeom>
          <a:noFill/>
        </p:spPr>
        <p:txBody>
          <a:bodyPr wrap="square" rtlCol="0">
            <a:spAutoFit/>
          </a:bodyPr>
          <a:lstStyle/>
          <a:p>
            <a:r>
              <a:rPr lang="es-PE" dirty="0"/>
              <a:t>*</a:t>
            </a:r>
          </a:p>
        </p:txBody>
      </p:sp>
      <p:graphicFrame>
        <p:nvGraphicFramePr>
          <p:cNvPr id="22" name="Tabla 21">
            <a:extLst>
              <a:ext uri="{FF2B5EF4-FFF2-40B4-BE49-F238E27FC236}">
                <a16:creationId xmlns:a16="http://schemas.microsoft.com/office/drawing/2014/main" id="{4329C2EA-09E2-43DC-B23E-88B82A8C10AA}"/>
              </a:ext>
            </a:extLst>
          </p:cNvPr>
          <p:cNvGraphicFramePr>
            <a:graphicFrameLocks noGrp="1"/>
          </p:cNvGraphicFramePr>
          <p:nvPr>
            <p:extLst>
              <p:ext uri="{D42A27DB-BD31-4B8C-83A1-F6EECF244321}">
                <p14:modId xmlns:p14="http://schemas.microsoft.com/office/powerpoint/2010/main" val="235697276"/>
              </p:ext>
            </p:extLst>
          </p:nvPr>
        </p:nvGraphicFramePr>
        <p:xfrm>
          <a:off x="159017" y="5110145"/>
          <a:ext cx="3485334" cy="1676400"/>
        </p:xfrm>
        <a:graphic>
          <a:graphicData uri="http://schemas.openxmlformats.org/drawingml/2006/table">
            <a:tbl>
              <a:tblPr firstRow="1" bandRow="1">
                <a:tableStyleId>{912C8C85-51F0-491E-9774-3900AFEF0FD7}</a:tableStyleId>
              </a:tblPr>
              <a:tblGrid>
                <a:gridCol w="3485334">
                  <a:extLst>
                    <a:ext uri="{9D8B030D-6E8A-4147-A177-3AD203B41FA5}">
                      <a16:colId xmlns:a16="http://schemas.microsoft.com/office/drawing/2014/main" val="1073691434"/>
                    </a:ext>
                  </a:extLst>
                </a:gridCol>
              </a:tblGrid>
              <a:tr h="221200">
                <a:tc>
                  <a:txBody>
                    <a:bodyPr/>
                    <a:lstStyle/>
                    <a:p>
                      <a:pPr algn="ctr"/>
                      <a:r>
                        <a:rPr lang="es-PE" sz="1200" dirty="0" err="1">
                          <a:latin typeface="Arial" panose="020B0604020202020204" pitchFamily="34" charset="0"/>
                          <a:cs typeface="Arial" panose="020B0604020202020204" pitchFamily="34" charset="0"/>
                        </a:rPr>
                        <a:t>AeropuertoPrivado</a:t>
                      </a:r>
                      <a:endParaRPr lang="es-PE" sz="12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4951396"/>
                  </a:ext>
                </a:extLst>
              </a:tr>
              <a:tr h="370840">
                <a:tc>
                  <a:txBody>
                    <a:bodyPr/>
                    <a:lstStyle/>
                    <a:p>
                      <a:pPr marL="0" indent="0">
                        <a:buFontTx/>
                        <a:buNone/>
                      </a:pPr>
                      <a:r>
                        <a:rPr lang="es-PE" sz="1000" dirty="0">
                          <a:latin typeface="Arial" panose="020B0604020202020204" pitchFamily="34" charset="0"/>
                          <a:cs typeface="Arial" panose="020B0604020202020204" pitchFamily="34" charset="0"/>
                        </a:rPr>
                        <a:t>- empresas: </a:t>
                      </a:r>
                      <a:r>
                        <a:rPr lang="es-PE" sz="1000" dirty="0" err="1">
                          <a:latin typeface="Arial" panose="020B0604020202020204" pitchFamily="34" charset="0"/>
                          <a:cs typeface="Arial" panose="020B0604020202020204" pitchFamily="34" charset="0"/>
                        </a:rPr>
                        <a:t>String</a:t>
                      </a:r>
                      <a:r>
                        <a:rPr lang="es-PE" sz="1000" dirty="0">
                          <a:latin typeface="Arial" panose="020B0604020202020204" pitchFamily="34" charset="0"/>
                          <a:cs typeface="Arial" panose="020B0604020202020204" pitchFamily="34" charset="0"/>
                        </a:rPr>
                        <a:t>[*]</a:t>
                      </a:r>
                    </a:p>
                    <a:p>
                      <a:pPr marL="0" indent="0">
                        <a:buFontTx/>
                        <a:buNone/>
                      </a:pP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numEmpresa</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int</a:t>
                      </a:r>
                      <a:endParaRPr lang="es-PE" sz="1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23351766"/>
                  </a:ext>
                </a:extLst>
              </a:tr>
              <a:tr h="370840">
                <a:tc>
                  <a:txBody>
                    <a:bodyPr/>
                    <a:lstStyle/>
                    <a:p>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AeropuertoPrivado</a:t>
                      </a:r>
                      <a:r>
                        <a:rPr lang="es-PE" sz="1000" dirty="0">
                          <a:latin typeface="Arial" panose="020B0604020202020204" pitchFamily="34" charset="0"/>
                          <a:cs typeface="Arial" panose="020B0604020202020204" pitchFamily="34" charset="0"/>
                        </a:rPr>
                        <a:t>(n: </a:t>
                      </a:r>
                      <a:r>
                        <a:rPr lang="es-PE" sz="1000" dirty="0" err="1">
                          <a:latin typeface="Arial" panose="020B0604020202020204" pitchFamily="34" charset="0"/>
                          <a:cs typeface="Arial" panose="020B0604020202020204" pitchFamily="34" charset="0"/>
                        </a:rPr>
                        <a:t>String</a:t>
                      </a:r>
                      <a:r>
                        <a:rPr lang="es-PE" sz="1000" dirty="0">
                          <a:latin typeface="Arial" panose="020B0604020202020204" pitchFamily="34" charset="0"/>
                          <a:cs typeface="Arial" panose="020B0604020202020204" pitchFamily="34" charset="0"/>
                        </a:rPr>
                        <a:t>, c: </a:t>
                      </a:r>
                      <a:r>
                        <a:rPr lang="es-PE" sz="1000" dirty="0" err="1">
                          <a:latin typeface="Arial" panose="020B0604020202020204" pitchFamily="34" charset="0"/>
                          <a:cs typeface="Arial" panose="020B0604020202020204" pitchFamily="34" charset="0"/>
                        </a:rPr>
                        <a:t>String</a:t>
                      </a:r>
                      <a:r>
                        <a:rPr lang="es-PE" sz="1000" dirty="0">
                          <a:latin typeface="Arial" panose="020B0604020202020204" pitchFamily="34" charset="0"/>
                          <a:cs typeface="Arial" panose="020B0604020202020204" pitchFamily="34" charset="0"/>
                        </a:rPr>
                        <a:t>, p: </a:t>
                      </a:r>
                      <a:r>
                        <a:rPr lang="es-PE" sz="1000" dirty="0" err="1">
                          <a:latin typeface="Arial" panose="020B0604020202020204" pitchFamily="34" charset="0"/>
                          <a:cs typeface="Arial" panose="020B0604020202020204" pitchFamily="34" charset="0"/>
                        </a:rPr>
                        <a:t>String</a:t>
                      </a:r>
                      <a:r>
                        <a:rPr lang="es-PE" sz="1000" dirty="0">
                          <a:latin typeface="Arial" panose="020B0604020202020204" pitchFamily="34" charset="0"/>
                          <a:cs typeface="Arial" panose="020B0604020202020204" pitchFamily="34" charset="0"/>
                        </a:rPr>
                        <a:t>)</a:t>
                      </a:r>
                    </a:p>
                    <a:p>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AeropuertoPrivado</a:t>
                      </a:r>
                      <a:r>
                        <a:rPr lang="es-PE" sz="1000" dirty="0">
                          <a:latin typeface="Arial" panose="020B0604020202020204" pitchFamily="34" charset="0"/>
                          <a:cs typeface="Arial" panose="020B0604020202020204" pitchFamily="34" charset="0"/>
                        </a:rPr>
                        <a:t>(n: </a:t>
                      </a:r>
                      <a:r>
                        <a:rPr lang="es-PE" sz="1000" dirty="0" err="1">
                          <a:latin typeface="Arial" panose="020B0604020202020204" pitchFamily="34" charset="0"/>
                          <a:cs typeface="Arial" panose="020B0604020202020204" pitchFamily="34" charset="0"/>
                        </a:rPr>
                        <a:t>String</a:t>
                      </a:r>
                      <a:r>
                        <a:rPr lang="es-PE" sz="1000" dirty="0">
                          <a:latin typeface="Arial" panose="020B0604020202020204" pitchFamily="34" charset="0"/>
                          <a:cs typeface="Arial" panose="020B0604020202020204" pitchFamily="34" charset="0"/>
                        </a:rPr>
                        <a:t>, c: </a:t>
                      </a:r>
                      <a:r>
                        <a:rPr lang="es-PE" sz="1000" dirty="0" err="1">
                          <a:latin typeface="Arial" panose="020B0604020202020204" pitchFamily="34" charset="0"/>
                          <a:cs typeface="Arial" panose="020B0604020202020204" pitchFamily="34" charset="0"/>
                        </a:rPr>
                        <a:t>String</a:t>
                      </a:r>
                      <a:r>
                        <a:rPr lang="es-PE" sz="1000" dirty="0">
                          <a:latin typeface="Arial" panose="020B0604020202020204" pitchFamily="34" charset="0"/>
                          <a:cs typeface="Arial" panose="020B0604020202020204" pitchFamily="34" charset="0"/>
                        </a:rPr>
                        <a:t>, p: </a:t>
                      </a:r>
                      <a:r>
                        <a:rPr lang="es-PE" sz="1000" dirty="0" err="1">
                          <a:latin typeface="Arial" panose="020B0604020202020204" pitchFamily="34" charset="0"/>
                          <a:cs typeface="Arial" panose="020B0604020202020204" pitchFamily="34" charset="0"/>
                        </a:rPr>
                        <a:t>String</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co</a:t>
                      </a:r>
                      <a:r>
                        <a:rPr lang="es-PE" sz="1000" dirty="0">
                          <a:latin typeface="Arial" panose="020B0604020202020204" pitchFamily="34" charset="0"/>
                          <a:cs typeface="Arial" panose="020B0604020202020204" pitchFamily="34" charset="0"/>
                        </a:rPr>
                        <a:t>: Compañía, e: Empresa)</a:t>
                      </a:r>
                    </a:p>
                    <a:p>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insertarEmpresas</a:t>
                      </a:r>
                      <a:r>
                        <a:rPr lang="es-PE" sz="1000" dirty="0">
                          <a:latin typeface="Arial" panose="020B0604020202020204" pitchFamily="34" charset="0"/>
                          <a:cs typeface="Arial" panose="020B0604020202020204" pitchFamily="34" charset="0"/>
                        </a:rPr>
                        <a:t>(empresa: Empresa): </a:t>
                      </a:r>
                      <a:r>
                        <a:rPr lang="es-PE" sz="1000" dirty="0" err="1">
                          <a:latin typeface="Arial" panose="020B0604020202020204" pitchFamily="34" charset="0"/>
                          <a:cs typeface="Arial" panose="020B0604020202020204" pitchFamily="34" charset="0"/>
                        </a:rPr>
                        <a:t>void</a:t>
                      </a:r>
                      <a:endParaRPr lang="es-PE" sz="1000" dirty="0">
                        <a:latin typeface="Arial" panose="020B0604020202020204" pitchFamily="34" charset="0"/>
                        <a:cs typeface="Arial" panose="020B0604020202020204" pitchFamily="34" charset="0"/>
                      </a:endParaRPr>
                    </a:p>
                    <a:p>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insertarEmpresa</a:t>
                      </a:r>
                      <a:r>
                        <a:rPr lang="es-PE" sz="1000" dirty="0">
                          <a:latin typeface="Arial" panose="020B0604020202020204" pitchFamily="34" charset="0"/>
                          <a:cs typeface="Arial" panose="020B0604020202020204" pitchFamily="34" charset="0"/>
                        </a:rPr>
                        <a:t>(empresa: Empresa): </a:t>
                      </a:r>
                      <a:r>
                        <a:rPr lang="es-PE" sz="1000" dirty="0" err="1">
                          <a:latin typeface="Arial" panose="020B0604020202020204" pitchFamily="34" charset="0"/>
                          <a:cs typeface="Arial" panose="020B0604020202020204" pitchFamily="34" charset="0"/>
                        </a:rPr>
                        <a:t>void</a:t>
                      </a:r>
                      <a:endParaRPr lang="es-PE" sz="1000" dirty="0">
                        <a:latin typeface="Arial" panose="020B0604020202020204" pitchFamily="34" charset="0"/>
                        <a:cs typeface="Arial" panose="020B0604020202020204" pitchFamily="34" charset="0"/>
                      </a:endParaRPr>
                    </a:p>
                    <a:p>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getEmpresas</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String</a:t>
                      </a:r>
                      <a:endParaRPr lang="es-PE" sz="1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722385"/>
                  </a:ext>
                </a:extLst>
              </a:tr>
            </a:tbl>
          </a:graphicData>
        </a:graphic>
      </p:graphicFrame>
      <p:cxnSp>
        <p:nvCxnSpPr>
          <p:cNvPr id="4" name="Conector recto 3">
            <a:extLst>
              <a:ext uri="{FF2B5EF4-FFF2-40B4-BE49-F238E27FC236}">
                <a16:creationId xmlns:a16="http://schemas.microsoft.com/office/drawing/2014/main" id="{0D8B87CA-7709-474E-B73E-97C6F660DBD8}"/>
              </a:ext>
            </a:extLst>
          </p:cNvPr>
          <p:cNvCxnSpPr>
            <a:cxnSpLocks/>
            <a:stCxn id="22" idx="0"/>
          </p:cNvCxnSpPr>
          <p:nvPr/>
        </p:nvCxnSpPr>
        <p:spPr>
          <a:xfrm flipV="1">
            <a:off x="1901684" y="4687460"/>
            <a:ext cx="0" cy="422685"/>
          </a:xfrm>
          <a:prstGeom prst="line">
            <a:avLst/>
          </a:prstGeom>
        </p:spPr>
        <p:style>
          <a:lnRef idx="1">
            <a:schemeClr val="accent1"/>
          </a:lnRef>
          <a:fillRef idx="0">
            <a:schemeClr val="accent1"/>
          </a:fillRef>
          <a:effectRef idx="0">
            <a:schemeClr val="accent1"/>
          </a:effectRef>
          <a:fontRef idx="minor">
            <a:schemeClr val="tx1"/>
          </a:fontRef>
        </p:style>
      </p:cxnSp>
      <p:sp>
        <p:nvSpPr>
          <p:cNvPr id="9" name="Triángulo isósceles 8">
            <a:extLst>
              <a:ext uri="{FF2B5EF4-FFF2-40B4-BE49-F238E27FC236}">
                <a16:creationId xmlns:a16="http://schemas.microsoft.com/office/drawing/2014/main" id="{12476A1B-BA90-438D-94DD-E5A5C9CF7197}"/>
              </a:ext>
            </a:extLst>
          </p:cNvPr>
          <p:cNvSpPr/>
          <p:nvPr/>
        </p:nvSpPr>
        <p:spPr>
          <a:xfrm>
            <a:off x="1722779" y="4573628"/>
            <a:ext cx="371064" cy="236912"/>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6632798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par>
                                <p:cTn id="13" presetID="22" presetClass="entr" presetSubtype="4"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DD02881-B763-4033-8178-AEB6BA0ABB73}"/>
              </a:ext>
            </a:extLst>
          </p:cNvPr>
          <p:cNvSpPr>
            <a:spLocks noGrp="1"/>
          </p:cNvSpPr>
          <p:nvPr>
            <p:ph idx="1"/>
          </p:nvPr>
        </p:nvSpPr>
        <p:spPr>
          <a:xfrm>
            <a:off x="291547" y="410818"/>
            <a:ext cx="11661913" cy="4435502"/>
          </a:xfrm>
        </p:spPr>
        <p:txBody>
          <a:bodyPr>
            <a:normAutofit fontScale="92500" lnSpcReduction="20000"/>
          </a:bodyPr>
          <a:lstStyle/>
          <a:p>
            <a:pPr marL="0" indent="0">
              <a:buNone/>
            </a:pPr>
            <a:r>
              <a:rPr lang="es-PE" dirty="0"/>
              <a:t>Diseñar y codificar una aplicación informática para una compañía de gestión aeroportuaria satisfaciendo los siguientes requisitos: </a:t>
            </a:r>
          </a:p>
          <a:p>
            <a:r>
              <a:rPr lang="es-PE" dirty="0"/>
              <a:t>Para cada aeropuerto es necesario saber:</a:t>
            </a:r>
          </a:p>
          <a:p>
            <a:pPr marL="617220" lvl="1" indent="-342900">
              <a:buFont typeface="+mj-lt"/>
              <a:buAutoNum type="alphaLcParenR"/>
            </a:pPr>
            <a:r>
              <a:rPr lang="es-PE" dirty="0"/>
              <a:t>Todas las compañías de vuelos que operan en él.</a:t>
            </a:r>
          </a:p>
          <a:p>
            <a:pPr marL="617220" lvl="1" indent="-342900">
              <a:buFont typeface="+mj-lt"/>
              <a:buAutoNum type="alphaLcParenR"/>
            </a:pPr>
            <a:r>
              <a:rPr lang="es-PE" dirty="0"/>
              <a:t>Nombre del aeropuerto, la ciudad donde se ubica y el país al que pertenece.</a:t>
            </a:r>
          </a:p>
          <a:p>
            <a:r>
              <a:rPr lang="es-PE" dirty="0"/>
              <a:t>Cada compañía se caracteriza por el nombre y la lista de vuelos que ofrece.</a:t>
            </a:r>
          </a:p>
          <a:p>
            <a:r>
              <a:rPr lang="es-PE" dirty="0"/>
              <a:t>Los vuelos están definidos por su identificador, la ciudad de origen, la ciudad de destino, el precio del viaje, la lista de pasajeros, el número máximo de pasajeros permitidos en el vuelo y el número real de pasajeros que ha reservado asiento en el avión.</a:t>
            </a:r>
          </a:p>
          <a:p>
            <a:r>
              <a:rPr lang="es-PE" dirty="0"/>
              <a:t>Los aeropuertos pueden ser privados o públicos.</a:t>
            </a:r>
          </a:p>
          <a:p>
            <a:pPr marL="617220" lvl="1" indent="-342900">
              <a:buFont typeface="+mj-lt"/>
              <a:buAutoNum type="alphaLcParenR"/>
            </a:pPr>
            <a:r>
              <a:rPr lang="es-PE" dirty="0"/>
              <a:t>Los aeropuertos privados tienen una serie de empresas que los patrocinan y es necesario saber el nombre de cada una de esas empresas.</a:t>
            </a:r>
          </a:p>
          <a:p>
            <a:pPr marL="617220" lvl="1" indent="-342900">
              <a:buFont typeface="+mj-lt"/>
              <a:buAutoNum type="alphaLcParenR"/>
            </a:pPr>
            <a:r>
              <a:rPr lang="es-PE" dirty="0"/>
              <a:t>Para los aeropuertos públicos se requiere saber la cantidad de dinero correspondiente a la subvención gubernamental.</a:t>
            </a:r>
          </a:p>
          <a:p>
            <a:r>
              <a:rPr lang="es-PE" dirty="0"/>
              <a:t>Se necesita gestionar también la información de los pasajeros.</a:t>
            </a:r>
          </a:p>
          <a:p>
            <a:pPr marL="617220" lvl="1" indent="-342900">
              <a:buFont typeface="+mj-lt"/>
              <a:buAutoNum type="alphaLcParenR"/>
            </a:pPr>
            <a:r>
              <a:rPr lang="es-PE" dirty="0"/>
              <a:t>Para cada pasajero se necesita saber nombre, numero de pasaporte y nacionalidad.</a:t>
            </a:r>
          </a:p>
          <a:p>
            <a:endParaRPr lang="es-PE" dirty="0"/>
          </a:p>
          <a:p>
            <a:pPr lvl="1"/>
            <a:endParaRPr lang="es-PE" dirty="0"/>
          </a:p>
        </p:txBody>
      </p:sp>
      <p:sp>
        <p:nvSpPr>
          <p:cNvPr id="7" name="Rectángulo 6">
            <a:extLst>
              <a:ext uri="{FF2B5EF4-FFF2-40B4-BE49-F238E27FC236}">
                <a16:creationId xmlns:a16="http://schemas.microsoft.com/office/drawing/2014/main" id="{3504A7E0-19D2-4221-8F75-37CFDD41675A}"/>
              </a:ext>
            </a:extLst>
          </p:cNvPr>
          <p:cNvSpPr/>
          <p:nvPr/>
        </p:nvSpPr>
        <p:spPr>
          <a:xfrm>
            <a:off x="6281530" y="4161183"/>
            <a:ext cx="1192696" cy="29154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 name="Rectángulo 3">
            <a:extLst>
              <a:ext uri="{FF2B5EF4-FFF2-40B4-BE49-F238E27FC236}">
                <a16:creationId xmlns:a16="http://schemas.microsoft.com/office/drawing/2014/main" id="{A37B7806-E22C-41F0-A57E-4C6B993D460B}"/>
              </a:ext>
            </a:extLst>
          </p:cNvPr>
          <p:cNvSpPr/>
          <p:nvPr/>
        </p:nvSpPr>
        <p:spPr>
          <a:xfrm>
            <a:off x="974034" y="2160104"/>
            <a:ext cx="762001" cy="27167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 name="Rectángulo 4">
            <a:extLst>
              <a:ext uri="{FF2B5EF4-FFF2-40B4-BE49-F238E27FC236}">
                <a16:creationId xmlns:a16="http://schemas.microsoft.com/office/drawing/2014/main" id="{A48F55AE-A51A-4014-864B-13B7B9EC11DC}"/>
              </a:ext>
            </a:extLst>
          </p:cNvPr>
          <p:cNvSpPr/>
          <p:nvPr/>
        </p:nvSpPr>
        <p:spPr>
          <a:xfrm>
            <a:off x="1219199" y="1789042"/>
            <a:ext cx="1099931" cy="3048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 name="Rectángulo 5">
            <a:extLst>
              <a:ext uri="{FF2B5EF4-FFF2-40B4-BE49-F238E27FC236}">
                <a16:creationId xmlns:a16="http://schemas.microsoft.com/office/drawing/2014/main" id="{4C9CFD3E-B97B-4769-9B8A-B88B1576028C}"/>
              </a:ext>
            </a:extLst>
          </p:cNvPr>
          <p:cNvSpPr/>
          <p:nvPr/>
        </p:nvSpPr>
        <p:spPr>
          <a:xfrm>
            <a:off x="1689649" y="914400"/>
            <a:ext cx="1292090" cy="32467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 name="Rectángulo 7">
            <a:extLst>
              <a:ext uri="{FF2B5EF4-FFF2-40B4-BE49-F238E27FC236}">
                <a16:creationId xmlns:a16="http://schemas.microsoft.com/office/drawing/2014/main" id="{32A441F6-3549-431F-8B08-4997C09FD4AE}"/>
              </a:ext>
            </a:extLst>
          </p:cNvPr>
          <p:cNvSpPr/>
          <p:nvPr/>
        </p:nvSpPr>
        <p:spPr>
          <a:xfrm>
            <a:off x="3677481" y="2928730"/>
            <a:ext cx="1053546" cy="28492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Rectángulo 8">
            <a:extLst>
              <a:ext uri="{FF2B5EF4-FFF2-40B4-BE49-F238E27FC236}">
                <a16:creationId xmlns:a16="http://schemas.microsoft.com/office/drawing/2014/main" id="{643C271A-95DD-45BE-928F-E03DFB0FFCB8}"/>
              </a:ext>
            </a:extLst>
          </p:cNvPr>
          <p:cNvSpPr/>
          <p:nvPr/>
        </p:nvSpPr>
        <p:spPr>
          <a:xfrm>
            <a:off x="4943062" y="2935358"/>
            <a:ext cx="1053546" cy="28492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5611554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a 6">
            <a:extLst>
              <a:ext uri="{FF2B5EF4-FFF2-40B4-BE49-F238E27FC236}">
                <a16:creationId xmlns:a16="http://schemas.microsoft.com/office/drawing/2014/main" id="{788DAA67-0DBA-43FC-8298-DB77537154B3}"/>
              </a:ext>
            </a:extLst>
          </p:cNvPr>
          <p:cNvGraphicFramePr>
            <a:graphicFrameLocks noGrp="1"/>
          </p:cNvGraphicFramePr>
          <p:nvPr>
            <p:extLst>
              <p:ext uri="{D42A27DB-BD31-4B8C-83A1-F6EECF244321}">
                <p14:modId xmlns:p14="http://schemas.microsoft.com/office/powerpoint/2010/main" val="2473190902"/>
              </p:ext>
            </p:extLst>
          </p:nvPr>
        </p:nvGraphicFramePr>
        <p:xfrm>
          <a:off x="4472601" y="2172860"/>
          <a:ext cx="2630562" cy="1981200"/>
        </p:xfrm>
        <a:graphic>
          <a:graphicData uri="http://schemas.openxmlformats.org/drawingml/2006/table">
            <a:tbl>
              <a:tblPr firstRow="1" bandRow="1">
                <a:tableStyleId>{912C8C85-51F0-491E-9774-3900AFEF0FD7}</a:tableStyleId>
              </a:tblPr>
              <a:tblGrid>
                <a:gridCol w="2630562">
                  <a:extLst>
                    <a:ext uri="{9D8B030D-6E8A-4147-A177-3AD203B41FA5}">
                      <a16:colId xmlns:a16="http://schemas.microsoft.com/office/drawing/2014/main" val="1073691434"/>
                    </a:ext>
                  </a:extLst>
                </a:gridCol>
              </a:tblGrid>
              <a:tr h="221200">
                <a:tc>
                  <a:txBody>
                    <a:bodyPr/>
                    <a:lstStyle/>
                    <a:p>
                      <a:pPr algn="ctr"/>
                      <a:r>
                        <a:rPr lang="es-PE" sz="1200" dirty="0" err="1">
                          <a:latin typeface="Arial" panose="020B0604020202020204" pitchFamily="34" charset="0"/>
                          <a:cs typeface="Arial" panose="020B0604020202020204" pitchFamily="34" charset="0"/>
                        </a:rPr>
                        <a:t>Compañia</a:t>
                      </a:r>
                      <a:endParaRPr lang="es-PE" sz="12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4951396"/>
                  </a:ext>
                </a:extLst>
              </a:tr>
              <a:tr h="370840">
                <a:tc>
                  <a:txBody>
                    <a:bodyPr/>
                    <a:lstStyle/>
                    <a:p>
                      <a:pPr marL="0" indent="0">
                        <a:buFontTx/>
                        <a:buNone/>
                      </a:pPr>
                      <a:r>
                        <a:rPr lang="es-PE" sz="1000" dirty="0">
                          <a:latin typeface="Arial" panose="020B0604020202020204" pitchFamily="34" charset="0"/>
                          <a:cs typeface="Arial" panose="020B0604020202020204" pitchFamily="34" charset="0"/>
                        </a:rPr>
                        <a:t>- nombre: </a:t>
                      </a:r>
                      <a:r>
                        <a:rPr lang="es-PE" sz="1000" dirty="0" err="1">
                          <a:latin typeface="Arial" panose="020B0604020202020204" pitchFamily="34" charset="0"/>
                          <a:cs typeface="Arial" panose="020B0604020202020204" pitchFamily="34" charset="0"/>
                        </a:rPr>
                        <a:t>String</a:t>
                      </a:r>
                      <a:endParaRPr lang="es-PE" sz="1000" dirty="0">
                        <a:latin typeface="Arial" panose="020B0604020202020204" pitchFamily="34" charset="0"/>
                        <a:cs typeface="Arial" panose="020B0604020202020204" pitchFamily="34" charset="0"/>
                      </a:endParaRPr>
                    </a:p>
                    <a:p>
                      <a:pPr marL="0" indent="0">
                        <a:buFontTx/>
                        <a:buNone/>
                      </a:pP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listaVuelos</a:t>
                      </a:r>
                      <a:r>
                        <a:rPr lang="es-PE" sz="1000" dirty="0">
                          <a:latin typeface="Arial" panose="020B0604020202020204" pitchFamily="34" charset="0"/>
                          <a:cs typeface="Arial" panose="020B0604020202020204" pitchFamily="34" charset="0"/>
                        </a:rPr>
                        <a:t>: Vuelo[*]</a:t>
                      </a:r>
                    </a:p>
                    <a:p>
                      <a:pPr marL="0" indent="0">
                        <a:buFontTx/>
                        <a:buNone/>
                      </a:pP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numVuelo</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int</a:t>
                      </a:r>
                      <a:r>
                        <a:rPr lang="es-PE" sz="1000" dirty="0">
                          <a:latin typeface="Arial" panose="020B0604020202020204" pitchFamily="34" charset="0"/>
                          <a:cs typeface="Arial" panose="020B0604020202020204" pitchFamily="34" charset="0"/>
                        </a:rPr>
                        <a:t> = 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23351766"/>
                  </a:ext>
                </a:extLst>
              </a:tr>
              <a:tr h="370840">
                <a:tc>
                  <a:txBody>
                    <a:bodyPr/>
                    <a:lstStyle/>
                    <a:p>
                      <a:r>
                        <a:rPr lang="es-PE" sz="1000" dirty="0">
                          <a:latin typeface="Arial" panose="020B0604020202020204" pitchFamily="34" charset="0"/>
                          <a:cs typeface="Arial" panose="020B0604020202020204" pitchFamily="34" charset="0"/>
                        </a:rPr>
                        <a:t>+ Compañía(n: </a:t>
                      </a:r>
                      <a:r>
                        <a:rPr lang="es-PE" sz="1000" dirty="0" err="1">
                          <a:latin typeface="Arial" panose="020B0604020202020204" pitchFamily="34" charset="0"/>
                          <a:cs typeface="Arial" panose="020B0604020202020204" pitchFamily="34" charset="0"/>
                        </a:rPr>
                        <a:t>String</a:t>
                      </a:r>
                      <a:r>
                        <a:rPr lang="es-PE" sz="1000" dirty="0">
                          <a:latin typeface="Arial" panose="020B0604020202020204" pitchFamily="34" charset="0"/>
                          <a:cs typeface="Arial" panose="020B0604020202020204" pitchFamily="34" charset="0"/>
                        </a:rPr>
                        <a:t>)</a:t>
                      </a:r>
                    </a:p>
                    <a:p>
                      <a:r>
                        <a:rPr lang="es-PE" sz="1000" dirty="0">
                          <a:latin typeface="Arial" panose="020B0604020202020204" pitchFamily="34" charset="0"/>
                          <a:cs typeface="Arial" panose="020B0604020202020204" pitchFamily="34" charset="0"/>
                        </a:rPr>
                        <a:t>+ Compañía(n: </a:t>
                      </a:r>
                      <a:r>
                        <a:rPr lang="es-PE" sz="1000" dirty="0" err="1">
                          <a:latin typeface="Arial" panose="020B0604020202020204" pitchFamily="34" charset="0"/>
                          <a:cs typeface="Arial" panose="020B0604020202020204" pitchFamily="34" charset="0"/>
                        </a:rPr>
                        <a:t>String</a:t>
                      </a:r>
                      <a:r>
                        <a:rPr lang="es-PE" sz="1000" dirty="0">
                          <a:latin typeface="Arial" panose="020B0604020202020204" pitchFamily="34" charset="0"/>
                          <a:cs typeface="Arial" panose="020B0604020202020204" pitchFamily="34" charset="0"/>
                        </a:rPr>
                        <a:t>, v: Vuelo[])</a:t>
                      </a:r>
                    </a:p>
                    <a:p>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insertarVuelo</a:t>
                      </a:r>
                      <a:r>
                        <a:rPr lang="es-PE" sz="1000" dirty="0">
                          <a:latin typeface="Arial" panose="020B0604020202020204" pitchFamily="34" charset="0"/>
                          <a:cs typeface="Arial" panose="020B0604020202020204" pitchFamily="34" charset="0"/>
                        </a:rPr>
                        <a:t>(vuelo: Vuelo): </a:t>
                      </a:r>
                      <a:r>
                        <a:rPr lang="es-PE" sz="1000" dirty="0" err="1">
                          <a:latin typeface="Arial" panose="020B0604020202020204" pitchFamily="34" charset="0"/>
                          <a:cs typeface="Arial" panose="020B0604020202020204" pitchFamily="34" charset="0"/>
                        </a:rPr>
                        <a:t>void</a:t>
                      </a:r>
                      <a:endParaRPr lang="es-PE" sz="1000" dirty="0">
                        <a:latin typeface="Arial" panose="020B0604020202020204" pitchFamily="34" charset="0"/>
                        <a:cs typeface="Arial" panose="020B0604020202020204" pitchFamily="34" charset="0"/>
                      </a:endParaRPr>
                    </a:p>
                    <a:p>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getNombre</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String</a:t>
                      </a:r>
                      <a:endParaRPr lang="es-PE" sz="1000" dirty="0">
                        <a:latin typeface="Arial" panose="020B0604020202020204" pitchFamily="34" charset="0"/>
                        <a:cs typeface="Arial" panose="020B0604020202020204" pitchFamily="34" charset="0"/>
                      </a:endParaRPr>
                    </a:p>
                    <a:p>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getNumeroVuelos</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int</a:t>
                      </a:r>
                      <a:endParaRPr lang="es-PE" sz="1000" dirty="0">
                        <a:latin typeface="Arial" panose="020B0604020202020204" pitchFamily="34" charset="0"/>
                        <a:cs typeface="Arial" panose="020B0604020202020204" pitchFamily="34" charset="0"/>
                      </a:endParaRPr>
                    </a:p>
                    <a:p>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getVuelo</a:t>
                      </a:r>
                      <a:r>
                        <a:rPr lang="es-PE" sz="1000" dirty="0">
                          <a:latin typeface="Arial" panose="020B0604020202020204" pitchFamily="34" charset="0"/>
                          <a:cs typeface="Arial" panose="020B0604020202020204" pitchFamily="34" charset="0"/>
                        </a:rPr>
                        <a:t>(i: </a:t>
                      </a:r>
                      <a:r>
                        <a:rPr lang="es-PE" sz="1000" dirty="0" err="1">
                          <a:latin typeface="Arial" panose="020B0604020202020204" pitchFamily="34" charset="0"/>
                          <a:cs typeface="Arial" panose="020B0604020202020204" pitchFamily="34" charset="0"/>
                        </a:rPr>
                        <a:t>int</a:t>
                      </a:r>
                      <a:r>
                        <a:rPr lang="es-PE" sz="1000" dirty="0">
                          <a:latin typeface="Arial" panose="020B0604020202020204" pitchFamily="34" charset="0"/>
                          <a:cs typeface="Arial" panose="020B0604020202020204" pitchFamily="34" charset="0"/>
                        </a:rPr>
                        <a:t>): Vuelo</a:t>
                      </a:r>
                    </a:p>
                    <a:p>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getVuelo</a:t>
                      </a:r>
                      <a:r>
                        <a:rPr lang="es-PE" sz="1000" dirty="0">
                          <a:latin typeface="Arial" panose="020B0604020202020204" pitchFamily="34" charset="0"/>
                          <a:cs typeface="Arial" panose="020B0604020202020204" pitchFamily="34" charset="0"/>
                        </a:rPr>
                        <a:t>(id: </a:t>
                      </a:r>
                      <a:r>
                        <a:rPr lang="es-PE" sz="1000" dirty="0" err="1">
                          <a:latin typeface="Arial" panose="020B0604020202020204" pitchFamily="34" charset="0"/>
                          <a:cs typeface="Arial" panose="020B0604020202020204" pitchFamily="34" charset="0"/>
                        </a:rPr>
                        <a:t>String</a:t>
                      </a:r>
                      <a:r>
                        <a:rPr lang="es-PE" sz="1000" dirty="0">
                          <a:latin typeface="Arial" panose="020B0604020202020204" pitchFamily="34" charset="0"/>
                          <a:cs typeface="Arial" panose="020B0604020202020204" pitchFamily="34" charset="0"/>
                        </a:rPr>
                        <a:t>): Vuelo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722385"/>
                  </a:ext>
                </a:extLst>
              </a:tr>
            </a:tbl>
          </a:graphicData>
        </a:graphic>
      </p:graphicFrame>
      <p:sp>
        <p:nvSpPr>
          <p:cNvPr id="13" name="Rectángulo 12">
            <a:extLst>
              <a:ext uri="{FF2B5EF4-FFF2-40B4-BE49-F238E27FC236}">
                <a16:creationId xmlns:a16="http://schemas.microsoft.com/office/drawing/2014/main" id="{E117BB61-EF77-4541-B6EB-E76FB19FED5E}"/>
              </a:ext>
            </a:extLst>
          </p:cNvPr>
          <p:cNvSpPr/>
          <p:nvPr/>
        </p:nvSpPr>
        <p:spPr>
          <a:xfrm>
            <a:off x="11078817" y="5777948"/>
            <a:ext cx="1113183" cy="10800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aphicFrame>
        <p:nvGraphicFramePr>
          <p:cNvPr id="14" name="Tabla 13">
            <a:extLst>
              <a:ext uri="{FF2B5EF4-FFF2-40B4-BE49-F238E27FC236}">
                <a16:creationId xmlns:a16="http://schemas.microsoft.com/office/drawing/2014/main" id="{DCC13AB3-3BC4-4B54-9E3A-3DFC9D8750E5}"/>
              </a:ext>
            </a:extLst>
          </p:cNvPr>
          <p:cNvGraphicFramePr>
            <a:graphicFrameLocks noGrp="1"/>
          </p:cNvGraphicFramePr>
          <p:nvPr/>
        </p:nvGraphicFramePr>
        <p:xfrm>
          <a:off x="8516733" y="5218815"/>
          <a:ext cx="2818294" cy="1530515"/>
        </p:xfrm>
        <a:graphic>
          <a:graphicData uri="http://schemas.openxmlformats.org/drawingml/2006/table">
            <a:tbl>
              <a:tblPr firstRow="1" bandRow="1">
                <a:tableStyleId>{912C8C85-51F0-491E-9774-3900AFEF0FD7}</a:tableStyleId>
              </a:tblPr>
              <a:tblGrid>
                <a:gridCol w="2818294">
                  <a:extLst>
                    <a:ext uri="{9D8B030D-6E8A-4147-A177-3AD203B41FA5}">
                      <a16:colId xmlns:a16="http://schemas.microsoft.com/office/drawing/2014/main" val="1073691434"/>
                    </a:ext>
                  </a:extLst>
                </a:gridCol>
              </a:tblGrid>
              <a:tr h="280835">
                <a:tc>
                  <a:txBody>
                    <a:bodyPr/>
                    <a:lstStyle/>
                    <a:p>
                      <a:pPr algn="ctr"/>
                      <a:r>
                        <a:rPr lang="es-PE" sz="1200" dirty="0">
                          <a:latin typeface="Arial" panose="020B0604020202020204" pitchFamily="34" charset="0"/>
                          <a:cs typeface="Arial" panose="020B0604020202020204" pitchFamily="34" charset="0"/>
                        </a:rPr>
                        <a:t>Pasajero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4951396"/>
                  </a:ext>
                </a:extLst>
              </a:tr>
              <a:tr h="370840">
                <a:tc>
                  <a:txBody>
                    <a:bodyPr/>
                    <a:lstStyle/>
                    <a:p>
                      <a:pPr marL="0" indent="0">
                        <a:buFontTx/>
                        <a:buNone/>
                      </a:pPr>
                      <a:r>
                        <a:rPr lang="es-PE" sz="1000" dirty="0">
                          <a:latin typeface="Arial" panose="020B0604020202020204" pitchFamily="34" charset="0"/>
                          <a:cs typeface="Arial" panose="020B0604020202020204" pitchFamily="34" charset="0"/>
                        </a:rPr>
                        <a:t>- nombre: </a:t>
                      </a:r>
                      <a:r>
                        <a:rPr lang="es-PE" sz="1000" dirty="0" err="1">
                          <a:latin typeface="Arial" panose="020B0604020202020204" pitchFamily="34" charset="0"/>
                          <a:cs typeface="Arial" panose="020B0604020202020204" pitchFamily="34" charset="0"/>
                        </a:rPr>
                        <a:t>String</a:t>
                      </a:r>
                      <a:endParaRPr lang="es-PE" sz="1000" dirty="0">
                        <a:latin typeface="Arial" panose="020B0604020202020204" pitchFamily="34" charset="0"/>
                        <a:cs typeface="Arial" panose="020B0604020202020204" pitchFamily="34" charset="0"/>
                      </a:endParaRPr>
                    </a:p>
                    <a:p>
                      <a:pPr marL="0" indent="0">
                        <a:buFontTx/>
                        <a:buNone/>
                      </a:pPr>
                      <a:r>
                        <a:rPr lang="es-PE" sz="1000" dirty="0">
                          <a:latin typeface="Arial" panose="020B0604020202020204" pitchFamily="34" charset="0"/>
                          <a:cs typeface="Arial" panose="020B0604020202020204" pitchFamily="34" charset="0"/>
                        </a:rPr>
                        <a:t>- pasaporte: </a:t>
                      </a:r>
                      <a:r>
                        <a:rPr lang="es-PE" sz="1000" dirty="0" err="1">
                          <a:latin typeface="Arial" panose="020B0604020202020204" pitchFamily="34" charset="0"/>
                          <a:cs typeface="Arial" panose="020B0604020202020204" pitchFamily="34" charset="0"/>
                        </a:rPr>
                        <a:t>String</a:t>
                      </a:r>
                      <a:endParaRPr lang="es-PE" sz="1000" dirty="0">
                        <a:latin typeface="Arial" panose="020B0604020202020204" pitchFamily="34" charset="0"/>
                        <a:cs typeface="Arial" panose="020B0604020202020204" pitchFamily="34" charset="0"/>
                      </a:endParaRPr>
                    </a:p>
                    <a:p>
                      <a:pPr marL="0" indent="0">
                        <a:buFontTx/>
                        <a:buNone/>
                      </a:pPr>
                      <a:r>
                        <a:rPr lang="es-PE" sz="1000" dirty="0">
                          <a:latin typeface="Arial" panose="020B0604020202020204" pitchFamily="34" charset="0"/>
                          <a:cs typeface="Arial" panose="020B0604020202020204" pitchFamily="34" charset="0"/>
                        </a:rPr>
                        <a:t>- nacionalidad: </a:t>
                      </a:r>
                      <a:r>
                        <a:rPr lang="es-PE" sz="1000" dirty="0" err="1">
                          <a:latin typeface="Arial" panose="020B0604020202020204" pitchFamily="34" charset="0"/>
                          <a:cs typeface="Arial" panose="020B0604020202020204" pitchFamily="34" charset="0"/>
                        </a:rPr>
                        <a:t>String</a:t>
                      </a:r>
                      <a:endParaRPr lang="es-PE" sz="1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23351766"/>
                  </a:ext>
                </a:extLst>
              </a:tr>
              <a:tr h="370840">
                <a:tc>
                  <a:txBody>
                    <a:bodyPr/>
                    <a:lstStyle/>
                    <a:p>
                      <a:r>
                        <a:rPr lang="es-PE" sz="1000" dirty="0">
                          <a:latin typeface="Arial" panose="020B0604020202020204" pitchFamily="34" charset="0"/>
                          <a:cs typeface="Arial" panose="020B0604020202020204" pitchFamily="34" charset="0"/>
                        </a:rPr>
                        <a:t>+ Pasajero(n: </a:t>
                      </a:r>
                      <a:r>
                        <a:rPr lang="es-PE" sz="1000" dirty="0" err="1">
                          <a:latin typeface="Arial" panose="020B0604020202020204" pitchFamily="34" charset="0"/>
                          <a:cs typeface="Arial" panose="020B0604020202020204" pitchFamily="34" charset="0"/>
                        </a:rPr>
                        <a:t>String</a:t>
                      </a:r>
                      <a:r>
                        <a:rPr lang="es-PE" sz="1000" dirty="0">
                          <a:latin typeface="Arial" panose="020B0604020202020204" pitchFamily="34" charset="0"/>
                          <a:cs typeface="Arial" panose="020B0604020202020204" pitchFamily="34" charset="0"/>
                        </a:rPr>
                        <a:t>, p:String, </a:t>
                      </a:r>
                      <a:r>
                        <a:rPr lang="es-PE" sz="1000" dirty="0" err="1">
                          <a:latin typeface="Arial" panose="020B0604020202020204" pitchFamily="34" charset="0"/>
                          <a:cs typeface="Arial" panose="020B0604020202020204" pitchFamily="34" charset="0"/>
                        </a:rPr>
                        <a:t>nacio:String</a:t>
                      </a:r>
                      <a:r>
                        <a:rPr lang="es-PE" sz="1000" dirty="0">
                          <a:latin typeface="Arial" panose="020B0604020202020204" pitchFamily="34" charset="0"/>
                          <a:cs typeface="Arial" panose="020B0604020202020204" pitchFamily="34" charset="0"/>
                        </a:rPr>
                        <a:t>)</a:t>
                      </a:r>
                    </a:p>
                    <a:p>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getNombre</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String</a:t>
                      </a:r>
                      <a:endParaRPr lang="es-PE" sz="1000" dirty="0">
                        <a:latin typeface="Arial" panose="020B0604020202020204" pitchFamily="34" charset="0"/>
                        <a:cs typeface="Arial" panose="020B0604020202020204" pitchFamily="34" charset="0"/>
                      </a:endParaRPr>
                    </a:p>
                    <a:p>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getPasaporte</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String</a:t>
                      </a:r>
                      <a:endParaRPr lang="es-PE" sz="1000" dirty="0">
                        <a:latin typeface="Arial" panose="020B0604020202020204" pitchFamily="34" charset="0"/>
                        <a:cs typeface="Arial" panose="020B0604020202020204" pitchFamily="34" charset="0"/>
                      </a:endParaRPr>
                    </a:p>
                    <a:p>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getNacionalidad</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String</a:t>
                      </a:r>
                      <a:endParaRPr lang="es-PE" sz="1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722385"/>
                  </a:ext>
                </a:extLst>
              </a:tr>
            </a:tbl>
          </a:graphicData>
        </a:graphic>
      </p:graphicFrame>
      <p:graphicFrame>
        <p:nvGraphicFramePr>
          <p:cNvPr id="15" name="Tabla 14">
            <a:extLst>
              <a:ext uri="{FF2B5EF4-FFF2-40B4-BE49-F238E27FC236}">
                <a16:creationId xmlns:a16="http://schemas.microsoft.com/office/drawing/2014/main" id="{BB7B69F8-3607-426D-A3AC-606D2CB002EF}"/>
              </a:ext>
            </a:extLst>
          </p:cNvPr>
          <p:cNvGraphicFramePr>
            <a:graphicFrameLocks noGrp="1"/>
          </p:cNvGraphicFramePr>
          <p:nvPr/>
        </p:nvGraphicFramePr>
        <p:xfrm>
          <a:off x="7792281" y="1639460"/>
          <a:ext cx="4267199" cy="3048000"/>
        </p:xfrm>
        <a:graphic>
          <a:graphicData uri="http://schemas.openxmlformats.org/drawingml/2006/table">
            <a:tbl>
              <a:tblPr firstRow="1" bandRow="1">
                <a:tableStyleId>{912C8C85-51F0-491E-9774-3900AFEF0FD7}</a:tableStyleId>
              </a:tblPr>
              <a:tblGrid>
                <a:gridCol w="4267199">
                  <a:extLst>
                    <a:ext uri="{9D8B030D-6E8A-4147-A177-3AD203B41FA5}">
                      <a16:colId xmlns:a16="http://schemas.microsoft.com/office/drawing/2014/main" val="1073691434"/>
                    </a:ext>
                  </a:extLst>
                </a:gridCol>
              </a:tblGrid>
              <a:tr h="221200">
                <a:tc>
                  <a:txBody>
                    <a:bodyPr/>
                    <a:lstStyle/>
                    <a:p>
                      <a:pPr algn="ctr"/>
                      <a:r>
                        <a:rPr lang="es-PE" sz="1200" dirty="0">
                          <a:latin typeface="Arial" panose="020B0604020202020204" pitchFamily="34" charset="0"/>
                          <a:cs typeface="Arial" panose="020B0604020202020204" pitchFamily="34" charset="0"/>
                        </a:rPr>
                        <a:t>Vuelo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4951396"/>
                  </a:ext>
                </a:extLst>
              </a:tr>
              <a:tr h="370840">
                <a:tc>
                  <a:txBody>
                    <a:bodyPr/>
                    <a:lstStyle/>
                    <a:p>
                      <a:pPr marL="0" indent="0">
                        <a:buFontTx/>
                        <a:buNone/>
                      </a:pPr>
                      <a:r>
                        <a:rPr lang="es-PE" sz="1000" dirty="0">
                          <a:latin typeface="Arial" panose="020B0604020202020204" pitchFamily="34" charset="0"/>
                          <a:cs typeface="Arial" panose="020B0604020202020204" pitchFamily="34" charset="0"/>
                        </a:rPr>
                        <a:t>- identificador: </a:t>
                      </a:r>
                      <a:r>
                        <a:rPr lang="es-PE" sz="1000" dirty="0" err="1">
                          <a:latin typeface="Arial" panose="020B0604020202020204" pitchFamily="34" charset="0"/>
                          <a:cs typeface="Arial" panose="020B0604020202020204" pitchFamily="34" charset="0"/>
                        </a:rPr>
                        <a:t>String</a:t>
                      </a:r>
                      <a:endParaRPr lang="es-PE" sz="1000" dirty="0">
                        <a:latin typeface="Arial" panose="020B0604020202020204" pitchFamily="34" charset="0"/>
                        <a:cs typeface="Arial" panose="020B0604020202020204" pitchFamily="34" charset="0"/>
                      </a:endParaRPr>
                    </a:p>
                    <a:p>
                      <a:pPr marL="0" indent="0">
                        <a:buFontTx/>
                        <a:buNone/>
                      </a:pP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ciudadOrigen</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String</a:t>
                      </a:r>
                      <a:endParaRPr lang="es-PE" sz="1000" dirty="0">
                        <a:latin typeface="Arial" panose="020B0604020202020204" pitchFamily="34" charset="0"/>
                        <a:cs typeface="Arial" panose="020B0604020202020204" pitchFamily="34" charset="0"/>
                      </a:endParaRPr>
                    </a:p>
                    <a:p>
                      <a:pPr marL="0" indent="0">
                        <a:buFontTx/>
                        <a:buNone/>
                      </a:pP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ciudadDestino</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String</a:t>
                      </a:r>
                      <a:endParaRPr lang="es-PE" sz="1000" dirty="0">
                        <a:latin typeface="Arial" panose="020B0604020202020204" pitchFamily="34" charset="0"/>
                        <a:cs typeface="Arial" panose="020B0604020202020204" pitchFamily="34" charset="0"/>
                      </a:endParaRPr>
                    </a:p>
                    <a:p>
                      <a:pPr marL="0" indent="0">
                        <a:buFontTx/>
                        <a:buNone/>
                      </a:pPr>
                      <a:r>
                        <a:rPr lang="es-PE" sz="1000" dirty="0">
                          <a:latin typeface="Arial" panose="020B0604020202020204" pitchFamily="34" charset="0"/>
                          <a:cs typeface="Arial" panose="020B0604020202020204" pitchFamily="34" charset="0"/>
                        </a:rPr>
                        <a:t>- precio: </a:t>
                      </a:r>
                      <a:r>
                        <a:rPr lang="es-PE" sz="1000" dirty="0" err="1">
                          <a:latin typeface="Arial" panose="020B0604020202020204" pitchFamily="34" charset="0"/>
                          <a:cs typeface="Arial" panose="020B0604020202020204" pitchFamily="34" charset="0"/>
                        </a:rPr>
                        <a:t>double</a:t>
                      </a:r>
                      <a:endParaRPr lang="es-PE" sz="1000" dirty="0">
                        <a:latin typeface="Arial" panose="020B0604020202020204" pitchFamily="34" charset="0"/>
                        <a:cs typeface="Arial" panose="020B0604020202020204" pitchFamily="34" charset="0"/>
                      </a:endParaRPr>
                    </a:p>
                    <a:p>
                      <a:pPr marL="0" indent="0">
                        <a:buFontTx/>
                        <a:buNone/>
                      </a:pP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numMaxPasajeros</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int</a:t>
                      </a:r>
                      <a:endParaRPr lang="es-PE" sz="1000" dirty="0">
                        <a:latin typeface="Arial" panose="020B0604020202020204" pitchFamily="34" charset="0"/>
                        <a:cs typeface="Arial" panose="020B0604020202020204" pitchFamily="34" charset="0"/>
                      </a:endParaRPr>
                    </a:p>
                    <a:p>
                      <a:pPr marL="0" indent="0">
                        <a:buFontTx/>
                        <a:buNone/>
                      </a:pP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numActualPasajeros</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int</a:t>
                      </a:r>
                      <a:endParaRPr lang="es-PE" sz="1000" dirty="0">
                        <a:latin typeface="Arial" panose="020B0604020202020204" pitchFamily="34" charset="0"/>
                        <a:cs typeface="Arial" panose="020B0604020202020204" pitchFamily="34" charset="0"/>
                      </a:endParaRPr>
                    </a:p>
                    <a:p>
                      <a:pPr marL="0" indent="0">
                        <a:buFontTx/>
                        <a:buNone/>
                      </a:pP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listaPasajeros</a:t>
                      </a:r>
                      <a:r>
                        <a:rPr lang="es-PE" sz="1000" dirty="0">
                          <a:latin typeface="Arial" panose="020B0604020202020204" pitchFamily="34" charset="0"/>
                          <a:cs typeface="Arial" panose="020B0604020202020204" pitchFamily="34" charset="0"/>
                        </a:rPr>
                        <a:t>: Pasajero[*]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23351766"/>
                  </a:ext>
                </a:extLst>
              </a:tr>
              <a:tr h="370840">
                <a:tc>
                  <a:txBody>
                    <a:bodyPr/>
                    <a:lstStyle/>
                    <a:p>
                      <a:r>
                        <a:rPr lang="es-PE" sz="1000" dirty="0">
                          <a:latin typeface="Arial" panose="020B0604020202020204" pitchFamily="34" charset="0"/>
                          <a:cs typeface="Arial" panose="020B0604020202020204" pitchFamily="34" charset="0"/>
                        </a:rPr>
                        <a:t>+ Vuelo(id: </a:t>
                      </a:r>
                      <a:r>
                        <a:rPr lang="es-PE" sz="1000" dirty="0" err="1">
                          <a:latin typeface="Arial" panose="020B0604020202020204" pitchFamily="34" charset="0"/>
                          <a:cs typeface="Arial" panose="020B0604020202020204" pitchFamily="34" charset="0"/>
                        </a:rPr>
                        <a:t>String</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ciudadO</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String</a:t>
                      </a:r>
                      <a:r>
                        <a:rPr lang="es-PE" sz="1000" dirty="0">
                          <a:latin typeface="Arial" panose="020B0604020202020204" pitchFamily="34" charset="0"/>
                          <a:cs typeface="Arial" panose="020B0604020202020204" pitchFamily="34" charset="0"/>
                        </a:rPr>
                        <a:t>, ciudad: </a:t>
                      </a:r>
                      <a:r>
                        <a:rPr lang="es-PE" sz="1000" dirty="0" err="1">
                          <a:latin typeface="Arial" panose="020B0604020202020204" pitchFamily="34" charset="0"/>
                          <a:cs typeface="Arial" panose="020B0604020202020204" pitchFamily="34" charset="0"/>
                        </a:rPr>
                        <a:t>String</a:t>
                      </a:r>
                      <a:r>
                        <a:rPr lang="es-PE" sz="1000" dirty="0">
                          <a:latin typeface="Arial" panose="020B0604020202020204" pitchFamily="34" charset="0"/>
                          <a:cs typeface="Arial" panose="020B0604020202020204" pitchFamily="34" charset="0"/>
                        </a:rPr>
                        <a:t>, p: </a:t>
                      </a:r>
                      <a:r>
                        <a:rPr lang="es-PE" sz="1000" dirty="0" err="1">
                          <a:latin typeface="Arial" panose="020B0604020202020204" pitchFamily="34" charset="0"/>
                          <a:cs typeface="Arial" panose="020B0604020202020204" pitchFamily="34" charset="0"/>
                        </a:rPr>
                        <a:t>double</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max</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int</a:t>
                      </a:r>
                      <a:r>
                        <a:rPr lang="es-PE" sz="1000" dirty="0">
                          <a:latin typeface="Arial" panose="020B0604020202020204" pitchFamily="34" charset="0"/>
                          <a:cs typeface="Arial" panose="020B0604020202020204" pitchFamily="34" charset="0"/>
                        </a:rPr>
                        <a:t>)</a:t>
                      </a:r>
                    </a:p>
                    <a:p>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getIdentificador</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String</a:t>
                      </a:r>
                      <a:endParaRPr lang="es-PE" sz="1000" dirty="0">
                        <a:latin typeface="Arial" panose="020B0604020202020204" pitchFamily="34" charset="0"/>
                        <a:cs typeface="Arial" panose="020B0604020202020204" pitchFamily="34" charset="0"/>
                      </a:endParaRPr>
                    </a:p>
                    <a:p>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insertarPasajero</a:t>
                      </a:r>
                      <a:r>
                        <a:rPr lang="es-PE" sz="1000" dirty="0">
                          <a:latin typeface="Arial" panose="020B0604020202020204" pitchFamily="34" charset="0"/>
                          <a:cs typeface="Arial" panose="020B0604020202020204" pitchFamily="34" charset="0"/>
                        </a:rPr>
                        <a:t>(p: Pasajero): </a:t>
                      </a:r>
                      <a:r>
                        <a:rPr lang="es-PE" sz="1000" dirty="0" err="1">
                          <a:latin typeface="Arial" panose="020B0604020202020204" pitchFamily="34" charset="0"/>
                          <a:cs typeface="Arial" panose="020B0604020202020204" pitchFamily="34" charset="0"/>
                        </a:rPr>
                        <a:t>void</a:t>
                      </a:r>
                      <a:endParaRPr lang="es-PE" sz="1000" dirty="0">
                        <a:latin typeface="Arial" panose="020B0604020202020204" pitchFamily="34" charset="0"/>
                        <a:cs typeface="Arial" panose="020B0604020202020204" pitchFamily="34" charset="0"/>
                      </a:endParaRPr>
                    </a:p>
                    <a:p>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getCiudadOrigen</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String</a:t>
                      </a:r>
                      <a:endParaRPr lang="es-PE" sz="1000" dirty="0">
                        <a:latin typeface="Arial" panose="020B0604020202020204" pitchFamily="34" charset="0"/>
                        <a:cs typeface="Arial" panose="020B0604020202020204" pitchFamily="34" charset="0"/>
                      </a:endParaRPr>
                    </a:p>
                    <a:p>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getCiudadDestino</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String</a:t>
                      </a:r>
                      <a:endParaRPr lang="es-PE" sz="1000" dirty="0">
                        <a:latin typeface="Arial" panose="020B0604020202020204" pitchFamily="34" charset="0"/>
                        <a:cs typeface="Arial" panose="020B0604020202020204" pitchFamily="34" charset="0"/>
                      </a:endParaRPr>
                    </a:p>
                    <a:p>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getPrecio</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double</a:t>
                      </a:r>
                      <a:endParaRPr lang="es-PE" sz="1000" dirty="0">
                        <a:latin typeface="Arial" panose="020B0604020202020204" pitchFamily="34" charset="0"/>
                        <a:cs typeface="Arial" panose="020B0604020202020204" pitchFamily="34" charset="0"/>
                      </a:endParaRPr>
                    </a:p>
                    <a:p>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getNumMaxPasajeros</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int</a:t>
                      </a:r>
                      <a:endParaRPr lang="es-PE" sz="1000" dirty="0">
                        <a:latin typeface="Arial" panose="020B0604020202020204" pitchFamily="34" charset="0"/>
                        <a:cs typeface="Arial" panose="020B0604020202020204" pitchFamily="34" charset="0"/>
                      </a:endParaRPr>
                    </a:p>
                    <a:p>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getNumActualPasajeros</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int</a:t>
                      </a:r>
                      <a:endParaRPr lang="es-PE" sz="1000" dirty="0">
                        <a:latin typeface="Arial" panose="020B0604020202020204" pitchFamily="34" charset="0"/>
                        <a:cs typeface="Arial" panose="020B0604020202020204" pitchFamily="34" charset="0"/>
                      </a:endParaRPr>
                    </a:p>
                    <a:p>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getPasajero</a:t>
                      </a:r>
                      <a:r>
                        <a:rPr lang="es-PE" sz="1000" dirty="0">
                          <a:latin typeface="Arial" panose="020B0604020202020204" pitchFamily="34" charset="0"/>
                          <a:cs typeface="Arial" panose="020B0604020202020204" pitchFamily="34" charset="0"/>
                        </a:rPr>
                        <a:t>(i: </a:t>
                      </a:r>
                      <a:r>
                        <a:rPr lang="es-PE" sz="1000" dirty="0" err="1">
                          <a:latin typeface="Arial" panose="020B0604020202020204" pitchFamily="34" charset="0"/>
                          <a:cs typeface="Arial" panose="020B0604020202020204" pitchFamily="34" charset="0"/>
                        </a:rPr>
                        <a:t>int</a:t>
                      </a:r>
                      <a:r>
                        <a:rPr lang="es-PE" sz="1000" dirty="0">
                          <a:latin typeface="Arial" panose="020B0604020202020204" pitchFamily="34" charset="0"/>
                          <a:cs typeface="Arial" panose="020B0604020202020204" pitchFamily="34" charset="0"/>
                        </a:rPr>
                        <a:t>): Pasajero</a:t>
                      </a:r>
                    </a:p>
                    <a:p>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getPasajero</a:t>
                      </a:r>
                      <a:r>
                        <a:rPr lang="es-PE" sz="1000" dirty="0">
                          <a:latin typeface="Arial" panose="020B0604020202020204" pitchFamily="34" charset="0"/>
                          <a:cs typeface="Arial" panose="020B0604020202020204" pitchFamily="34" charset="0"/>
                        </a:rPr>
                        <a:t>(pasaporte: </a:t>
                      </a:r>
                      <a:r>
                        <a:rPr lang="es-PE" sz="1000" dirty="0" err="1">
                          <a:latin typeface="Arial" panose="020B0604020202020204" pitchFamily="34" charset="0"/>
                          <a:cs typeface="Arial" panose="020B0604020202020204" pitchFamily="34" charset="0"/>
                        </a:rPr>
                        <a:t>String</a:t>
                      </a:r>
                      <a:r>
                        <a:rPr lang="es-PE" sz="1000" dirty="0">
                          <a:latin typeface="Arial" panose="020B0604020202020204" pitchFamily="34" charset="0"/>
                          <a:cs typeface="Arial" panose="020B0604020202020204" pitchFamily="34" charset="0"/>
                        </a:rPr>
                        <a:t>): Pasajero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722385"/>
                  </a:ext>
                </a:extLst>
              </a:tr>
            </a:tbl>
          </a:graphicData>
        </a:graphic>
      </p:graphicFrame>
      <p:cxnSp>
        <p:nvCxnSpPr>
          <p:cNvPr id="16" name="Conector recto 15">
            <a:extLst>
              <a:ext uri="{FF2B5EF4-FFF2-40B4-BE49-F238E27FC236}">
                <a16:creationId xmlns:a16="http://schemas.microsoft.com/office/drawing/2014/main" id="{1BA6EA5F-12B7-466D-A1DB-1F5F1E0C257D}"/>
              </a:ext>
            </a:extLst>
          </p:cNvPr>
          <p:cNvCxnSpPr>
            <a:cxnSpLocks/>
            <a:stCxn id="15" idx="2"/>
            <a:endCxn id="14" idx="0"/>
          </p:cNvCxnSpPr>
          <p:nvPr/>
        </p:nvCxnSpPr>
        <p:spPr>
          <a:xfrm>
            <a:off x="9925880" y="4687460"/>
            <a:ext cx="0" cy="5313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CuadroTexto 16">
            <a:extLst>
              <a:ext uri="{FF2B5EF4-FFF2-40B4-BE49-F238E27FC236}">
                <a16:creationId xmlns:a16="http://schemas.microsoft.com/office/drawing/2014/main" id="{C8D81C01-3CFD-42DD-8003-3823567D8265}"/>
              </a:ext>
            </a:extLst>
          </p:cNvPr>
          <p:cNvSpPr txBox="1"/>
          <p:nvPr/>
        </p:nvSpPr>
        <p:spPr>
          <a:xfrm>
            <a:off x="9634330" y="4925479"/>
            <a:ext cx="397567" cy="369332"/>
          </a:xfrm>
          <a:prstGeom prst="rect">
            <a:avLst/>
          </a:prstGeom>
          <a:noFill/>
        </p:spPr>
        <p:txBody>
          <a:bodyPr wrap="square" rtlCol="0">
            <a:spAutoFit/>
          </a:bodyPr>
          <a:lstStyle/>
          <a:p>
            <a:r>
              <a:rPr lang="es-PE" dirty="0"/>
              <a:t>*</a:t>
            </a:r>
          </a:p>
        </p:txBody>
      </p:sp>
      <p:cxnSp>
        <p:nvCxnSpPr>
          <p:cNvPr id="19" name="Conector recto 18">
            <a:extLst>
              <a:ext uri="{FF2B5EF4-FFF2-40B4-BE49-F238E27FC236}">
                <a16:creationId xmlns:a16="http://schemas.microsoft.com/office/drawing/2014/main" id="{1C4A5FB8-BC3E-4414-9DF0-31644FC126A3}"/>
              </a:ext>
            </a:extLst>
          </p:cNvPr>
          <p:cNvCxnSpPr>
            <a:cxnSpLocks/>
            <a:stCxn id="7" idx="3"/>
            <a:endCxn id="15" idx="1"/>
          </p:cNvCxnSpPr>
          <p:nvPr/>
        </p:nvCxnSpPr>
        <p:spPr>
          <a:xfrm>
            <a:off x="7103163" y="3163460"/>
            <a:ext cx="6891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CuadroTexto 20">
            <a:extLst>
              <a:ext uri="{FF2B5EF4-FFF2-40B4-BE49-F238E27FC236}">
                <a16:creationId xmlns:a16="http://schemas.microsoft.com/office/drawing/2014/main" id="{9290F141-CC0E-4CAB-8C58-A5CAA3B3B5A6}"/>
              </a:ext>
            </a:extLst>
          </p:cNvPr>
          <p:cNvSpPr txBox="1"/>
          <p:nvPr/>
        </p:nvSpPr>
        <p:spPr>
          <a:xfrm>
            <a:off x="7533857" y="3103301"/>
            <a:ext cx="397567" cy="369332"/>
          </a:xfrm>
          <a:prstGeom prst="rect">
            <a:avLst/>
          </a:prstGeom>
          <a:noFill/>
        </p:spPr>
        <p:txBody>
          <a:bodyPr wrap="square" rtlCol="0">
            <a:spAutoFit/>
          </a:bodyPr>
          <a:lstStyle/>
          <a:p>
            <a:r>
              <a:rPr lang="es-PE" dirty="0"/>
              <a:t>*</a:t>
            </a:r>
          </a:p>
        </p:txBody>
      </p:sp>
      <p:graphicFrame>
        <p:nvGraphicFramePr>
          <p:cNvPr id="10" name="Tabla 9">
            <a:extLst>
              <a:ext uri="{FF2B5EF4-FFF2-40B4-BE49-F238E27FC236}">
                <a16:creationId xmlns:a16="http://schemas.microsoft.com/office/drawing/2014/main" id="{8FA45741-BDAB-4784-BD97-D5E0920E46AE}"/>
              </a:ext>
            </a:extLst>
          </p:cNvPr>
          <p:cNvGraphicFramePr>
            <a:graphicFrameLocks noGrp="1"/>
          </p:cNvGraphicFramePr>
          <p:nvPr>
            <p:extLst>
              <p:ext uri="{D42A27DB-BD31-4B8C-83A1-F6EECF244321}">
                <p14:modId xmlns:p14="http://schemas.microsoft.com/office/powerpoint/2010/main" val="2971130213"/>
              </p:ext>
            </p:extLst>
          </p:nvPr>
        </p:nvGraphicFramePr>
        <p:xfrm>
          <a:off x="159017" y="1791860"/>
          <a:ext cx="3485334" cy="2743200"/>
        </p:xfrm>
        <a:graphic>
          <a:graphicData uri="http://schemas.openxmlformats.org/drawingml/2006/table">
            <a:tbl>
              <a:tblPr firstRow="1" bandRow="1">
                <a:tableStyleId>{912C8C85-51F0-491E-9774-3900AFEF0FD7}</a:tableStyleId>
              </a:tblPr>
              <a:tblGrid>
                <a:gridCol w="3485334">
                  <a:extLst>
                    <a:ext uri="{9D8B030D-6E8A-4147-A177-3AD203B41FA5}">
                      <a16:colId xmlns:a16="http://schemas.microsoft.com/office/drawing/2014/main" val="1073691434"/>
                    </a:ext>
                  </a:extLst>
                </a:gridCol>
              </a:tblGrid>
              <a:tr h="221200">
                <a:tc>
                  <a:txBody>
                    <a:bodyPr/>
                    <a:lstStyle/>
                    <a:p>
                      <a:pPr algn="ctr"/>
                      <a:r>
                        <a:rPr lang="es-PE" sz="1200" dirty="0">
                          <a:latin typeface="Arial" panose="020B0604020202020204" pitchFamily="34" charset="0"/>
                          <a:cs typeface="Arial" panose="020B0604020202020204" pitchFamily="34" charset="0"/>
                        </a:rPr>
                        <a:t>Aeropuerto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4951396"/>
                  </a:ext>
                </a:extLst>
              </a:tr>
              <a:tr h="370840">
                <a:tc>
                  <a:txBody>
                    <a:bodyPr/>
                    <a:lstStyle/>
                    <a:p>
                      <a:pPr marL="0" indent="0">
                        <a:buFontTx/>
                        <a:buNone/>
                      </a:pPr>
                      <a:r>
                        <a:rPr lang="es-PE" sz="1000" dirty="0">
                          <a:latin typeface="Arial" panose="020B0604020202020204" pitchFamily="34" charset="0"/>
                          <a:cs typeface="Arial" panose="020B0604020202020204" pitchFamily="34" charset="0"/>
                        </a:rPr>
                        <a:t>- nombre: </a:t>
                      </a:r>
                      <a:r>
                        <a:rPr lang="es-PE" sz="1000" dirty="0" err="1">
                          <a:latin typeface="Arial" panose="020B0604020202020204" pitchFamily="34" charset="0"/>
                          <a:cs typeface="Arial" panose="020B0604020202020204" pitchFamily="34" charset="0"/>
                        </a:rPr>
                        <a:t>String</a:t>
                      </a:r>
                      <a:endParaRPr lang="es-PE" sz="1000" dirty="0">
                        <a:latin typeface="Arial" panose="020B0604020202020204" pitchFamily="34" charset="0"/>
                        <a:cs typeface="Arial" panose="020B0604020202020204" pitchFamily="34" charset="0"/>
                      </a:endParaRPr>
                    </a:p>
                    <a:p>
                      <a:pPr marL="0" indent="0">
                        <a:buFontTx/>
                        <a:buNone/>
                      </a:pPr>
                      <a:r>
                        <a:rPr lang="es-PE" sz="1000" dirty="0">
                          <a:latin typeface="Arial" panose="020B0604020202020204" pitchFamily="34" charset="0"/>
                          <a:cs typeface="Arial" panose="020B0604020202020204" pitchFamily="34" charset="0"/>
                        </a:rPr>
                        <a:t>- ciudad: </a:t>
                      </a:r>
                      <a:r>
                        <a:rPr lang="es-PE" sz="1000" dirty="0" err="1">
                          <a:latin typeface="Arial" panose="020B0604020202020204" pitchFamily="34" charset="0"/>
                          <a:cs typeface="Arial" panose="020B0604020202020204" pitchFamily="34" charset="0"/>
                        </a:rPr>
                        <a:t>String</a:t>
                      </a:r>
                      <a:endParaRPr lang="es-PE" sz="1000" dirty="0">
                        <a:latin typeface="Arial" panose="020B0604020202020204" pitchFamily="34" charset="0"/>
                        <a:cs typeface="Arial" panose="020B0604020202020204" pitchFamily="34" charset="0"/>
                      </a:endParaRPr>
                    </a:p>
                    <a:p>
                      <a:pPr marL="0" indent="0">
                        <a:buFontTx/>
                        <a:buNone/>
                      </a:pP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pais</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String</a:t>
                      </a:r>
                      <a:endParaRPr lang="es-PE" sz="1000" dirty="0">
                        <a:latin typeface="Arial" panose="020B0604020202020204" pitchFamily="34" charset="0"/>
                        <a:cs typeface="Arial" panose="020B0604020202020204" pitchFamily="34" charset="0"/>
                      </a:endParaRPr>
                    </a:p>
                    <a:p>
                      <a:pPr marL="0" indent="0">
                        <a:buFontTx/>
                        <a:buNone/>
                      </a:pP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listaCompañias</a:t>
                      </a:r>
                      <a:r>
                        <a:rPr lang="es-PE" sz="1000" dirty="0">
                          <a:latin typeface="Arial" panose="020B0604020202020204" pitchFamily="34" charset="0"/>
                          <a:cs typeface="Arial" panose="020B0604020202020204" pitchFamily="34" charset="0"/>
                        </a:rPr>
                        <a:t>: Compañía[*]</a:t>
                      </a:r>
                    </a:p>
                    <a:p>
                      <a:pPr marL="0" indent="0">
                        <a:buFontTx/>
                        <a:buNone/>
                      </a:pP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numCompañia</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int</a:t>
                      </a:r>
                      <a:endParaRPr lang="es-PE" sz="1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23351766"/>
                  </a:ext>
                </a:extLst>
              </a:tr>
              <a:tr h="370840">
                <a:tc>
                  <a:txBody>
                    <a:bodyPr/>
                    <a:lstStyle/>
                    <a:p>
                      <a:r>
                        <a:rPr lang="es-PE" sz="1000" dirty="0">
                          <a:latin typeface="Arial" panose="020B0604020202020204" pitchFamily="34" charset="0"/>
                          <a:cs typeface="Arial" panose="020B0604020202020204" pitchFamily="34" charset="0"/>
                        </a:rPr>
                        <a:t>+ Aeropuerto(n: </a:t>
                      </a:r>
                      <a:r>
                        <a:rPr lang="es-PE" sz="1000" dirty="0" err="1">
                          <a:latin typeface="Arial" panose="020B0604020202020204" pitchFamily="34" charset="0"/>
                          <a:cs typeface="Arial" panose="020B0604020202020204" pitchFamily="34" charset="0"/>
                        </a:rPr>
                        <a:t>String</a:t>
                      </a:r>
                      <a:r>
                        <a:rPr lang="es-PE" sz="1000" dirty="0">
                          <a:latin typeface="Arial" panose="020B0604020202020204" pitchFamily="34" charset="0"/>
                          <a:cs typeface="Arial" panose="020B0604020202020204" pitchFamily="34" charset="0"/>
                        </a:rPr>
                        <a:t>, c: </a:t>
                      </a:r>
                      <a:r>
                        <a:rPr lang="es-PE" sz="1000" dirty="0" err="1">
                          <a:latin typeface="Arial" panose="020B0604020202020204" pitchFamily="34" charset="0"/>
                          <a:cs typeface="Arial" panose="020B0604020202020204" pitchFamily="34" charset="0"/>
                        </a:rPr>
                        <a:t>String</a:t>
                      </a:r>
                      <a:r>
                        <a:rPr lang="es-PE" sz="1000" dirty="0">
                          <a:latin typeface="Arial" panose="020B0604020202020204" pitchFamily="34" charset="0"/>
                          <a:cs typeface="Arial" panose="020B0604020202020204" pitchFamily="34" charset="0"/>
                        </a:rPr>
                        <a:t>, p: </a:t>
                      </a:r>
                      <a:r>
                        <a:rPr lang="es-PE" sz="1000" dirty="0" err="1">
                          <a:latin typeface="Arial" panose="020B0604020202020204" pitchFamily="34" charset="0"/>
                          <a:cs typeface="Arial" panose="020B0604020202020204" pitchFamily="34" charset="0"/>
                        </a:rPr>
                        <a:t>String</a:t>
                      </a:r>
                      <a:r>
                        <a:rPr lang="es-PE" sz="1000" dirty="0">
                          <a:latin typeface="Arial" panose="020B0604020202020204" pitchFamily="34" charset="0"/>
                          <a:cs typeface="Arial" panose="020B0604020202020204" pitchFamily="34" charset="0"/>
                        </a:rPr>
                        <a:t>)</a:t>
                      </a:r>
                    </a:p>
                    <a:p>
                      <a:r>
                        <a:rPr lang="es-PE" sz="1000" dirty="0">
                          <a:latin typeface="Arial" panose="020B0604020202020204" pitchFamily="34" charset="0"/>
                          <a:cs typeface="Arial" panose="020B0604020202020204" pitchFamily="34" charset="0"/>
                        </a:rPr>
                        <a:t>+ Aeropuerto(n: </a:t>
                      </a:r>
                      <a:r>
                        <a:rPr lang="es-PE" sz="1000" dirty="0" err="1">
                          <a:latin typeface="Arial" panose="020B0604020202020204" pitchFamily="34" charset="0"/>
                          <a:cs typeface="Arial" panose="020B0604020202020204" pitchFamily="34" charset="0"/>
                        </a:rPr>
                        <a:t>String</a:t>
                      </a:r>
                      <a:r>
                        <a:rPr lang="es-PE" sz="1000" dirty="0">
                          <a:latin typeface="Arial" panose="020B0604020202020204" pitchFamily="34" charset="0"/>
                          <a:cs typeface="Arial" panose="020B0604020202020204" pitchFamily="34" charset="0"/>
                        </a:rPr>
                        <a:t>, c: </a:t>
                      </a:r>
                      <a:r>
                        <a:rPr lang="es-PE" sz="1000" dirty="0" err="1">
                          <a:latin typeface="Arial" panose="020B0604020202020204" pitchFamily="34" charset="0"/>
                          <a:cs typeface="Arial" panose="020B0604020202020204" pitchFamily="34" charset="0"/>
                        </a:rPr>
                        <a:t>String</a:t>
                      </a:r>
                      <a:r>
                        <a:rPr lang="es-PE" sz="1000" dirty="0">
                          <a:latin typeface="Arial" panose="020B0604020202020204" pitchFamily="34" charset="0"/>
                          <a:cs typeface="Arial" panose="020B0604020202020204" pitchFamily="34" charset="0"/>
                        </a:rPr>
                        <a:t>, p: </a:t>
                      </a:r>
                      <a:r>
                        <a:rPr lang="es-PE" sz="1000" dirty="0" err="1">
                          <a:latin typeface="Arial" panose="020B0604020202020204" pitchFamily="34" charset="0"/>
                          <a:cs typeface="Arial" panose="020B0604020202020204" pitchFamily="34" charset="0"/>
                        </a:rPr>
                        <a:t>String</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co</a:t>
                      </a:r>
                      <a:r>
                        <a:rPr lang="es-PE" sz="1000" dirty="0">
                          <a:latin typeface="Arial" panose="020B0604020202020204" pitchFamily="34" charset="0"/>
                          <a:cs typeface="Arial" panose="020B0604020202020204" pitchFamily="34" charset="0"/>
                        </a:rPr>
                        <a:t>: Compañía[])</a:t>
                      </a:r>
                    </a:p>
                    <a:p>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insertarCompañia</a:t>
                      </a:r>
                      <a:r>
                        <a:rPr lang="es-PE" sz="1000" dirty="0">
                          <a:latin typeface="Arial" panose="020B0604020202020204" pitchFamily="34" charset="0"/>
                          <a:cs typeface="Arial" panose="020B0604020202020204" pitchFamily="34" charset="0"/>
                        </a:rPr>
                        <a:t>(compañía: </a:t>
                      </a:r>
                      <a:r>
                        <a:rPr lang="es-PE" sz="1000" dirty="0" err="1">
                          <a:latin typeface="Arial" panose="020B0604020202020204" pitchFamily="34" charset="0"/>
                          <a:cs typeface="Arial" panose="020B0604020202020204" pitchFamily="34" charset="0"/>
                        </a:rPr>
                        <a:t>Compañia</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void</a:t>
                      </a:r>
                      <a:endParaRPr lang="es-PE" sz="1000" dirty="0">
                        <a:latin typeface="Arial" panose="020B0604020202020204" pitchFamily="34" charset="0"/>
                        <a:cs typeface="Arial" panose="020B0604020202020204" pitchFamily="34" charset="0"/>
                      </a:endParaRPr>
                    </a:p>
                    <a:p>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getNombre</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String</a:t>
                      </a:r>
                      <a:endParaRPr lang="es-PE" sz="1000" dirty="0">
                        <a:latin typeface="Arial" panose="020B0604020202020204" pitchFamily="34" charset="0"/>
                        <a:cs typeface="Arial" panose="020B0604020202020204" pitchFamily="34" charset="0"/>
                      </a:endParaRPr>
                    </a:p>
                    <a:p>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getCiudad</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String</a:t>
                      </a:r>
                      <a:endParaRPr lang="es-PE" sz="1000" dirty="0">
                        <a:latin typeface="Arial" panose="020B0604020202020204" pitchFamily="34" charset="0"/>
                        <a:cs typeface="Arial" panose="020B0604020202020204" pitchFamily="34" charset="0"/>
                      </a:endParaRPr>
                    </a:p>
                    <a:p>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getPais</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String</a:t>
                      </a:r>
                      <a:endParaRPr lang="es-PE" sz="1000" dirty="0">
                        <a:latin typeface="Arial" panose="020B0604020202020204" pitchFamily="34" charset="0"/>
                        <a:cs typeface="Arial" panose="020B0604020202020204" pitchFamily="34" charset="0"/>
                      </a:endParaRPr>
                    </a:p>
                    <a:p>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obtenerCompañias</a:t>
                      </a:r>
                      <a:r>
                        <a:rPr lang="es-PE" sz="1000" dirty="0">
                          <a:latin typeface="Arial" panose="020B0604020202020204" pitchFamily="34" charset="0"/>
                          <a:cs typeface="Arial" panose="020B0604020202020204" pitchFamily="34" charset="0"/>
                        </a:rPr>
                        <a:t>(): Compañía</a:t>
                      </a:r>
                    </a:p>
                    <a:p>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getNumeroCompañia</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int</a:t>
                      </a:r>
                      <a:endParaRPr lang="es-PE" sz="1000" dirty="0">
                        <a:latin typeface="Arial" panose="020B0604020202020204" pitchFamily="34" charset="0"/>
                        <a:cs typeface="Arial" panose="020B0604020202020204" pitchFamily="34" charset="0"/>
                      </a:endParaRPr>
                    </a:p>
                    <a:p>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getCompañia</a:t>
                      </a:r>
                      <a:r>
                        <a:rPr lang="es-PE" sz="1000" dirty="0">
                          <a:latin typeface="Arial" panose="020B0604020202020204" pitchFamily="34" charset="0"/>
                          <a:cs typeface="Arial" panose="020B0604020202020204" pitchFamily="34" charset="0"/>
                        </a:rPr>
                        <a:t>(i: </a:t>
                      </a:r>
                      <a:r>
                        <a:rPr lang="es-PE" sz="1000" dirty="0" err="1">
                          <a:latin typeface="Arial" panose="020B0604020202020204" pitchFamily="34" charset="0"/>
                          <a:cs typeface="Arial" panose="020B0604020202020204" pitchFamily="34" charset="0"/>
                        </a:rPr>
                        <a:t>int</a:t>
                      </a:r>
                      <a:r>
                        <a:rPr lang="es-PE" sz="1000" dirty="0">
                          <a:latin typeface="Arial" panose="020B0604020202020204" pitchFamily="34" charset="0"/>
                          <a:cs typeface="Arial" panose="020B0604020202020204" pitchFamily="34" charset="0"/>
                        </a:rPr>
                        <a:t>): Compañía</a:t>
                      </a:r>
                    </a:p>
                    <a:p>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getCompañia</a:t>
                      </a:r>
                      <a:r>
                        <a:rPr lang="es-PE" sz="1000" dirty="0">
                          <a:latin typeface="Arial" panose="020B0604020202020204" pitchFamily="34" charset="0"/>
                          <a:cs typeface="Arial" panose="020B0604020202020204" pitchFamily="34" charset="0"/>
                        </a:rPr>
                        <a:t>(nombre: </a:t>
                      </a:r>
                      <a:r>
                        <a:rPr lang="es-PE" sz="1000" dirty="0" err="1">
                          <a:latin typeface="Arial" panose="020B0604020202020204" pitchFamily="34" charset="0"/>
                          <a:cs typeface="Arial" panose="020B0604020202020204" pitchFamily="34" charset="0"/>
                        </a:rPr>
                        <a:t>String</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Compañia</a:t>
                      </a:r>
                      <a:endParaRPr lang="es-PE" sz="1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722385"/>
                  </a:ext>
                </a:extLst>
              </a:tr>
            </a:tbl>
          </a:graphicData>
        </a:graphic>
      </p:graphicFrame>
      <p:cxnSp>
        <p:nvCxnSpPr>
          <p:cNvPr id="3" name="Conector recto 2">
            <a:extLst>
              <a:ext uri="{FF2B5EF4-FFF2-40B4-BE49-F238E27FC236}">
                <a16:creationId xmlns:a16="http://schemas.microsoft.com/office/drawing/2014/main" id="{EAC49BED-1E96-41FE-869B-84CE19477FB2}"/>
              </a:ext>
            </a:extLst>
          </p:cNvPr>
          <p:cNvCxnSpPr>
            <a:cxnSpLocks/>
            <a:stCxn id="10" idx="3"/>
            <a:endCxn id="7" idx="1"/>
          </p:cNvCxnSpPr>
          <p:nvPr/>
        </p:nvCxnSpPr>
        <p:spPr>
          <a:xfrm>
            <a:off x="3644351" y="3163460"/>
            <a:ext cx="8282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CuadroTexto 17">
            <a:extLst>
              <a:ext uri="{FF2B5EF4-FFF2-40B4-BE49-F238E27FC236}">
                <a16:creationId xmlns:a16="http://schemas.microsoft.com/office/drawing/2014/main" id="{F8AD93A2-5455-4995-B120-BAE0E9DA6033}"/>
              </a:ext>
            </a:extLst>
          </p:cNvPr>
          <p:cNvSpPr txBox="1"/>
          <p:nvPr/>
        </p:nvSpPr>
        <p:spPr>
          <a:xfrm>
            <a:off x="4200929" y="3136431"/>
            <a:ext cx="397567" cy="369332"/>
          </a:xfrm>
          <a:prstGeom prst="rect">
            <a:avLst/>
          </a:prstGeom>
          <a:noFill/>
        </p:spPr>
        <p:txBody>
          <a:bodyPr wrap="square" rtlCol="0">
            <a:spAutoFit/>
          </a:bodyPr>
          <a:lstStyle/>
          <a:p>
            <a:r>
              <a:rPr lang="es-PE" dirty="0"/>
              <a:t>*</a:t>
            </a:r>
          </a:p>
        </p:txBody>
      </p:sp>
      <p:sp>
        <p:nvSpPr>
          <p:cNvPr id="20" name="CuadroTexto 19">
            <a:extLst>
              <a:ext uri="{FF2B5EF4-FFF2-40B4-BE49-F238E27FC236}">
                <a16:creationId xmlns:a16="http://schemas.microsoft.com/office/drawing/2014/main" id="{9C27EA89-6421-4D5D-AF8B-D65E20A9F14B}"/>
              </a:ext>
            </a:extLst>
          </p:cNvPr>
          <p:cNvSpPr txBox="1"/>
          <p:nvPr/>
        </p:nvSpPr>
        <p:spPr>
          <a:xfrm>
            <a:off x="3604583" y="3123179"/>
            <a:ext cx="397567" cy="369332"/>
          </a:xfrm>
          <a:prstGeom prst="rect">
            <a:avLst/>
          </a:prstGeom>
          <a:noFill/>
        </p:spPr>
        <p:txBody>
          <a:bodyPr wrap="square" rtlCol="0">
            <a:spAutoFit/>
          </a:bodyPr>
          <a:lstStyle/>
          <a:p>
            <a:r>
              <a:rPr lang="es-PE" dirty="0"/>
              <a:t>*</a:t>
            </a:r>
          </a:p>
        </p:txBody>
      </p:sp>
      <p:graphicFrame>
        <p:nvGraphicFramePr>
          <p:cNvPr id="22" name="Tabla 21">
            <a:extLst>
              <a:ext uri="{FF2B5EF4-FFF2-40B4-BE49-F238E27FC236}">
                <a16:creationId xmlns:a16="http://schemas.microsoft.com/office/drawing/2014/main" id="{4329C2EA-09E2-43DC-B23E-88B82A8C10AA}"/>
              </a:ext>
            </a:extLst>
          </p:cNvPr>
          <p:cNvGraphicFramePr>
            <a:graphicFrameLocks noGrp="1"/>
          </p:cNvGraphicFramePr>
          <p:nvPr>
            <p:extLst>
              <p:ext uri="{D42A27DB-BD31-4B8C-83A1-F6EECF244321}">
                <p14:modId xmlns:p14="http://schemas.microsoft.com/office/powerpoint/2010/main" val="2149689163"/>
              </p:ext>
            </p:extLst>
          </p:nvPr>
        </p:nvGraphicFramePr>
        <p:xfrm>
          <a:off x="159017" y="5110145"/>
          <a:ext cx="3485334" cy="1676400"/>
        </p:xfrm>
        <a:graphic>
          <a:graphicData uri="http://schemas.openxmlformats.org/drawingml/2006/table">
            <a:tbl>
              <a:tblPr firstRow="1" bandRow="1">
                <a:tableStyleId>{912C8C85-51F0-491E-9774-3900AFEF0FD7}</a:tableStyleId>
              </a:tblPr>
              <a:tblGrid>
                <a:gridCol w="3485334">
                  <a:extLst>
                    <a:ext uri="{9D8B030D-6E8A-4147-A177-3AD203B41FA5}">
                      <a16:colId xmlns:a16="http://schemas.microsoft.com/office/drawing/2014/main" val="1073691434"/>
                    </a:ext>
                  </a:extLst>
                </a:gridCol>
              </a:tblGrid>
              <a:tr h="221200">
                <a:tc>
                  <a:txBody>
                    <a:bodyPr/>
                    <a:lstStyle/>
                    <a:p>
                      <a:pPr algn="ctr"/>
                      <a:r>
                        <a:rPr lang="es-PE" sz="1200" dirty="0" err="1">
                          <a:latin typeface="Arial" panose="020B0604020202020204" pitchFamily="34" charset="0"/>
                          <a:cs typeface="Arial" panose="020B0604020202020204" pitchFamily="34" charset="0"/>
                        </a:rPr>
                        <a:t>AeropuertoPrivado</a:t>
                      </a:r>
                      <a:endParaRPr lang="es-PE" sz="12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4951396"/>
                  </a:ext>
                </a:extLst>
              </a:tr>
              <a:tr h="370840">
                <a:tc>
                  <a:txBody>
                    <a:bodyPr/>
                    <a:lstStyle/>
                    <a:p>
                      <a:pPr marL="0" indent="0">
                        <a:buFontTx/>
                        <a:buNone/>
                      </a:pPr>
                      <a:r>
                        <a:rPr lang="es-PE" sz="1000" dirty="0">
                          <a:latin typeface="Arial" panose="020B0604020202020204" pitchFamily="34" charset="0"/>
                          <a:cs typeface="Arial" panose="020B0604020202020204" pitchFamily="34" charset="0"/>
                        </a:rPr>
                        <a:t>- empresas: </a:t>
                      </a:r>
                      <a:r>
                        <a:rPr lang="es-PE" sz="1000" dirty="0" err="1">
                          <a:latin typeface="Arial" panose="020B0604020202020204" pitchFamily="34" charset="0"/>
                          <a:cs typeface="Arial" panose="020B0604020202020204" pitchFamily="34" charset="0"/>
                        </a:rPr>
                        <a:t>String</a:t>
                      </a:r>
                      <a:r>
                        <a:rPr lang="es-PE" sz="1000" dirty="0">
                          <a:latin typeface="Arial" panose="020B0604020202020204" pitchFamily="34" charset="0"/>
                          <a:cs typeface="Arial" panose="020B0604020202020204" pitchFamily="34" charset="0"/>
                        </a:rPr>
                        <a:t>[*]</a:t>
                      </a:r>
                    </a:p>
                    <a:p>
                      <a:pPr marL="0" indent="0">
                        <a:buFontTx/>
                        <a:buNone/>
                      </a:pP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numEmpresa</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int</a:t>
                      </a:r>
                      <a:endParaRPr lang="es-PE" sz="1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23351766"/>
                  </a:ext>
                </a:extLst>
              </a:tr>
              <a:tr h="370840">
                <a:tc>
                  <a:txBody>
                    <a:bodyPr/>
                    <a:lstStyle/>
                    <a:p>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AeropuertoPrivado</a:t>
                      </a:r>
                      <a:r>
                        <a:rPr lang="es-PE" sz="1000" dirty="0">
                          <a:latin typeface="Arial" panose="020B0604020202020204" pitchFamily="34" charset="0"/>
                          <a:cs typeface="Arial" panose="020B0604020202020204" pitchFamily="34" charset="0"/>
                        </a:rPr>
                        <a:t>(n: </a:t>
                      </a:r>
                      <a:r>
                        <a:rPr lang="es-PE" sz="1000" dirty="0" err="1">
                          <a:latin typeface="Arial" panose="020B0604020202020204" pitchFamily="34" charset="0"/>
                          <a:cs typeface="Arial" panose="020B0604020202020204" pitchFamily="34" charset="0"/>
                        </a:rPr>
                        <a:t>String</a:t>
                      </a:r>
                      <a:r>
                        <a:rPr lang="es-PE" sz="1000" dirty="0">
                          <a:latin typeface="Arial" panose="020B0604020202020204" pitchFamily="34" charset="0"/>
                          <a:cs typeface="Arial" panose="020B0604020202020204" pitchFamily="34" charset="0"/>
                        </a:rPr>
                        <a:t>, c: </a:t>
                      </a:r>
                      <a:r>
                        <a:rPr lang="es-PE" sz="1000" dirty="0" err="1">
                          <a:latin typeface="Arial" panose="020B0604020202020204" pitchFamily="34" charset="0"/>
                          <a:cs typeface="Arial" panose="020B0604020202020204" pitchFamily="34" charset="0"/>
                        </a:rPr>
                        <a:t>String</a:t>
                      </a:r>
                      <a:r>
                        <a:rPr lang="es-PE" sz="1000" dirty="0">
                          <a:latin typeface="Arial" panose="020B0604020202020204" pitchFamily="34" charset="0"/>
                          <a:cs typeface="Arial" panose="020B0604020202020204" pitchFamily="34" charset="0"/>
                        </a:rPr>
                        <a:t>, p: </a:t>
                      </a:r>
                      <a:r>
                        <a:rPr lang="es-PE" sz="1000" dirty="0" err="1">
                          <a:latin typeface="Arial" panose="020B0604020202020204" pitchFamily="34" charset="0"/>
                          <a:cs typeface="Arial" panose="020B0604020202020204" pitchFamily="34" charset="0"/>
                        </a:rPr>
                        <a:t>String</a:t>
                      </a:r>
                      <a:r>
                        <a:rPr lang="es-PE" sz="1000" dirty="0">
                          <a:latin typeface="Arial" panose="020B0604020202020204" pitchFamily="34" charset="0"/>
                          <a:cs typeface="Arial" panose="020B0604020202020204" pitchFamily="34" charset="0"/>
                        </a:rPr>
                        <a:t>)</a:t>
                      </a:r>
                    </a:p>
                    <a:p>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AeropuertoPrivado</a:t>
                      </a:r>
                      <a:r>
                        <a:rPr lang="es-PE" sz="1000" dirty="0">
                          <a:latin typeface="Arial" panose="020B0604020202020204" pitchFamily="34" charset="0"/>
                          <a:cs typeface="Arial" panose="020B0604020202020204" pitchFamily="34" charset="0"/>
                        </a:rPr>
                        <a:t>(n: </a:t>
                      </a:r>
                      <a:r>
                        <a:rPr lang="es-PE" sz="1000" dirty="0" err="1">
                          <a:latin typeface="Arial" panose="020B0604020202020204" pitchFamily="34" charset="0"/>
                          <a:cs typeface="Arial" panose="020B0604020202020204" pitchFamily="34" charset="0"/>
                        </a:rPr>
                        <a:t>String</a:t>
                      </a:r>
                      <a:r>
                        <a:rPr lang="es-PE" sz="1000" dirty="0">
                          <a:latin typeface="Arial" panose="020B0604020202020204" pitchFamily="34" charset="0"/>
                          <a:cs typeface="Arial" panose="020B0604020202020204" pitchFamily="34" charset="0"/>
                        </a:rPr>
                        <a:t>, c: </a:t>
                      </a:r>
                      <a:r>
                        <a:rPr lang="es-PE" sz="1000" dirty="0" err="1">
                          <a:latin typeface="Arial" panose="020B0604020202020204" pitchFamily="34" charset="0"/>
                          <a:cs typeface="Arial" panose="020B0604020202020204" pitchFamily="34" charset="0"/>
                        </a:rPr>
                        <a:t>String</a:t>
                      </a:r>
                      <a:r>
                        <a:rPr lang="es-PE" sz="1000" dirty="0">
                          <a:latin typeface="Arial" panose="020B0604020202020204" pitchFamily="34" charset="0"/>
                          <a:cs typeface="Arial" panose="020B0604020202020204" pitchFamily="34" charset="0"/>
                        </a:rPr>
                        <a:t>, p: </a:t>
                      </a:r>
                      <a:r>
                        <a:rPr lang="es-PE" sz="1000" dirty="0" err="1">
                          <a:latin typeface="Arial" panose="020B0604020202020204" pitchFamily="34" charset="0"/>
                          <a:cs typeface="Arial" panose="020B0604020202020204" pitchFamily="34" charset="0"/>
                        </a:rPr>
                        <a:t>String</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co</a:t>
                      </a:r>
                      <a:r>
                        <a:rPr lang="es-PE" sz="1000" dirty="0">
                          <a:latin typeface="Arial" panose="020B0604020202020204" pitchFamily="34" charset="0"/>
                          <a:cs typeface="Arial" panose="020B0604020202020204" pitchFamily="34" charset="0"/>
                        </a:rPr>
                        <a:t>: Compañía[], e: Empresa[])</a:t>
                      </a:r>
                    </a:p>
                    <a:p>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insertarEmpresas</a:t>
                      </a:r>
                      <a:r>
                        <a:rPr lang="es-PE" sz="1000" dirty="0">
                          <a:latin typeface="Arial" panose="020B0604020202020204" pitchFamily="34" charset="0"/>
                          <a:cs typeface="Arial" panose="020B0604020202020204" pitchFamily="34" charset="0"/>
                        </a:rPr>
                        <a:t>(empresa: Empresa): </a:t>
                      </a:r>
                      <a:r>
                        <a:rPr lang="es-PE" sz="1000" dirty="0" err="1">
                          <a:latin typeface="Arial" panose="020B0604020202020204" pitchFamily="34" charset="0"/>
                          <a:cs typeface="Arial" panose="020B0604020202020204" pitchFamily="34" charset="0"/>
                        </a:rPr>
                        <a:t>void</a:t>
                      </a:r>
                      <a:endParaRPr lang="es-PE" sz="1000" dirty="0">
                        <a:latin typeface="Arial" panose="020B0604020202020204" pitchFamily="34" charset="0"/>
                        <a:cs typeface="Arial" panose="020B0604020202020204" pitchFamily="34" charset="0"/>
                      </a:endParaRPr>
                    </a:p>
                    <a:p>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insertarEmpresa</a:t>
                      </a:r>
                      <a:r>
                        <a:rPr lang="es-PE" sz="1000" dirty="0">
                          <a:latin typeface="Arial" panose="020B0604020202020204" pitchFamily="34" charset="0"/>
                          <a:cs typeface="Arial" panose="020B0604020202020204" pitchFamily="34" charset="0"/>
                        </a:rPr>
                        <a:t>(empresa: Empresa): </a:t>
                      </a:r>
                      <a:r>
                        <a:rPr lang="es-PE" sz="1000" dirty="0" err="1">
                          <a:latin typeface="Arial" panose="020B0604020202020204" pitchFamily="34" charset="0"/>
                          <a:cs typeface="Arial" panose="020B0604020202020204" pitchFamily="34" charset="0"/>
                        </a:rPr>
                        <a:t>void</a:t>
                      </a:r>
                      <a:endParaRPr lang="es-PE" sz="1000" dirty="0">
                        <a:latin typeface="Arial" panose="020B0604020202020204" pitchFamily="34" charset="0"/>
                        <a:cs typeface="Arial" panose="020B0604020202020204" pitchFamily="34" charset="0"/>
                      </a:endParaRPr>
                    </a:p>
                    <a:p>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getEmpresas</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String</a:t>
                      </a:r>
                      <a:endParaRPr lang="es-PE" sz="1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722385"/>
                  </a:ext>
                </a:extLst>
              </a:tr>
            </a:tbl>
          </a:graphicData>
        </a:graphic>
      </p:graphicFrame>
      <p:cxnSp>
        <p:nvCxnSpPr>
          <p:cNvPr id="4" name="Conector recto 3">
            <a:extLst>
              <a:ext uri="{FF2B5EF4-FFF2-40B4-BE49-F238E27FC236}">
                <a16:creationId xmlns:a16="http://schemas.microsoft.com/office/drawing/2014/main" id="{0D8B87CA-7709-474E-B73E-97C6F660DBD8}"/>
              </a:ext>
            </a:extLst>
          </p:cNvPr>
          <p:cNvCxnSpPr>
            <a:cxnSpLocks/>
            <a:stCxn id="22" idx="0"/>
          </p:cNvCxnSpPr>
          <p:nvPr/>
        </p:nvCxnSpPr>
        <p:spPr>
          <a:xfrm flipV="1">
            <a:off x="1901684" y="4687460"/>
            <a:ext cx="0" cy="422685"/>
          </a:xfrm>
          <a:prstGeom prst="line">
            <a:avLst/>
          </a:prstGeom>
        </p:spPr>
        <p:style>
          <a:lnRef idx="1">
            <a:schemeClr val="accent1"/>
          </a:lnRef>
          <a:fillRef idx="0">
            <a:schemeClr val="accent1"/>
          </a:fillRef>
          <a:effectRef idx="0">
            <a:schemeClr val="accent1"/>
          </a:effectRef>
          <a:fontRef idx="minor">
            <a:schemeClr val="tx1"/>
          </a:fontRef>
        </p:style>
      </p:cxnSp>
      <p:sp>
        <p:nvSpPr>
          <p:cNvPr id="9" name="Triángulo isósceles 8">
            <a:extLst>
              <a:ext uri="{FF2B5EF4-FFF2-40B4-BE49-F238E27FC236}">
                <a16:creationId xmlns:a16="http://schemas.microsoft.com/office/drawing/2014/main" id="{12476A1B-BA90-438D-94DD-E5A5C9CF7197}"/>
              </a:ext>
            </a:extLst>
          </p:cNvPr>
          <p:cNvSpPr/>
          <p:nvPr/>
        </p:nvSpPr>
        <p:spPr>
          <a:xfrm>
            <a:off x="1722779" y="4573628"/>
            <a:ext cx="371064" cy="236912"/>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aphicFrame>
        <p:nvGraphicFramePr>
          <p:cNvPr id="23" name="Tabla 22">
            <a:extLst>
              <a:ext uri="{FF2B5EF4-FFF2-40B4-BE49-F238E27FC236}">
                <a16:creationId xmlns:a16="http://schemas.microsoft.com/office/drawing/2014/main" id="{E657BDF6-3EAF-4D52-BF30-5FBBE72E85A3}"/>
              </a:ext>
            </a:extLst>
          </p:cNvPr>
          <p:cNvGraphicFramePr>
            <a:graphicFrameLocks noGrp="1"/>
          </p:cNvGraphicFramePr>
          <p:nvPr>
            <p:extLst>
              <p:ext uri="{D42A27DB-BD31-4B8C-83A1-F6EECF244321}">
                <p14:modId xmlns:p14="http://schemas.microsoft.com/office/powerpoint/2010/main" val="3492944546"/>
              </p:ext>
            </p:extLst>
          </p:nvPr>
        </p:nvGraphicFramePr>
        <p:xfrm>
          <a:off x="4015402" y="5110145"/>
          <a:ext cx="3796760" cy="1498600"/>
        </p:xfrm>
        <a:graphic>
          <a:graphicData uri="http://schemas.openxmlformats.org/drawingml/2006/table">
            <a:tbl>
              <a:tblPr firstRow="1" bandRow="1">
                <a:tableStyleId>{912C8C85-51F0-491E-9774-3900AFEF0FD7}</a:tableStyleId>
              </a:tblPr>
              <a:tblGrid>
                <a:gridCol w="3796760">
                  <a:extLst>
                    <a:ext uri="{9D8B030D-6E8A-4147-A177-3AD203B41FA5}">
                      <a16:colId xmlns:a16="http://schemas.microsoft.com/office/drawing/2014/main" val="1073691434"/>
                    </a:ext>
                  </a:extLst>
                </a:gridCol>
              </a:tblGrid>
              <a:tr h="221200">
                <a:tc>
                  <a:txBody>
                    <a:bodyPr/>
                    <a:lstStyle/>
                    <a:p>
                      <a:pPr algn="ctr"/>
                      <a:r>
                        <a:rPr lang="es-PE" sz="1200" dirty="0" err="1">
                          <a:latin typeface="Arial" panose="020B0604020202020204" pitchFamily="34" charset="0"/>
                          <a:cs typeface="Arial" panose="020B0604020202020204" pitchFamily="34" charset="0"/>
                        </a:rPr>
                        <a:t>AeropuertoPublico</a:t>
                      </a:r>
                      <a:endParaRPr lang="es-PE" sz="12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4951396"/>
                  </a:ext>
                </a:extLst>
              </a:tr>
              <a:tr h="370840">
                <a:tc>
                  <a:txBody>
                    <a:bodyPr/>
                    <a:lstStyle/>
                    <a:p>
                      <a:pPr marL="0" indent="0">
                        <a:buFontTx/>
                        <a:buNone/>
                      </a:pP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subvencion</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double</a:t>
                      </a:r>
                      <a:endParaRPr lang="es-PE" sz="1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23351766"/>
                  </a:ext>
                </a:extLst>
              </a:tr>
              <a:tr h="370840">
                <a:tc>
                  <a:txBody>
                    <a:bodyPr/>
                    <a:lstStyle/>
                    <a:p>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AeropuertoPublico</a:t>
                      </a:r>
                      <a:r>
                        <a:rPr lang="es-PE" sz="1000" dirty="0">
                          <a:latin typeface="Arial" panose="020B0604020202020204" pitchFamily="34" charset="0"/>
                          <a:cs typeface="Arial" panose="020B0604020202020204" pitchFamily="34" charset="0"/>
                        </a:rPr>
                        <a:t>((n: </a:t>
                      </a:r>
                      <a:r>
                        <a:rPr lang="es-PE" sz="1000" dirty="0" err="1">
                          <a:latin typeface="Arial" panose="020B0604020202020204" pitchFamily="34" charset="0"/>
                          <a:cs typeface="Arial" panose="020B0604020202020204" pitchFamily="34" charset="0"/>
                        </a:rPr>
                        <a:t>String</a:t>
                      </a:r>
                      <a:r>
                        <a:rPr lang="es-PE" sz="1000" dirty="0">
                          <a:latin typeface="Arial" panose="020B0604020202020204" pitchFamily="34" charset="0"/>
                          <a:cs typeface="Arial" panose="020B0604020202020204" pitchFamily="34" charset="0"/>
                        </a:rPr>
                        <a:t>, c: </a:t>
                      </a:r>
                      <a:r>
                        <a:rPr lang="es-PE" sz="1000" dirty="0" err="1">
                          <a:latin typeface="Arial" panose="020B0604020202020204" pitchFamily="34" charset="0"/>
                          <a:cs typeface="Arial" panose="020B0604020202020204" pitchFamily="34" charset="0"/>
                        </a:rPr>
                        <a:t>String</a:t>
                      </a:r>
                      <a:r>
                        <a:rPr lang="es-PE" sz="1000" dirty="0">
                          <a:latin typeface="Arial" panose="020B0604020202020204" pitchFamily="34" charset="0"/>
                          <a:cs typeface="Arial" panose="020B0604020202020204" pitchFamily="34" charset="0"/>
                        </a:rPr>
                        <a:t>, p: </a:t>
                      </a:r>
                      <a:r>
                        <a:rPr lang="es-PE" sz="1000" dirty="0" err="1">
                          <a:latin typeface="Arial" panose="020B0604020202020204" pitchFamily="34" charset="0"/>
                          <a:cs typeface="Arial" panose="020B0604020202020204" pitchFamily="34" charset="0"/>
                        </a:rPr>
                        <a:t>String</a:t>
                      </a:r>
                      <a:r>
                        <a:rPr lang="es-PE" sz="1000" dirty="0">
                          <a:latin typeface="Arial" panose="020B0604020202020204" pitchFamily="34" charset="0"/>
                          <a:cs typeface="Arial" panose="020B0604020202020204" pitchFamily="34" charset="0"/>
                        </a:rPr>
                        <a:t>)</a:t>
                      </a:r>
                    </a:p>
                    <a:p>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AeropuertoPublico</a:t>
                      </a:r>
                      <a:r>
                        <a:rPr lang="es-PE" sz="1000" dirty="0">
                          <a:latin typeface="Arial" panose="020B0604020202020204" pitchFamily="34" charset="0"/>
                          <a:cs typeface="Arial" panose="020B0604020202020204" pitchFamily="34" charset="0"/>
                        </a:rPr>
                        <a:t>((n: </a:t>
                      </a:r>
                      <a:r>
                        <a:rPr lang="es-PE" sz="1000" dirty="0" err="1">
                          <a:latin typeface="Arial" panose="020B0604020202020204" pitchFamily="34" charset="0"/>
                          <a:cs typeface="Arial" panose="020B0604020202020204" pitchFamily="34" charset="0"/>
                        </a:rPr>
                        <a:t>String</a:t>
                      </a:r>
                      <a:r>
                        <a:rPr lang="es-PE" sz="1000" dirty="0">
                          <a:latin typeface="Arial" panose="020B0604020202020204" pitchFamily="34" charset="0"/>
                          <a:cs typeface="Arial" panose="020B0604020202020204" pitchFamily="34" charset="0"/>
                        </a:rPr>
                        <a:t>, c: </a:t>
                      </a:r>
                      <a:r>
                        <a:rPr lang="es-PE" sz="1000" dirty="0" err="1">
                          <a:latin typeface="Arial" panose="020B0604020202020204" pitchFamily="34" charset="0"/>
                          <a:cs typeface="Arial" panose="020B0604020202020204" pitchFamily="34" charset="0"/>
                        </a:rPr>
                        <a:t>String</a:t>
                      </a:r>
                      <a:r>
                        <a:rPr lang="es-PE" sz="1000" dirty="0">
                          <a:latin typeface="Arial" panose="020B0604020202020204" pitchFamily="34" charset="0"/>
                          <a:cs typeface="Arial" panose="020B0604020202020204" pitchFamily="34" charset="0"/>
                        </a:rPr>
                        <a:t>, p: </a:t>
                      </a:r>
                      <a:r>
                        <a:rPr lang="es-PE" sz="1000" dirty="0" err="1">
                          <a:latin typeface="Arial" panose="020B0604020202020204" pitchFamily="34" charset="0"/>
                          <a:cs typeface="Arial" panose="020B0604020202020204" pitchFamily="34" charset="0"/>
                        </a:rPr>
                        <a:t>String</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co</a:t>
                      </a:r>
                      <a:r>
                        <a:rPr lang="es-PE" sz="1000" dirty="0">
                          <a:latin typeface="Arial" panose="020B0604020202020204" pitchFamily="34" charset="0"/>
                          <a:cs typeface="Arial" panose="020B0604020202020204" pitchFamily="34" charset="0"/>
                        </a:rPr>
                        <a:t>: Compañía[], sub: </a:t>
                      </a:r>
                      <a:r>
                        <a:rPr lang="es-PE" sz="1000" dirty="0" err="1">
                          <a:latin typeface="Arial" panose="020B0604020202020204" pitchFamily="34" charset="0"/>
                          <a:cs typeface="Arial" panose="020B0604020202020204" pitchFamily="34" charset="0"/>
                        </a:rPr>
                        <a:t>double</a:t>
                      </a:r>
                      <a:r>
                        <a:rPr lang="es-PE" sz="1000" dirty="0">
                          <a:latin typeface="Arial" panose="020B0604020202020204" pitchFamily="34" charset="0"/>
                          <a:cs typeface="Arial" panose="020B0604020202020204" pitchFamily="34" charset="0"/>
                        </a:rPr>
                        <a:t>)</a:t>
                      </a:r>
                    </a:p>
                    <a:p>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AeropuertoPublico</a:t>
                      </a:r>
                      <a:r>
                        <a:rPr lang="es-PE" sz="1000" dirty="0">
                          <a:latin typeface="Arial" panose="020B0604020202020204" pitchFamily="34" charset="0"/>
                          <a:cs typeface="Arial" panose="020B0604020202020204" pitchFamily="34" charset="0"/>
                        </a:rPr>
                        <a:t>((n: </a:t>
                      </a:r>
                      <a:r>
                        <a:rPr lang="es-PE" sz="1000" dirty="0" err="1">
                          <a:latin typeface="Arial" panose="020B0604020202020204" pitchFamily="34" charset="0"/>
                          <a:cs typeface="Arial" panose="020B0604020202020204" pitchFamily="34" charset="0"/>
                        </a:rPr>
                        <a:t>String</a:t>
                      </a:r>
                      <a:r>
                        <a:rPr lang="es-PE" sz="1000" dirty="0">
                          <a:latin typeface="Arial" panose="020B0604020202020204" pitchFamily="34" charset="0"/>
                          <a:cs typeface="Arial" panose="020B0604020202020204" pitchFamily="34" charset="0"/>
                        </a:rPr>
                        <a:t>, c: </a:t>
                      </a:r>
                      <a:r>
                        <a:rPr lang="es-PE" sz="1000" dirty="0" err="1">
                          <a:latin typeface="Arial" panose="020B0604020202020204" pitchFamily="34" charset="0"/>
                          <a:cs typeface="Arial" panose="020B0604020202020204" pitchFamily="34" charset="0"/>
                        </a:rPr>
                        <a:t>String</a:t>
                      </a:r>
                      <a:r>
                        <a:rPr lang="es-PE" sz="1000" dirty="0">
                          <a:latin typeface="Arial" panose="020B0604020202020204" pitchFamily="34" charset="0"/>
                          <a:cs typeface="Arial" panose="020B0604020202020204" pitchFamily="34" charset="0"/>
                        </a:rPr>
                        <a:t>, p: </a:t>
                      </a:r>
                      <a:r>
                        <a:rPr lang="es-PE" sz="1000" dirty="0" err="1">
                          <a:latin typeface="Arial" panose="020B0604020202020204" pitchFamily="34" charset="0"/>
                          <a:cs typeface="Arial" panose="020B0604020202020204" pitchFamily="34" charset="0"/>
                        </a:rPr>
                        <a:t>String</a:t>
                      </a:r>
                      <a:r>
                        <a:rPr lang="es-PE" sz="1000" dirty="0">
                          <a:latin typeface="Arial" panose="020B0604020202020204" pitchFamily="34" charset="0"/>
                          <a:cs typeface="Arial" panose="020B0604020202020204" pitchFamily="34" charset="0"/>
                        </a:rPr>
                        <a:t>, sub: </a:t>
                      </a:r>
                      <a:r>
                        <a:rPr lang="es-PE" sz="1000" dirty="0" err="1">
                          <a:latin typeface="Arial" panose="020B0604020202020204" pitchFamily="34" charset="0"/>
                          <a:cs typeface="Arial" panose="020B0604020202020204" pitchFamily="34" charset="0"/>
                        </a:rPr>
                        <a:t>double</a:t>
                      </a:r>
                      <a:r>
                        <a:rPr lang="es-PE" sz="1000" dirty="0">
                          <a:latin typeface="Arial" panose="020B0604020202020204" pitchFamily="34" charset="0"/>
                          <a:cs typeface="Arial" panose="020B0604020202020204" pitchFamily="34" charset="0"/>
                        </a:rPr>
                        <a:t>)</a:t>
                      </a:r>
                    </a:p>
                    <a:p>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getSubvencion</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double</a:t>
                      </a:r>
                      <a:endParaRPr lang="es-PE" sz="1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722385"/>
                  </a:ext>
                </a:extLst>
              </a:tr>
            </a:tbl>
          </a:graphicData>
        </a:graphic>
      </p:graphicFrame>
      <p:cxnSp>
        <p:nvCxnSpPr>
          <p:cNvPr id="5" name="Conector recto 4">
            <a:extLst>
              <a:ext uri="{FF2B5EF4-FFF2-40B4-BE49-F238E27FC236}">
                <a16:creationId xmlns:a16="http://schemas.microsoft.com/office/drawing/2014/main" id="{5F05714B-86D0-4EA8-AEFC-5CAE2DBB4C3C}"/>
              </a:ext>
            </a:extLst>
          </p:cNvPr>
          <p:cNvCxnSpPr>
            <a:cxnSpLocks/>
            <a:stCxn id="23" idx="0"/>
          </p:cNvCxnSpPr>
          <p:nvPr/>
        </p:nvCxnSpPr>
        <p:spPr>
          <a:xfrm flipV="1">
            <a:off x="5913782" y="4898802"/>
            <a:ext cx="0" cy="2113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Conector recto 11">
            <a:extLst>
              <a:ext uri="{FF2B5EF4-FFF2-40B4-BE49-F238E27FC236}">
                <a16:creationId xmlns:a16="http://schemas.microsoft.com/office/drawing/2014/main" id="{B7953BB6-284F-4D09-9ACC-949834AE983E}"/>
              </a:ext>
            </a:extLst>
          </p:cNvPr>
          <p:cNvCxnSpPr/>
          <p:nvPr/>
        </p:nvCxnSpPr>
        <p:spPr>
          <a:xfrm flipH="1">
            <a:off x="2822713" y="4903304"/>
            <a:ext cx="309106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Conector recto 25">
            <a:extLst>
              <a:ext uri="{FF2B5EF4-FFF2-40B4-BE49-F238E27FC236}">
                <a16:creationId xmlns:a16="http://schemas.microsoft.com/office/drawing/2014/main" id="{A4D025AC-8850-47A3-ACEB-FE7673104A33}"/>
              </a:ext>
            </a:extLst>
          </p:cNvPr>
          <p:cNvCxnSpPr/>
          <p:nvPr/>
        </p:nvCxnSpPr>
        <p:spPr>
          <a:xfrm flipV="1">
            <a:off x="2822713" y="4797288"/>
            <a:ext cx="0" cy="114939"/>
          </a:xfrm>
          <a:prstGeom prst="line">
            <a:avLst/>
          </a:prstGeom>
        </p:spPr>
        <p:style>
          <a:lnRef idx="1">
            <a:schemeClr val="accent1"/>
          </a:lnRef>
          <a:fillRef idx="0">
            <a:schemeClr val="accent1"/>
          </a:fillRef>
          <a:effectRef idx="0">
            <a:schemeClr val="accent1"/>
          </a:effectRef>
          <a:fontRef idx="minor">
            <a:schemeClr val="tx1"/>
          </a:fontRef>
        </p:style>
      </p:cxnSp>
      <p:sp>
        <p:nvSpPr>
          <p:cNvPr id="27" name="Triángulo isósceles 26">
            <a:extLst>
              <a:ext uri="{FF2B5EF4-FFF2-40B4-BE49-F238E27FC236}">
                <a16:creationId xmlns:a16="http://schemas.microsoft.com/office/drawing/2014/main" id="{C5D51B5B-C252-489E-8022-76C59DD05A1F}"/>
              </a:ext>
            </a:extLst>
          </p:cNvPr>
          <p:cNvSpPr/>
          <p:nvPr/>
        </p:nvSpPr>
        <p:spPr>
          <a:xfrm>
            <a:off x="2643807" y="4567004"/>
            <a:ext cx="371064" cy="236912"/>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5526497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down)">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500"/>
                                        <p:tgtEl>
                                          <p:spTgt spid="12"/>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down)">
                                      <p:cBhvr>
                                        <p:cTn id="15" dur="500"/>
                                        <p:tgtEl>
                                          <p:spTgt spid="27"/>
                                        </p:tgtEl>
                                      </p:cBhvr>
                                    </p:animEffect>
                                  </p:childTnLst>
                                </p:cTn>
                              </p:par>
                              <p:par>
                                <p:cTn id="16" presetID="22" presetClass="entr" presetSubtype="4"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down)">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DD02881-B763-4033-8178-AEB6BA0ABB73}"/>
              </a:ext>
            </a:extLst>
          </p:cNvPr>
          <p:cNvSpPr>
            <a:spLocks noGrp="1"/>
          </p:cNvSpPr>
          <p:nvPr>
            <p:ph idx="1"/>
          </p:nvPr>
        </p:nvSpPr>
        <p:spPr>
          <a:xfrm>
            <a:off x="291547" y="410818"/>
            <a:ext cx="11661913" cy="4435502"/>
          </a:xfrm>
        </p:spPr>
        <p:txBody>
          <a:bodyPr>
            <a:normAutofit fontScale="92500" lnSpcReduction="20000"/>
          </a:bodyPr>
          <a:lstStyle/>
          <a:p>
            <a:pPr marL="0" indent="0">
              <a:buNone/>
            </a:pPr>
            <a:r>
              <a:rPr lang="es-PE" dirty="0"/>
              <a:t>Diseñar y codificar una aplicación informática para una compañía de gestión aeroportuaria satisfaciendo los siguientes requisitos: </a:t>
            </a:r>
          </a:p>
          <a:p>
            <a:r>
              <a:rPr lang="es-PE" dirty="0"/>
              <a:t>Para cada aeropuerto es necesario saber:</a:t>
            </a:r>
          </a:p>
          <a:p>
            <a:pPr marL="617220" lvl="1" indent="-342900">
              <a:buFont typeface="+mj-lt"/>
              <a:buAutoNum type="alphaLcParenR"/>
            </a:pPr>
            <a:r>
              <a:rPr lang="es-PE" dirty="0"/>
              <a:t>Todas las compañías de vuelos que operan en él.</a:t>
            </a:r>
          </a:p>
          <a:p>
            <a:pPr marL="617220" lvl="1" indent="-342900">
              <a:buFont typeface="+mj-lt"/>
              <a:buAutoNum type="alphaLcParenR"/>
            </a:pPr>
            <a:r>
              <a:rPr lang="es-PE" dirty="0"/>
              <a:t>Nombre del aeropuerto, la ciudad donde se ubica y el país al que pertenece.</a:t>
            </a:r>
          </a:p>
          <a:p>
            <a:r>
              <a:rPr lang="es-PE" dirty="0"/>
              <a:t>Cada compañía se caracteriza por el nombre y la lista de vuelos que ofrece.</a:t>
            </a:r>
          </a:p>
          <a:p>
            <a:r>
              <a:rPr lang="es-PE" dirty="0"/>
              <a:t>Los vuelos están definidos por su identificador, la ciudad de origen, la ciudad de destino, el precio del viaje, la lista de pasajeros, el número máximo de pasajeros permitidos en el vuelo y el número real de pasajeros que ha reservado asiento en el avión.</a:t>
            </a:r>
          </a:p>
          <a:p>
            <a:r>
              <a:rPr lang="es-PE" dirty="0"/>
              <a:t>Los aeropuertos pueden ser privados o públicos.</a:t>
            </a:r>
          </a:p>
          <a:p>
            <a:pPr marL="617220" lvl="1" indent="-342900">
              <a:buFont typeface="+mj-lt"/>
              <a:buAutoNum type="alphaLcParenR"/>
            </a:pPr>
            <a:r>
              <a:rPr lang="es-PE" dirty="0"/>
              <a:t>Los aeropuertos privados tienen una serie de empresas que los patrocinan y es necesario saber el nombre de cada una de esas empresas.</a:t>
            </a:r>
          </a:p>
          <a:p>
            <a:pPr marL="617220" lvl="1" indent="-342900">
              <a:buFont typeface="+mj-lt"/>
              <a:buAutoNum type="alphaLcParenR"/>
            </a:pPr>
            <a:r>
              <a:rPr lang="es-PE" dirty="0"/>
              <a:t>Para los aeropuertos públicos se requiere saber la cantidad de dinero correspondiente a la subvención gubernamental.</a:t>
            </a:r>
          </a:p>
          <a:p>
            <a:r>
              <a:rPr lang="es-PE" dirty="0"/>
              <a:t>Se necesita gestionar también la información de los pasajeros.</a:t>
            </a:r>
          </a:p>
          <a:p>
            <a:pPr marL="617220" lvl="1" indent="-342900">
              <a:buFont typeface="+mj-lt"/>
              <a:buAutoNum type="alphaLcParenR"/>
            </a:pPr>
            <a:r>
              <a:rPr lang="es-PE" dirty="0"/>
              <a:t>Para cada pasajero se necesita saber nombre, numero de pasaporte y nacionalidad.</a:t>
            </a:r>
          </a:p>
          <a:p>
            <a:endParaRPr lang="es-PE" dirty="0"/>
          </a:p>
          <a:p>
            <a:pPr lvl="1"/>
            <a:endParaRPr lang="es-PE" dirty="0"/>
          </a:p>
        </p:txBody>
      </p:sp>
    </p:spTree>
    <p:extLst>
      <p:ext uri="{BB962C8B-B14F-4D97-AF65-F5344CB8AC3E}">
        <p14:creationId xmlns:p14="http://schemas.microsoft.com/office/powerpoint/2010/main" val="14735746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8CA2E4E-4BA1-485E-B30A-3B1957F1F124}"/>
              </a:ext>
            </a:extLst>
          </p:cNvPr>
          <p:cNvSpPr>
            <a:spLocks noGrp="1"/>
          </p:cNvSpPr>
          <p:nvPr>
            <p:ph idx="1"/>
          </p:nvPr>
        </p:nvSpPr>
        <p:spPr>
          <a:xfrm>
            <a:off x="410817" y="251791"/>
            <a:ext cx="11396870" cy="5920409"/>
          </a:xfrm>
        </p:spPr>
        <p:txBody>
          <a:bodyPr/>
          <a:lstStyle/>
          <a:p>
            <a:pPr marL="0" indent="0">
              <a:buNone/>
            </a:pPr>
            <a:r>
              <a:rPr lang="es-PE" dirty="0"/>
              <a:t>La aplicación tendrá un menú con las siguientes opciones: </a:t>
            </a:r>
          </a:p>
          <a:p>
            <a:pPr marL="457200" indent="-457200">
              <a:buFont typeface="+mj-lt"/>
              <a:buAutoNum type="arabicParenR"/>
            </a:pPr>
            <a:r>
              <a:rPr lang="es-PE" dirty="0"/>
              <a:t>Consultar los aeropuertos gestionados, indicando separadamente los aeropuertos públicos y los privados. Para cada uno de ellos deberá mostrar su nombre, la ciudad de ubicación, y el país al que pertenece.</a:t>
            </a:r>
          </a:p>
          <a:p>
            <a:pPr marL="457200" indent="-457200">
              <a:buFont typeface="+mj-lt"/>
              <a:buAutoNum type="arabicParenR"/>
            </a:pPr>
            <a:r>
              <a:rPr lang="es-PE" dirty="0"/>
              <a:t>Visualizar las empresas que patrocinan un determinado aeropuerto en caso que sea privado, o la cuantía de la subvención en caso de que se trate de un aeropuerto público. </a:t>
            </a:r>
          </a:p>
          <a:p>
            <a:pPr marL="457200" indent="-457200">
              <a:buFont typeface="+mj-lt"/>
              <a:buAutoNum type="arabicParenR"/>
            </a:pPr>
            <a:r>
              <a:rPr lang="es-PE" dirty="0"/>
              <a:t>Para un determinado aeropuerto, se debe poder mostrar la lista de compañías que vuelan desde ese aeropuerto.</a:t>
            </a:r>
          </a:p>
          <a:p>
            <a:pPr marL="457200" indent="-457200">
              <a:buFont typeface="+mj-lt"/>
              <a:buAutoNum type="arabicParenR"/>
            </a:pPr>
            <a:r>
              <a:rPr lang="es-PE" dirty="0"/>
              <a:t>Para una determinada compañía que opera en un aeropuerto concreto, listar todos los posibles vuelos que dicha compañía ofrece, mostrando su identificador, la ciudad origen y destino y el precio del vuelo.</a:t>
            </a:r>
          </a:p>
          <a:p>
            <a:pPr marL="457200" indent="-457200">
              <a:buFont typeface="+mj-lt"/>
              <a:buAutoNum type="arabicParenR"/>
            </a:pPr>
            <a:r>
              <a:rPr lang="es-PE" dirty="0"/>
              <a:t>Mostrar todos los posibles vuelos(identificador) que parten de una ciudad origen a otra ciudad destino(indicadas  por el usuario) y mostrar su precio.</a:t>
            </a:r>
          </a:p>
        </p:txBody>
      </p:sp>
    </p:spTree>
    <p:extLst>
      <p:ext uri="{BB962C8B-B14F-4D97-AF65-F5344CB8AC3E}">
        <p14:creationId xmlns:p14="http://schemas.microsoft.com/office/powerpoint/2010/main" val="36058892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DD02881-B763-4033-8178-AEB6BA0ABB73}"/>
              </a:ext>
            </a:extLst>
          </p:cNvPr>
          <p:cNvSpPr>
            <a:spLocks noGrp="1"/>
          </p:cNvSpPr>
          <p:nvPr>
            <p:ph idx="1"/>
          </p:nvPr>
        </p:nvSpPr>
        <p:spPr>
          <a:xfrm>
            <a:off x="291547" y="410818"/>
            <a:ext cx="11661913" cy="4435502"/>
          </a:xfrm>
        </p:spPr>
        <p:txBody>
          <a:bodyPr>
            <a:normAutofit fontScale="92500" lnSpcReduction="20000"/>
          </a:bodyPr>
          <a:lstStyle/>
          <a:p>
            <a:pPr marL="0" indent="0">
              <a:buNone/>
            </a:pPr>
            <a:r>
              <a:rPr lang="es-PE" dirty="0"/>
              <a:t>Diseñar y codificar una aplicación informática para una compañía de gestión aeroportuaria satisfaciendo los siguientes requisitos: </a:t>
            </a:r>
          </a:p>
          <a:p>
            <a:r>
              <a:rPr lang="es-PE" dirty="0"/>
              <a:t>Para cada aeropuerto es necesario saber:</a:t>
            </a:r>
          </a:p>
          <a:p>
            <a:pPr marL="617220" lvl="1" indent="-342900">
              <a:buFont typeface="+mj-lt"/>
              <a:buAutoNum type="alphaLcParenR"/>
            </a:pPr>
            <a:r>
              <a:rPr lang="es-PE" dirty="0"/>
              <a:t>Todas las compañías de vuelos que operan en él.</a:t>
            </a:r>
          </a:p>
          <a:p>
            <a:pPr marL="617220" lvl="1" indent="-342900">
              <a:buFont typeface="+mj-lt"/>
              <a:buAutoNum type="alphaLcParenR"/>
            </a:pPr>
            <a:r>
              <a:rPr lang="es-PE" dirty="0"/>
              <a:t>Nombre del aeropuerto, la ciudad donde se ubica y el país al que pertenece.</a:t>
            </a:r>
          </a:p>
          <a:p>
            <a:r>
              <a:rPr lang="es-PE" dirty="0"/>
              <a:t>Cada compañía se caracteriza por el nombre y la lista de vuelos que ofrece.</a:t>
            </a:r>
          </a:p>
          <a:p>
            <a:r>
              <a:rPr lang="es-PE" dirty="0"/>
              <a:t>Los vuelos están definidos por su identificador, la ciudad de origen, la ciudad de destino, el precio del viaje, la lista de pasajeros, el número máximo de pasajeros permitidos en el vuelo y el número real de pasajeros que ha reservado asiento en el avión.</a:t>
            </a:r>
          </a:p>
          <a:p>
            <a:r>
              <a:rPr lang="es-PE" dirty="0"/>
              <a:t>Los aeropuertos pueden ser privados o públicos.</a:t>
            </a:r>
          </a:p>
          <a:p>
            <a:pPr marL="617220" lvl="1" indent="-342900">
              <a:buFont typeface="+mj-lt"/>
              <a:buAutoNum type="alphaLcParenR"/>
            </a:pPr>
            <a:r>
              <a:rPr lang="es-PE" dirty="0"/>
              <a:t>Los aeropuertos privados tienen una serie de empresas que los patrocinan y es necesario saber el nombre de cada una de esas empresas.</a:t>
            </a:r>
          </a:p>
          <a:p>
            <a:pPr marL="617220" lvl="1" indent="-342900">
              <a:buFont typeface="+mj-lt"/>
              <a:buAutoNum type="alphaLcParenR"/>
            </a:pPr>
            <a:r>
              <a:rPr lang="es-PE" dirty="0"/>
              <a:t>Para los aeropuertos públicos se requiere saber la cantidad de dinero correspondiente a la subvención gubernamental.</a:t>
            </a:r>
          </a:p>
          <a:p>
            <a:r>
              <a:rPr lang="es-PE" dirty="0"/>
              <a:t>Se necesita gestionar también la información de los pasajeros.</a:t>
            </a:r>
          </a:p>
          <a:p>
            <a:pPr marL="617220" lvl="1" indent="-342900">
              <a:buFont typeface="+mj-lt"/>
              <a:buAutoNum type="alphaLcParenR"/>
            </a:pPr>
            <a:r>
              <a:rPr lang="es-PE" dirty="0"/>
              <a:t>Para cada pasajero se necesita saber nombre, numero de pasaporte y nacionalidad.</a:t>
            </a:r>
          </a:p>
          <a:p>
            <a:endParaRPr lang="es-PE" dirty="0"/>
          </a:p>
          <a:p>
            <a:pPr lvl="1"/>
            <a:endParaRPr lang="es-PE" dirty="0"/>
          </a:p>
        </p:txBody>
      </p:sp>
      <p:sp>
        <p:nvSpPr>
          <p:cNvPr id="7" name="Rectángulo 6">
            <a:extLst>
              <a:ext uri="{FF2B5EF4-FFF2-40B4-BE49-F238E27FC236}">
                <a16:creationId xmlns:a16="http://schemas.microsoft.com/office/drawing/2014/main" id="{3504A7E0-19D2-4221-8F75-37CFDD41675A}"/>
              </a:ext>
            </a:extLst>
          </p:cNvPr>
          <p:cNvSpPr/>
          <p:nvPr/>
        </p:nvSpPr>
        <p:spPr>
          <a:xfrm>
            <a:off x="6281530" y="4161183"/>
            <a:ext cx="1192696" cy="29154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36523774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8BD6A1E8-DA79-4F0A-BF85-B2B3BEBFEA78}"/>
              </a:ext>
            </a:extLst>
          </p:cNvPr>
          <p:cNvSpPr/>
          <p:nvPr/>
        </p:nvSpPr>
        <p:spPr>
          <a:xfrm>
            <a:off x="11078817" y="5777948"/>
            <a:ext cx="1113183" cy="10800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aphicFrame>
        <p:nvGraphicFramePr>
          <p:cNvPr id="4" name="Tabla 3">
            <a:extLst>
              <a:ext uri="{FF2B5EF4-FFF2-40B4-BE49-F238E27FC236}">
                <a16:creationId xmlns:a16="http://schemas.microsoft.com/office/drawing/2014/main" id="{FB178809-CC50-4943-964B-AF646960A7D9}"/>
              </a:ext>
            </a:extLst>
          </p:cNvPr>
          <p:cNvGraphicFramePr>
            <a:graphicFrameLocks noGrp="1"/>
          </p:cNvGraphicFramePr>
          <p:nvPr>
            <p:extLst>
              <p:ext uri="{D42A27DB-BD31-4B8C-83A1-F6EECF244321}">
                <p14:modId xmlns:p14="http://schemas.microsoft.com/office/powerpoint/2010/main" val="687653465"/>
              </p:ext>
            </p:extLst>
          </p:nvPr>
        </p:nvGraphicFramePr>
        <p:xfrm>
          <a:off x="8644836" y="4861008"/>
          <a:ext cx="3229111" cy="1833880"/>
        </p:xfrm>
        <a:graphic>
          <a:graphicData uri="http://schemas.openxmlformats.org/drawingml/2006/table">
            <a:tbl>
              <a:tblPr firstRow="1" bandRow="1">
                <a:tableStyleId>{912C8C85-51F0-491E-9774-3900AFEF0FD7}</a:tableStyleId>
              </a:tblPr>
              <a:tblGrid>
                <a:gridCol w="3229111">
                  <a:extLst>
                    <a:ext uri="{9D8B030D-6E8A-4147-A177-3AD203B41FA5}">
                      <a16:colId xmlns:a16="http://schemas.microsoft.com/office/drawing/2014/main" val="1073691434"/>
                    </a:ext>
                  </a:extLst>
                </a:gridCol>
              </a:tblGrid>
              <a:tr h="370840">
                <a:tc>
                  <a:txBody>
                    <a:bodyPr/>
                    <a:lstStyle/>
                    <a:p>
                      <a:pPr algn="ctr"/>
                      <a:r>
                        <a:rPr lang="es-PE" sz="1200" dirty="0">
                          <a:latin typeface="Arial" panose="020B0604020202020204" pitchFamily="34" charset="0"/>
                          <a:cs typeface="Arial" panose="020B0604020202020204" pitchFamily="34" charset="0"/>
                        </a:rPr>
                        <a:t>Pasajero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4951396"/>
                  </a:ext>
                </a:extLst>
              </a:tr>
              <a:tr h="370840">
                <a:tc>
                  <a:txBody>
                    <a:bodyPr/>
                    <a:lstStyle/>
                    <a:p>
                      <a:pPr marL="0" indent="0">
                        <a:buFontTx/>
                        <a:buNone/>
                      </a:pPr>
                      <a:r>
                        <a:rPr lang="es-PE" sz="1200" dirty="0">
                          <a:latin typeface="Arial" panose="020B0604020202020204" pitchFamily="34" charset="0"/>
                          <a:cs typeface="Arial" panose="020B0604020202020204" pitchFamily="34" charset="0"/>
                        </a:rPr>
                        <a:t>- nombre: </a:t>
                      </a:r>
                      <a:r>
                        <a:rPr lang="es-PE" sz="1200" dirty="0" err="1">
                          <a:latin typeface="Arial" panose="020B0604020202020204" pitchFamily="34" charset="0"/>
                          <a:cs typeface="Arial" panose="020B0604020202020204" pitchFamily="34" charset="0"/>
                        </a:rPr>
                        <a:t>String</a:t>
                      </a:r>
                      <a:endParaRPr lang="es-PE" sz="1200" dirty="0">
                        <a:latin typeface="Arial" panose="020B0604020202020204" pitchFamily="34" charset="0"/>
                        <a:cs typeface="Arial" panose="020B0604020202020204" pitchFamily="34" charset="0"/>
                      </a:endParaRPr>
                    </a:p>
                    <a:p>
                      <a:pPr marL="0" indent="0">
                        <a:buFontTx/>
                        <a:buNone/>
                      </a:pPr>
                      <a:r>
                        <a:rPr lang="es-PE" sz="1200" dirty="0">
                          <a:latin typeface="Arial" panose="020B0604020202020204" pitchFamily="34" charset="0"/>
                          <a:cs typeface="Arial" panose="020B0604020202020204" pitchFamily="34" charset="0"/>
                        </a:rPr>
                        <a:t>- pasaporte: </a:t>
                      </a:r>
                      <a:r>
                        <a:rPr lang="es-PE" sz="1200" dirty="0" err="1">
                          <a:latin typeface="Arial" panose="020B0604020202020204" pitchFamily="34" charset="0"/>
                          <a:cs typeface="Arial" panose="020B0604020202020204" pitchFamily="34" charset="0"/>
                        </a:rPr>
                        <a:t>String</a:t>
                      </a:r>
                      <a:endParaRPr lang="es-PE" sz="1200" dirty="0">
                        <a:latin typeface="Arial" panose="020B0604020202020204" pitchFamily="34" charset="0"/>
                        <a:cs typeface="Arial" panose="020B0604020202020204" pitchFamily="34" charset="0"/>
                      </a:endParaRPr>
                    </a:p>
                    <a:p>
                      <a:pPr marL="0" indent="0">
                        <a:buFontTx/>
                        <a:buNone/>
                      </a:pPr>
                      <a:r>
                        <a:rPr lang="es-PE" sz="1200" dirty="0">
                          <a:latin typeface="Arial" panose="020B0604020202020204" pitchFamily="34" charset="0"/>
                          <a:cs typeface="Arial" panose="020B0604020202020204" pitchFamily="34" charset="0"/>
                        </a:rPr>
                        <a:t>- nacionalidad: </a:t>
                      </a:r>
                      <a:r>
                        <a:rPr lang="es-PE" sz="1200" dirty="0" err="1">
                          <a:latin typeface="Arial" panose="020B0604020202020204" pitchFamily="34" charset="0"/>
                          <a:cs typeface="Arial" panose="020B0604020202020204" pitchFamily="34" charset="0"/>
                        </a:rPr>
                        <a:t>String</a:t>
                      </a:r>
                      <a:endParaRPr lang="es-PE" sz="12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23351766"/>
                  </a:ext>
                </a:extLst>
              </a:tr>
              <a:tr h="370840">
                <a:tc>
                  <a:txBody>
                    <a:bodyPr/>
                    <a:lstStyle/>
                    <a:p>
                      <a:r>
                        <a:rPr lang="es-PE" sz="1200" dirty="0">
                          <a:latin typeface="Arial" panose="020B0604020202020204" pitchFamily="34" charset="0"/>
                          <a:cs typeface="Arial" panose="020B0604020202020204" pitchFamily="34" charset="0"/>
                        </a:rPr>
                        <a:t>+ Pasajero(n: </a:t>
                      </a:r>
                      <a:r>
                        <a:rPr lang="es-PE" sz="1200" dirty="0" err="1">
                          <a:latin typeface="Arial" panose="020B0604020202020204" pitchFamily="34" charset="0"/>
                          <a:cs typeface="Arial" panose="020B0604020202020204" pitchFamily="34" charset="0"/>
                        </a:rPr>
                        <a:t>String</a:t>
                      </a:r>
                      <a:r>
                        <a:rPr lang="es-PE" sz="1200" dirty="0">
                          <a:latin typeface="Arial" panose="020B0604020202020204" pitchFamily="34" charset="0"/>
                          <a:cs typeface="Arial" panose="020B0604020202020204" pitchFamily="34" charset="0"/>
                        </a:rPr>
                        <a:t>, p:String, </a:t>
                      </a:r>
                      <a:r>
                        <a:rPr lang="es-PE" sz="1200" dirty="0" err="1">
                          <a:latin typeface="Arial" panose="020B0604020202020204" pitchFamily="34" charset="0"/>
                          <a:cs typeface="Arial" panose="020B0604020202020204" pitchFamily="34" charset="0"/>
                        </a:rPr>
                        <a:t>nacio:String</a:t>
                      </a:r>
                      <a:r>
                        <a:rPr lang="es-PE" sz="1200" dirty="0">
                          <a:latin typeface="Arial" panose="020B0604020202020204" pitchFamily="34" charset="0"/>
                          <a:cs typeface="Arial" panose="020B0604020202020204" pitchFamily="34" charset="0"/>
                        </a:rPr>
                        <a:t>)</a:t>
                      </a:r>
                    </a:p>
                    <a:p>
                      <a:r>
                        <a:rPr lang="es-PE" sz="1200" dirty="0">
                          <a:latin typeface="Arial" panose="020B0604020202020204" pitchFamily="34" charset="0"/>
                          <a:cs typeface="Arial" panose="020B0604020202020204" pitchFamily="34" charset="0"/>
                        </a:rPr>
                        <a:t>+ </a:t>
                      </a:r>
                      <a:r>
                        <a:rPr lang="es-PE" sz="1200" dirty="0" err="1">
                          <a:latin typeface="Arial" panose="020B0604020202020204" pitchFamily="34" charset="0"/>
                          <a:cs typeface="Arial" panose="020B0604020202020204" pitchFamily="34" charset="0"/>
                        </a:rPr>
                        <a:t>getNombre</a:t>
                      </a:r>
                      <a:r>
                        <a:rPr lang="es-PE" sz="1200" dirty="0">
                          <a:latin typeface="Arial" panose="020B0604020202020204" pitchFamily="34" charset="0"/>
                          <a:cs typeface="Arial" panose="020B0604020202020204" pitchFamily="34" charset="0"/>
                        </a:rPr>
                        <a:t>(): </a:t>
                      </a:r>
                      <a:r>
                        <a:rPr lang="es-PE" sz="1200" dirty="0" err="1">
                          <a:latin typeface="Arial" panose="020B0604020202020204" pitchFamily="34" charset="0"/>
                          <a:cs typeface="Arial" panose="020B0604020202020204" pitchFamily="34" charset="0"/>
                        </a:rPr>
                        <a:t>String</a:t>
                      </a:r>
                      <a:endParaRPr lang="es-PE" sz="1200" dirty="0">
                        <a:latin typeface="Arial" panose="020B0604020202020204" pitchFamily="34" charset="0"/>
                        <a:cs typeface="Arial" panose="020B0604020202020204" pitchFamily="34" charset="0"/>
                      </a:endParaRPr>
                    </a:p>
                    <a:p>
                      <a:r>
                        <a:rPr lang="es-PE" sz="1200" dirty="0">
                          <a:latin typeface="Arial" panose="020B0604020202020204" pitchFamily="34" charset="0"/>
                          <a:cs typeface="Arial" panose="020B0604020202020204" pitchFamily="34" charset="0"/>
                        </a:rPr>
                        <a:t>+ </a:t>
                      </a:r>
                      <a:r>
                        <a:rPr lang="es-PE" sz="1200" dirty="0" err="1">
                          <a:latin typeface="Arial" panose="020B0604020202020204" pitchFamily="34" charset="0"/>
                          <a:cs typeface="Arial" panose="020B0604020202020204" pitchFamily="34" charset="0"/>
                        </a:rPr>
                        <a:t>getPasaporte</a:t>
                      </a:r>
                      <a:r>
                        <a:rPr lang="es-PE" sz="1200" dirty="0">
                          <a:latin typeface="Arial" panose="020B0604020202020204" pitchFamily="34" charset="0"/>
                          <a:cs typeface="Arial" panose="020B0604020202020204" pitchFamily="34" charset="0"/>
                        </a:rPr>
                        <a:t>(): </a:t>
                      </a:r>
                      <a:r>
                        <a:rPr lang="es-PE" sz="1200" dirty="0" err="1">
                          <a:latin typeface="Arial" panose="020B0604020202020204" pitchFamily="34" charset="0"/>
                          <a:cs typeface="Arial" panose="020B0604020202020204" pitchFamily="34" charset="0"/>
                        </a:rPr>
                        <a:t>String</a:t>
                      </a:r>
                      <a:endParaRPr lang="es-PE" sz="1200" dirty="0">
                        <a:latin typeface="Arial" panose="020B0604020202020204" pitchFamily="34" charset="0"/>
                        <a:cs typeface="Arial" panose="020B0604020202020204" pitchFamily="34" charset="0"/>
                      </a:endParaRPr>
                    </a:p>
                    <a:p>
                      <a:r>
                        <a:rPr lang="es-PE" sz="1200" dirty="0">
                          <a:latin typeface="Arial" panose="020B0604020202020204" pitchFamily="34" charset="0"/>
                          <a:cs typeface="Arial" panose="020B0604020202020204" pitchFamily="34" charset="0"/>
                        </a:rPr>
                        <a:t>+ </a:t>
                      </a:r>
                      <a:r>
                        <a:rPr lang="es-PE" sz="1200" dirty="0" err="1">
                          <a:latin typeface="Arial" panose="020B0604020202020204" pitchFamily="34" charset="0"/>
                          <a:cs typeface="Arial" panose="020B0604020202020204" pitchFamily="34" charset="0"/>
                        </a:rPr>
                        <a:t>getNacionalidad</a:t>
                      </a:r>
                      <a:r>
                        <a:rPr lang="es-PE" sz="1200" dirty="0">
                          <a:latin typeface="Arial" panose="020B0604020202020204" pitchFamily="34" charset="0"/>
                          <a:cs typeface="Arial" panose="020B0604020202020204" pitchFamily="34" charset="0"/>
                        </a:rPr>
                        <a:t>(): </a:t>
                      </a:r>
                      <a:r>
                        <a:rPr lang="es-PE" sz="1200" dirty="0" err="1">
                          <a:latin typeface="Arial" panose="020B0604020202020204" pitchFamily="34" charset="0"/>
                          <a:cs typeface="Arial" panose="020B0604020202020204" pitchFamily="34" charset="0"/>
                        </a:rPr>
                        <a:t>String</a:t>
                      </a:r>
                      <a:endParaRPr lang="es-PE" sz="12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722385"/>
                  </a:ext>
                </a:extLst>
              </a:tr>
            </a:tbl>
          </a:graphicData>
        </a:graphic>
      </p:graphicFrame>
    </p:spTree>
    <p:extLst>
      <p:ext uri="{BB962C8B-B14F-4D97-AF65-F5344CB8AC3E}">
        <p14:creationId xmlns:p14="http://schemas.microsoft.com/office/powerpoint/2010/main" val="39935816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DD02881-B763-4033-8178-AEB6BA0ABB73}"/>
              </a:ext>
            </a:extLst>
          </p:cNvPr>
          <p:cNvSpPr>
            <a:spLocks noGrp="1"/>
          </p:cNvSpPr>
          <p:nvPr>
            <p:ph idx="1"/>
          </p:nvPr>
        </p:nvSpPr>
        <p:spPr>
          <a:xfrm>
            <a:off x="291547" y="410818"/>
            <a:ext cx="11661913" cy="4435502"/>
          </a:xfrm>
        </p:spPr>
        <p:txBody>
          <a:bodyPr>
            <a:normAutofit fontScale="92500" lnSpcReduction="20000"/>
          </a:bodyPr>
          <a:lstStyle/>
          <a:p>
            <a:pPr marL="0" indent="0">
              <a:buNone/>
            </a:pPr>
            <a:r>
              <a:rPr lang="es-PE" dirty="0"/>
              <a:t>Diseñar y codificar una aplicación informática para una compañía de gestión aeroportuaria satisfaciendo los siguientes requisitos: </a:t>
            </a:r>
          </a:p>
          <a:p>
            <a:r>
              <a:rPr lang="es-PE" dirty="0"/>
              <a:t>Para cada aeropuerto es necesario saber:</a:t>
            </a:r>
          </a:p>
          <a:p>
            <a:pPr marL="617220" lvl="1" indent="-342900">
              <a:buFont typeface="+mj-lt"/>
              <a:buAutoNum type="alphaLcParenR"/>
            </a:pPr>
            <a:r>
              <a:rPr lang="es-PE" dirty="0"/>
              <a:t>Todas las compañías de vuelos que operan en él.</a:t>
            </a:r>
          </a:p>
          <a:p>
            <a:pPr marL="617220" lvl="1" indent="-342900">
              <a:buFont typeface="+mj-lt"/>
              <a:buAutoNum type="alphaLcParenR"/>
            </a:pPr>
            <a:r>
              <a:rPr lang="es-PE" dirty="0"/>
              <a:t>Nombre del aeropuerto, la ciudad donde se ubica y el país al que pertenece.</a:t>
            </a:r>
          </a:p>
          <a:p>
            <a:r>
              <a:rPr lang="es-PE" dirty="0"/>
              <a:t>Cada compañía se caracteriza por el nombre y la lista de vuelos que ofrece.</a:t>
            </a:r>
          </a:p>
          <a:p>
            <a:r>
              <a:rPr lang="es-PE" dirty="0"/>
              <a:t>Los vuelos están definidos por su identificador, la ciudad de origen, la ciudad de destino, el precio del viaje, la lista de pasajeros, el número máximo de pasajeros permitidos en el vuelo y el número real de pasajeros que ha reservado asiento en el avión.</a:t>
            </a:r>
          </a:p>
          <a:p>
            <a:r>
              <a:rPr lang="es-PE" dirty="0"/>
              <a:t>Los aeropuertos pueden ser privados o públicos.</a:t>
            </a:r>
          </a:p>
          <a:p>
            <a:pPr marL="617220" lvl="1" indent="-342900">
              <a:buFont typeface="+mj-lt"/>
              <a:buAutoNum type="alphaLcParenR"/>
            </a:pPr>
            <a:r>
              <a:rPr lang="es-PE" dirty="0"/>
              <a:t>Los aeropuertos privados tienen una serie de empresas que los patrocinan y es necesario saber el nombre de cada una de esas empresas.</a:t>
            </a:r>
          </a:p>
          <a:p>
            <a:pPr marL="617220" lvl="1" indent="-342900">
              <a:buFont typeface="+mj-lt"/>
              <a:buAutoNum type="alphaLcParenR"/>
            </a:pPr>
            <a:r>
              <a:rPr lang="es-PE" dirty="0"/>
              <a:t>Para los aeropuertos públicos se requiere saber la cantidad de dinero correspondiente a la subvención gubernamental.</a:t>
            </a:r>
          </a:p>
          <a:p>
            <a:r>
              <a:rPr lang="es-PE" dirty="0"/>
              <a:t>Se necesita gestionar también la información de los pasajeros.</a:t>
            </a:r>
          </a:p>
          <a:p>
            <a:pPr marL="617220" lvl="1" indent="-342900">
              <a:buFont typeface="+mj-lt"/>
              <a:buAutoNum type="alphaLcParenR"/>
            </a:pPr>
            <a:r>
              <a:rPr lang="es-PE" dirty="0"/>
              <a:t>Para cada pasajero se necesita saber nombre, numero de pasaporte y nacionalidad.</a:t>
            </a:r>
          </a:p>
          <a:p>
            <a:endParaRPr lang="es-PE" dirty="0"/>
          </a:p>
          <a:p>
            <a:pPr lvl="1"/>
            <a:endParaRPr lang="es-PE" dirty="0"/>
          </a:p>
        </p:txBody>
      </p:sp>
      <p:sp>
        <p:nvSpPr>
          <p:cNvPr id="7" name="Rectángulo 6">
            <a:extLst>
              <a:ext uri="{FF2B5EF4-FFF2-40B4-BE49-F238E27FC236}">
                <a16:creationId xmlns:a16="http://schemas.microsoft.com/office/drawing/2014/main" id="{3504A7E0-19D2-4221-8F75-37CFDD41675A}"/>
              </a:ext>
            </a:extLst>
          </p:cNvPr>
          <p:cNvSpPr/>
          <p:nvPr/>
        </p:nvSpPr>
        <p:spPr>
          <a:xfrm>
            <a:off x="6281530" y="4161183"/>
            <a:ext cx="1192696" cy="29154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 name="Rectángulo 3">
            <a:extLst>
              <a:ext uri="{FF2B5EF4-FFF2-40B4-BE49-F238E27FC236}">
                <a16:creationId xmlns:a16="http://schemas.microsoft.com/office/drawing/2014/main" id="{A37B7806-E22C-41F0-A57E-4C6B993D460B}"/>
              </a:ext>
            </a:extLst>
          </p:cNvPr>
          <p:cNvSpPr/>
          <p:nvPr/>
        </p:nvSpPr>
        <p:spPr>
          <a:xfrm>
            <a:off x="974034" y="2160104"/>
            <a:ext cx="762001" cy="27167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31978894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8BD6A1E8-DA79-4F0A-BF85-B2B3BEBFEA78}"/>
              </a:ext>
            </a:extLst>
          </p:cNvPr>
          <p:cNvSpPr/>
          <p:nvPr/>
        </p:nvSpPr>
        <p:spPr>
          <a:xfrm>
            <a:off x="11078817" y="5777948"/>
            <a:ext cx="1113183" cy="10800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aphicFrame>
        <p:nvGraphicFramePr>
          <p:cNvPr id="4" name="Tabla 3">
            <a:extLst>
              <a:ext uri="{FF2B5EF4-FFF2-40B4-BE49-F238E27FC236}">
                <a16:creationId xmlns:a16="http://schemas.microsoft.com/office/drawing/2014/main" id="{FB178809-CC50-4943-964B-AF646960A7D9}"/>
              </a:ext>
            </a:extLst>
          </p:cNvPr>
          <p:cNvGraphicFramePr>
            <a:graphicFrameLocks noGrp="1"/>
          </p:cNvGraphicFramePr>
          <p:nvPr>
            <p:extLst>
              <p:ext uri="{D42A27DB-BD31-4B8C-83A1-F6EECF244321}">
                <p14:modId xmlns:p14="http://schemas.microsoft.com/office/powerpoint/2010/main" val="2566862771"/>
              </p:ext>
            </p:extLst>
          </p:nvPr>
        </p:nvGraphicFramePr>
        <p:xfrm>
          <a:off x="8516733" y="5218815"/>
          <a:ext cx="2818294" cy="1530515"/>
        </p:xfrm>
        <a:graphic>
          <a:graphicData uri="http://schemas.openxmlformats.org/drawingml/2006/table">
            <a:tbl>
              <a:tblPr firstRow="1" bandRow="1">
                <a:tableStyleId>{912C8C85-51F0-491E-9774-3900AFEF0FD7}</a:tableStyleId>
              </a:tblPr>
              <a:tblGrid>
                <a:gridCol w="2818294">
                  <a:extLst>
                    <a:ext uri="{9D8B030D-6E8A-4147-A177-3AD203B41FA5}">
                      <a16:colId xmlns:a16="http://schemas.microsoft.com/office/drawing/2014/main" val="1073691434"/>
                    </a:ext>
                  </a:extLst>
                </a:gridCol>
              </a:tblGrid>
              <a:tr h="280835">
                <a:tc>
                  <a:txBody>
                    <a:bodyPr/>
                    <a:lstStyle/>
                    <a:p>
                      <a:pPr algn="ctr"/>
                      <a:r>
                        <a:rPr lang="es-PE" sz="1200" dirty="0">
                          <a:latin typeface="Arial" panose="020B0604020202020204" pitchFamily="34" charset="0"/>
                          <a:cs typeface="Arial" panose="020B0604020202020204" pitchFamily="34" charset="0"/>
                        </a:rPr>
                        <a:t>Pasajero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4951396"/>
                  </a:ext>
                </a:extLst>
              </a:tr>
              <a:tr h="370840">
                <a:tc>
                  <a:txBody>
                    <a:bodyPr/>
                    <a:lstStyle/>
                    <a:p>
                      <a:pPr marL="0" indent="0">
                        <a:buFontTx/>
                        <a:buNone/>
                      </a:pPr>
                      <a:r>
                        <a:rPr lang="es-PE" sz="1000" dirty="0">
                          <a:latin typeface="Arial" panose="020B0604020202020204" pitchFamily="34" charset="0"/>
                          <a:cs typeface="Arial" panose="020B0604020202020204" pitchFamily="34" charset="0"/>
                        </a:rPr>
                        <a:t>- nombre: </a:t>
                      </a:r>
                      <a:r>
                        <a:rPr lang="es-PE" sz="1000" dirty="0" err="1">
                          <a:latin typeface="Arial" panose="020B0604020202020204" pitchFamily="34" charset="0"/>
                          <a:cs typeface="Arial" panose="020B0604020202020204" pitchFamily="34" charset="0"/>
                        </a:rPr>
                        <a:t>String</a:t>
                      </a:r>
                      <a:endParaRPr lang="es-PE" sz="1000" dirty="0">
                        <a:latin typeface="Arial" panose="020B0604020202020204" pitchFamily="34" charset="0"/>
                        <a:cs typeface="Arial" panose="020B0604020202020204" pitchFamily="34" charset="0"/>
                      </a:endParaRPr>
                    </a:p>
                    <a:p>
                      <a:pPr marL="0" indent="0">
                        <a:buFontTx/>
                        <a:buNone/>
                      </a:pPr>
                      <a:r>
                        <a:rPr lang="es-PE" sz="1000" dirty="0">
                          <a:latin typeface="Arial" panose="020B0604020202020204" pitchFamily="34" charset="0"/>
                          <a:cs typeface="Arial" panose="020B0604020202020204" pitchFamily="34" charset="0"/>
                        </a:rPr>
                        <a:t>- pasaporte: </a:t>
                      </a:r>
                      <a:r>
                        <a:rPr lang="es-PE" sz="1000" dirty="0" err="1">
                          <a:latin typeface="Arial" panose="020B0604020202020204" pitchFamily="34" charset="0"/>
                          <a:cs typeface="Arial" panose="020B0604020202020204" pitchFamily="34" charset="0"/>
                        </a:rPr>
                        <a:t>String</a:t>
                      </a:r>
                      <a:endParaRPr lang="es-PE" sz="1000" dirty="0">
                        <a:latin typeface="Arial" panose="020B0604020202020204" pitchFamily="34" charset="0"/>
                        <a:cs typeface="Arial" panose="020B0604020202020204" pitchFamily="34" charset="0"/>
                      </a:endParaRPr>
                    </a:p>
                    <a:p>
                      <a:pPr marL="0" indent="0">
                        <a:buFontTx/>
                        <a:buNone/>
                      </a:pPr>
                      <a:r>
                        <a:rPr lang="es-PE" sz="1000" dirty="0">
                          <a:latin typeface="Arial" panose="020B0604020202020204" pitchFamily="34" charset="0"/>
                          <a:cs typeface="Arial" panose="020B0604020202020204" pitchFamily="34" charset="0"/>
                        </a:rPr>
                        <a:t>- nacionalidad: </a:t>
                      </a:r>
                      <a:r>
                        <a:rPr lang="es-PE" sz="1000" dirty="0" err="1">
                          <a:latin typeface="Arial" panose="020B0604020202020204" pitchFamily="34" charset="0"/>
                          <a:cs typeface="Arial" panose="020B0604020202020204" pitchFamily="34" charset="0"/>
                        </a:rPr>
                        <a:t>String</a:t>
                      </a:r>
                      <a:endParaRPr lang="es-PE" sz="1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23351766"/>
                  </a:ext>
                </a:extLst>
              </a:tr>
              <a:tr h="370840">
                <a:tc>
                  <a:txBody>
                    <a:bodyPr/>
                    <a:lstStyle/>
                    <a:p>
                      <a:r>
                        <a:rPr lang="es-PE" sz="1000" dirty="0">
                          <a:latin typeface="Arial" panose="020B0604020202020204" pitchFamily="34" charset="0"/>
                          <a:cs typeface="Arial" panose="020B0604020202020204" pitchFamily="34" charset="0"/>
                        </a:rPr>
                        <a:t>+ Pasajero(n: </a:t>
                      </a:r>
                      <a:r>
                        <a:rPr lang="es-PE" sz="1000" dirty="0" err="1">
                          <a:latin typeface="Arial" panose="020B0604020202020204" pitchFamily="34" charset="0"/>
                          <a:cs typeface="Arial" panose="020B0604020202020204" pitchFamily="34" charset="0"/>
                        </a:rPr>
                        <a:t>String</a:t>
                      </a:r>
                      <a:r>
                        <a:rPr lang="es-PE" sz="1000" dirty="0">
                          <a:latin typeface="Arial" panose="020B0604020202020204" pitchFamily="34" charset="0"/>
                          <a:cs typeface="Arial" panose="020B0604020202020204" pitchFamily="34" charset="0"/>
                        </a:rPr>
                        <a:t>, p:String, </a:t>
                      </a:r>
                      <a:r>
                        <a:rPr lang="es-PE" sz="1000" dirty="0" err="1">
                          <a:latin typeface="Arial" panose="020B0604020202020204" pitchFamily="34" charset="0"/>
                          <a:cs typeface="Arial" panose="020B0604020202020204" pitchFamily="34" charset="0"/>
                        </a:rPr>
                        <a:t>nacio:String</a:t>
                      </a:r>
                      <a:r>
                        <a:rPr lang="es-PE" sz="1000" dirty="0">
                          <a:latin typeface="Arial" panose="020B0604020202020204" pitchFamily="34" charset="0"/>
                          <a:cs typeface="Arial" panose="020B0604020202020204" pitchFamily="34" charset="0"/>
                        </a:rPr>
                        <a:t>)</a:t>
                      </a:r>
                    </a:p>
                    <a:p>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getNombre</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String</a:t>
                      </a:r>
                      <a:endParaRPr lang="es-PE" sz="1000" dirty="0">
                        <a:latin typeface="Arial" panose="020B0604020202020204" pitchFamily="34" charset="0"/>
                        <a:cs typeface="Arial" panose="020B0604020202020204" pitchFamily="34" charset="0"/>
                      </a:endParaRPr>
                    </a:p>
                    <a:p>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getPasaporte</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String</a:t>
                      </a:r>
                      <a:endParaRPr lang="es-PE" sz="1000" dirty="0">
                        <a:latin typeface="Arial" panose="020B0604020202020204" pitchFamily="34" charset="0"/>
                        <a:cs typeface="Arial" panose="020B0604020202020204" pitchFamily="34" charset="0"/>
                      </a:endParaRPr>
                    </a:p>
                    <a:p>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getNacionalidad</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String</a:t>
                      </a:r>
                      <a:endParaRPr lang="es-PE" sz="1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722385"/>
                  </a:ext>
                </a:extLst>
              </a:tr>
            </a:tbl>
          </a:graphicData>
        </a:graphic>
      </p:graphicFrame>
      <p:graphicFrame>
        <p:nvGraphicFramePr>
          <p:cNvPr id="6" name="Tabla 5">
            <a:extLst>
              <a:ext uri="{FF2B5EF4-FFF2-40B4-BE49-F238E27FC236}">
                <a16:creationId xmlns:a16="http://schemas.microsoft.com/office/drawing/2014/main" id="{77FC3C47-9B62-431D-B747-F96EAFE00039}"/>
              </a:ext>
            </a:extLst>
          </p:cNvPr>
          <p:cNvGraphicFramePr>
            <a:graphicFrameLocks noGrp="1"/>
          </p:cNvGraphicFramePr>
          <p:nvPr>
            <p:extLst>
              <p:ext uri="{D42A27DB-BD31-4B8C-83A1-F6EECF244321}">
                <p14:modId xmlns:p14="http://schemas.microsoft.com/office/powerpoint/2010/main" val="930760049"/>
              </p:ext>
            </p:extLst>
          </p:nvPr>
        </p:nvGraphicFramePr>
        <p:xfrm>
          <a:off x="7792281" y="1639460"/>
          <a:ext cx="4267199" cy="3048000"/>
        </p:xfrm>
        <a:graphic>
          <a:graphicData uri="http://schemas.openxmlformats.org/drawingml/2006/table">
            <a:tbl>
              <a:tblPr firstRow="1" bandRow="1">
                <a:tableStyleId>{912C8C85-51F0-491E-9774-3900AFEF0FD7}</a:tableStyleId>
              </a:tblPr>
              <a:tblGrid>
                <a:gridCol w="4267199">
                  <a:extLst>
                    <a:ext uri="{9D8B030D-6E8A-4147-A177-3AD203B41FA5}">
                      <a16:colId xmlns:a16="http://schemas.microsoft.com/office/drawing/2014/main" val="1073691434"/>
                    </a:ext>
                  </a:extLst>
                </a:gridCol>
              </a:tblGrid>
              <a:tr h="221200">
                <a:tc>
                  <a:txBody>
                    <a:bodyPr/>
                    <a:lstStyle/>
                    <a:p>
                      <a:pPr algn="ctr"/>
                      <a:r>
                        <a:rPr lang="es-PE" sz="1200" dirty="0">
                          <a:latin typeface="Arial" panose="020B0604020202020204" pitchFamily="34" charset="0"/>
                          <a:cs typeface="Arial" panose="020B0604020202020204" pitchFamily="34" charset="0"/>
                        </a:rPr>
                        <a:t>Vuelo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4951396"/>
                  </a:ext>
                </a:extLst>
              </a:tr>
              <a:tr h="370840">
                <a:tc>
                  <a:txBody>
                    <a:bodyPr/>
                    <a:lstStyle/>
                    <a:p>
                      <a:pPr marL="0" indent="0">
                        <a:buFontTx/>
                        <a:buNone/>
                      </a:pPr>
                      <a:r>
                        <a:rPr lang="es-PE" sz="1000" dirty="0">
                          <a:latin typeface="Arial" panose="020B0604020202020204" pitchFamily="34" charset="0"/>
                          <a:cs typeface="Arial" panose="020B0604020202020204" pitchFamily="34" charset="0"/>
                        </a:rPr>
                        <a:t>- identificador: </a:t>
                      </a:r>
                      <a:r>
                        <a:rPr lang="es-PE" sz="1000" dirty="0" err="1">
                          <a:latin typeface="Arial" panose="020B0604020202020204" pitchFamily="34" charset="0"/>
                          <a:cs typeface="Arial" panose="020B0604020202020204" pitchFamily="34" charset="0"/>
                        </a:rPr>
                        <a:t>String</a:t>
                      </a:r>
                      <a:endParaRPr lang="es-PE" sz="1000" dirty="0">
                        <a:latin typeface="Arial" panose="020B0604020202020204" pitchFamily="34" charset="0"/>
                        <a:cs typeface="Arial" panose="020B0604020202020204" pitchFamily="34" charset="0"/>
                      </a:endParaRPr>
                    </a:p>
                    <a:p>
                      <a:pPr marL="0" indent="0">
                        <a:buFontTx/>
                        <a:buNone/>
                      </a:pP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ciudadOrigen</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String</a:t>
                      </a:r>
                      <a:endParaRPr lang="es-PE" sz="1000" dirty="0">
                        <a:latin typeface="Arial" panose="020B0604020202020204" pitchFamily="34" charset="0"/>
                        <a:cs typeface="Arial" panose="020B0604020202020204" pitchFamily="34" charset="0"/>
                      </a:endParaRPr>
                    </a:p>
                    <a:p>
                      <a:pPr marL="0" indent="0">
                        <a:buFontTx/>
                        <a:buNone/>
                      </a:pP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ciudadDestino</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String</a:t>
                      </a:r>
                      <a:endParaRPr lang="es-PE" sz="1000" dirty="0">
                        <a:latin typeface="Arial" panose="020B0604020202020204" pitchFamily="34" charset="0"/>
                        <a:cs typeface="Arial" panose="020B0604020202020204" pitchFamily="34" charset="0"/>
                      </a:endParaRPr>
                    </a:p>
                    <a:p>
                      <a:pPr marL="0" indent="0">
                        <a:buFontTx/>
                        <a:buNone/>
                      </a:pPr>
                      <a:r>
                        <a:rPr lang="es-PE" sz="1000" dirty="0">
                          <a:latin typeface="Arial" panose="020B0604020202020204" pitchFamily="34" charset="0"/>
                          <a:cs typeface="Arial" panose="020B0604020202020204" pitchFamily="34" charset="0"/>
                        </a:rPr>
                        <a:t>- precio: </a:t>
                      </a:r>
                      <a:r>
                        <a:rPr lang="es-PE" sz="1000" dirty="0" err="1">
                          <a:latin typeface="Arial" panose="020B0604020202020204" pitchFamily="34" charset="0"/>
                          <a:cs typeface="Arial" panose="020B0604020202020204" pitchFamily="34" charset="0"/>
                        </a:rPr>
                        <a:t>double</a:t>
                      </a:r>
                      <a:endParaRPr lang="es-PE" sz="1000" dirty="0">
                        <a:latin typeface="Arial" panose="020B0604020202020204" pitchFamily="34" charset="0"/>
                        <a:cs typeface="Arial" panose="020B0604020202020204" pitchFamily="34" charset="0"/>
                      </a:endParaRPr>
                    </a:p>
                    <a:p>
                      <a:pPr marL="0" indent="0">
                        <a:buFontTx/>
                        <a:buNone/>
                      </a:pP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numMaxPasajeros</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int</a:t>
                      </a:r>
                      <a:endParaRPr lang="es-PE" sz="1000" dirty="0">
                        <a:latin typeface="Arial" panose="020B0604020202020204" pitchFamily="34" charset="0"/>
                        <a:cs typeface="Arial" panose="020B0604020202020204" pitchFamily="34" charset="0"/>
                      </a:endParaRPr>
                    </a:p>
                    <a:p>
                      <a:pPr marL="0" indent="0">
                        <a:buFontTx/>
                        <a:buNone/>
                      </a:pP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numActualPasajeros</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int</a:t>
                      </a:r>
                      <a:endParaRPr lang="es-PE" sz="1000" dirty="0">
                        <a:latin typeface="Arial" panose="020B0604020202020204" pitchFamily="34" charset="0"/>
                        <a:cs typeface="Arial" panose="020B0604020202020204" pitchFamily="34" charset="0"/>
                      </a:endParaRPr>
                    </a:p>
                    <a:p>
                      <a:pPr marL="0" indent="0">
                        <a:buFontTx/>
                        <a:buNone/>
                      </a:pP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listaPasajeros</a:t>
                      </a:r>
                      <a:r>
                        <a:rPr lang="es-PE" sz="1000" dirty="0">
                          <a:latin typeface="Arial" panose="020B0604020202020204" pitchFamily="34" charset="0"/>
                          <a:cs typeface="Arial" panose="020B0604020202020204" pitchFamily="34" charset="0"/>
                        </a:rPr>
                        <a:t>: Pasajero[*]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23351766"/>
                  </a:ext>
                </a:extLst>
              </a:tr>
              <a:tr h="370840">
                <a:tc>
                  <a:txBody>
                    <a:bodyPr/>
                    <a:lstStyle/>
                    <a:p>
                      <a:r>
                        <a:rPr lang="es-PE" sz="1000" dirty="0">
                          <a:latin typeface="Arial" panose="020B0604020202020204" pitchFamily="34" charset="0"/>
                          <a:cs typeface="Arial" panose="020B0604020202020204" pitchFamily="34" charset="0"/>
                        </a:rPr>
                        <a:t>+ Vuelo(id: </a:t>
                      </a:r>
                      <a:r>
                        <a:rPr lang="es-PE" sz="1000" dirty="0" err="1">
                          <a:latin typeface="Arial" panose="020B0604020202020204" pitchFamily="34" charset="0"/>
                          <a:cs typeface="Arial" panose="020B0604020202020204" pitchFamily="34" charset="0"/>
                        </a:rPr>
                        <a:t>String</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ciudadO</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String</a:t>
                      </a:r>
                      <a:r>
                        <a:rPr lang="es-PE" sz="1000" dirty="0">
                          <a:latin typeface="Arial" panose="020B0604020202020204" pitchFamily="34" charset="0"/>
                          <a:cs typeface="Arial" panose="020B0604020202020204" pitchFamily="34" charset="0"/>
                        </a:rPr>
                        <a:t>, ciudad: </a:t>
                      </a:r>
                      <a:r>
                        <a:rPr lang="es-PE" sz="1000" dirty="0" err="1">
                          <a:latin typeface="Arial" panose="020B0604020202020204" pitchFamily="34" charset="0"/>
                          <a:cs typeface="Arial" panose="020B0604020202020204" pitchFamily="34" charset="0"/>
                        </a:rPr>
                        <a:t>String</a:t>
                      </a:r>
                      <a:r>
                        <a:rPr lang="es-PE" sz="1000" dirty="0">
                          <a:latin typeface="Arial" panose="020B0604020202020204" pitchFamily="34" charset="0"/>
                          <a:cs typeface="Arial" panose="020B0604020202020204" pitchFamily="34" charset="0"/>
                        </a:rPr>
                        <a:t>, p: </a:t>
                      </a:r>
                      <a:r>
                        <a:rPr lang="es-PE" sz="1000" dirty="0" err="1">
                          <a:latin typeface="Arial" panose="020B0604020202020204" pitchFamily="34" charset="0"/>
                          <a:cs typeface="Arial" panose="020B0604020202020204" pitchFamily="34" charset="0"/>
                        </a:rPr>
                        <a:t>double</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max</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int</a:t>
                      </a:r>
                      <a:r>
                        <a:rPr lang="es-PE" sz="1000" dirty="0">
                          <a:latin typeface="Arial" panose="020B0604020202020204" pitchFamily="34" charset="0"/>
                          <a:cs typeface="Arial" panose="020B0604020202020204" pitchFamily="34" charset="0"/>
                        </a:rPr>
                        <a:t>)</a:t>
                      </a:r>
                    </a:p>
                    <a:p>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getIdentificador</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String</a:t>
                      </a:r>
                      <a:endParaRPr lang="es-PE" sz="1000" dirty="0">
                        <a:latin typeface="Arial" panose="020B0604020202020204" pitchFamily="34" charset="0"/>
                        <a:cs typeface="Arial" panose="020B0604020202020204" pitchFamily="34" charset="0"/>
                      </a:endParaRPr>
                    </a:p>
                    <a:p>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insertarPasajero</a:t>
                      </a:r>
                      <a:r>
                        <a:rPr lang="es-PE" sz="1000" dirty="0">
                          <a:latin typeface="Arial" panose="020B0604020202020204" pitchFamily="34" charset="0"/>
                          <a:cs typeface="Arial" panose="020B0604020202020204" pitchFamily="34" charset="0"/>
                        </a:rPr>
                        <a:t>(p: Pasajero): </a:t>
                      </a:r>
                      <a:r>
                        <a:rPr lang="es-PE" sz="1000" dirty="0" err="1">
                          <a:latin typeface="Arial" panose="020B0604020202020204" pitchFamily="34" charset="0"/>
                          <a:cs typeface="Arial" panose="020B0604020202020204" pitchFamily="34" charset="0"/>
                        </a:rPr>
                        <a:t>void</a:t>
                      </a:r>
                      <a:endParaRPr lang="es-PE" sz="1000" dirty="0">
                        <a:latin typeface="Arial" panose="020B0604020202020204" pitchFamily="34" charset="0"/>
                        <a:cs typeface="Arial" panose="020B0604020202020204" pitchFamily="34" charset="0"/>
                      </a:endParaRPr>
                    </a:p>
                    <a:p>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getCiudadOrigen</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String</a:t>
                      </a:r>
                      <a:endParaRPr lang="es-PE" sz="1000" dirty="0">
                        <a:latin typeface="Arial" panose="020B0604020202020204" pitchFamily="34" charset="0"/>
                        <a:cs typeface="Arial" panose="020B0604020202020204" pitchFamily="34" charset="0"/>
                      </a:endParaRPr>
                    </a:p>
                    <a:p>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getCiudadDestino</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String</a:t>
                      </a:r>
                      <a:endParaRPr lang="es-PE" sz="1000" dirty="0">
                        <a:latin typeface="Arial" panose="020B0604020202020204" pitchFamily="34" charset="0"/>
                        <a:cs typeface="Arial" panose="020B0604020202020204" pitchFamily="34" charset="0"/>
                      </a:endParaRPr>
                    </a:p>
                    <a:p>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getPrecio</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double</a:t>
                      </a:r>
                      <a:endParaRPr lang="es-PE" sz="1000" dirty="0">
                        <a:latin typeface="Arial" panose="020B0604020202020204" pitchFamily="34" charset="0"/>
                        <a:cs typeface="Arial" panose="020B0604020202020204" pitchFamily="34" charset="0"/>
                      </a:endParaRPr>
                    </a:p>
                    <a:p>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getNumMaxPasajeros</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int</a:t>
                      </a:r>
                      <a:endParaRPr lang="es-PE" sz="1000" dirty="0">
                        <a:latin typeface="Arial" panose="020B0604020202020204" pitchFamily="34" charset="0"/>
                        <a:cs typeface="Arial" panose="020B0604020202020204" pitchFamily="34" charset="0"/>
                      </a:endParaRPr>
                    </a:p>
                    <a:p>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getNumActualPasajeros</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int</a:t>
                      </a:r>
                      <a:endParaRPr lang="es-PE" sz="1000" dirty="0">
                        <a:latin typeface="Arial" panose="020B0604020202020204" pitchFamily="34" charset="0"/>
                        <a:cs typeface="Arial" panose="020B0604020202020204" pitchFamily="34" charset="0"/>
                      </a:endParaRPr>
                    </a:p>
                    <a:p>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getPasajero</a:t>
                      </a:r>
                      <a:r>
                        <a:rPr lang="es-PE" sz="1000" dirty="0">
                          <a:latin typeface="Arial" panose="020B0604020202020204" pitchFamily="34" charset="0"/>
                          <a:cs typeface="Arial" panose="020B0604020202020204" pitchFamily="34" charset="0"/>
                        </a:rPr>
                        <a:t>(i: </a:t>
                      </a:r>
                      <a:r>
                        <a:rPr lang="es-PE" sz="1000" dirty="0" err="1">
                          <a:latin typeface="Arial" panose="020B0604020202020204" pitchFamily="34" charset="0"/>
                          <a:cs typeface="Arial" panose="020B0604020202020204" pitchFamily="34" charset="0"/>
                        </a:rPr>
                        <a:t>int</a:t>
                      </a:r>
                      <a:r>
                        <a:rPr lang="es-PE" sz="1000" dirty="0">
                          <a:latin typeface="Arial" panose="020B0604020202020204" pitchFamily="34" charset="0"/>
                          <a:cs typeface="Arial" panose="020B0604020202020204" pitchFamily="34" charset="0"/>
                        </a:rPr>
                        <a:t>): Pasajero</a:t>
                      </a:r>
                    </a:p>
                    <a:p>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getPasajero</a:t>
                      </a:r>
                      <a:r>
                        <a:rPr lang="es-PE" sz="1000" dirty="0">
                          <a:latin typeface="Arial" panose="020B0604020202020204" pitchFamily="34" charset="0"/>
                          <a:cs typeface="Arial" panose="020B0604020202020204" pitchFamily="34" charset="0"/>
                        </a:rPr>
                        <a:t>(pasaporte: </a:t>
                      </a:r>
                      <a:r>
                        <a:rPr lang="es-PE" sz="1000" dirty="0" err="1">
                          <a:latin typeface="Arial" panose="020B0604020202020204" pitchFamily="34" charset="0"/>
                          <a:cs typeface="Arial" panose="020B0604020202020204" pitchFamily="34" charset="0"/>
                        </a:rPr>
                        <a:t>String</a:t>
                      </a:r>
                      <a:r>
                        <a:rPr lang="es-PE" sz="1000" dirty="0">
                          <a:latin typeface="Arial" panose="020B0604020202020204" pitchFamily="34" charset="0"/>
                          <a:cs typeface="Arial" panose="020B0604020202020204" pitchFamily="34" charset="0"/>
                        </a:rPr>
                        <a:t>): Pasajero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722385"/>
                  </a:ext>
                </a:extLst>
              </a:tr>
            </a:tbl>
          </a:graphicData>
        </a:graphic>
      </p:graphicFrame>
      <p:cxnSp>
        <p:nvCxnSpPr>
          <p:cNvPr id="3" name="Conector recto 2">
            <a:extLst>
              <a:ext uri="{FF2B5EF4-FFF2-40B4-BE49-F238E27FC236}">
                <a16:creationId xmlns:a16="http://schemas.microsoft.com/office/drawing/2014/main" id="{2DE556CD-6475-45FF-BE7C-0A369C75CB66}"/>
              </a:ext>
            </a:extLst>
          </p:cNvPr>
          <p:cNvCxnSpPr>
            <a:cxnSpLocks/>
            <a:stCxn id="6" idx="2"/>
            <a:endCxn id="4" idx="0"/>
          </p:cNvCxnSpPr>
          <p:nvPr/>
        </p:nvCxnSpPr>
        <p:spPr>
          <a:xfrm>
            <a:off x="9925880" y="4687460"/>
            <a:ext cx="0" cy="5313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CuadroTexto 10">
            <a:extLst>
              <a:ext uri="{FF2B5EF4-FFF2-40B4-BE49-F238E27FC236}">
                <a16:creationId xmlns:a16="http://schemas.microsoft.com/office/drawing/2014/main" id="{6B6C3C7F-AF73-4E5D-B132-4B398AB11CC8}"/>
              </a:ext>
            </a:extLst>
          </p:cNvPr>
          <p:cNvSpPr txBox="1"/>
          <p:nvPr/>
        </p:nvSpPr>
        <p:spPr>
          <a:xfrm>
            <a:off x="9634330" y="4925479"/>
            <a:ext cx="397567" cy="369332"/>
          </a:xfrm>
          <a:prstGeom prst="rect">
            <a:avLst/>
          </a:prstGeom>
          <a:noFill/>
        </p:spPr>
        <p:txBody>
          <a:bodyPr wrap="square" rtlCol="0">
            <a:spAutoFit/>
          </a:bodyPr>
          <a:lstStyle/>
          <a:p>
            <a:r>
              <a:rPr lang="es-PE" dirty="0"/>
              <a:t>*</a:t>
            </a:r>
          </a:p>
        </p:txBody>
      </p:sp>
    </p:spTree>
    <p:extLst>
      <p:ext uri="{BB962C8B-B14F-4D97-AF65-F5344CB8AC3E}">
        <p14:creationId xmlns:p14="http://schemas.microsoft.com/office/powerpoint/2010/main" val="37392057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par>
                                <p:cTn id="13" presetID="22" presetClass="entr" presetSubtype="4"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down)">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DD02881-B763-4033-8178-AEB6BA0ABB73}"/>
              </a:ext>
            </a:extLst>
          </p:cNvPr>
          <p:cNvSpPr>
            <a:spLocks noGrp="1"/>
          </p:cNvSpPr>
          <p:nvPr>
            <p:ph idx="1"/>
          </p:nvPr>
        </p:nvSpPr>
        <p:spPr>
          <a:xfrm>
            <a:off x="291547" y="410818"/>
            <a:ext cx="11661913" cy="4435502"/>
          </a:xfrm>
        </p:spPr>
        <p:txBody>
          <a:bodyPr>
            <a:normAutofit fontScale="92500" lnSpcReduction="20000"/>
          </a:bodyPr>
          <a:lstStyle/>
          <a:p>
            <a:pPr marL="0" indent="0">
              <a:buNone/>
            </a:pPr>
            <a:r>
              <a:rPr lang="es-PE" dirty="0"/>
              <a:t>Diseñar y codificar una aplicación informática para una compañía de gestión aeroportuaria satisfaciendo los siguientes requisitos: </a:t>
            </a:r>
          </a:p>
          <a:p>
            <a:r>
              <a:rPr lang="es-PE" dirty="0"/>
              <a:t>Para cada aeropuerto es necesario saber:</a:t>
            </a:r>
          </a:p>
          <a:p>
            <a:pPr marL="617220" lvl="1" indent="-342900">
              <a:buFont typeface="+mj-lt"/>
              <a:buAutoNum type="alphaLcParenR"/>
            </a:pPr>
            <a:r>
              <a:rPr lang="es-PE" dirty="0"/>
              <a:t>Todas las compañías de vuelos que operan en él.</a:t>
            </a:r>
          </a:p>
          <a:p>
            <a:pPr marL="617220" lvl="1" indent="-342900">
              <a:buFont typeface="+mj-lt"/>
              <a:buAutoNum type="alphaLcParenR"/>
            </a:pPr>
            <a:r>
              <a:rPr lang="es-PE" dirty="0"/>
              <a:t>Nombre del aeropuerto, la ciudad donde se ubica y el país al que pertenece.</a:t>
            </a:r>
          </a:p>
          <a:p>
            <a:r>
              <a:rPr lang="es-PE" dirty="0"/>
              <a:t>Cada compañía se caracteriza por el nombre y la lista de vuelos que ofrece.</a:t>
            </a:r>
          </a:p>
          <a:p>
            <a:r>
              <a:rPr lang="es-PE" dirty="0"/>
              <a:t>Los vuelos están definidos por su identificador, la ciudad de origen, la ciudad de destino, el precio del viaje, la lista de pasajeros, el número máximo de pasajeros permitidos en el vuelo y el número real de pasajeros que ha reservado asiento en el avión.</a:t>
            </a:r>
          </a:p>
          <a:p>
            <a:r>
              <a:rPr lang="es-PE" dirty="0"/>
              <a:t>Los aeropuertos pueden ser privados o públicos.</a:t>
            </a:r>
          </a:p>
          <a:p>
            <a:pPr marL="617220" lvl="1" indent="-342900">
              <a:buFont typeface="+mj-lt"/>
              <a:buAutoNum type="alphaLcParenR"/>
            </a:pPr>
            <a:r>
              <a:rPr lang="es-PE" dirty="0"/>
              <a:t>Los aeropuertos privados tienen una serie de empresas que los patrocinan y es necesario saber el nombre de cada una de esas empresas.</a:t>
            </a:r>
          </a:p>
          <a:p>
            <a:pPr marL="617220" lvl="1" indent="-342900">
              <a:buFont typeface="+mj-lt"/>
              <a:buAutoNum type="alphaLcParenR"/>
            </a:pPr>
            <a:r>
              <a:rPr lang="es-PE" dirty="0"/>
              <a:t>Para los aeropuertos públicos se requiere saber la cantidad de dinero correspondiente a la subvención gubernamental.</a:t>
            </a:r>
          </a:p>
          <a:p>
            <a:r>
              <a:rPr lang="es-PE" dirty="0"/>
              <a:t>Se necesita gestionar también la información de los pasajeros.</a:t>
            </a:r>
          </a:p>
          <a:p>
            <a:pPr marL="617220" lvl="1" indent="-342900">
              <a:buFont typeface="+mj-lt"/>
              <a:buAutoNum type="alphaLcParenR"/>
            </a:pPr>
            <a:r>
              <a:rPr lang="es-PE" dirty="0"/>
              <a:t>Para cada pasajero se necesita saber nombre, numero de pasaporte y nacionalidad.</a:t>
            </a:r>
          </a:p>
          <a:p>
            <a:endParaRPr lang="es-PE" dirty="0"/>
          </a:p>
          <a:p>
            <a:pPr lvl="1"/>
            <a:endParaRPr lang="es-PE" dirty="0"/>
          </a:p>
        </p:txBody>
      </p:sp>
      <p:sp>
        <p:nvSpPr>
          <p:cNvPr id="7" name="Rectángulo 6">
            <a:extLst>
              <a:ext uri="{FF2B5EF4-FFF2-40B4-BE49-F238E27FC236}">
                <a16:creationId xmlns:a16="http://schemas.microsoft.com/office/drawing/2014/main" id="{3504A7E0-19D2-4221-8F75-37CFDD41675A}"/>
              </a:ext>
            </a:extLst>
          </p:cNvPr>
          <p:cNvSpPr/>
          <p:nvPr/>
        </p:nvSpPr>
        <p:spPr>
          <a:xfrm>
            <a:off x="6281530" y="4161183"/>
            <a:ext cx="1192696" cy="29154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 name="Rectángulo 3">
            <a:extLst>
              <a:ext uri="{FF2B5EF4-FFF2-40B4-BE49-F238E27FC236}">
                <a16:creationId xmlns:a16="http://schemas.microsoft.com/office/drawing/2014/main" id="{A37B7806-E22C-41F0-A57E-4C6B993D460B}"/>
              </a:ext>
            </a:extLst>
          </p:cNvPr>
          <p:cNvSpPr/>
          <p:nvPr/>
        </p:nvSpPr>
        <p:spPr>
          <a:xfrm>
            <a:off x="974034" y="2160104"/>
            <a:ext cx="762001" cy="27167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 name="Rectángulo 4">
            <a:extLst>
              <a:ext uri="{FF2B5EF4-FFF2-40B4-BE49-F238E27FC236}">
                <a16:creationId xmlns:a16="http://schemas.microsoft.com/office/drawing/2014/main" id="{A48F55AE-A51A-4014-864B-13B7B9EC11DC}"/>
              </a:ext>
            </a:extLst>
          </p:cNvPr>
          <p:cNvSpPr/>
          <p:nvPr/>
        </p:nvSpPr>
        <p:spPr>
          <a:xfrm>
            <a:off x="1219199" y="1789042"/>
            <a:ext cx="1099931" cy="3048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42480027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a 6">
            <a:extLst>
              <a:ext uri="{FF2B5EF4-FFF2-40B4-BE49-F238E27FC236}">
                <a16:creationId xmlns:a16="http://schemas.microsoft.com/office/drawing/2014/main" id="{788DAA67-0DBA-43FC-8298-DB77537154B3}"/>
              </a:ext>
            </a:extLst>
          </p:cNvPr>
          <p:cNvGraphicFramePr>
            <a:graphicFrameLocks noGrp="1"/>
          </p:cNvGraphicFramePr>
          <p:nvPr>
            <p:extLst>
              <p:ext uri="{D42A27DB-BD31-4B8C-83A1-F6EECF244321}">
                <p14:modId xmlns:p14="http://schemas.microsoft.com/office/powerpoint/2010/main" val="3495590485"/>
              </p:ext>
            </p:extLst>
          </p:nvPr>
        </p:nvGraphicFramePr>
        <p:xfrm>
          <a:off x="4247317" y="2172860"/>
          <a:ext cx="2630562" cy="1981200"/>
        </p:xfrm>
        <a:graphic>
          <a:graphicData uri="http://schemas.openxmlformats.org/drawingml/2006/table">
            <a:tbl>
              <a:tblPr firstRow="1" bandRow="1">
                <a:tableStyleId>{912C8C85-51F0-491E-9774-3900AFEF0FD7}</a:tableStyleId>
              </a:tblPr>
              <a:tblGrid>
                <a:gridCol w="2630562">
                  <a:extLst>
                    <a:ext uri="{9D8B030D-6E8A-4147-A177-3AD203B41FA5}">
                      <a16:colId xmlns:a16="http://schemas.microsoft.com/office/drawing/2014/main" val="1073691434"/>
                    </a:ext>
                  </a:extLst>
                </a:gridCol>
              </a:tblGrid>
              <a:tr h="221200">
                <a:tc>
                  <a:txBody>
                    <a:bodyPr/>
                    <a:lstStyle/>
                    <a:p>
                      <a:pPr algn="ctr"/>
                      <a:r>
                        <a:rPr lang="es-PE" sz="1200" dirty="0" err="1">
                          <a:latin typeface="Arial" panose="020B0604020202020204" pitchFamily="34" charset="0"/>
                          <a:cs typeface="Arial" panose="020B0604020202020204" pitchFamily="34" charset="0"/>
                        </a:rPr>
                        <a:t>Compañia</a:t>
                      </a:r>
                      <a:endParaRPr lang="es-PE" sz="12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4951396"/>
                  </a:ext>
                </a:extLst>
              </a:tr>
              <a:tr h="370840">
                <a:tc>
                  <a:txBody>
                    <a:bodyPr/>
                    <a:lstStyle/>
                    <a:p>
                      <a:pPr marL="0" indent="0">
                        <a:buFontTx/>
                        <a:buNone/>
                      </a:pPr>
                      <a:r>
                        <a:rPr lang="es-PE" sz="1000" dirty="0">
                          <a:latin typeface="Arial" panose="020B0604020202020204" pitchFamily="34" charset="0"/>
                          <a:cs typeface="Arial" panose="020B0604020202020204" pitchFamily="34" charset="0"/>
                        </a:rPr>
                        <a:t>- nombre: </a:t>
                      </a:r>
                      <a:r>
                        <a:rPr lang="es-PE" sz="1000" dirty="0" err="1">
                          <a:latin typeface="Arial" panose="020B0604020202020204" pitchFamily="34" charset="0"/>
                          <a:cs typeface="Arial" panose="020B0604020202020204" pitchFamily="34" charset="0"/>
                        </a:rPr>
                        <a:t>String</a:t>
                      </a:r>
                      <a:endParaRPr lang="es-PE" sz="1000" dirty="0">
                        <a:latin typeface="Arial" panose="020B0604020202020204" pitchFamily="34" charset="0"/>
                        <a:cs typeface="Arial" panose="020B0604020202020204" pitchFamily="34" charset="0"/>
                      </a:endParaRPr>
                    </a:p>
                    <a:p>
                      <a:pPr marL="0" indent="0">
                        <a:buFontTx/>
                        <a:buNone/>
                      </a:pP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listaVuelos</a:t>
                      </a:r>
                      <a:r>
                        <a:rPr lang="es-PE" sz="1000" dirty="0">
                          <a:latin typeface="Arial" panose="020B0604020202020204" pitchFamily="34" charset="0"/>
                          <a:cs typeface="Arial" panose="020B0604020202020204" pitchFamily="34" charset="0"/>
                        </a:rPr>
                        <a:t>: Vuelo[*]</a:t>
                      </a:r>
                    </a:p>
                    <a:p>
                      <a:pPr marL="0" indent="0">
                        <a:buFontTx/>
                        <a:buNone/>
                      </a:pP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numVuelo</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int</a:t>
                      </a:r>
                      <a:r>
                        <a:rPr lang="es-PE" sz="1000" dirty="0">
                          <a:latin typeface="Arial" panose="020B0604020202020204" pitchFamily="34" charset="0"/>
                          <a:cs typeface="Arial" panose="020B0604020202020204" pitchFamily="34" charset="0"/>
                        </a:rPr>
                        <a:t> = 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23351766"/>
                  </a:ext>
                </a:extLst>
              </a:tr>
              <a:tr h="370840">
                <a:tc>
                  <a:txBody>
                    <a:bodyPr/>
                    <a:lstStyle/>
                    <a:p>
                      <a:r>
                        <a:rPr lang="es-PE" sz="1000" dirty="0">
                          <a:latin typeface="Arial" panose="020B0604020202020204" pitchFamily="34" charset="0"/>
                          <a:cs typeface="Arial" panose="020B0604020202020204" pitchFamily="34" charset="0"/>
                        </a:rPr>
                        <a:t>+ Compañía(n: </a:t>
                      </a:r>
                      <a:r>
                        <a:rPr lang="es-PE" sz="1000" dirty="0" err="1">
                          <a:latin typeface="Arial" panose="020B0604020202020204" pitchFamily="34" charset="0"/>
                          <a:cs typeface="Arial" panose="020B0604020202020204" pitchFamily="34" charset="0"/>
                        </a:rPr>
                        <a:t>String</a:t>
                      </a:r>
                      <a:r>
                        <a:rPr lang="es-PE" sz="1000" dirty="0">
                          <a:latin typeface="Arial" panose="020B0604020202020204" pitchFamily="34" charset="0"/>
                          <a:cs typeface="Arial" panose="020B0604020202020204" pitchFamily="34" charset="0"/>
                        </a:rPr>
                        <a:t>)</a:t>
                      </a:r>
                    </a:p>
                    <a:p>
                      <a:r>
                        <a:rPr lang="es-PE" sz="1000" dirty="0">
                          <a:latin typeface="Arial" panose="020B0604020202020204" pitchFamily="34" charset="0"/>
                          <a:cs typeface="Arial" panose="020B0604020202020204" pitchFamily="34" charset="0"/>
                        </a:rPr>
                        <a:t>+ Compañía(n: </a:t>
                      </a:r>
                      <a:r>
                        <a:rPr lang="es-PE" sz="1000" dirty="0" err="1">
                          <a:latin typeface="Arial" panose="020B0604020202020204" pitchFamily="34" charset="0"/>
                          <a:cs typeface="Arial" panose="020B0604020202020204" pitchFamily="34" charset="0"/>
                        </a:rPr>
                        <a:t>String</a:t>
                      </a:r>
                      <a:r>
                        <a:rPr lang="es-PE" sz="1000" dirty="0">
                          <a:latin typeface="Arial" panose="020B0604020202020204" pitchFamily="34" charset="0"/>
                          <a:cs typeface="Arial" panose="020B0604020202020204" pitchFamily="34" charset="0"/>
                        </a:rPr>
                        <a:t>, v: Vuelo)</a:t>
                      </a:r>
                    </a:p>
                    <a:p>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insertarVuelo</a:t>
                      </a:r>
                      <a:r>
                        <a:rPr lang="es-PE" sz="1000" dirty="0">
                          <a:latin typeface="Arial" panose="020B0604020202020204" pitchFamily="34" charset="0"/>
                          <a:cs typeface="Arial" panose="020B0604020202020204" pitchFamily="34" charset="0"/>
                        </a:rPr>
                        <a:t>(vuelo: Vuelo): </a:t>
                      </a:r>
                      <a:r>
                        <a:rPr lang="es-PE" sz="1000" dirty="0" err="1">
                          <a:latin typeface="Arial" panose="020B0604020202020204" pitchFamily="34" charset="0"/>
                          <a:cs typeface="Arial" panose="020B0604020202020204" pitchFamily="34" charset="0"/>
                        </a:rPr>
                        <a:t>void</a:t>
                      </a:r>
                      <a:endParaRPr lang="es-PE" sz="1000" dirty="0">
                        <a:latin typeface="Arial" panose="020B0604020202020204" pitchFamily="34" charset="0"/>
                        <a:cs typeface="Arial" panose="020B0604020202020204" pitchFamily="34" charset="0"/>
                      </a:endParaRPr>
                    </a:p>
                    <a:p>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getNombre</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String</a:t>
                      </a:r>
                      <a:endParaRPr lang="es-PE" sz="1000" dirty="0">
                        <a:latin typeface="Arial" panose="020B0604020202020204" pitchFamily="34" charset="0"/>
                        <a:cs typeface="Arial" panose="020B0604020202020204" pitchFamily="34" charset="0"/>
                      </a:endParaRPr>
                    </a:p>
                    <a:p>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getNumeroVuelos</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int</a:t>
                      </a:r>
                      <a:endParaRPr lang="es-PE" sz="1000" dirty="0">
                        <a:latin typeface="Arial" panose="020B0604020202020204" pitchFamily="34" charset="0"/>
                        <a:cs typeface="Arial" panose="020B0604020202020204" pitchFamily="34" charset="0"/>
                      </a:endParaRPr>
                    </a:p>
                    <a:p>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getVuelo</a:t>
                      </a:r>
                      <a:r>
                        <a:rPr lang="es-PE" sz="1000" dirty="0">
                          <a:latin typeface="Arial" panose="020B0604020202020204" pitchFamily="34" charset="0"/>
                          <a:cs typeface="Arial" panose="020B0604020202020204" pitchFamily="34" charset="0"/>
                        </a:rPr>
                        <a:t>(i: </a:t>
                      </a:r>
                      <a:r>
                        <a:rPr lang="es-PE" sz="1000" dirty="0" err="1">
                          <a:latin typeface="Arial" panose="020B0604020202020204" pitchFamily="34" charset="0"/>
                          <a:cs typeface="Arial" panose="020B0604020202020204" pitchFamily="34" charset="0"/>
                        </a:rPr>
                        <a:t>int</a:t>
                      </a:r>
                      <a:r>
                        <a:rPr lang="es-PE" sz="1000" dirty="0">
                          <a:latin typeface="Arial" panose="020B0604020202020204" pitchFamily="34" charset="0"/>
                          <a:cs typeface="Arial" panose="020B0604020202020204" pitchFamily="34" charset="0"/>
                        </a:rPr>
                        <a:t>): Vuelo</a:t>
                      </a:r>
                    </a:p>
                    <a:p>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getVuelo</a:t>
                      </a:r>
                      <a:r>
                        <a:rPr lang="es-PE" sz="1000" dirty="0">
                          <a:latin typeface="Arial" panose="020B0604020202020204" pitchFamily="34" charset="0"/>
                          <a:cs typeface="Arial" panose="020B0604020202020204" pitchFamily="34" charset="0"/>
                        </a:rPr>
                        <a:t>(id: </a:t>
                      </a:r>
                      <a:r>
                        <a:rPr lang="es-PE" sz="1000" dirty="0" err="1">
                          <a:latin typeface="Arial" panose="020B0604020202020204" pitchFamily="34" charset="0"/>
                          <a:cs typeface="Arial" panose="020B0604020202020204" pitchFamily="34" charset="0"/>
                        </a:rPr>
                        <a:t>String</a:t>
                      </a:r>
                      <a:r>
                        <a:rPr lang="es-PE" sz="1000" dirty="0">
                          <a:latin typeface="Arial" panose="020B0604020202020204" pitchFamily="34" charset="0"/>
                          <a:cs typeface="Arial" panose="020B0604020202020204" pitchFamily="34" charset="0"/>
                        </a:rPr>
                        <a:t>): Vuelo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722385"/>
                  </a:ext>
                </a:extLst>
              </a:tr>
            </a:tbl>
          </a:graphicData>
        </a:graphic>
      </p:graphicFrame>
      <p:sp>
        <p:nvSpPr>
          <p:cNvPr id="13" name="Rectángulo 12">
            <a:extLst>
              <a:ext uri="{FF2B5EF4-FFF2-40B4-BE49-F238E27FC236}">
                <a16:creationId xmlns:a16="http://schemas.microsoft.com/office/drawing/2014/main" id="{E117BB61-EF77-4541-B6EB-E76FB19FED5E}"/>
              </a:ext>
            </a:extLst>
          </p:cNvPr>
          <p:cNvSpPr/>
          <p:nvPr/>
        </p:nvSpPr>
        <p:spPr>
          <a:xfrm>
            <a:off x="11078817" y="5777948"/>
            <a:ext cx="1113183" cy="10800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aphicFrame>
        <p:nvGraphicFramePr>
          <p:cNvPr id="14" name="Tabla 13">
            <a:extLst>
              <a:ext uri="{FF2B5EF4-FFF2-40B4-BE49-F238E27FC236}">
                <a16:creationId xmlns:a16="http://schemas.microsoft.com/office/drawing/2014/main" id="{DCC13AB3-3BC4-4B54-9E3A-3DFC9D8750E5}"/>
              </a:ext>
            </a:extLst>
          </p:cNvPr>
          <p:cNvGraphicFramePr>
            <a:graphicFrameLocks noGrp="1"/>
          </p:cNvGraphicFramePr>
          <p:nvPr>
            <p:extLst>
              <p:ext uri="{D42A27DB-BD31-4B8C-83A1-F6EECF244321}">
                <p14:modId xmlns:p14="http://schemas.microsoft.com/office/powerpoint/2010/main" val="1264047707"/>
              </p:ext>
            </p:extLst>
          </p:nvPr>
        </p:nvGraphicFramePr>
        <p:xfrm>
          <a:off x="8516733" y="5218815"/>
          <a:ext cx="2818294" cy="1530515"/>
        </p:xfrm>
        <a:graphic>
          <a:graphicData uri="http://schemas.openxmlformats.org/drawingml/2006/table">
            <a:tbl>
              <a:tblPr firstRow="1" bandRow="1">
                <a:tableStyleId>{912C8C85-51F0-491E-9774-3900AFEF0FD7}</a:tableStyleId>
              </a:tblPr>
              <a:tblGrid>
                <a:gridCol w="2818294">
                  <a:extLst>
                    <a:ext uri="{9D8B030D-6E8A-4147-A177-3AD203B41FA5}">
                      <a16:colId xmlns:a16="http://schemas.microsoft.com/office/drawing/2014/main" val="1073691434"/>
                    </a:ext>
                  </a:extLst>
                </a:gridCol>
              </a:tblGrid>
              <a:tr h="280835">
                <a:tc>
                  <a:txBody>
                    <a:bodyPr/>
                    <a:lstStyle/>
                    <a:p>
                      <a:pPr algn="ctr"/>
                      <a:r>
                        <a:rPr lang="es-PE" sz="1200" dirty="0">
                          <a:latin typeface="Arial" panose="020B0604020202020204" pitchFamily="34" charset="0"/>
                          <a:cs typeface="Arial" panose="020B0604020202020204" pitchFamily="34" charset="0"/>
                        </a:rPr>
                        <a:t>Pasajero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4951396"/>
                  </a:ext>
                </a:extLst>
              </a:tr>
              <a:tr h="370840">
                <a:tc>
                  <a:txBody>
                    <a:bodyPr/>
                    <a:lstStyle/>
                    <a:p>
                      <a:pPr marL="0" indent="0">
                        <a:buFontTx/>
                        <a:buNone/>
                      </a:pPr>
                      <a:r>
                        <a:rPr lang="es-PE" sz="1000" dirty="0">
                          <a:latin typeface="Arial" panose="020B0604020202020204" pitchFamily="34" charset="0"/>
                          <a:cs typeface="Arial" panose="020B0604020202020204" pitchFamily="34" charset="0"/>
                        </a:rPr>
                        <a:t>- nombre: </a:t>
                      </a:r>
                      <a:r>
                        <a:rPr lang="es-PE" sz="1000" dirty="0" err="1">
                          <a:latin typeface="Arial" panose="020B0604020202020204" pitchFamily="34" charset="0"/>
                          <a:cs typeface="Arial" panose="020B0604020202020204" pitchFamily="34" charset="0"/>
                        </a:rPr>
                        <a:t>String</a:t>
                      </a:r>
                      <a:endParaRPr lang="es-PE" sz="1000" dirty="0">
                        <a:latin typeface="Arial" panose="020B0604020202020204" pitchFamily="34" charset="0"/>
                        <a:cs typeface="Arial" panose="020B0604020202020204" pitchFamily="34" charset="0"/>
                      </a:endParaRPr>
                    </a:p>
                    <a:p>
                      <a:pPr marL="0" indent="0">
                        <a:buFontTx/>
                        <a:buNone/>
                      </a:pPr>
                      <a:r>
                        <a:rPr lang="es-PE" sz="1000" dirty="0">
                          <a:latin typeface="Arial" panose="020B0604020202020204" pitchFamily="34" charset="0"/>
                          <a:cs typeface="Arial" panose="020B0604020202020204" pitchFamily="34" charset="0"/>
                        </a:rPr>
                        <a:t>- pasaporte: </a:t>
                      </a:r>
                      <a:r>
                        <a:rPr lang="es-PE" sz="1000" dirty="0" err="1">
                          <a:latin typeface="Arial" panose="020B0604020202020204" pitchFamily="34" charset="0"/>
                          <a:cs typeface="Arial" panose="020B0604020202020204" pitchFamily="34" charset="0"/>
                        </a:rPr>
                        <a:t>String</a:t>
                      </a:r>
                      <a:endParaRPr lang="es-PE" sz="1000" dirty="0">
                        <a:latin typeface="Arial" panose="020B0604020202020204" pitchFamily="34" charset="0"/>
                        <a:cs typeface="Arial" panose="020B0604020202020204" pitchFamily="34" charset="0"/>
                      </a:endParaRPr>
                    </a:p>
                    <a:p>
                      <a:pPr marL="0" indent="0">
                        <a:buFontTx/>
                        <a:buNone/>
                      </a:pPr>
                      <a:r>
                        <a:rPr lang="es-PE" sz="1000" dirty="0">
                          <a:latin typeface="Arial" panose="020B0604020202020204" pitchFamily="34" charset="0"/>
                          <a:cs typeface="Arial" panose="020B0604020202020204" pitchFamily="34" charset="0"/>
                        </a:rPr>
                        <a:t>- nacionalidad: </a:t>
                      </a:r>
                      <a:r>
                        <a:rPr lang="es-PE" sz="1000" dirty="0" err="1">
                          <a:latin typeface="Arial" panose="020B0604020202020204" pitchFamily="34" charset="0"/>
                          <a:cs typeface="Arial" panose="020B0604020202020204" pitchFamily="34" charset="0"/>
                        </a:rPr>
                        <a:t>String</a:t>
                      </a:r>
                      <a:endParaRPr lang="es-PE" sz="1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23351766"/>
                  </a:ext>
                </a:extLst>
              </a:tr>
              <a:tr h="370840">
                <a:tc>
                  <a:txBody>
                    <a:bodyPr/>
                    <a:lstStyle/>
                    <a:p>
                      <a:r>
                        <a:rPr lang="es-PE" sz="1000" dirty="0">
                          <a:latin typeface="Arial" panose="020B0604020202020204" pitchFamily="34" charset="0"/>
                          <a:cs typeface="Arial" panose="020B0604020202020204" pitchFamily="34" charset="0"/>
                        </a:rPr>
                        <a:t>+ Pasajero(n: </a:t>
                      </a:r>
                      <a:r>
                        <a:rPr lang="es-PE" sz="1000" dirty="0" err="1">
                          <a:latin typeface="Arial" panose="020B0604020202020204" pitchFamily="34" charset="0"/>
                          <a:cs typeface="Arial" panose="020B0604020202020204" pitchFamily="34" charset="0"/>
                        </a:rPr>
                        <a:t>String</a:t>
                      </a:r>
                      <a:r>
                        <a:rPr lang="es-PE" sz="1000" dirty="0">
                          <a:latin typeface="Arial" panose="020B0604020202020204" pitchFamily="34" charset="0"/>
                          <a:cs typeface="Arial" panose="020B0604020202020204" pitchFamily="34" charset="0"/>
                        </a:rPr>
                        <a:t>, p:String, </a:t>
                      </a:r>
                      <a:r>
                        <a:rPr lang="es-PE" sz="1000" dirty="0" err="1">
                          <a:latin typeface="Arial" panose="020B0604020202020204" pitchFamily="34" charset="0"/>
                          <a:cs typeface="Arial" panose="020B0604020202020204" pitchFamily="34" charset="0"/>
                        </a:rPr>
                        <a:t>nacio:String</a:t>
                      </a:r>
                      <a:r>
                        <a:rPr lang="es-PE" sz="1000" dirty="0">
                          <a:latin typeface="Arial" panose="020B0604020202020204" pitchFamily="34" charset="0"/>
                          <a:cs typeface="Arial" panose="020B0604020202020204" pitchFamily="34" charset="0"/>
                        </a:rPr>
                        <a:t>)</a:t>
                      </a:r>
                    </a:p>
                    <a:p>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getNombre</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String</a:t>
                      </a:r>
                      <a:endParaRPr lang="es-PE" sz="1000" dirty="0">
                        <a:latin typeface="Arial" panose="020B0604020202020204" pitchFamily="34" charset="0"/>
                        <a:cs typeface="Arial" panose="020B0604020202020204" pitchFamily="34" charset="0"/>
                      </a:endParaRPr>
                    </a:p>
                    <a:p>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getPasaporte</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String</a:t>
                      </a:r>
                      <a:endParaRPr lang="es-PE" sz="1000" dirty="0">
                        <a:latin typeface="Arial" panose="020B0604020202020204" pitchFamily="34" charset="0"/>
                        <a:cs typeface="Arial" panose="020B0604020202020204" pitchFamily="34" charset="0"/>
                      </a:endParaRPr>
                    </a:p>
                    <a:p>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getNacionalidad</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String</a:t>
                      </a:r>
                      <a:endParaRPr lang="es-PE" sz="1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722385"/>
                  </a:ext>
                </a:extLst>
              </a:tr>
            </a:tbl>
          </a:graphicData>
        </a:graphic>
      </p:graphicFrame>
      <p:graphicFrame>
        <p:nvGraphicFramePr>
          <p:cNvPr id="15" name="Tabla 14">
            <a:extLst>
              <a:ext uri="{FF2B5EF4-FFF2-40B4-BE49-F238E27FC236}">
                <a16:creationId xmlns:a16="http://schemas.microsoft.com/office/drawing/2014/main" id="{BB7B69F8-3607-426D-A3AC-606D2CB002EF}"/>
              </a:ext>
            </a:extLst>
          </p:cNvPr>
          <p:cNvGraphicFramePr>
            <a:graphicFrameLocks noGrp="1"/>
          </p:cNvGraphicFramePr>
          <p:nvPr>
            <p:extLst>
              <p:ext uri="{D42A27DB-BD31-4B8C-83A1-F6EECF244321}">
                <p14:modId xmlns:p14="http://schemas.microsoft.com/office/powerpoint/2010/main" val="3687842798"/>
              </p:ext>
            </p:extLst>
          </p:nvPr>
        </p:nvGraphicFramePr>
        <p:xfrm>
          <a:off x="7792281" y="1639460"/>
          <a:ext cx="4267199" cy="3048000"/>
        </p:xfrm>
        <a:graphic>
          <a:graphicData uri="http://schemas.openxmlformats.org/drawingml/2006/table">
            <a:tbl>
              <a:tblPr firstRow="1" bandRow="1">
                <a:tableStyleId>{912C8C85-51F0-491E-9774-3900AFEF0FD7}</a:tableStyleId>
              </a:tblPr>
              <a:tblGrid>
                <a:gridCol w="4267199">
                  <a:extLst>
                    <a:ext uri="{9D8B030D-6E8A-4147-A177-3AD203B41FA5}">
                      <a16:colId xmlns:a16="http://schemas.microsoft.com/office/drawing/2014/main" val="1073691434"/>
                    </a:ext>
                  </a:extLst>
                </a:gridCol>
              </a:tblGrid>
              <a:tr h="221200">
                <a:tc>
                  <a:txBody>
                    <a:bodyPr/>
                    <a:lstStyle/>
                    <a:p>
                      <a:pPr algn="ctr"/>
                      <a:r>
                        <a:rPr lang="es-PE" sz="1200" dirty="0">
                          <a:latin typeface="Arial" panose="020B0604020202020204" pitchFamily="34" charset="0"/>
                          <a:cs typeface="Arial" panose="020B0604020202020204" pitchFamily="34" charset="0"/>
                        </a:rPr>
                        <a:t>Vuelo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4951396"/>
                  </a:ext>
                </a:extLst>
              </a:tr>
              <a:tr h="370840">
                <a:tc>
                  <a:txBody>
                    <a:bodyPr/>
                    <a:lstStyle/>
                    <a:p>
                      <a:pPr marL="0" indent="0">
                        <a:buFontTx/>
                        <a:buNone/>
                      </a:pPr>
                      <a:r>
                        <a:rPr lang="es-PE" sz="1000" dirty="0">
                          <a:latin typeface="Arial" panose="020B0604020202020204" pitchFamily="34" charset="0"/>
                          <a:cs typeface="Arial" panose="020B0604020202020204" pitchFamily="34" charset="0"/>
                        </a:rPr>
                        <a:t>- identificador: </a:t>
                      </a:r>
                      <a:r>
                        <a:rPr lang="es-PE" sz="1000" dirty="0" err="1">
                          <a:latin typeface="Arial" panose="020B0604020202020204" pitchFamily="34" charset="0"/>
                          <a:cs typeface="Arial" panose="020B0604020202020204" pitchFamily="34" charset="0"/>
                        </a:rPr>
                        <a:t>String</a:t>
                      </a:r>
                      <a:endParaRPr lang="es-PE" sz="1000" dirty="0">
                        <a:latin typeface="Arial" panose="020B0604020202020204" pitchFamily="34" charset="0"/>
                        <a:cs typeface="Arial" panose="020B0604020202020204" pitchFamily="34" charset="0"/>
                      </a:endParaRPr>
                    </a:p>
                    <a:p>
                      <a:pPr marL="0" indent="0">
                        <a:buFontTx/>
                        <a:buNone/>
                      </a:pP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ciudadOrigen</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String</a:t>
                      </a:r>
                      <a:endParaRPr lang="es-PE" sz="1000" dirty="0">
                        <a:latin typeface="Arial" panose="020B0604020202020204" pitchFamily="34" charset="0"/>
                        <a:cs typeface="Arial" panose="020B0604020202020204" pitchFamily="34" charset="0"/>
                      </a:endParaRPr>
                    </a:p>
                    <a:p>
                      <a:pPr marL="0" indent="0">
                        <a:buFontTx/>
                        <a:buNone/>
                      </a:pP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ciudadDestino</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String</a:t>
                      </a:r>
                      <a:endParaRPr lang="es-PE" sz="1000" dirty="0">
                        <a:latin typeface="Arial" panose="020B0604020202020204" pitchFamily="34" charset="0"/>
                        <a:cs typeface="Arial" panose="020B0604020202020204" pitchFamily="34" charset="0"/>
                      </a:endParaRPr>
                    </a:p>
                    <a:p>
                      <a:pPr marL="0" indent="0">
                        <a:buFontTx/>
                        <a:buNone/>
                      </a:pPr>
                      <a:r>
                        <a:rPr lang="es-PE" sz="1000" dirty="0">
                          <a:latin typeface="Arial" panose="020B0604020202020204" pitchFamily="34" charset="0"/>
                          <a:cs typeface="Arial" panose="020B0604020202020204" pitchFamily="34" charset="0"/>
                        </a:rPr>
                        <a:t>- precio: </a:t>
                      </a:r>
                      <a:r>
                        <a:rPr lang="es-PE" sz="1000" dirty="0" err="1">
                          <a:latin typeface="Arial" panose="020B0604020202020204" pitchFamily="34" charset="0"/>
                          <a:cs typeface="Arial" panose="020B0604020202020204" pitchFamily="34" charset="0"/>
                        </a:rPr>
                        <a:t>double</a:t>
                      </a:r>
                      <a:endParaRPr lang="es-PE" sz="1000" dirty="0">
                        <a:latin typeface="Arial" panose="020B0604020202020204" pitchFamily="34" charset="0"/>
                        <a:cs typeface="Arial" panose="020B0604020202020204" pitchFamily="34" charset="0"/>
                      </a:endParaRPr>
                    </a:p>
                    <a:p>
                      <a:pPr marL="0" indent="0">
                        <a:buFontTx/>
                        <a:buNone/>
                      </a:pP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numMaxPasajeros</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int</a:t>
                      </a:r>
                      <a:endParaRPr lang="es-PE" sz="1000" dirty="0">
                        <a:latin typeface="Arial" panose="020B0604020202020204" pitchFamily="34" charset="0"/>
                        <a:cs typeface="Arial" panose="020B0604020202020204" pitchFamily="34" charset="0"/>
                      </a:endParaRPr>
                    </a:p>
                    <a:p>
                      <a:pPr marL="0" indent="0">
                        <a:buFontTx/>
                        <a:buNone/>
                      </a:pP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numActualPasajeros</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int</a:t>
                      </a:r>
                      <a:endParaRPr lang="es-PE" sz="1000" dirty="0">
                        <a:latin typeface="Arial" panose="020B0604020202020204" pitchFamily="34" charset="0"/>
                        <a:cs typeface="Arial" panose="020B0604020202020204" pitchFamily="34" charset="0"/>
                      </a:endParaRPr>
                    </a:p>
                    <a:p>
                      <a:pPr marL="0" indent="0">
                        <a:buFontTx/>
                        <a:buNone/>
                      </a:pP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listaPasajeros</a:t>
                      </a:r>
                      <a:r>
                        <a:rPr lang="es-PE" sz="1000" dirty="0">
                          <a:latin typeface="Arial" panose="020B0604020202020204" pitchFamily="34" charset="0"/>
                          <a:cs typeface="Arial" panose="020B0604020202020204" pitchFamily="34" charset="0"/>
                        </a:rPr>
                        <a:t>: Pasajero[*]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23351766"/>
                  </a:ext>
                </a:extLst>
              </a:tr>
              <a:tr h="370840">
                <a:tc>
                  <a:txBody>
                    <a:bodyPr/>
                    <a:lstStyle/>
                    <a:p>
                      <a:r>
                        <a:rPr lang="es-PE" sz="1000" dirty="0">
                          <a:latin typeface="Arial" panose="020B0604020202020204" pitchFamily="34" charset="0"/>
                          <a:cs typeface="Arial" panose="020B0604020202020204" pitchFamily="34" charset="0"/>
                        </a:rPr>
                        <a:t>+ Vuelo(id: </a:t>
                      </a:r>
                      <a:r>
                        <a:rPr lang="es-PE" sz="1000" dirty="0" err="1">
                          <a:latin typeface="Arial" panose="020B0604020202020204" pitchFamily="34" charset="0"/>
                          <a:cs typeface="Arial" panose="020B0604020202020204" pitchFamily="34" charset="0"/>
                        </a:rPr>
                        <a:t>String</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ciudadO</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String</a:t>
                      </a:r>
                      <a:r>
                        <a:rPr lang="es-PE" sz="1000" dirty="0">
                          <a:latin typeface="Arial" panose="020B0604020202020204" pitchFamily="34" charset="0"/>
                          <a:cs typeface="Arial" panose="020B0604020202020204" pitchFamily="34" charset="0"/>
                        </a:rPr>
                        <a:t>, ciudad: </a:t>
                      </a:r>
                      <a:r>
                        <a:rPr lang="es-PE" sz="1000" dirty="0" err="1">
                          <a:latin typeface="Arial" panose="020B0604020202020204" pitchFamily="34" charset="0"/>
                          <a:cs typeface="Arial" panose="020B0604020202020204" pitchFamily="34" charset="0"/>
                        </a:rPr>
                        <a:t>String</a:t>
                      </a:r>
                      <a:r>
                        <a:rPr lang="es-PE" sz="1000" dirty="0">
                          <a:latin typeface="Arial" panose="020B0604020202020204" pitchFamily="34" charset="0"/>
                          <a:cs typeface="Arial" panose="020B0604020202020204" pitchFamily="34" charset="0"/>
                        </a:rPr>
                        <a:t>, p: </a:t>
                      </a:r>
                      <a:r>
                        <a:rPr lang="es-PE" sz="1000" dirty="0" err="1">
                          <a:latin typeface="Arial" panose="020B0604020202020204" pitchFamily="34" charset="0"/>
                          <a:cs typeface="Arial" panose="020B0604020202020204" pitchFamily="34" charset="0"/>
                        </a:rPr>
                        <a:t>double</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max</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int</a:t>
                      </a:r>
                      <a:r>
                        <a:rPr lang="es-PE" sz="1000" dirty="0">
                          <a:latin typeface="Arial" panose="020B0604020202020204" pitchFamily="34" charset="0"/>
                          <a:cs typeface="Arial" panose="020B0604020202020204" pitchFamily="34" charset="0"/>
                        </a:rPr>
                        <a:t>)</a:t>
                      </a:r>
                    </a:p>
                    <a:p>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getIdentificador</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String</a:t>
                      </a:r>
                      <a:endParaRPr lang="es-PE" sz="1000" dirty="0">
                        <a:latin typeface="Arial" panose="020B0604020202020204" pitchFamily="34" charset="0"/>
                        <a:cs typeface="Arial" panose="020B0604020202020204" pitchFamily="34" charset="0"/>
                      </a:endParaRPr>
                    </a:p>
                    <a:p>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insertarPasajero</a:t>
                      </a:r>
                      <a:r>
                        <a:rPr lang="es-PE" sz="1000" dirty="0">
                          <a:latin typeface="Arial" panose="020B0604020202020204" pitchFamily="34" charset="0"/>
                          <a:cs typeface="Arial" panose="020B0604020202020204" pitchFamily="34" charset="0"/>
                        </a:rPr>
                        <a:t>(p: Pasajero): </a:t>
                      </a:r>
                      <a:r>
                        <a:rPr lang="es-PE" sz="1000" dirty="0" err="1">
                          <a:latin typeface="Arial" panose="020B0604020202020204" pitchFamily="34" charset="0"/>
                          <a:cs typeface="Arial" panose="020B0604020202020204" pitchFamily="34" charset="0"/>
                        </a:rPr>
                        <a:t>void</a:t>
                      </a:r>
                      <a:endParaRPr lang="es-PE" sz="1000" dirty="0">
                        <a:latin typeface="Arial" panose="020B0604020202020204" pitchFamily="34" charset="0"/>
                        <a:cs typeface="Arial" panose="020B0604020202020204" pitchFamily="34" charset="0"/>
                      </a:endParaRPr>
                    </a:p>
                    <a:p>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getCiudadOrigen</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String</a:t>
                      </a:r>
                      <a:endParaRPr lang="es-PE" sz="1000" dirty="0">
                        <a:latin typeface="Arial" panose="020B0604020202020204" pitchFamily="34" charset="0"/>
                        <a:cs typeface="Arial" panose="020B0604020202020204" pitchFamily="34" charset="0"/>
                      </a:endParaRPr>
                    </a:p>
                    <a:p>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getCiudadDestino</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String</a:t>
                      </a:r>
                      <a:endParaRPr lang="es-PE" sz="1000" dirty="0">
                        <a:latin typeface="Arial" panose="020B0604020202020204" pitchFamily="34" charset="0"/>
                        <a:cs typeface="Arial" panose="020B0604020202020204" pitchFamily="34" charset="0"/>
                      </a:endParaRPr>
                    </a:p>
                    <a:p>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getPrecio</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double</a:t>
                      </a:r>
                      <a:endParaRPr lang="es-PE" sz="1000" dirty="0">
                        <a:latin typeface="Arial" panose="020B0604020202020204" pitchFamily="34" charset="0"/>
                        <a:cs typeface="Arial" panose="020B0604020202020204" pitchFamily="34" charset="0"/>
                      </a:endParaRPr>
                    </a:p>
                    <a:p>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getNumMaxPasajeros</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int</a:t>
                      </a:r>
                      <a:endParaRPr lang="es-PE" sz="1000" dirty="0">
                        <a:latin typeface="Arial" panose="020B0604020202020204" pitchFamily="34" charset="0"/>
                        <a:cs typeface="Arial" panose="020B0604020202020204" pitchFamily="34" charset="0"/>
                      </a:endParaRPr>
                    </a:p>
                    <a:p>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getNumActualPasajeros</a:t>
                      </a:r>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int</a:t>
                      </a:r>
                      <a:endParaRPr lang="es-PE" sz="1000" dirty="0">
                        <a:latin typeface="Arial" panose="020B0604020202020204" pitchFamily="34" charset="0"/>
                        <a:cs typeface="Arial" panose="020B0604020202020204" pitchFamily="34" charset="0"/>
                      </a:endParaRPr>
                    </a:p>
                    <a:p>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getPasajero</a:t>
                      </a:r>
                      <a:r>
                        <a:rPr lang="es-PE" sz="1000" dirty="0">
                          <a:latin typeface="Arial" panose="020B0604020202020204" pitchFamily="34" charset="0"/>
                          <a:cs typeface="Arial" panose="020B0604020202020204" pitchFamily="34" charset="0"/>
                        </a:rPr>
                        <a:t>(i: </a:t>
                      </a:r>
                      <a:r>
                        <a:rPr lang="es-PE" sz="1000" dirty="0" err="1">
                          <a:latin typeface="Arial" panose="020B0604020202020204" pitchFamily="34" charset="0"/>
                          <a:cs typeface="Arial" panose="020B0604020202020204" pitchFamily="34" charset="0"/>
                        </a:rPr>
                        <a:t>int</a:t>
                      </a:r>
                      <a:r>
                        <a:rPr lang="es-PE" sz="1000" dirty="0">
                          <a:latin typeface="Arial" panose="020B0604020202020204" pitchFamily="34" charset="0"/>
                          <a:cs typeface="Arial" panose="020B0604020202020204" pitchFamily="34" charset="0"/>
                        </a:rPr>
                        <a:t>): Pasajero</a:t>
                      </a:r>
                    </a:p>
                    <a:p>
                      <a:r>
                        <a:rPr lang="es-PE" sz="1000" dirty="0">
                          <a:latin typeface="Arial" panose="020B0604020202020204" pitchFamily="34" charset="0"/>
                          <a:cs typeface="Arial" panose="020B0604020202020204" pitchFamily="34" charset="0"/>
                        </a:rPr>
                        <a:t>+ </a:t>
                      </a:r>
                      <a:r>
                        <a:rPr lang="es-PE" sz="1000" dirty="0" err="1">
                          <a:latin typeface="Arial" panose="020B0604020202020204" pitchFamily="34" charset="0"/>
                          <a:cs typeface="Arial" panose="020B0604020202020204" pitchFamily="34" charset="0"/>
                        </a:rPr>
                        <a:t>getPasajero</a:t>
                      </a:r>
                      <a:r>
                        <a:rPr lang="es-PE" sz="1000" dirty="0">
                          <a:latin typeface="Arial" panose="020B0604020202020204" pitchFamily="34" charset="0"/>
                          <a:cs typeface="Arial" panose="020B0604020202020204" pitchFamily="34" charset="0"/>
                        </a:rPr>
                        <a:t>(pasaporte: </a:t>
                      </a:r>
                      <a:r>
                        <a:rPr lang="es-PE" sz="1000" dirty="0" err="1">
                          <a:latin typeface="Arial" panose="020B0604020202020204" pitchFamily="34" charset="0"/>
                          <a:cs typeface="Arial" panose="020B0604020202020204" pitchFamily="34" charset="0"/>
                        </a:rPr>
                        <a:t>String</a:t>
                      </a:r>
                      <a:r>
                        <a:rPr lang="es-PE" sz="1000" dirty="0">
                          <a:latin typeface="Arial" panose="020B0604020202020204" pitchFamily="34" charset="0"/>
                          <a:cs typeface="Arial" panose="020B0604020202020204" pitchFamily="34" charset="0"/>
                        </a:rPr>
                        <a:t>): Pasajero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722385"/>
                  </a:ext>
                </a:extLst>
              </a:tr>
            </a:tbl>
          </a:graphicData>
        </a:graphic>
      </p:graphicFrame>
      <p:cxnSp>
        <p:nvCxnSpPr>
          <p:cNvPr id="16" name="Conector recto 15">
            <a:extLst>
              <a:ext uri="{FF2B5EF4-FFF2-40B4-BE49-F238E27FC236}">
                <a16:creationId xmlns:a16="http://schemas.microsoft.com/office/drawing/2014/main" id="{1BA6EA5F-12B7-466D-A1DB-1F5F1E0C257D}"/>
              </a:ext>
            </a:extLst>
          </p:cNvPr>
          <p:cNvCxnSpPr>
            <a:cxnSpLocks/>
            <a:stCxn id="15" idx="2"/>
            <a:endCxn id="14" idx="0"/>
          </p:cNvCxnSpPr>
          <p:nvPr/>
        </p:nvCxnSpPr>
        <p:spPr>
          <a:xfrm>
            <a:off x="9925880" y="4687460"/>
            <a:ext cx="0" cy="5313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CuadroTexto 16">
            <a:extLst>
              <a:ext uri="{FF2B5EF4-FFF2-40B4-BE49-F238E27FC236}">
                <a16:creationId xmlns:a16="http://schemas.microsoft.com/office/drawing/2014/main" id="{C8D81C01-3CFD-42DD-8003-3823567D8265}"/>
              </a:ext>
            </a:extLst>
          </p:cNvPr>
          <p:cNvSpPr txBox="1"/>
          <p:nvPr/>
        </p:nvSpPr>
        <p:spPr>
          <a:xfrm>
            <a:off x="9634330" y="4925479"/>
            <a:ext cx="397567" cy="369332"/>
          </a:xfrm>
          <a:prstGeom prst="rect">
            <a:avLst/>
          </a:prstGeom>
          <a:noFill/>
        </p:spPr>
        <p:txBody>
          <a:bodyPr wrap="square" rtlCol="0">
            <a:spAutoFit/>
          </a:bodyPr>
          <a:lstStyle/>
          <a:p>
            <a:r>
              <a:rPr lang="es-PE" dirty="0"/>
              <a:t>*</a:t>
            </a:r>
          </a:p>
        </p:txBody>
      </p:sp>
      <p:cxnSp>
        <p:nvCxnSpPr>
          <p:cNvPr id="19" name="Conector recto 18">
            <a:extLst>
              <a:ext uri="{FF2B5EF4-FFF2-40B4-BE49-F238E27FC236}">
                <a16:creationId xmlns:a16="http://schemas.microsoft.com/office/drawing/2014/main" id="{1C4A5FB8-BC3E-4414-9DF0-31644FC126A3}"/>
              </a:ext>
            </a:extLst>
          </p:cNvPr>
          <p:cNvCxnSpPr>
            <a:cxnSpLocks/>
            <a:stCxn id="7" idx="3"/>
            <a:endCxn id="15" idx="1"/>
          </p:cNvCxnSpPr>
          <p:nvPr/>
        </p:nvCxnSpPr>
        <p:spPr>
          <a:xfrm>
            <a:off x="6877879" y="3163460"/>
            <a:ext cx="91440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CuadroTexto 20">
            <a:extLst>
              <a:ext uri="{FF2B5EF4-FFF2-40B4-BE49-F238E27FC236}">
                <a16:creationId xmlns:a16="http://schemas.microsoft.com/office/drawing/2014/main" id="{9290F141-CC0E-4CAB-8C58-A5CAA3B3B5A6}"/>
              </a:ext>
            </a:extLst>
          </p:cNvPr>
          <p:cNvSpPr txBox="1"/>
          <p:nvPr/>
        </p:nvSpPr>
        <p:spPr>
          <a:xfrm>
            <a:off x="7533857" y="3103301"/>
            <a:ext cx="397567" cy="369332"/>
          </a:xfrm>
          <a:prstGeom prst="rect">
            <a:avLst/>
          </a:prstGeom>
          <a:noFill/>
        </p:spPr>
        <p:txBody>
          <a:bodyPr wrap="square" rtlCol="0">
            <a:spAutoFit/>
          </a:bodyPr>
          <a:lstStyle/>
          <a:p>
            <a:r>
              <a:rPr lang="es-PE" dirty="0"/>
              <a:t>*</a:t>
            </a:r>
          </a:p>
        </p:txBody>
      </p:sp>
    </p:spTree>
    <p:extLst>
      <p:ext uri="{BB962C8B-B14F-4D97-AF65-F5344CB8AC3E}">
        <p14:creationId xmlns:p14="http://schemas.microsoft.com/office/powerpoint/2010/main" val="18121305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down)">
                                      <p:cBhvr>
                                        <p:cTn id="12" dur="500"/>
                                        <p:tgtEl>
                                          <p:spTgt spid="19"/>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down)">
                                      <p:cBhvr>
                                        <p:cTn id="1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Letras en madera">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Madera</Template>
  <TotalTime>511</TotalTime>
  <Words>3017</Words>
  <Application>Microsoft Office PowerPoint</Application>
  <PresentationFormat>Panorámica</PresentationFormat>
  <Paragraphs>352</Paragraphs>
  <Slides>15</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15</vt:i4>
      </vt:variant>
    </vt:vector>
  </HeadingPairs>
  <TitlesOfParts>
    <vt:vector size="20" baseType="lpstr">
      <vt:lpstr>Arial</vt:lpstr>
      <vt:lpstr>Rockwell</vt:lpstr>
      <vt:lpstr>Rockwell Condensed</vt:lpstr>
      <vt:lpstr>Wingdings</vt:lpstr>
      <vt:lpstr>Letras en madera</vt:lpstr>
      <vt:lpstr>Proyecto POO: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POO:</dc:title>
  <dc:creator>ATS</dc:creator>
  <cp:lastModifiedBy>ATS</cp:lastModifiedBy>
  <cp:revision>17</cp:revision>
  <dcterms:created xsi:type="dcterms:W3CDTF">2017-09-03T16:42:52Z</dcterms:created>
  <dcterms:modified xsi:type="dcterms:W3CDTF">2017-09-04T16:59:31Z</dcterms:modified>
</cp:coreProperties>
</file>