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4"/>
    <p:restoredTop sz="94715"/>
  </p:normalViewPr>
  <p:slideViewPr>
    <p:cSldViewPr snapToGrid="0" snapToObjects="1">
      <p:cViewPr varScale="1">
        <p:scale>
          <a:sx n="122" d="100"/>
          <a:sy n="122" d="100"/>
        </p:scale>
        <p:origin x="15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14000"/>
            <a:lum/>
          </a:blip>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7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2013-2017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tg1539@nyu.edu" TargetMode="External"/><Relationship Id="rId3" Type="http://schemas.openxmlformats.org/officeDocument/2006/relationships/hyperlink" Target="mailto:yz3940@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27" name="Big Data Applications Symposium - Fall 2017"/>
          <p:cNvSpPr txBox="1">
            <a:spLocks noGrp="1"/>
          </p:cNvSpPr>
          <p:nvPr>
            <p:ph type="title"/>
          </p:nvPr>
        </p:nvSpPr>
        <p:spPr>
          <a:prstGeom prst="rect">
            <a:avLst/>
          </a:prstGeom>
        </p:spPr>
        <p:txBody>
          <a:bodyPr/>
          <a:lstStyle>
            <a:lvl1pPr>
              <a:defRPr sz="2800">
                <a:latin typeface="Century"/>
                <a:ea typeface="Century"/>
                <a:cs typeface="Century"/>
                <a:sym typeface="Century"/>
              </a:defRPr>
            </a:lvl1pPr>
          </a:lstStyle>
          <a:p>
            <a:r>
              <a:t>Big Data Applications Symposium - Fall 2017</a:t>
            </a:r>
          </a:p>
        </p:txBody>
      </p:sp>
      <p:sp>
        <p:nvSpPr>
          <p:cNvPr id="28" name="Project Name:  &lt; Enter your project name here &gt;…"/>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a:t>Project Name:  </a:t>
            </a:r>
            <a:r>
              <a:rPr lang="en-US" dirty="0" smtClean="0">
                <a:solidFill>
                  <a:srgbClr val="0070C0"/>
                </a:solidFill>
              </a:rPr>
              <a:t>A Study on the Relationship Between Housing Prices and the Air Quality, Metro Stations and Crimes in New York City</a:t>
            </a:r>
            <a:endParaRPr dirty="0">
              <a:solidFill>
                <a:srgbClr val="0070C0"/>
              </a:solidFill>
            </a:endParaRPr>
          </a:p>
          <a:p>
            <a:pPr marL="0" indent="0">
              <a:buSzTx/>
              <a:buFont typeface="Wingdings"/>
              <a:buNone/>
              <a:defRPr>
                <a:solidFill>
                  <a:srgbClr val="00B0F0"/>
                </a:solidFill>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Team:  </a:t>
            </a:r>
          </a:p>
          <a:p>
            <a:pPr marL="0" indent="0">
              <a:buSzTx/>
              <a:buFont typeface="Wingdings"/>
              <a:buNone/>
              <a:defRPr>
                <a:latin typeface="Century"/>
                <a:ea typeface="Century"/>
                <a:cs typeface="Century"/>
                <a:sym typeface="Century"/>
              </a:defRPr>
            </a:pPr>
            <a:r>
              <a:rPr lang="en-US" dirty="0" smtClean="0">
                <a:solidFill>
                  <a:srgbClr val="0070C0"/>
                </a:solidFill>
              </a:rPr>
              <a:t>Taikun Guo </a:t>
            </a:r>
            <a:r>
              <a:rPr lang="en-US" dirty="0" smtClean="0">
                <a:solidFill>
                  <a:srgbClr val="0070C0"/>
                </a:solidFill>
                <a:hlinkClick r:id="rId2"/>
              </a:rPr>
              <a:t>tg1539@nyu.edu</a:t>
            </a:r>
            <a:endParaRPr lang="en-US" dirty="0" smtClean="0">
              <a:solidFill>
                <a:srgbClr val="0070C0"/>
              </a:solidFill>
            </a:endParaRPr>
          </a:p>
          <a:p>
            <a:pPr marL="0" indent="0">
              <a:buSzTx/>
              <a:buFont typeface="Wingdings"/>
              <a:buNone/>
              <a:defRPr>
                <a:latin typeface="Century"/>
                <a:ea typeface="Century"/>
                <a:cs typeface="Century"/>
                <a:sym typeface="Century"/>
              </a:defRPr>
            </a:pPr>
            <a:r>
              <a:rPr lang="en-US" dirty="0" smtClean="0">
                <a:solidFill>
                  <a:srgbClr val="0070C0"/>
                </a:solidFill>
              </a:rPr>
              <a:t>Yi Zhang </a:t>
            </a:r>
            <a:r>
              <a:rPr lang="en-US" dirty="0" smtClean="0">
                <a:solidFill>
                  <a:srgbClr val="0070C0"/>
                </a:solidFill>
                <a:hlinkClick r:id="rId3"/>
              </a:rPr>
              <a:t>yz3940@nyu.edu</a:t>
            </a:r>
            <a:endParaRPr dirty="0">
              <a:solidFill>
                <a:srgbClr val="0070C0"/>
              </a:solidFill>
            </a:endParaRPr>
          </a:p>
          <a:p>
            <a:pPr marL="0" indent="0">
              <a:buSzTx/>
              <a:buFont typeface="Wingdings"/>
              <a:buNone/>
              <a:defRPr>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Abstract:  </a:t>
            </a:r>
            <a:r>
              <a:rPr lang="en-US" dirty="0" smtClean="0">
                <a:solidFill>
                  <a:srgbClr val="0070C0"/>
                </a:solidFill>
              </a:rPr>
              <a:t>In this study, we mainly focus on the factors of the air quality, metro stations and crimes, and exploit how they influenced the housing prices in New York City from 2010 till now.</a:t>
            </a:r>
            <a:endParaRPr dirty="0">
              <a:solidFill>
                <a:srgbClr val="0070C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63"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64"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dirty="0"/>
          </a:p>
          <a:p>
            <a:pPr>
              <a:lnSpc>
                <a:spcPct val="80000"/>
              </a:lnSpc>
              <a:buSzTx/>
              <a:buFont typeface="Wingdings"/>
              <a:buNone/>
              <a:defRPr sz="5400">
                <a:solidFill>
                  <a:srgbClr val="00B0F0"/>
                </a:solidFill>
                <a:latin typeface="Century"/>
                <a:ea typeface="Century"/>
                <a:cs typeface="Century"/>
                <a:sym typeface="Century"/>
              </a:defRPr>
            </a:pPr>
            <a:endParaRPr dirty="0"/>
          </a:p>
          <a:p>
            <a:pPr algn="ctr">
              <a:lnSpc>
                <a:spcPct val="80000"/>
              </a:lnSpc>
              <a:spcBef>
                <a:spcPts val="1200"/>
              </a:spcBef>
              <a:buSzTx/>
              <a:buFont typeface="Wingdings"/>
              <a:buNone/>
              <a:defRPr sz="5400">
                <a:latin typeface="Century"/>
                <a:ea typeface="Century"/>
                <a:cs typeface="Century"/>
                <a:sym typeface="Century"/>
              </a:defRPr>
            </a:pPr>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31"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dirty="0" smtClean="0">
                <a:solidFill>
                  <a:srgbClr val="0070C0"/>
                </a:solidFill>
              </a:rPr>
              <a:t>A Study on the Relationship Between Housing Prices and the Air Quality, Metro Stations and Crimes in New York City</a:t>
            </a:r>
            <a:endParaRPr dirty="0">
              <a:solidFill>
                <a:srgbClr val="0070C0"/>
              </a:solidFill>
            </a:endParaRPr>
          </a:p>
        </p:txBody>
      </p:sp>
      <p:sp>
        <p:nvSpPr>
          <p:cNvPr id="32" name="Motivation…"/>
          <p:cNvSpPr txBox="1">
            <a:spLocks noGrp="1"/>
          </p:cNvSpPr>
          <p:nvPr>
            <p:ph type="body" idx="1"/>
          </p:nvPr>
        </p:nvSpPr>
        <p:spPr>
          <a:xfrm>
            <a:off x="571499" y="1130300"/>
            <a:ext cx="7785101" cy="5346700"/>
          </a:xfrm>
          <a:prstGeom prst="rect">
            <a:avLst/>
          </a:prstGeom>
        </p:spPr>
        <p:txBody>
          <a:bodyPr>
            <a:normAutofit lnSpcReduction="10000"/>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application?     </a:t>
            </a:r>
            <a:r>
              <a:rPr lang="en-US" dirty="0" smtClean="0">
                <a:solidFill>
                  <a:srgbClr val="0070C0"/>
                </a:solidFill>
              </a:rPr>
              <a:t>House Buyer, Apartment Seeker, City Government</a:t>
            </a:r>
            <a:endParaRPr dirty="0">
              <a:solidFill>
                <a:srgbClr val="0070C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Who will benefit from this application?  </a:t>
            </a:r>
            <a:r>
              <a:rPr dirty="0" smtClean="0"/>
              <a:t> </a:t>
            </a:r>
            <a:r>
              <a:rPr lang="en-US" dirty="0" smtClean="0">
                <a:solidFill>
                  <a:srgbClr val="0070C0"/>
                </a:solidFill>
              </a:rPr>
              <a:t>House Buyers and Housing Prices researchers</a:t>
            </a:r>
            <a:endParaRPr dirty="0">
              <a:solidFill>
                <a:srgbClr val="0070C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application important?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solidFill>
                  <a:srgbClr val="0070C0"/>
                </a:solidFill>
              </a:rPr>
              <a:t>Housing prices has been one of the most important things that need to be considered by people in the United States especially in NYC since this is always a heavy burden for young people. And housing prices are largely related to the environments around them. Thus, this study will help consumers to have a vision</a:t>
            </a:r>
            <a:r>
              <a:rPr dirty="0" smtClean="0">
                <a:solidFill>
                  <a:srgbClr val="0070C0"/>
                </a:solidFill>
              </a:rPr>
              <a:t> </a:t>
            </a:r>
            <a:r>
              <a:rPr lang="en-US" dirty="0" smtClean="0">
                <a:solidFill>
                  <a:srgbClr val="0070C0"/>
                </a:solidFill>
              </a:rPr>
              <a:t>on how prices are affected by crimes, subway stations and Air Quality.</a:t>
            </a:r>
            <a:endParaRPr dirty="0">
              <a:solidFill>
                <a:srgbClr val="0070C0"/>
              </a:solidFill>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35"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36" name="Remedi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Remediation</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100">
                <a:latin typeface="Century"/>
                <a:ea typeface="Century"/>
                <a:cs typeface="Century"/>
                <a:sym typeface="Century"/>
              </a:defRPr>
            </a:pPr>
            <a:r>
              <a:rPr dirty="0"/>
              <a:t>What actuation(s) or remediation actions are performed by the application?</a:t>
            </a:r>
          </a:p>
          <a:p>
            <a:pPr marL="0" indent="0">
              <a:spcBef>
                <a:spcPts val="400"/>
              </a:spcBef>
              <a:buSzTx/>
              <a:buFont typeface="Wingdings"/>
              <a:buNone/>
              <a:defRPr sz="2100">
                <a:solidFill>
                  <a:srgbClr val="FF0000"/>
                </a:solidFill>
                <a:latin typeface="Century"/>
                <a:ea typeface="Century"/>
                <a:cs typeface="Century"/>
                <a:sym typeface="Century"/>
              </a:defRPr>
            </a:pPr>
            <a:r>
              <a:rPr lang="en-US" dirty="0" smtClean="0">
                <a:solidFill>
                  <a:srgbClr val="0070C0"/>
                </a:solidFill>
              </a:rPr>
              <a:t>From our study, we will be able to get a model which reflects the relations between housing prices and the other factors. Therefore, we will be able to get predict prices by running the model on some areas and compare them to the actual prices. From there, we will get some insights on whether these areas are worth the prices or whether these areas are special compare to all other areas. And this is useful when someone is buying a house or renting an apartment. He or she can use this insight to decide if a house is worth the price. Also, real estate researchers can do further researches to find out why the price of a certain area is different from the prediction.</a:t>
            </a:r>
            <a:endParaRPr dirty="0">
              <a:solidFill>
                <a:srgbClr val="0070C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39"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40" name="Data Sources…"/>
          <p:cNvSpPr txBox="1">
            <a:spLocks noGrp="1"/>
          </p:cNvSpPr>
          <p:nvPr>
            <p:ph type="body" idx="1"/>
          </p:nvPr>
        </p:nvSpPr>
        <p:spPr>
          <a:xfrm>
            <a:off x="571499" y="1130300"/>
            <a:ext cx="7785101" cy="5346700"/>
          </a:xfrm>
          <a:prstGeom prst="rect">
            <a:avLst/>
          </a:prstGeom>
        </p:spPr>
        <p:txBody>
          <a:bodyPr>
            <a:normAutofit fontScale="9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a:t>
            </a:r>
            <a:r>
              <a:rPr dirty="0" smtClean="0"/>
              <a:t>:           </a:t>
            </a:r>
            <a:r>
              <a:rPr lang="en-US" dirty="0" smtClean="0">
                <a:solidFill>
                  <a:srgbClr val="0070C0"/>
                </a:solidFill>
              </a:rPr>
              <a:t>Property Valuation and Assessment Data in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0070C0"/>
                </a:solidFill>
              </a:rPr>
              <a:t>Property valuation and assessment data for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455 MB</a:t>
            </a:r>
            <a:endParaRPr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0070C0"/>
                </a:solidFill>
              </a:rPr>
              <a:t>Air Quality 2010 - 2017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0070C0"/>
                </a:solidFill>
              </a:rPr>
              <a:t>The AQI of NYC different areas from 2010 to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1 MB</a:t>
            </a:r>
            <a:endParaRPr dirty="0">
              <a:solidFill>
                <a:srgbClr val="0070C0"/>
              </a:solidFill>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0070C0"/>
                </a:solidFill>
              </a:rPr>
              <a:t>Subway Entrances in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smtClean="0">
                <a:solidFill>
                  <a:srgbClr val="FF0000"/>
                </a:solidFill>
              </a:rPr>
              <a:t> </a:t>
            </a:r>
            <a:r>
              <a:rPr lang="en-US" dirty="0" smtClean="0">
                <a:solidFill>
                  <a:srgbClr val="0070C0"/>
                </a:solidFill>
              </a:rPr>
              <a:t>The data contains all the subway entrances in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1 MB</a:t>
            </a:r>
          </a:p>
          <a:p>
            <a:pPr marL="0" indent="0">
              <a:spcBef>
                <a:spcPts val="400"/>
              </a:spcBef>
              <a:buSzTx/>
              <a:buFont typeface="Wingdings"/>
              <a:buNone/>
              <a:defRPr sz="2000">
                <a:latin typeface="Century"/>
                <a:ea typeface="Century"/>
                <a:cs typeface="Century"/>
                <a:sym typeface="Century"/>
              </a:defRPr>
            </a:pP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r>
              <a:rPr lang="en-US" altLang="zh-CN" dirty="0"/>
              <a:t>Name:           </a:t>
            </a:r>
            <a:r>
              <a:rPr lang="en-US" altLang="zh-CN" dirty="0" smtClean="0">
                <a:solidFill>
                  <a:srgbClr val="0070C0"/>
                </a:solidFill>
              </a:rPr>
              <a:t>NYPD Complaint Map 2016 - 2017</a:t>
            </a:r>
            <a:endParaRPr lang="en-US" altLang="zh-CN" dirty="0">
              <a:solidFill>
                <a:srgbClr val="0070C0"/>
              </a:solidFill>
            </a:endParaRPr>
          </a:p>
          <a:p>
            <a:pPr marL="0" indent="0">
              <a:spcBef>
                <a:spcPts val="400"/>
              </a:spcBef>
              <a:buSzTx/>
              <a:buFont typeface="Wingdings"/>
              <a:buNone/>
              <a:defRPr sz="2000">
                <a:latin typeface="Century"/>
                <a:ea typeface="Century"/>
                <a:cs typeface="Century"/>
                <a:sym typeface="Century"/>
              </a:defRPr>
            </a:pPr>
            <a:r>
              <a:rPr lang="en-US" altLang="zh-CN" dirty="0"/>
              <a:t>Description: </a:t>
            </a:r>
            <a:r>
              <a:rPr lang="en-US" altLang="zh-CN" dirty="0">
                <a:solidFill>
                  <a:srgbClr val="FF0000"/>
                </a:solidFill>
              </a:rPr>
              <a:t> </a:t>
            </a:r>
            <a:r>
              <a:rPr lang="en-US" altLang="zh-CN" dirty="0" smtClean="0">
                <a:solidFill>
                  <a:srgbClr val="0070C0"/>
                </a:solidFill>
              </a:rPr>
              <a:t>All the complaints received by NYPD in NYC during    	         2016 - 2017</a:t>
            </a:r>
            <a:endParaRPr lang="en-US" altLang="zh-CN" dirty="0">
              <a:solidFill>
                <a:srgbClr val="0070C0"/>
              </a:solidFill>
            </a:endParaRPr>
          </a:p>
          <a:p>
            <a:pPr marL="0" indent="0">
              <a:spcBef>
                <a:spcPts val="400"/>
              </a:spcBef>
              <a:buSzTx/>
              <a:buFont typeface="Wingdings"/>
              <a:buNone/>
              <a:defRPr sz="2000">
                <a:latin typeface="Century"/>
                <a:ea typeface="Century"/>
                <a:cs typeface="Century"/>
                <a:sym typeface="Century"/>
              </a:defRPr>
            </a:pPr>
            <a:r>
              <a:rPr lang="en-US" altLang="zh-CN" dirty="0"/>
              <a:t>Size of data:  </a:t>
            </a:r>
            <a:r>
              <a:rPr lang="en-US" altLang="zh-CN" dirty="0" smtClean="0">
                <a:solidFill>
                  <a:srgbClr val="0070C0"/>
                </a:solidFill>
              </a:rPr>
              <a:t>89 </a:t>
            </a:r>
            <a:r>
              <a:rPr lang="en-US" altLang="zh-CN" dirty="0">
                <a:solidFill>
                  <a:srgbClr val="0070C0"/>
                </a:solidFill>
              </a:rPr>
              <a:t>MB</a:t>
            </a: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43"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44" name="Design Diagram…"/>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endParaRPr lang="en-US" dirty="0"/>
          </a:p>
          <a:p>
            <a:pPr marL="0" indent="0">
              <a:spcBef>
                <a:spcPts val="400"/>
              </a:spcBef>
              <a:buSzTx/>
              <a:buFont typeface="Wingdings"/>
              <a:buNone/>
              <a:defRPr sz="2000">
                <a:latin typeface="Century"/>
                <a:ea typeface="Century"/>
                <a:cs typeface="Century"/>
                <a:sym typeface="Century"/>
              </a:defRPr>
            </a:pPr>
            <a:r>
              <a:rPr dirty="0" smtClean="0"/>
              <a:t>Platform(s</a:t>
            </a:r>
            <a:r>
              <a:rPr dirty="0"/>
              <a:t>) on which the application runs: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solidFill>
                  <a:srgbClr val="0070C0"/>
                </a:solidFill>
              </a:rPr>
              <a:t>We majorly ran our application on the Cloudera Quick start VM. For some tasks including fetching Air Quality data, we used the Dumbo server.</a:t>
            </a:r>
            <a:endParaRPr dirty="0">
              <a:solidFill>
                <a:srgbClr val="0070C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1766455"/>
            <a:ext cx="8115301" cy="288867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47"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48" name="Experiments/Results…"/>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Experiments/Results</a:t>
            </a:r>
          </a:p>
          <a:p>
            <a:pPr marL="0" indent="0">
              <a:buSzTx/>
              <a:buFont typeface="Wingdings"/>
              <a:buNone/>
              <a:defRPr sz="1600">
                <a:latin typeface="Century"/>
                <a:ea typeface="Century"/>
                <a:cs typeface="Century"/>
                <a:sym typeface="Century"/>
              </a:defRPr>
            </a:pPr>
            <a:endParaRPr dirty="0"/>
          </a:p>
          <a:p>
            <a:pPr marL="0" indent="0">
              <a:spcBef>
                <a:spcPts val="400"/>
              </a:spcBef>
              <a:buSzTx/>
              <a:buNone/>
              <a:defRPr sz="2000">
                <a:latin typeface="Century"/>
                <a:ea typeface="Century"/>
                <a:cs typeface="Century"/>
                <a:sym typeface="Century"/>
              </a:defRPr>
            </a:pPr>
            <a:r>
              <a:rPr dirty="0"/>
              <a:t>1. </a:t>
            </a:r>
            <a:r>
              <a:rPr lang="en-US" dirty="0" smtClean="0">
                <a:solidFill>
                  <a:srgbClr val="0070C0"/>
                </a:solidFill>
              </a:rPr>
              <a:t>After analyzing our model, we can find that most of the residential or non-busy district in NYC fit in the model very well. However, for some financial and busy districts such as major part of Manhattan and downtown Brooklyn, these areas can not fit into the model very well. We believe that there must be </a:t>
            </a:r>
            <a:r>
              <a:rPr lang="en-US" altLang="zh-CN" sz="2000" dirty="0">
                <a:solidFill>
                  <a:srgbClr val="0070C0"/>
                </a:solidFill>
                <a:sym typeface="Century"/>
              </a:rPr>
              <a:t>some other factors we need to consider, for example, the prosperity, surrounding facilities, cultural environment and residential class of the blocks. </a:t>
            </a:r>
            <a:endParaRPr dirty="0">
              <a:solidFill>
                <a:srgbClr val="0070C0"/>
              </a:solidFill>
            </a:endParaRPr>
          </a:p>
          <a:p>
            <a:pPr marL="0" lvl="1" indent="400050">
              <a:spcBef>
                <a:spcPts val="300"/>
              </a:spcBef>
              <a:buSzTx/>
              <a:buFont typeface="Wingdings"/>
              <a:buNone/>
              <a:defRPr sz="1600">
                <a:solidFill>
                  <a:srgbClr val="FF0000"/>
                </a:solidFill>
                <a:latin typeface="Century"/>
                <a:ea typeface="Century"/>
                <a:cs typeface="Century"/>
                <a:sym typeface="Century"/>
              </a:defRPr>
            </a:pPr>
            <a:endParaRPr sz="2000" dirty="0">
              <a:solidFill>
                <a:srgbClr val="00B0F0"/>
              </a:solidFill>
            </a:endParaRPr>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0070C0"/>
                </a:solidFill>
              </a:rPr>
              <a:t>We found the Air Quality Index does not have a very huge influence on the property price in NYC, which is different then we expected. We think that, since AQI in different areas of NYC are close. That may not be a primary consideration while purchasing a house. And we are interested in running our model in a different place where Air Quality is a major concern to see if it has a great impact on housing prices.</a:t>
            </a:r>
            <a:endParaRPr dirty="0">
              <a:solidFill>
                <a:srgbClr val="0070C0"/>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51"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52" name="Obstacle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Obstacles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0070C0"/>
                </a:solidFill>
              </a:rPr>
              <a:t>The Air Quality data we found at first used a unique way to reference all the locations in NYC, which does not match the ways other data sets are using. So we have to consider finding another one.</a:t>
            </a:r>
            <a:endParaRPr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0070C0"/>
                </a:solidFill>
              </a:rPr>
              <a:t>We found an </a:t>
            </a:r>
            <a:r>
              <a:rPr lang="en-US" dirty="0" err="1" smtClean="0">
                <a:solidFill>
                  <a:srgbClr val="0070C0"/>
                </a:solidFill>
              </a:rPr>
              <a:t>AirNow</a:t>
            </a:r>
            <a:r>
              <a:rPr lang="en-US" dirty="0" smtClean="0">
                <a:solidFill>
                  <a:srgbClr val="0070C0"/>
                </a:solidFill>
              </a:rPr>
              <a:t> API which gives us nice AQI data based on geo coordinates. However, since it</a:t>
            </a:r>
            <a:r>
              <a:rPr lang="mr-IN" dirty="0" smtClean="0">
                <a:solidFill>
                  <a:srgbClr val="0070C0"/>
                </a:solidFill>
              </a:rPr>
              <a:t>’</a:t>
            </a:r>
            <a:r>
              <a:rPr lang="en-US" dirty="0" smtClean="0">
                <a:solidFill>
                  <a:srgbClr val="0070C0"/>
                </a:solidFill>
              </a:rPr>
              <a:t>s a free API, it limits the max calls to 500 per hour. So we have to develop a script to fetch 500 records every hour and have it run on server for almost 2 days.</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solidFill>
                  <a:srgbClr val="0070C0"/>
                </a:solidFill>
              </a:rPr>
              <a:t>It cost us some time to make Maven work with Scala. We tried a couple Maven archetypes that are already outdated.</a:t>
            </a:r>
            <a:endParaRPr dirty="0">
              <a:solidFill>
                <a:srgbClr val="0070C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55"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56" name="Summary…"/>
          <p:cNvSpPr txBox="1">
            <a:spLocks noGrp="1"/>
          </p:cNvSpPr>
          <p:nvPr>
            <p:ph type="body" idx="1"/>
          </p:nvPr>
        </p:nvSpPr>
        <p:spPr>
          <a:xfrm>
            <a:off x="571499" y="1130300"/>
            <a:ext cx="7785101" cy="5346700"/>
          </a:xfrm>
          <a:prstGeom prst="rect">
            <a:avLst/>
          </a:prstGeom>
        </p:spPr>
        <p:txBody>
          <a:bodyPr>
            <a:normAutofit fontScale="6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p>
          <a:p>
            <a:pPr marL="0" indent="0">
              <a:spcBef>
                <a:spcPts val="400"/>
              </a:spcBef>
              <a:buSzTx/>
              <a:buFont typeface="Wingdings"/>
              <a:buNone/>
              <a:defRPr sz="2000">
                <a:solidFill>
                  <a:srgbClr val="FF0000"/>
                </a:solidFill>
                <a:latin typeface="Century"/>
                <a:ea typeface="Century"/>
                <a:cs typeface="Century"/>
                <a:sym typeface="Century"/>
              </a:defRPr>
            </a:pPr>
            <a:r>
              <a:rPr lang="en-US" sz="2900" dirty="0" smtClean="0">
                <a:solidFill>
                  <a:srgbClr val="0070C0"/>
                </a:solidFill>
              </a:rPr>
              <a:t>Crimes, Metro stations and Air Quality does effect NYC’s housing prices. Although some of the factors do not matter that much in some areas which is different then we thought, we do believe that future researches need to be done using our model again on some different cities which are way different from New York City.</a:t>
            </a:r>
            <a:endParaRPr sz="2900"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600"/>
              </a:spcBef>
              <a:buSzTx/>
              <a:buFont typeface="Wingdings"/>
              <a:buNone/>
              <a:defRPr sz="2800">
                <a:latin typeface="Century"/>
                <a:ea typeface="Century"/>
                <a:cs typeface="Century"/>
                <a:sym typeface="Century"/>
              </a:defRPr>
            </a:pPr>
            <a:r>
              <a:rPr dirty="0" smtClean="0"/>
              <a:t>Acknowledgements</a:t>
            </a:r>
            <a:endParaRPr lang="en-US" dirty="0" smtClean="0"/>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This </a:t>
            </a:r>
            <a:r>
              <a:rPr lang="en-US" altLang="zh-CN" dirty="0">
                <a:solidFill>
                  <a:srgbClr val="0070C0"/>
                </a:solidFill>
              </a:rPr>
              <a:t>study was supported by our professor Suzanne </a:t>
            </a:r>
            <a:r>
              <a:rPr lang="en-US" altLang="zh-CN" dirty="0" err="1">
                <a:solidFill>
                  <a:srgbClr val="0070C0"/>
                </a:solidFill>
              </a:rPr>
              <a:t>McIn</a:t>
            </a:r>
            <a:r>
              <a:rPr lang="en-US" altLang="zh-CN" dirty="0">
                <a:solidFill>
                  <a:srgbClr val="0070C0"/>
                </a:solidFill>
              </a:rPr>
              <a:t>- tosh (</a:t>
            </a:r>
            <a:r>
              <a:rPr lang="en-US" altLang="zh-CN" dirty="0" err="1">
                <a:solidFill>
                  <a:srgbClr val="0070C0"/>
                </a:solidFill>
              </a:rPr>
              <a:t>mcintosh@cs.nyu.edu</a:t>
            </a:r>
            <a:r>
              <a:rPr lang="en-US" altLang="zh-CN" dirty="0">
                <a:solidFill>
                  <a:srgbClr val="0070C0"/>
                </a:solidFill>
              </a:rPr>
              <a:t>). We also thank the </a:t>
            </a:r>
            <a:r>
              <a:rPr lang="en-US" altLang="zh-CN" i="1" dirty="0">
                <a:solidFill>
                  <a:srgbClr val="0070C0"/>
                </a:solidFill>
              </a:rPr>
              <a:t>High Per- </a:t>
            </a:r>
            <a:r>
              <a:rPr lang="en-US" altLang="zh-CN" i="1" dirty="0" err="1">
                <a:solidFill>
                  <a:srgbClr val="0070C0"/>
                </a:solidFill>
              </a:rPr>
              <a:t>formance</a:t>
            </a:r>
            <a:r>
              <a:rPr lang="en-US" altLang="zh-CN" i="1" dirty="0">
                <a:solidFill>
                  <a:srgbClr val="0070C0"/>
                </a:solidFill>
              </a:rPr>
              <a:t> Computing </a:t>
            </a:r>
            <a:r>
              <a:rPr lang="en-US" altLang="zh-CN" dirty="0">
                <a:solidFill>
                  <a:srgbClr val="0070C0"/>
                </a:solidFill>
              </a:rPr>
              <a:t>department in NYU for supporting the computing resources, and most parts of our program was run on </a:t>
            </a:r>
            <a:r>
              <a:rPr lang="en-US" altLang="zh-CN" i="1" dirty="0">
                <a:solidFill>
                  <a:srgbClr val="0070C0"/>
                </a:solidFill>
              </a:rPr>
              <a:t>Dumbo</a:t>
            </a:r>
            <a:r>
              <a:rPr lang="en-US" altLang="zh-CN" dirty="0">
                <a:solidFill>
                  <a:srgbClr val="0070C0"/>
                </a:solidFill>
              </a:rPr>
              <a:t>. </a:t>
            </a:r>
            <a:endParaRPr lang="en-US" altLang="zh-CN"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endParaRPr lang="en-US" altLang="zh-CN" dirty="0" smtClean="0">
              <a:solidFill>
                <a:srgbClr val="FF0000"/>
              </a:solidFill>
            </a:endParaRPr>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We </a:t>
            </a:r>
            <a:r>
              <a:rPr lang="en-US" altLang="zh-CN" dirty="0">
                <a:solidFill>
                  <a:srgbClr val="0070C0"/>
                </a:solidFill>
              </a:rPr>
              <a:t>thank </a:t>
            </a:r>
            <a:r>
              <a:rPr lang="en-US" altLang="zh-CN" i="1" dirty="0" err="1">
                <a:solidFill>
                  <a:srgbClr val="0070C0"/>
                </a:solidFill>
              </a:rPr>
              <a:t>CartoDB</a:t>
            </a:r>
            <a:r>
              <a:rPr lang="en-US" altLang="zh-CN" i="1" dirty="0">
                <a:solidFill>
                  <a:srgbClr val="0070C0"/>
                </a:solidFill>
              </a:rPr>
              <a:t> </a:t>
            </a:r>
            <a:r>
              <a:rPr lang="en-US" altLang="zh-CN" dirty="0">
                <a:solidFill>
                  <a:srgbClr val="0070C0"/>
                </a:solidFill>
              </a:rPr>
              <a:t>for providing a visualization web page to show our processed data and give a direct vision for our users to help them and give them advises. </a:t>
            </a:r>
            <a:endParaRPr lang="en-US" altLang="zh-CN"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endParaRPr lang="en-US" altLang="zh-CN" dirty="0" smtClean="0">
              <a:solidFill>
                <a:srgbClr val="FF0000"/>
              </a:solidFill>
            </a:endParaRPr>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We </a:t>
            </a:r>
            <a:r>
              <a:rPr lang="en-US" altLang="zh-CN" dirty="0">
                <a:solidFill>
                  <a:srgbClr val="0070C0"/>
                </a:solidFill>
              </a:rPr>
              <a:t>also thank </a:t>
            </a:r>
            <a:r>
              <a:rPr lang="en-US" altLang="zh-CN" i="1" dirty="0" err="1">
                <a:solidFill>
                  <a:srgbClr val="0070C0"/>
                </a:solidFill>
              </a:rPr>
              <a:t>AirNow</a:t>
            </a:r>
            <a:r>
              <a:rPr lang="en-US" altLang="zh-CN" i="1" dirty="0">
                <a:solidFill>
                  <a:srgbClr val="0070C0"/>
                </a:solidFill>
              </a:rPr>
              <a:t> API </a:t>
            </a:r>
            <a:r>
              <a:rPr lang="en-US" altLang="zh-CN" dirty="0">
                <a:solidFill>
                  <a:srgbClr val="0070C0"/>
                </a:solidFill>
              </a:rPr>
              <a:t>for providing an API to enable us to fetch the historical AQI data in NYC, though the air quality in NYC is really good and there is hardly difference among all the historical records. </a:t>
            </a:r>
            <a:endParaRPr lang="en-US" altLang="zh-CN" dirty="0">
              <a:solidFill>
                <a:srgbClr val="0070C0"/>
              </a:solidFill>
            </a:endParaRPr>
          </a:p>
          <a:p>
            <a:pPr marL="0" indent="0">
              <a:spcBef>
                <a:spcPts val="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59"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US" altLang="zh-CN" dirty="0">
                <a:solidFill>
                  <a:srgbClr val="0070C0"/>
                </a:solidFill>
              </a:rPr>
              <a:t>A Study on the Relationship Between Housing Prices and the Air Quality, Metro Stations and Crimes in New York City</a:t>
            </a:r>
            <a:endParaRPr dirty="0">
              <a:solidFill>
                <a:srgbClr val="0070C0"/>
              </a:solidFill>
            </a:endParaRPr>
          </a:p>
        </p:txBody>
      </p:sp>
      <p:sp>
        <p:nvSpPr>
          <p:cNvPr id="60" name="References…"/>
          <p:cNvSpPr txBox="1">
            <a:spLocks noGrp="1"/>
          </p:cNvSpPr>
          <p:nvPr>
            <p:ph type="body" idx="1"/>
          </p:nvPr>
        </p:nvSpPr>
        <p:spPr>
          <a:xfrm>
            <a:off x="571499" y="1130300"/>
            <a:ext cx="7785101" cy="5346700"/>
          </a:xfrm>
          <a:prstGeom prst="rect">
            <a:avLst/>
          </a:prstGeom>
        </p:spPr>
        <p:txBody>
          <a:bodyPr>
            <a:normAutofit fontScale="6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smtClean="0"/>
              <a:t>References</a:t>
            </a:r>
            <a:endParaRPr lang="en-US" dirty="0" smtClean="0"/>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[1</a:t>
            </a:r>
            <a:r>
              <a:rPr lang="en-US" altLang="zh-CN" sz="2900" dirty="0">
                <a:solidFill>
                  <a:srgbClr val="0070C0"/>
                </a:solidFill>
              </a:rPr>
              <a:t>] </a:t>
            </a:r>
            <a:r>
              <a:rPr lang="en-US" altLang="zh-CN" sz="2900" dirty="0" err="1">
                <a:solidFill>
                  <a:srgbClr val="0070C0"/>
                </a:solidFill>
              </a:rPr>
              <a:t>Glaeser</a:t>
            </a:r>
            <a:r>
              <a:rPr lang="en-US" altLang="zh-CN" sz="2900" dirty="0">
                <a:solidFill>
                  <a:srgbClr val="0070C0"/>
                </a:solidFill>
              </a:rPr>
              <a:t>, Edward L., Joseph </a:t>
            </a:r>
            <a:r>
              <a:rPr lang="en-US" altLang="zh-CN" sz="2900" dirty="0" err="1">
                <a:solidFill>
                  <a:srgbClr val="0070C0"/>
                </a:solidFill>
              </a:rPr>
              <a:t>Gyourko</a:t>
            </a:r>
            <a:r>
              <a:rPr lang="en-US" altLang="zh-CN" sz="2900" dirty="0">
                <a:solidFill>
                  <a:srgbClr val="0070C0"/>
                </a:solidFill>
              </a:rPr>
              <a:t>, and Raven Saks. Why have housing prices gone up?. No. w11129. National Bureau of Economic Research, 2005</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2] </a:t>
            </a:r>
            <a:r>
              <a:rPr lang="en-US" altLang="zh-CN" sz="2900" dirty="0" err="1">
                <a:solidFill>
                  <a:srgbClr val="0070C0"/>
                </a:solidFill>
              </a:rPr>
              <a:t>Chiarazzo</a:t>
            </a:r>
            <a:r>
              <a:rPr lang="en-US" altLang="zh-CN" sz="2900" dirty="0">
                <a:solidFill>
                  <a:srgbClr val="0070C0"/>
                </a:solidFill>
              </a:rPr>
              <a:t>, </a:t>
            </a:r>
            <a:r>
              <a:rPr lang="en-US" altLang="zh-CN" sz="2900" dirty="0" err="1">
                <a:solidFill>
                  <a:srgbClr val="0070C0"/>
                </a:solidFill>
              </a:rPr>
              <a:t>Vincenza</a:t>
            </a:r>
            <a:r>
              <a:rPr lang="en-US" altLang="zh-CN" sz="2900" dirty="0">
                <a:solidFill>
                  <a:srgbClr val="0070C0"/>
                </a:solidFill>
              </a:rPr>
              <a:t>, et al. "The effects of environmental quality on residential choice location." Procedia-Social and Behavioral Sciences 162 (2014): 178-187</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3] Pope, Devin G., and Jaren C. Pope. "Crime and property values: Evidence from the 1990s crime drop." Regional Science and Urban Economics 42.1 (2012): 177-188</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4] </a:t>
            </a:r>
            <a:r>
              <a:rPr lang="en-US" altLang="zh-CN" sz="2900" dirty="0" err="1">
                <a:solidFill>
                  <a:srgbClr val="0070C0"/>
                </a:solidFill>
              </a:rPr>
              <a:t>Glaeser</a:t>
            </a:r>
            <a:r>
              <a:rPr lang="en-US" altLang="zh-CN" sz="2900" dirty="0">
                <a:solidFill>
                  <a:srgbClr val="0070C0"/>
                </a:solidFill>
              </a:rPr>
              <a:t>, Edward L., Joseph </a:t>
            </a:r>
            <a:r>
              <a:rPr lang="en-US" altLang="zh-CN" sz="2900" dirty="0" err="1">
                <a:solidFill>
                  <a:srgbClr val="0070C0"/>
                </a:solidFill>
              </a:rPr>
              <a:t>Gyourko</a:t>
            </a:r>
            <a:r>
              <a:rPr lang="en-US" altLang="zh-CN" sz="2900" dirty="0">
                <a:solidFill>
                  <a:srgbClr val="0070C0"/>
                </a:solidFill>
              </a:rPr>
              <a:t>, and Raven Saks. "Why is Manhattan so expensive? Regulation and the rise in housing prices." The Journal of Law and Economics 48.2 (2005): 331-369</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5] </a:t>
            </a:r>
            <a:r>
              <a:rPr lang="en-US" altLang="zh-CN" sz="2900" dirty="0" err="1">
                <a:solidFill>
                  <a:srgbClr val="0070C0"/>
                </a:solidFill>
              </a:rPr>
              <a:t>Agostini</a:t>
            </a:r>
            <a:r>
              <a:rPr lang="en-US" altLang="zh-CN" sz="2900" dirty="0">
                <a:solidFill>
                  <a:srgbClr val="0070C0"/>
                </a:solidFill>
              </a:rPr>
              <a:t>, Claudio A., and </a:t>
            </a:r>
            <a:r>
              <a:rPr lang="en-US" altLang="zh-CN" sz="2900" dirty="0" err="1">
                <a:solidFill>
                  <a:srgbClr val="0070C0"/>
                </a:solidFill>
              </a:rPr>
              <a:t>Gastón</a:t>
            </a:r>
            <a:r>
              <a:rPr lang="en-US" altLang="zh-CN" sz="2900" dirty="0">
                <a:solidFill>
                  <a:srgbClr val="0070C0"/>
                </a:solidFill>
              </a:rPr>
              <a:t> A. </a:t>
            </a:r>
            <a:r>
              <a:rPr lang="en-US" altLang="zh-CN" sz="2900" dirty="0" err="1">
                <a:solidFill>
                  <a:srgbClr val="0070C0"/>
                </a:solidFill>
              </a:rPr>
              <a:t>Palmucci</a:t>
            </a:r>
            <a:r>
              <a:rPr lang="en-US" altLang="zh-CN" sz="2900" dirty="0">
                <a:solidFill>
                  <a:srgbClr val="0070C0"/>
                </a:solidFill>
              </a:rPr>
              <a:t>. "The anticipated </a:t>
            </a:r>
            <a:r>
              <a:rPr lang="en-US" altLang="zh-CN" sz="2900" dirty="0" err="1">
                <a:solidFill>
                  <a:srgbClr val="0070C0"/>
                </a:solidFill>
              </a:rPr>
              <a:t>capitalisation</a:t>
            </a:r>
            <a:r>
              <a:rPr lang="en-US" altLang="zh-CN" sz="2900" dirty="0">
                <a:solidFill>
                  <a:srgbClr val="0070C0"/>
                </a:solidFill>
              </a:rPr>
              <a:t> effect of a new metro line on housing prices." Fiscal studies 29.2 (2008): 233-256.</a:t>
            </a:r>
          </a:p>
        </p:txBody>
      </p:sp>
    </p:spTree>
  </p:cSld>
  <p:clrMapOvr>
    <a:masterClrMapping/>
  </p:clrMapOvr>
  <p:transition spd="med"/>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264</TotalTime>
  <Words>1330</Words>
  <Application>Microsoft Macintosh PowerPoint</Application>
  <PresentationFormat>全屏显示(4:3)</PresentationFormat>
  <Paragraphs>109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Century</vt:lpstr>
      <vt:lpstr>Helvetica Neue Light</vt:lpstr>
      <vt:lpstr>Verdana</vt:lpstr>
      <vt:lpstr>Wingdings</vt:lpstr>
      <vt:lpstr>Arial</vt:lpstr>
      <vt:lpstr>Level</vt:lpstr>
      <vt:lpstr>Big Data Applications Symposium - Fall 2017</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lpstr>A Study on the Relationship Between Housing Prices and the Air Quality, Metro Stations and Crimes in New York City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Applications Symposium - Fall 2017</dc:title>
  <cp:lastModifiedBy>GuoTaikun</cp:lastModifiedBy>
  <cp:revision>20</cp:revision>
  <dcterms:modified xsi:type="dcterms:W3CDTF">2017-12-10T22:01:16Z</dcterms:modified>
</cp:coreProperties>
</file>