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26"/>
  </p:notesMasterIdLst>
  <p:sldIdLst>
    <p:sldId id="268" r:id="rId2"/>
    <p:sldId id="271" r:id="rId3"/>
    <p:sldId id="285" r:id="rId4"/>
    <p:sldId id="286" r:id="rId5"/>
    <p:sldId id="287" r:id="rId6"/>
    <p:sldId id="288" r:id="rId7"/>
    <p:sldId id="290" r:id="rId8"/>
    <p:sldId id="289" r:id="rId9"/>
    <p:sldId id="291" r:id="rId10"/>
    <p:sldId id="292" r:id="rId11"/>
    <p:sldId id="293" r:id="rId12"/>
    <p:sldId id="294" r:id="rId13"/>
    <p:sldId id="295" r:id="rId14"/>
    <p:sldId id="273" r:id="rId15"/>
    <p:sldId id="296" r:id="rId16"/>
    <p:sldId id="297" r:id="rId17"/>
    <p:sldId id="301" r:id="rId18"/>
    <p:sldId id="299" r:id="rId19"/>
    <p:sldId id="300" r:id="rId20"/>
    <p:sldId id="302" r:id="rId21"/>
    <p:sldId id="303" r:id="rId22"/>
    <p:sldId id="304" r:id="rId23"/>
    <p:sldId id="305" r:id="rId24"/>
    <p:sldId id="282"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BEB"/>
    <a:srgbClr val="FCFCFC"/>
    <a:srgbClr val="F8F8F8"/>
    <a:srgbClr val="FDFDFD"/>
    <a:srgbClr val="FEFEFE"/>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560" autoAdjust="0"/>
  </p:normalViewPr>
  <p:slideViewPr>
    <p:cSldViewPr snapToGrid="0" showGuides="1">
      <p:cViewPr varScale="1">
        <p:scale>
          <a:sx n="92" d="100"/>
          <a:sy n="92" d="100"/>
        </p:scale>
        <p:origin x="1278" y="96"/>
      </p:cViewPr>
      <p:guideLst>
        <p:guide orient="horz" pos="2160"/>
        <p:guide pos="3840"/>
      </p:guideLst>
    </p:cSldViewPr>
  </p:slideViewPr>
  <p:notesTextViewPr>
    <p:cViewPr>
      <p:scale>
        <a:sx n="1" d="1"/>
        <a:sy n="1" d="1"/>
      </p:scale>
      <p:origin x="0" y="0"/>
    </p:cViewPr>
  </p:notesTextViewPr>
  <p:sorterViewPr>
    <p:cViewPr>
      <p:scale>
        <a:sx n="120" d="100"/>
        <a:sy n="12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100B9-CE3E-4DCF-B1D7-E0D36A6D5808}" type="datetimeFigureOut">
              <a:rPr lang="zh-CN" altLang="en-US" smtClean="0"/>
              <a:t>2017/12/10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61DAE8-1EE1-4CDA-B0E2-799A9B0BDFCE}" type="slidenum">
              <a:rPr lang="zh-CN" altLang="en-US" smtClean="0"/>
              <a:t>‹#›</a:t>
            </a:fld>
            <a:endParaRPr lang="zh-CN" altLang="en-US"/>
          </a:p>
        </p:txBody>
      </p:sp>
    </p:spTree>
    <p:extLst>
      <p:ext uri="{BB962C8B-B14F-4D97-AF65-F5344CB8AC3E}">
        <p14:creationId xmlns:p14="http://schemas.microsoft.com/office/powerpoint/2010/main" val="3355636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C4A975CF-ECE3-4B69-BB20-4BB18D97BC00}" type="slidenum">
              <a:rPr lang="id-ID" smtClean="0"/>
              <a:t>1</a:t>
            </a:fld>
            <a:endParaRPr lang="id-ID"/>
          </a:p>
        </p:txBody>
      </p:sp>
    </p:spTree>
    <p:extLst>
      <p:ext uri="{BB962C8B-B14F-4D97-AF65-F5344CB8AC3E}">
        <p14:creationId xmlns:p14="http://schemas.microsoft.com/office/powerpoint/2010/main" val="1730266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D761DAE8-1EE1-4CDA-B0E2-799A9B0BDFCE}" type="slidenum">
              <a:rPr lang="zh-CN" altLang="en-US" smtClean="0"/>
              <a:t>5</a:t>
            </a:fld>
            <a:endParaRPr lang="zh-CN" altLang="en-US"/>
          </a:p>
        </p:txBody>
      </p:sp>
    </p:spTree>
    <p:extLst>
      <p:ext uri="{BB962C8B-B14F-4D97-AF65-F5344CB8AC3E}">
        <p14:creationId xmlns:p14="http://schemas.microsoft.com/office/powerpoint/2010/main" val="908052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70C0"/>
                </a:solidFill>
              </a:rPr>
              <a:t>Crimes, Metro stations and Air Quality does effect NYC’s housing prices. Although some of the factors do not matter that much in some areas which is different then we thought, we do believe that future researches need to be done using our model again on some different cities which are way different from New York City.</a:t>
            </a:r>
          </a:p>
          <a:p>
            <a:endParaRPr lang="en-US" dirty="0"/>
          </a:p>
        </p:txBody>
      </p:sp>
      <p:sp>
        <p:nvSpPr>
          <p:cNvPr id="4" name="灯片编号占位符 3"/>
          <p:cNvSpPr>
            <a:spLocks noGrp="1"/>
          </p:cNvSpPr>
          <p:nvPr>
            <p:ph type="sldNum" sz="quarter" idx="10"/>
          </p:nvPr>
        </p:nvSpPr>
        <p:spPr/>
        <p:txBody>
          <a:bodyPr/>
          <a:lstStyle/>
          <a:p>
            <a:fld id="{D761DAE8-1EE1-4CDA-B0E2-799A9B0BDFCE}" type="slidenum">
              <a:rPr lang="zh-CN" altLang="en-US" smtClean="0"/>
              <a:t>21</a:t>
            </a:fld>
            <a:endParaRPr lang="zh-CN" altLang="en-US"/>
          </a:p>
        </p:txBody>
      </p:sp>
    </p:spTree>
    <p:extLst>
      <p:ext uri="{BB962C8B-B14F-4D97-AF65-F5344CB8AC3E}">
        <p14:creationId xmlns:p14="http://schemas.microsoft.com/office/powerpoint/2010/main" val="2594496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C4A975CF-ECE3-4B69-BB20-4BB18D97BC00}" type="slidenum">
              <a:rPr lang="id-ID" smtClean="0"/>
              <a:t>24</a:t>
            </a:fld>
            <a:endParaRPr lang="id-ID"/>
          </a:p>
        </p:txBody>
      </p:sp>
    </p:spTree>
    <p:extLst>
      <p:ext uri="{BB962C8B-B14F-4D97-AF65-F5344CB8AC3E}">
        <p14:creationId xmlns:p14="http://schemas.microsoft.com/office/powerpoint/2010/main" val="2969459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1700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4" name="Picture Placeholder 7"/>
          <p:cNvSpPr>
            <a:spLocks noGrp="1"/>
          </p:cNvSpPr>
          <p:nvPr>
            <p:ph type="pic" sz="quarter" idx="10"/>
          </p:nvPr>
        </p:nvSpPr>
        <p:spPr>
          <a:xfrm>
            <a:off x="1786759"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25" name="Picture Placeholder 7"/>
          <p:cNvSpPr>
            <a:spLocks noGrp="1"/>
          </p:cNvSpPr>
          <p:nvPr>
            <p:ph type="pic" sz="quarter" idx="11"/>
          </p:nvPr>
        </p:nvSpPr>
        <p:spPr>
          <a:xfrm>
            <a:off x="4035973"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Tree>
    <p:extLst>
      <p:ext uri="{BB962C8B-B14F-4D97-AF65-F5344CB8AC3E}">
        <p14:creationId xmlns:p14="http://schemas.microsoft.com/office/powerpoint/2010/main" val="159536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9526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8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5736171"/>
      </p:ext>
    </p:extLst>
  </p:cSld>
  <p:clrMapOvr>
    <a:masterClrMapping/>
  </p:clrMapOvr>
  <mc:AlternateContent xmlns:mc="http://schemas.openxmlformats.org/markup-compatibility/2006" xmlns:p14="http://schemas.microsoft.com/office/powerpoint/2010/main">
    <mc:Choice Requires="p14">
      <p:transition spd="slow" p14:dur="16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75494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Portfolio #2">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12257" y="2019299"/>
            <a:ext cx="3927475" cy="2043113"/>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9" name="Picture Placeholder 7"/>
          <p:cNvSpPr>
            <a:spLocks noGrp="1"/>
          </p:cNvSpPr>
          <p:nvPr>
            <p:ph type="pic" sz="quarter" idx="11"/>
          </p:nvPr>
        </p:nvSpPr>
        <p:spPr>
          <a:xfrm>
            <a:off x="4604821" y="2019299"/>
            <a:ext cx="3927475" cy="2043113"/>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10" name="Picture Placeholder 7"/>
          <p:cNvSpPr>
            <a:spLocks noGrp="1"/>
          </p:cNvSpPr>
          <p:nvPr>
            <p:ph type="pic" sz="quarter" idx="12"/>
          </p:nvPr>
        </p:nvSpPr>
        <p:spPr>
          <a:xfrm>
            <a:off x="611885" y="4124323"/>
            <a:ext cx="3927475" cy="2043113"/>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11" name="Picture Placeholder 7"/>
          <p:cNvSpPr>
            <a:spLocks noGrp="1"/>
          </p:cNvSpPr>
          <p:nvPr>
            <p:ph type="pic" sz="quarter" idx="13"/>
          </p:nvPr>
        </p:nvSpPr>
        <p:spPr>
          <a:xfrm>
            <a:off x="4604634" y="4124324"/>
            <a:ext cx="3927475" cy="2043113"/>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12" name="Picture Placeholder 7"/>
          <p:cNvSpPr>
            <a:spLocks noGrp="1"/>
          </p:cNvSpPr>
          <p:nvPr>
            <p:ph type="pic" sz="quarter" idx="14"/>
          </p:nvPr>
        </p:nvSpPr>
        <p:spPr>
          <a:xfrm>
            <a:off x="8597383" y="2019299"/>
            <a:ext cx="2644775" cy="4148137"/>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Tree>
    <p:extLst>
      <p:ext uri="{BB962C8B-B14F-4D97-AF65-F5344CB8AC3E}">
        <p14:creationId xmlns:p14="http://schemas.microsoft.com/office/powerpoint/2010/main" val="42253103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8632476"/>
      </p:ext>
    </p:extLst>
  </p:cSld>
  <p:clrMap bg1="lt1" tx1="dk1" bg2="lt2" tx2="dk2" accent1="accent1" accent2="accent2" accent3="accent3" accent4="accent4" accent5="accent5" accent6="accent6" hlink="hlink" folHlink="folHlink"/>
  <p:sldLayoutIdLst>
    <p:sldLayoutId id="2147483658" r:id="rId1"/>
    <p:sldLayoutId id="2147483660" r:id="rId2"/>
    <p:sldLayoutId id="2147483675" r:id="rId3"/>
    <p:sldLayoutId id="2147483678" r:id="rId4"/>
    <p:sldLayoutId id="2147483679" r:id="rId5"/>
    <p:sldLayoutId id="2147483680" r:id="rId6"/>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1.xml"/><Relationship Id="rId6" Type="http://schemas.openxmlformats.org/officeDocument/2006/relationships/hyperlink" Target="mailto:yz3940@nyu.edu" TargetMode="External"/><Relationship Id="rId5" Type="http://schemas.openxmlformats.org/officeDocument/2006/relationships/hyperlink" Target="mailto:tg1539@nyu.edu" TargetMode="Externa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darkpursuer.carto.com/builder/08f06fbf-31b2-4505-8640-0ea273461d3c/embed" TargetMode="External"/><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2.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41000"/>
            <a:lum/>
          </a:blip>
          <a:srcRect/>
          <a:stretch>
            <a:fillRect l="-40000" r="-40000"/>
          </a:stretch>
        </a:blipFill>
        <a:effectLst/>
      </p:bgPr>
    </p:bg>
    <p:spTree>
      <p:nvGrpSpPr>
        <p:cNvPr id="1" name=""/>
        <p:cNvGrpSpPr/>
        <p:nvPr/>
      </p:nvGrpSpPr>
      <p:grpSpPr>
        <a:xfrm>
          <a:off x="0" y="0"/>
          <a:ext cx="0" cy="0"/>
          <a:chOff x="0" y="0"/>
          <a:chExt cx="0" cy="0"/>
        </a:xfrm>
      </p:grpSpPr>
      <p:sp>
        <p:nvSpPr>
          <p:cNvPr id="3" name="PA_矩形 2"/>
          <p:cNvSpPr/>
          <p:nvPr>
            <p:custDataLst>
              <p:tags r:id="rId1"/>
            </p:custDataLst>
          </p:nvPr>
        </p:nvSpPr>
        <p:spPr>
          <a:xfrm>
            <a:off x="0" y="1070264"/>
            <a:ext cx="12192000" cy="3439391"/>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12" name="KSO_Shape"/>
          <p:cNvSpPr/>
          <p:nvPr/>
        </p:nvSpPr>
        <p:spPr>
          <a:xfrm>
            <a:off x="4072069" y="4938830"/>
            <a:ext cx="4047854" cy="707885"/>
          </a:xfrm>
          <a:prstGeom prst="roundRect">
            <a:avLst>
              <a:gd name="adj" fmla="val 3507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dirty="0" err="1">
                <a:solidFill>
                  <a:schemeClr val="tx1"/>
                </a:solidFill>
              </a:rPr>
              <a:t>Taikun</a:t>
            </a:r>
            <a:r>
              <a:rPr lang="en-US" dirty="0">
                <a:solidFill>
                  <a:schemeClr val="tx1"/>
                </a:solidFill>
              </a:rPr>
              <a:t> Guo </a:t>
            </a:r>
            <a:r>
              <a:rPr lang="en-US" dirty="0">
                <a:solidFill>
                  <a:schemeClr val="tx1"/>
                </a:solidFill>
                <a:hlinkClick r:id="rId5"/>
              </a:rPr>
              <a:t>tg1539@nyu.edu</a:t>
            </a:r>
            <a:r>
              <a:rPr lang="en-US" dirty="0">
                <a:solidFill>
                  <a:schemeClr val="tx1"/>
                </a:solidFill>
              </a:rPr>
              <a:t>  </a:t>
            </a:r>
          </a:p>
          <a:p>
            <a:pPr algn="ctr" eaLnBrk="1" fontAlgn="auto" hangingPunct="1">
              <a:spcBef>
                <a:spcPts val="0"/>
              </a:spcBef>
              <a:spcAft>
                <a:spcPts val="0"/>
              </a:spcAft>
              <a:defRPr/>
            </a:pPr>
            <a:r>
              <a:rPr lang="en-US" dirty="0">
                <a:solidFill>
                  <a:schemeClr val="tx1"/>
                </a:solidFill>
              </a:rPr>
              <a:t>Yi Zhang </a:t>
            </a:r>
            <a:r>
              <a:rPr lang="en-US" dirty="0">
                <a:solidFill>
                  <a:schemeClr val="tx1"/>
                </a:solidFill>
                <a:hlinkClick r:id="rId6"/>
              </a:rPr>
              <a:t>yz3940@nyu.edu</a:t>
            </a:r>
            <a:r>
              <a:rPr lang="en-US" dirty="0">
                <a:solidFill>
                  <a:schemeClr val="tx1"/>
                </a:solidFill>
              </a:rPr>
              <a:t> </a:t>
            </a:r>
            <a:endParaRPr lang="zh-CN" altLang="en-US" dirty="0">
              <a:solidFill>
                <a:schemeClr val="tx1"/>
              </a:solidFill>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13" name="文本框 12"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txBox="1"/>
          <p:nvPr/>
        </p:nvSpPr>
        <p:spPr>
          <a:xfrm>
            <a:off x="520688" y="1490008"/>
            <a:ext cx="11150617" cy="1938992"/>
          </a:xfrm>
          <a:prstGeom prst="rect">
            <a:avLst/>
          </a:prstGeom>
          <a:noFill/>
        </p:spPr>
        <p:txBody>
          <a:bodyPr wrap="none" rtlCol="0">
            <a:spAutoFit/>
          </a:bodyPr>
          <a:lstStyle/>
          <a:p>
            <a:pPr algn="ctr"/>
            <a:r>
              <a:rPr lang="en-US" sz="4000" dirty="0"/>
              <a:t>A Study on the Relationship Between Housing Prices </a:t>
            </a:r>
          </a:p>
          <a:p>
            <a:pPr algn="ctr"/>
            <a:r>
              <a:rPr lang="en-US" sz="4000" dirty="0"/>
              <a:t>and the Air Quality, Metro Stations </a:t>
            </a:r>
          </a:p>
          <a:p>
            <a:pPr algn="ctr"/>
            <a:r>
              <a:rPr lang="en-US" sz="4000" dirty="0"/>
              <a:t>and Crimes in New York City</a:t>
            </a:r>
          </a:p>
        </p:txBody>
      </p:sp>
      <p:sp>
        <p:nvSpPr>
          <p:cNvPr id="14" name="矩形 13"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844838" y="3618144"/>
            <a:ext cx="8502316" cy="461665"/>
          </a:xfrm>
          <a:prstGeom prst="rect">
            <a:avLst/>
          </a:prstGeom>
        </p:spPr>
        <p:txBody>
          <a:bodyPr wrap="square">
            <a:spAutoFit/>
          </a:bodyPr>
          <a:lstStyle/>
          <a:p>
            <a:pPr algn="ctr"/>
            <a:r>
              <a:rPr lang="en-US" sz="2400" dirty="0">
                <a:solidFill>
                  <a:schemeClr val="bg1"/>
                </a:solidFill>
              </a:rPr>
              <a:t>Big Data Applications Symposium - Fall 2017</a:t>
            </a:r>
            <a:endParaRPr lang="zh-CN" altLang="en-US" sz="2400" b="1" dirty="0">
              <a:solidFill>
                <a:schemeClr val="bg1"/>
              </a:solidFill>
              <a:latin typeface="Calibri" panose="020F0502020204030204" pitchFamily="34" charset="0"/>
              <a:ea typeface="微软雅黑" panose="020B0503020204020204" pitchFamily="34" charset="-122"/>
              <a:cs typeface="+mn-ea"/>
              <a:sym typeface="Calibri" panose="020F0502020204030204" pitchFamily="34" charset="0"/>
            </a:endParaRPr>
          </a:p>
        </p:txBody>
      </p:sp>
    </p:spTree>
    <p:extLst>
      <p:ext uri="{BB962C8B-B14F-4D97-AF65-F5344CB8AC3E}">
        <p14:creationId xmlns:p14="http://schemas.microsoft.com/office/powerpoint/2010/main" val="1265648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777178" y="5353090"/>
            <a:ext cx="415498" cy="369332"/>
          </a:xfrm>
          <a:prstGeom prst="rect">
            <a:avLst/>
          </a:prstGeom>
        </p:spPr>
        <p:txBody>
          <a:bodyPr wrap="none">
            <a:spAutoFit/>
          </a:bodyPr>
          <a:lstStyle/>
          <a:p>
            <a:r>
              <a:rPr lang="en-US">
                <a:solidFill>
                  <a:schemeClr val="bg1"/>
                </a:solidFill>
                <a:cs typeface="+mn-ea"/>
                <a:sym typeface="+mn-lt"/>
              </a:rPr>
              <a:t></a:t>
            </a:r>
          </a:p>
        </p:txBody>
      </p:sp>
      <p:sp>
        <p:nvSpPr>
          <p:cNvPr id="28" name="TextBox 50"/>
          <p:cNvSpPr txBox="1"/>
          <p:nvPr/>
        </p:nvSpPr>
        <p:spPr>
          <a:xfrm>
            <a:off x="2567103" y="437380"/>
            <a:ext cx="7057831" cy="830997"/>
          </a:xfrm>
          <a:prstGeom prst="rect">
            <a:avLst/>
          </a:prstGeom>
          <a:noFill/>
        </p:spPr>
        <p:txBody>
          <a:bodyPr wrap="none" rtlCol="0">
            <a:spAutoFit/>
          </a:bodyPr>
          <a:lstStyle/>
          <a:p>
            <a:pPr algn="ctr"/>
            <a:r>
              <a:rPr lang="en-US" sz="4800" dirty="0">
                <a:latin typeface="Dense" panose="02000000000000000000" pitchFamily="50" charset="0"/>
                <a:ea typeface="Roboto" panose="02000000000000000000" pitchFamily="2" charset="0"/>
              </a:rPr>
              <a:t>3. Subway Entrances in NYC</a:t>
            </a:r>
            <a:endParaRPr lang="en-US" sz="4000" dirty="0">
              <a:latin typeface="Dense" panose="02000000000000000000" pitchFamily="50" charset="0"/>
              <a:ea typeface="Roboto" panose="02000000000000000000" pitchFamily="2" charset="0"/>
            </a:endParaRPr>
          </a:p>
        </p:txBody>
      </p:sp>
      <p:sp>
        <p:nvSpPr>
          <p:cNvPr id="29" name="Rectangle 55"/>
          <p:cNvSpPr/>
          <p:nvPr/>
        </p:nvSpPr>
        <p:spPr>
          <a:xfrm>
            <a:off x="5867400" y="467040"/>
            <a:ext cx="4572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a:extLst>
              <a:ext uri="{FF2B5EF4-FFF2-40B4-BE49-F238E27FC236}">
                <a16:creationId xmlns:a16="http://schemas.microsoft.com/office/drawing/2014/main" id="{946E7313-D9B5-4BAA-A15E-8E2B1D856EFC}"/>
              </a:ext>
            </a:extLst>
          </p:cNvPr>
          <p:cNvSpPr txBox="1"/>
          <p:nvPr/>
        </p:nvSpPr>
        <p:spPr>
          <a:xfrm>
            <a:off x="1820779" y="1668379"/>
            <a:ext cx="8550442" cy="3539430"/>
          </a:xfrm>
          <a:prstGeom prst="rect">
            <a:avLst/>
          </a:prstGeom>
          <a:noFill/>
        </p:spPr>
        <p:txBody>
          <a:bodyPr wrap="square" rtlCol="0">
            <a:spAutoFit/>
          </a:bodyPr>
          <a:lstStyle/>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Fetched from MTA</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Contains all the metro stations’ entrances in NYC</a:t>
            </a:r>
          </a:p>
          <a:p>
            <a:endParaRPr lang="en-US" sz="2800" dirty="0"/>
          </a:p>
          <a:p>
            <a:pPr marL="457200" indent="-457200">
              <a:buFont typeface="Arial" panose="020B0604020202020204" pitchFamily="34" charset="0"/>
              <a:buChar char="•"/>
            </a:pPr>
            <a:r>
              <a:rPr lang="en-US" sz="2800" dirty="0"/>
              <a:t>Size: 1 MB</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Count: 1,928 Records</a:t>
            </a:r>
          </a:p>
        </p:txBody>
      </p:sp>
      <p:sp>
        <p:nvSpPr>
          <p:cNvPr id="6" name="文本框 5">
            <a:extLst>
              <a:ext uri="{FF2B5EF4-FFF2-40B4-BE49-F238E27FC236}">
                <a16:creationId xmlns:a16="http://schemas.microsoft.com/office/drawing/2014/main" id="{46C59185-449C-497C-BF1F-C0D2722FB4FF}"/>
              </a:ext>
            </a:extLst>
          </p:cNvPr>
          <p:cNvSpPr txBox="1"/>
          <p:nvPr/>
        </p:nvSpPr>
        <p:spPr>
          <a:xfrm>
            <a:off x="6096000" y="6247462"/>
            <a:ext cx="6096000" cy="523220"/>
          </a:xfrm>
          <a:prstGeom prst="rect">
            <a:avLst/>
          </a:prstGeom>
          <a:noFill/>
        </p:spPr>
        <p:txBody>
          <a:bodyPr wrap="square" rtlCol="0">
            <a:spAutoFit/>
          </a:bodyPr>
          <a:lstStyle/>
          <a:p>
            <a:pPr algn="r"/>
            <a:r>
              <a:rPr lang="en-US" sz="1400" dirty="0">
                <a:solidFill>
                  <a:schemeClr val="accent4">
                    <a:lumMod val="50000"/>
                  </a:schemeClr>
                </a:solidFill>
              </a:rPr>
              <a:t>Relationship Between Housing Prices and Air Quality, Metro Stations and Crimes</a:t>
            </a:r>
          </a:p>
          <a:p>
            <a:pPr algn="r"/>
            <a:r>
              <a:rPr lang="en-US" sz="1400" dirty="0">
                <a:solidFill>
                  <a:schemeClr val="accent4">
                    <a:lumMod val="50000"/>
                  </a:schemeClr>
                </a:solidFill>
              </a:rPr>
              <a:t>©2017 Yi Zhang, </a:t>
            </a:r>
            <a:r>
              <a:rPr lang="en-US" sz="1400" dirty="0" err="1">
                <a:solidFill>
                  <a:schemeClr val="accent4">
                    <a:lumMod val="50000"/>
                  </a:schemeClr>
                </a:solidFill>
              </a:rPr>
              <a:t>Taikun</a:t>
            </a:r>
            <a:r>
              <a:rPr lang="en-US" sz="1400" dirty="0">
                <a:solidFill>
                  <a:schemeClr val="accent4">
                    <a:lumMod val="50000"/>
                  </a:schemeClr>
                </a:solidFill>
              </a:rPr>
              <a:t> Guo</a:t>
            </a:r>
          </a:p>
        </p:txBody>
      </p:sp>
    </p:spTree>
    <p:extLst>
      <p:ext uri="{BB962C8B-B14F-4D97-AF65-F5344CB8AC3E}">
        <p14:creationId xmlns:p14="http://schemas.microsoft.com/office/powerpoint/2010/main" val="210234222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777178" y="5353090"/>
            <a:ext cx="415498" cy="369332"/>
          </a:xfrm>
          <a:prstGeom prst="rect">
            <a:avLst/>
          </a:prstGeom>
        </p:spPr>
        <p:txBody>
          <a:bodyPr wrap="none">
            <a:spAutoFit/>
          </a:bodyPr>
          <a:lstStyle/>
          <a:p>
            <a:r>
              <a:rPr lang="en-US">
                <a:solidFill>
                  <a:schemeClr val="bg1"/>
                </a:solidFill>
                <a:cs typeface="+mn-ea"/>
                <a:sym typeface="+mn-lt"/>
              </a:rPr>
              <a:t></a:t>
            </a:r>
          </a:p>
        </p:txBody>
      </p:sp>
      <p:sp>
        <p:nvSpPr>
          <p:cNvPr id="28" name="TextBox 50"/>
          <p:cNvSpPr txBox="1"/>
          <p:nvPr/>
        </p:nvSpPr>
        <p:spPr>
          <a:xfrm>
            <a:off x="1331385" y="437380"/>
            <a:ext cx="9529276" cy="830997"/>
          </a:xfrm>
          <a:prstGeom prst="rect">
            <a:avLst/>
          </a:prstGeom>
          <a:noFill/>
        </p:spPr>
        <p:txBody>
          <a:bodyPr wrap="none" rtlCol="0">
            <a:spAutoFit/>
          </a:bodyPr>
          <a:lstStyle/>
          <a:p>
            <a:pPr algn="ctr"/>
            <a:r>
              <a:rPr lang="en-US" sz="4800" dirty="0">
                <a:latin typeface="Dense" panose="02000000000000000000" pitchFamily="50" charset="0"/>
                <a:ea typeface="Roboto" panose="02000000000000000000" pitchFamily="2" charset="0"/>
              </a:rPr>
              <a:t>4. NYPD Complaints Map 2016 - 2017</a:t>
            </a:r>
            <a:endParaRPr lang="en-US" sz="4000" dirty="0">
              <a:latin typeface="Dense" panose="02000000000000000000" pitchFamily="50" charset="0"/>
              <a:ea typeface="Roboto" panose="02000000000000000000" pitchFamily="2" charset="0"/>
            </a:endParaRPr>
          </a:p>
        </p:txBody>
      </p:sp>
      <p:sp>
        <p:nvSpPr>
          <p:cNvPr id="29" name="Rectangle 55"/>
          <p:cNvSpPr/>
          <p:nvPr/>
        </p:nvSpPr>
        <p:spPr>
          <a:xfrm>
            <a:off x="5867400" y="467040"/>
            <a:ext cx="4572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a:extLst>
              <a:ext uri="{FF2B5EF4-FFF2-40B4-BE49-F238E27FC236}">
                <a16:creationId xmlns:a16="http://schemas.microsoft.com/office/drawing/2014/main" id="{946E7313-D9B5-4BAA-A15E-8E2B1D856EFC}"/>
              </a:ext>
            </a:extLst>
          </p:cNvPr>
          <p:cNvSpPr txBox="1"/>
          <p:nvPr/>
        </p:nvSpPr>
        <p:spPr>
          <a:xfrm>
            <a:off x="1820779" y="1668379"/>
            <a:ext cx="8550442" cy="3970318"/>
          </a:xfrm>
          <a:prstGeom prst="rect">
            <a:avLst/>
          </a:prstGeom>
          <a:noFill/>
        </p:spPr>
        <p:txBody>
          <a:bodyPr wrap="square" rtlCol="0">
            <a:spAutoFit/>
          </a:bodyPr>
          <a:lstStyle/>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Fetched from NYPD Crime Statistics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Contains all the crime reports in NYC during 2010 to 2017</a:t>
            </a:r>
          </a:p>
          <a:p>
            <a:endParaRPr lang="en-US" sz="2800" dirty="0"/>
          </a:p>
          <a:p>
            <a:pPr marL="457200" indent="-457200">
              <a:buFont typeface="Arial" panose="020B0604020202020204" pitchFamily="34" charset="0"/>
              <a:buChar char="•"/>
            </a:pPr>
            <a:r>
              <a:rPr lang="en-US" sz="2800" dirty="0"/>
              <a:t>Size: 89 MB</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Count: 351,492 Records</a:t>
            </a:r>
          </a:p>
        </p:txBody>
      </p:sp>
      <p:sp>
        <p:nvSpPr>
          <p:cNvPr id="6" name="文本框 5">
            <a:extLst>
              <a:ext uri="{FF2B5EF4-FFF2-40B4-BE49-F238E27FC236}">
                <a16:creationId xmlns:a16="http://schemas.microsoft.com/office/drawing/2014/main" id="{638491DD-AA18-4220-BF49-2133FDAA9691}"/>
              </a:ext>
            </a:extLst>
          </p:cNvPr>
          <p:cNvSpPr txBox="1"/>
          <p:nvPr/>
        </p:nvSpPr>
        <p:spPr>
          <a:xfrm>
            <a:off x="6096000" y="6247462"/>
            <a:ext cx="6096000" cy="523220"/>
          </a:xfrm>
          <a:prstGeom prst="rect">
            <a:avLst/>
          </a:prstGeom>
          <a:noFill/>
        </p:spPr>
        <p:txBody>
          <a:bodyPr wrap="square" rtlCol="0">
            <a:spAutoFit/>
          </a:bodyPr>
          <a:lstStyle/>
          <a:p>
            <a:pPr algn="r"/>
            <a:r>
              <a:rPr lang="en-US" sz="1400" dirty="0">
                <a:solidFill>
                  <a:schemeClr val="accent4">
                    <a:lumMod val="50000"/>
                  </a:schemeClr>
                </a:solidFill>
              </a:rPr>
              <a:t>Relationship Between Housing Prices and Air Quality, Metro Stations and Crimes</a:t>
            </a:r>
          </a:p>
          <a:p>
            <a:pPr algn="r"/>
            <a:r>
              <a:rPr lang="en-US" sz="1400" dirty="0">
                <a:solidFill>
                  <a:schemeClr val="accent4">
                    <a:lumMod val="50000"/>
                  </a:schemeClr>
                </a:solidFill>
              </a:rPr>
              <a:t>©2017 Yi Zhang, </a:t>
            </a:r>
            <a:r>
              <a:rPr lang="en-US" sz="1400" dirty="0" err="1">
                <a:solidFill>
                  <a:schemeClr val="accent4">
                    <a:lumMod val="50000"/>
                  </a:schemeClr>
                </a:solidFill>
              </a:rPr>
              <a:t>Taikun</a:t>
            </a:r>
            <a:r>
              <a:rPr lang="en-US" sz="1400" dirty="0">
                <a:solidFill>
                  <a:schemeClr val="accent4">
                    <a:lumMod val="50000"/>
                  </a:schemeClr>
                </a:solidFill>
              </a:rPr>
              <a:t> Guo</a:t>
            </a:r>
          </a:p>
        </p:txBody>
      </p:sp>
    </p:spTree>
    <p:extLst>
      <p:ext uri="{BB962C8B-B14F-4D97-AF65-F5344CB8AC3E}">
        <p14:creationId xmlns:p14="http://schemas.microsoft.com/office/powerpoint/2010/main" val="29356150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777178" y="5353090"/>
            <a:ext cx="415498" cy="369332"/>
          </a:xfrm>
          <a:prstGeom prst="rect">
            <a:avLst/>
          </a:prstGeom>
        </p:spPr>
        <p:txBody>
          <a:bodyPr wrap="none">
            <a:spAutoFit/>
          </a:bodyPr>
          <a:lstStyle/>
          <a:p>
            <a:r>
              <a:rPr lang="en-US">
                <a:solidFill>
                  <a:schemeClr val="bg1"/>
                </a:solidFill>
                <a:cs typeface="+mn-ea"/>
                <a:sym typeface="+mn-lt"/>
              </a:rPr>
              <a:t></a:t>
            </a:r>
          </a:p>
        </p:txBody>
      </p:sp>
      <p:sp>
        <p:nvSpPr>
          <p:cNvPr id="28" name="TextBox 50"/>
          <p:cNvSpPr txBox="1"/>
          <p:nvPr/>
        </p:nvSpPr>
        <p:spPr>
          <a:xfrm>
            <a:off x="2779607" y="437380"/>
            <a:ext cx="6632842" cy="830997"/>
          </a:xfrm>
          <a:prstGeom prst="rect">
            <a:avLst/>
          </a:prstGeom>
          <a:noFill/>
        </p:spPr>
        <p:txBody>
          <a:bodyPr wrap="none" rtlCol="0">
            <a:spAutoFit/>
          </a:bodyPr>
          <a:lstStyle/>
          <a:p>
            <a:pPr algn="ctr"/>
            <a:r>
              <a:rPr lang="en-US" sz="4800" dirty="0">
                <a:latin typeface="Dense" panose="02000000000000000000" pitchFamily="50" charset="0"/>
                <a:ea typeface="Roboto" panose="02000000000000000000" pitchFamily="2" charset="0"/>
              </a:rPr>
              <a:t>5. Borough Block Lot Data</a:t>
            </a:r>
            <a:endParaRPr lang="en-US" sz="4000" dirty="0">
              <a:latin typeface="Dense" panose="02000000000000000000" pitchFamily="50" charset="0"/>
              <a:ea typeface="Roboto" panose="02000000000000000000" pitchFamily="2" charset="0"/>
            </a:endParaRPr>
          </a:p>
        </p:txBody>
      </p:sp>
      <p:sp>
        <p:nvSpPr>
          <p:cNvPr id="29" name="Rectangle 55"/>
          <p:cNvSpPr/>
          <p:nvPr/>
        </p:nvSpPr>
        <p:spPr>
          <a:xfrm>
            <a:off x="5867400" y="467040"/>
            <a:ext cx="4572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a:extLst>
              <a:ext uri="{FF2B5EF4-FFF2-40B4-BE49-F238E27FC236}">
                <a16:creationId xmlns:a16="http://schemas.microsoft.com/office/drawing/2014/main" id="{946E7313-D9B5-4BAA-A15E-8E2B1D856EFC}"/>
              </a:ext>
            </a:extLst>
          </p:cNvPr>
          <p:cNvSpPr txBox="1"/>
          <p:nvPr/>
        </p:nvSpPr>
        <p:spPr>
          <a:xfrm>
            <a:off x="1820779" y="1668379"/>
            <a:ext cx="8550442" cy="4401205"/>
          </a:xfrm>
          <a:prstGeom prst="rect">
            <a:avLst/>
          </a:prstGeom>
          <a:noFill/>
        </p:spPr>
        <p:txBody>
          <a:bodyPr wrap="square" rtlCol="0">
            <a:spAutoFit/>
          </a:bodyPr>
          <a:lstStyle/>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Fetched from DOF and Carto DB</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Contains the borough block lot data in NYC</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Used to visualize data on NYC map</a:t>
            </a:r>
          </a:p>
          <a:p>
            <a:endParaRPr lang="en-US" sz="2800" dirty="0"/>
          </a:p>
          <a:p>
            <a:pPr marL="457200" indent="-457200">
              <a:buFont typeface="Arial" panose="020B0604020202020204" pitchFamily="34" charset="0"/>
              <a:buChar char="•"/>
            </a:pPr>
            <a:r>
              <a:rPr lang="en-US" sz="2800" dirty="0"/>
              <a:t>Size: 142 MB</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Count: 857,532 Records</a:t>
            </a:r>
          </a:p>
        </p:txBody>
      </p:sp>
      <p:sp>
        <p:nvSpPr>
          <p:cNvPr id="6" name="文本框 5">
            <a:extLst>
              <a:ext uri="{FF2B5EF4-FFF2-40B4-BE49-F238E27FC236}">
                <a16:creationId xmlns:a16="http://schemas.microsoft.com/office/drawing/2014/main" id="{C5792D0B-0B20-4CF1-85E8-67DA4900FDEC}"/>
              </a:ext>
            </a:extLst>
          </p:cNvPr>
          <p:cNvSpPr txBox="1"/>
          <p:nvPr/>
        </p:nvSpPr>
        <p:spPr>
          <a:xfrm>
            <a:off x="6096000" y="6247462"/>
            <a:ext cx="6096000" cy="523220"/>
          </a:xfrm>
          <a:prstGeom prst="rect">
            <a:avLst/>
          </a:prstGeom>
          <a:noFill/>
        </p:spPr>
        <p:txBody>
          <a:bodyPr wrap="square" rtlCol="0">
            <a:spAutoFit/>
          </a:bodyPr>
          <a:lstStyle/>
          <a:p>
            <a:pPr algn="r"/>
            <a:r>
              <a:rPr lang="en-US" sz="1400" dirty="0">
                <a:solidFill>
                  <a:schemeClr val="accent4">
                    <a:lumMod val="50000"/>
                  </a:schemeClr>
                </a:solidFill>
              </a:rPr>
              <a:t>Relationship Between Housing Prices and Air Quality, Metro Stations and Crimes</a:t>
            </a:r>
          </a:p>
          <a:p>
            <a:pPr algn="r"/>
            <a:r>
              <a:rPr lang="en-US" sz="1400" dirty="0">
                <a:solidFill>
                  <a:schemeClr val="accent4">
                    <a:lumMod val="50000"/>
                  </a:schemeClr>
                </a:solidFill>
              </a:rPr>
              <a:t>©2017 Yi Zhang, </a:t>
            </a:r>
            <a:r>
              <a:rPr lang="en-US" sz="1400" dirty="0" err="1">
                <a:solidFill>
                  <a:schemeClr val="accent4">
                    <a:lumMod val="50000"/>
                  </a:schemeClr>
                </a:solidFill>
              </a:rPr>
              <a:t>Taikun</a:t>
            </a:r>
            <a:r>
              <a:rPr lang="en-US" sz="1400" dirty="0">
                <a:solidFill>
                  <a:schemeClr val="accent4">
                    <a:lumMod val="50000"/>
                  </a:schemeClr>
                </a:solidFill>
              </a:rPr>
              <a:t> Guo</a:t>
            </a:r>
          </a:p>
        </p:txBody>
      </p:sp>
    </p:spTree>
    <p:extLst>
      <p:ext uri="{BB962C8B-B14F-4D97-AF65-F5344CB8AC3E}">
        <p14:creationId xmlns:p14="http://schemas.microsoft.com/office/powerpoint/2010/main" val="355151667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1000"/>
            <a:lum/>
          </a:blip>
          <a:srcRect/>
          <a:stretch>
            <a:fillRect l="-40000" r="-40000"/>
          </a:stretch>
        </a:blipFill>
        <a:effectLst/>
      </p:bgPr>
    </p:bg>
    <p:spTree>
      <p:nvGrpSpPr>
        <p:cNvPr id="1" name=""/>
        <p:cNvGrpSpPr/>
        <p:nvPr/>
      </p:nvGrpSpPr>
      <p:grpSpPr>
        <a:xfrm>
          <a:off x="0" y="0"/>
          <a:ext cx="0" cy="0"/>
          <a:chOff x="0" y="0"/>
          <a:chExt cx="0" cy="0"/>
        </a:xfrm>
      </p:grpSpPr>
      <p:sp>
        <p:nvSpPr>
          <p:cNvPr id="7" name="矩形 6"/>
          <p:cNvSpPr/>
          <p:nvPr/>
        </p:nvSpPr>
        <p:spPr>
          <a:xfrm>
            <a:off x="1509010" y="1804738"/>
            <a:ext cx="9173980" cy="3344776"/>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12" name="文本框 11"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1509010" y="3244887"/>
            <a:ext cx="9203961" cy="1052917"/>
          </a:xfrm>
          <a:prstGeom prst="rect">
            <a:avLst/>
          </a:prstGeom>
          <a:noFill/>
        </p:spPr>
        <p:txBody>
          <a:bodyPr wrap="square" rtlCol="0">
            <a:spAutoFit/>
          </a:bodyPr>
          <a:lstStyle/>
          <a:p>
            <a:pPr algn="ctr">
              <a:lnSpc>
                <a:spcPct val="110000"/>
              </a:lnSpc>
            </a:pPr>
            <a:r>
              <a:rPr lang="en-US" altLang="zh-CN" sz="6000" spc="300" dirty="0">
                <a:solidFill>
                  <a:schemeClr val="bg1"/>
                </a:solidFill>
                <a:latin typeface="Calibri" panose="020F0502020204030204" pitchFamily="34" charset="0"/>
                <a:ea typeface="微软雅黑" panose="020B0503020204020204" pitchFamily="34" charset="-122"/>
                <a:cs typeface="+mn-ea"/>
                <a:sym typeface="Calibri" panose="020F0502020204030204" pitchFamily="34" charset="0"/>
              </a:rPr>
              <a:t>Design</a:t>
            </a:r>
            <a:endParaRPr lang="zh-CN" altLang="en-US" sz="6000" spc="300" dirty="0">
              <a:solidFill>
                <a:schemeClr val="bg1"/>
              </a:solidFill>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9" name="文本框 8"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1509010" y="2132059"/>
            <a:ext cx="9203961" cy="1057212"/>
          </a:xfrm>
          <a:prstGeom prst="rect">
            <a:avLst/>
          </a:prstGeom>
          <a:noFill/>
        </p:spPr>
        <p:txBody>
          <a:bodyPr wrap="square" rtlCol="0">
            <a:spAutoFit/>
          </a:bodyPr>
          <a:lstStyle/>
          <a:p>
            <a:pPr algn="ctr">
              <a:lnSpc>
                <a:spcPct val="110000"/>
              </a:lnSpc>
            </a:pPr>
            <a:r>
              <a:rPr lang="en-US" altLang="zh-CN" sz="6000" b="1" spc="300" dirty="0">
                <a:solidFill>
                  <a:schemeClr val="bg1"/>
                </a:solidFill>
                <a:latin typeface="Calibri" panose="020F0502020204030204" pitchFamily="34" charset="0"/>
                <a:ea typeface="微软雅黑" panose="020B0503020204020204" pitchFamily="34" charset="-122"/>
                <a:cs typeface="+mn-ea"/>
                <a:sym typeface="Calibri" panose="020F0502020204030204" pitchFamily="34" charset="0"/>
              </a:rPr>
              <a:t>PART 03</a:t>
            </a:r>
            <a:endParaRPr lang="zh-CN" altLang="en-US" sz="6000" b="1" spc="300" dirty="0">
              <a:solidFill>
                <a:schemeClr val="bg1"/>
              </a:solidFill>
              <a:latin typeface="Calibri" panose="020F0502020204030204" pitchFamily="34" charset="0"/>
              <a:ea typeface="微软雅黑" panose="020B0503020204020204" pitchFamily="34" charset="-122"/>
              <a:cs typeface="+mn-ea"/>
              <a:sym typeface="Calibri" panose="020F0502020204030204" pitchFamily="34" charset="0"/>
            </a:endParaRPr>
          </a:p>
        </p:txBody>
      </p:sp>
      <p:cxnSp>
        <p:nvCxnSpPr>
          <p:cNvPr id="3" name="直接连接符 2"/>
          <p:cNvCxnSpPr/>
          <p:nvPr/>
        </p:nvCxnSpPr>
        <p:spPr>
          <a:xfrm>
            <a:off x="3946358" y="3181513"/>
            <a:ext cx="435543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75F5C666-0692-425F-AB08-D54E2953A825}"/>
              </a:ext>
            </a:extLst>
          </p:cNvPr>
          <p:cNvSpPr txBox="1"/>
          <p:nvPr/>
        </p:nvSpPr>
        <p:spPr>
          <a:xfrm>
            <a:off x="6096000" y="6247462"/>
            <a:ext cx="6096000" cy="523220"/>
          </a:xfrm>
          <a:prstGeom prst="rect">
            <a:avLst/>
          </a:prstGeom>
          <a:noFill/>
        </p:spPr>
        <p:txBody>
          <a:bodyPr wrap="square" rtlCol="0">
            <a:spAutoFit/>
          </a:bodyPr>
          <a:lstStyle/>
          <a:p>
            <a:pPr algn="r"/>
            <a:r>
              <a:rPr lang="en-US" sz="1400" dirty="0">
                <a:solidFill>
                  <a:schemeClr val="accent4">
                    <a:lumMod val="50000"/>
                  </a:schemeClr>
                </a:solidFill>
              </a:rPr>
              <a:t>Relationship Between Housing Prices and Air Quality, Metro Stations and Crimes</a:t>
            </a:r>
          </a:p>
          <a:p>
            <a:pPr algn="r"/>
            <a:r>
              <a:rPr lang="en-US" sz="1400" dirty="0">
                <a:solidFill>
                  <a:schemeClr val="accent4">
                    <a:lumMod val="50000"/>
                  </a:schemeClr>
                </a:solidFill>
              </a:rPr>
              <a:t>©2017 Yi Zhang, </a:t>
            </a:r>
            <a:r>
              <a:rPr lang="en-US" sz="1400" dirty="0" err="1">
                <a:solidFill>
                  <a:schemeClr val="accent4">
                    <a:lumMod val="50000"/>
                  </a:schemeClr>
                </a:solidFill>
              </a:rPr>
              <a:t>Taikun</a:t>
            </a:r>
            <a:r>
              <a:rPr lang="en-US" sz="1400" dirty="0">
                <a:solidFill>
                  <a:schemeClr val="accent4">
                    <a:lumMod val="50000"/>
                  </a:schemeClr>
                </a:solidFill>
              </a:rPr>
              <a:t> Guo</a:t>
            </a:r>
          </a:p>
        </p:txBody>
      </p:sp>
    </p:spTree>
    <p:extLst>
      <p:ext uri="{BB962C8B-B14F-4D97-AF65-F5344CB8AC3E}">
        <p14:creationId xmlns:p14="http://schemas.microsoft.com/office/powerpoint/2010/main" val="445540720"/>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73" name="Rectangle 72"/>
          <p:cNvSpPr/>
          <p:nvPr/>
        </p:nvSpPr>
        <p:spPr>
          <a:xfrm>
            <a:off x="777178" y="5353090"/>
            <a:ext cx="415498" cy="369332"/>
          </a:xfrm>
          <a:prstGeom prst="rect">
            <a:avLst/>
          </a:prstGeom>
        </p:spPr>
        <p:txBody>
          <a:bodyPr wrap="none">
            <a:spAutoFit/>
          </a:bodyPr>
          <a:lstStyle/>
          <a:p>
            <a:r>
              <a:rPr lang="en-US">
                <a:solidFill>
                  <a:schemeClr val="bg1"/>
                </a:solidFill>
                <a:cs typeface="+mn-ea"/>
                <a:sym typeface="+mn-lt"/>
              </a:rPr>
              <a:t></a:t>
            </a:r>
          </a:p>
        </p:txBody>
      </p:sp>
      <p:sp>
        <p:nvSpPr>
          <p:cNvPr id="28" name="TextBox 50"/>
          <p:cNvSpPr txBox="1"/>
          <p:nvPr/>
        </p:nvSpPr>
        <p:spPr>
          <a:xfrm>
            <a:off x="4373976" y="502179"/>
            <a:ext cx="3444276" cy="707886"/>
          </a:xfrm>
          <a:prstGeom prst="rect">
            <a:avLst/>
          </a:prstGeom>
          <a:noFill/>
        </p:spPr>
        <p:txBody>
          <a:bodyPr wrap="none" rtlCol="0">
            <a:spAutoFit/>
          </a:bodyPr>
          <a:lstStyle/>
          <a:p>
            <a:pPr algn="ctr"/>
            <a:r>
              <a:rPr lang="en-US" altLang="zh-CN" sz="4000" dirty="0">
                <a:solidFill>
                  <a:schemeClr val="tx1">
                    <a:lumMod val="65000"/>
                    <a:lumOff val="35000"/>
                  </a:schemeClr>
                </a:solidFill>
                <a:latin typeface="Dense" panose="02000000000000000000" pitchFamily="50" charset="0"/>
                <a:ea typeface="Roboto" panose="02000000000000000000" pitchFamily="2" charset="0"/>
              </a:rPr>
              <a:t>Design Diagram</a:t>
            </a:r>
            <a:endParaRPr lang="en-US" sz="4000" dirty="0">
              <a:solidFill>
                <a:schemeClr val="tx1">
                  <a:lumMod val="65000"/>
                  <a:lumOff val="35000"/>
                </a:schemeClr>
              </a:solidFill>
              <a:latin typeface="Dense" panose="02000000000000000000" pitchFamily="50" charset="0"/>
              <a:ea typeface="Roboto" panose="02000000000000000000" pitchFamily="2" charset="0"/>
            </a:endParaRPr>
          </a:p>
        </p:txBody>
      </p:sp>
      <p:sp>
        <p:nvSpPr>
          <p:cNvPr id="29" name="Rectangle 55"/>
          <p:cNvSpPr/>
          <p:nvPr/>
        </p:nvSpPr>
        <p:spPr>
          <a:xfrm>
            <a:off x="5867400" y="467040"/>
            <a:ext cx="4572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图片占位符 26">
            <a:extLst>
              <a:ext uri="{FF2B5EF4-FFF2-40B4-BE49-F238E27FC236}">
                <a16:creationId xmlns:a16="http://schemas.microsoft.com/office/drawing/2014/main" id="{EFF5558B-6038-48FC-B0C8-D480E13AD1B3}"/>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l="4574" t="6430" r="7086" b="19631"/>
          <a:stretch/>
        </p:blipFill>
        <p:spPr>
          <a:xfrm>
            <a:off x="930567" y="1475509"/>
            <a:ext cx="10330866" cy="4484365"/>
          </a:xfrm>
        </p:spPr>
      </p:pic>
      <p:sp>
        <p:nvSpPr>
          <p:cNvPr id="35" name="文本框 34">
            <a:extLst>
              <a:ext uri="{FF2B5EF4-FFF2-40B4-BE49-F238E27FC236}">
                <a16:creationId xmlns:a16="http://schemas.microsoft.com/office/drawing/2014/main" id="{B1873A3F-1DDC-4761-96EB-91F43B814573}"/>
              </a:ext>
            </a:extLst>
          </p:cNvPr>
          <p:cNvSpPr txBox="1"/>
          <p:nvPr/>
        </p:nvSpPr>
        <p:spPr>
          <a:xfrm>
            <a:off x="6096000" y="6247462"/>
            <a:ext cx="6096000" cy="523220"/>
          </a:xfrm>
          <a:prstGeom prst="rect">
            <a:avLst/>
          </a:prstGeom>
          <a:noFill/>
        </p:spPr>
        <p:txBody>
          <a:bodyPr wrap="square" rtlCol="0">
            <a:spAutoFit/>
          </a:bodyPr>
          <a:lstStyle/>
          <a:p>
            <a:pPr algn="r"/>
            <a:r>
              <a:rPr lang="en-US" sz="1400" dirty="0">
                <a:solidFill>
                  <a:schemeClr val="accent4">
                    <a:lumMod val="50000"/>
                  </a:schemeClr>
                </a:solidFill>
              </a:rPr>
              <a:t>Relationship Between Housing Prices and Air Quality, Metro Stations and Crimes</a:t>
            </a:r>
          </a:p>
          <a:p>
            <a:pPr algn="r"/>
            <a:r>
              <a:rPr lang="en-US" sz="1400" dirty="0">
                <a:solidFill>
                  <a:schemeClr val="accent4">
                    <a:lumMod val="50000"/>
                  </a:schemeClr>
                </a:solidFill>
              </a:rPr>
              <a:t>©2017 Yi Zhang, </a:t>
            </a:r>
            <a:r>
              <a:rPr lang="en-US" sz="1400" dirty="0" err="1">
                <a:solidFill>
                  <a:schemeClr val="accent4">
                    <a:lumMod val="50000"/>
                  </a:schemeClr>
                </a:solidFill>
              </a:rPr>
              <a:t>Taikun</a:t>
            </a:r>
            <a:r>
              <a:rPr lang="en-US" sz="1400" dirty="0">
                <a:solidFill>
                  <a:schemeClr val="accent4">
                    <a:lumMod val="50000"/>
                  </a:schemeClr>
                </a:solidFill>
              </a:rPr>
              <a:t> Guo</a:t>
            </a:r>
          </a:p>
        </p:txBody>
      </p:sp>
    </p:spTree>
    <p:extLst>
      <p:ext uri="{BB962C8B-B14F-4D97-AF65-F5344CB8AC3E}">
        <p14:creationId xmlns:p14="http://schemas.microsoft.com/office/powerpoint/2010/main" val="92224358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777178" y="5353090"/>
            <a:ext cx="415498" cy="369332"/>
          </a:xfrm>
          <a:prstGeom prst="rect">
            <a:avLst/>
          </a:prstGeom>
        </p:spPr>
        <p:txBody>
          <a:bodyPr wrap="none">
            <a:spAutoFit/>
          </a:bodyPr>
          <a:lstStyle/>
          <a:p>
            <a:r>
              <a:rPr lang="en-US">
                <a:solidFill>
                  <a:schemeClr val="bg1"/>
                </a:solidFill>
                <a:cs typeface="+mn-ea"/>
                <a:sym typeface="+mn-lt"/>
              </a:rPr>
              <a:t></a:t>
            </a:r>
          </a:p>
        </p:txBody>
      </p:sp>
      <p:sp>
        <p:nvSpPr>
          <p:cNvPr id="28" name="TextBox 50"/>
          <p:cNvSpPr txBox="1"/>
          <p:nvPr/>
        </p:nvSpPr>
        <p:spPr>
          <a:xfrm>
            <a:off x="5328831" y="437380"/>
            <a:ext cx="1534394" cy="830997"/>
          </a:xfrm>
          <a:prstGeom prst="rect">
            <a:avLst/>
          </a:prstGeom>
          <a:noFill/>
        </p:spPr>
        <p:txBody>
          <a:bodyPr wrap="none" rtlCol="0">
            <a:spAutoFit/>
          </a:bodyPr>
          <a:lstStyle/>
          <a:p>
            <a:pPr algn="ctr"/>
            <a:r>
              <a:rPr lang="en-US" sz="4800" dirty="0">
                <a:latin typeface="Dense" panose="02000000000000000000" pitchFamily="50" charset="0"/>
                <a:ea typeface="Roboto" panose="02000000000000000000" pitchFamily="2" charset="0"/>
              </a:rPr>
              <a:t>Steps</a:t>
            </a:r>
            <a:endParaRPr lang="en-US" sz="4000" dirty="0">
              <a:latin typeface="Dense" panose="02000000000000000000" pitchFamily="50" charset="0"/>
              <a:ea typeface="Roboto" panose="02000000000000000000" pitchFamily="2" charset="0"/>
            </a:endParaRPr>
          </a:p>
        </p:txBody>
      </p:sp>
      <p:sp>
        <p:nvSpPr>
          <p:cNvPr id="29" name="Rectangle 55"/>
          <p:cNvSpPr/>
          <p:nvPr/>
        </p:nvSpPr>
        <p:spPr>
          <a:xfrm>
            <a:off x="5867400" y="467040"/>
            <a:ext cx="4572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a:extLst>
              <a:ext uri="{FF2B5EF4-FFF2-40B4-BE49-F238E27FC236}">
                <a16:creationId xmlns:a16="http://schemas.microsoft.com/office/drawing/2014/main" id="{946E7313-D9B5-4BAA-A15E-8E2B1D856EFC}"/>
              </a:ext>
            </a:extLst>
          </p:cNvPr>
          <p:cNvSpPr txBox="1"/>
          <p:nvPr/>
        </p:nvSpPr>
        <p:spPr>
          <a:xfrm>
            <a:off x="1820779" y="1504910"/>
            <a:ext cx="8550442" cy="4832092"/>
          </a:xfrm>
          <a:prstGeom prst="rect">
            <a:avLst/>
          </a:prstGeom>
          <a:noFill/>
        </p:spPr>
        <p:txBody>
          <a:bodyPr wrap="square" rtlCol="0">
            <a:spAutoFit/>
          </a:bodyPr>
          <a:lstStyle/>
          <a:p>
            <a:pPr marL="457200" indent="-457200">
              <a:buFont typeface="Arial" panose="020B0604020202020204" pitchFamily="34" charset="0"/>
              <a:buChar char="•"/>
            </a:pPr>
            <a:r>
              <a:rPr lang="en-US" sz="2800" dirty="0"/>
              <a:t>Fetch Data                               </a:t>
            </a:r>
            <a:r>
              <a:rPr lang="en-US" sz="2800" i="1" dirty="0"/>
              <a:t>Java</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Profile &amp; Clean</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Preprocess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Score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Train Model</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Visualize                                   </a:t>
            </a:r>
            <a:r>
              <a:rPr lang="en-US" sz="2800" i="1" dirty="0"/>
              <a:t>Carto DB</a:t>
            </a:r>
          </a:p>
        </p:txBody>
      </p:sp>
      <p:sp>
        <p:nvSpPr>
          <p:cNvPr id="2" name="右大括号 1">
            <a:extLst>
              <a:ext uri="{FF2B5EF4-FFF2-40B4-BE49-F238E27FC236}">
                <a16:creationId xmlns:a16="http://schemas.microsoft.com/office/drawing/2014/main" id="{A2A4E8AD-EE62-4F91-B0DA-520ED06843E1}"/>
              </a:ext>
            </a:extLst>
          </p:cNvPr>
          <p:cNvSpPr/>
          <p:nvPr/>
        </p:nvSpPr>
        <p:spPr>
          <a:xfrm>
            <a:off x="5008418" y="2639291"/>
            <a:ext cx="768927" cy="2713799"/>
          </a:xfrm>
          <a:prstGeom prst="rightBrace">
            <a:avLst>
              <a:gd name="adj1" fmla="val 75901"/>
              <a:gd name="adj2" fmla="val 50000"/>
            </a:avLst>
          </a:prstGeom>
          <a:noFill/>
          <a:ln w="19050"/>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文本框 2">
            <a:extLst>
              <a:ext uri="{FF2B5EF4-FFF2-40B4-BE49-F238E27FC236}">
                <a16:creationId xmlns:a16="http://schemas.microsoft.com/office/drawing/2014/main" id="{08F9506F-14DC-4EA2-8555-6331F830493D}"/>
              </a:ext>
            </a:extLst>
          </p:cNvPr>
          <p:cNvSpPr txBox="1"/>
          <p:nvPr/>
        </p:nvSpPr>
        <p:spPr>
          <a:xfrm>
            <a:off x="6324600" y="3519136"/>
            <a:ext cx="2777836" cy="954107"/>
          </a:xfrm>
          <a:prstGeom prst="rect">
            <a:avLst/>
          </a:prstGeom>
          <a:noFill/>
        </p:spPr>
        <p:txBody>
          <a:bodyPr wrap="square" rtlCol="0">
            <a:spAutoFit/>
          </a:bodyPr>
          <a:lstStyle/>
          <a:p>
            <a:r>
              <a:rPr lang="en-US" sz="2800" i="1" dirty="0"/>
              <a:t>Dumbo &amp; Spark on HPC Clusters</a:t>
            </a:r>
          </a:p>
        </p:txBody>
      </p:sp>
      <p:sp>
        <p:nvSpPr>
          <p:cNvPr id="9" name="文本框 8">
            <a:extLst>
              <a:ext uri="{FF2B5EF4-FFF2-40B4-BE49-F238E27FC236}">
                <a16:creationId xmlns:a16="http://schemas.microsoft.com/office/drawing/2014/main" id="{644C449B-DCF5-4B44-81C6-F45F7EE3A72C}"/>
              </a:ext>
            </a:extLst>
          </p:cNvPr>
          <p:cNvSpPr txBox="1"/>
          <p:nvPr/>
        </p:nvSpPr>
        <p:spPr>
          <a:xfrm>
            <a:off x="6096000" y="6247462"/>
            <a:ext cx="6096000" cy="523220"/>
          </a:xfrm>
          <a:prstGeom prst="rect">
            <a:avLst/>
          </a:prstGeom>
          <a:noFill/>
        </p:spPr>
        <p:txBody>
          <a:bodyPr wrap="square" rtlCol="0">
            <a:spAutoFit/>
          </a:bodyPr>
          <a:lstStyle/>
          <a:p>
            <a:pPr algn="r"/>
            <a:r>
              <a:rPr lang="en-US" sz="1400" dirty="0">
                <a:solidFill>
                  <a:schemeClr val="accent4">
                    <a:lumMod val="50000"/>
                  </a:schemeClr>
                </a:solidFill>
              </a:rPr>
              <a:t>Relationship Between Housing Prices and Air Quality, Metro Stations and Crimes</a:t>
            </a:r>
          </a:p>
          <a:p>
            <a:pPr algn="r"/>
            <a:r>
              <a:rPr lang="en-US" sz="1400" dirty="0">
                <a:solidFill>
                  <a:schemeClr val="accent4">
                    <a:lumMod val="50000"/>
                  </a:schemeClr>
                </a:solidFill>
              </a:rPr>
              <a:t>©2017 Yi Zhang, </a:t>
            </a:r>
            <a:r>
              <a:rPr lang="en-US" sz="1400" dirty="0" err="1">
                <a:solidFill>
                  <a:schemeClr val="accent4">
                    <a:lumMod val="50000"/>
                  </a:schemeClr>
                </a:solidFill>
              </a:rPr>
              <a:t>Taikun</a:t>
            </a:r>
            <a:r>
              <a:rPr lang="en-US" sz="1400" dirty="0">
                <a:solidFill>
                  <a:schemeClr val="accent4">
                    <a:lumMod val="50000"/>
                  </a:schemeClr>
                </a:solidFill>
              </a:rPr>
              <a:t> Guo</a:t>
            </a:r>
          </a:p>
        </p:txBody>
      </p:sp>
    </p:spTree>
    <p:extLst>
      <p:ext uri="{BB962C8B-B14F-4D97-AF65-F5344CB8AC3E}">
        <p14:creationId xmlns:p14="http://schemas.microsoft.com/office/powerpoint/2010/main" val="343180122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1000"/>
            <a:lum/>
          </a:blip>
          <a:srcRect/>
          <a:stretch>
            <a:fillRect l="-40000" r="-40000"/>
          </a:stretch>
        </a:blipFill>
        <a:effectLst/>
      </p:bgPr>
    </p:bg>
    <p:spTree>
      <p:nvGrpSpPr>
        <p:cNvPr id="1" name=""/>
        <p:cNvGrpSpPr/>
        <p:nvPr/>
      </p:nvGrpSpPr>
      <p:grpSpPr>
        <a:xfrm>
          <a:off x="0" y="0"/>
          <a:ext cx="0" cy="0"/>
          <a:chOff x="0" y="0"/>
          <a:chExt cx="0" cy="0"/>
        </a:xfrm>
      </p:grpSpPr>
      <p:sp>
        <p:nvSpPr>
          <p:cNvPr id="7" name="矩形 6"/>
          <p:cNvSpPr/>
          <p:nvPr/>
        </p:nvSpPr>
        <p:spPr>
          <a:xfrm>
            <a:off x="1509010" y="1804738"/>
            <a:ext cx="9173980" cy="3344776"/>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12" name="文本框 11"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1509010" y="3244887"/>
            <a:ext cx="9203961" cy="1052917"/>
          </a:xfrm>
          <a:prstGeom prst="rect">
            <a:avLst/>
          </a:prstGeom>
          <a:noFill/>
        </p:spPr>
        <p:txBody>
          <a:bodyPr wrap="square" rtlCol="0">
            <a:spAutoFit/>
          </a:bodyPr>
          <a:lstStyle/>
          <a:p>
            <a:pPr algn="ctr">
              <a:lnSpc>
                <a:spcPct val="110000"/>
              </a:lnSpc>
            </a:pPr>
            <a:r>
              <a:rPr lang="en-US" altLang="zh-CN" sz="6000" spc="300" dirty="0">
                <a:solidFill>
                  <a:schemeClr val="bg1"/>
                </a:solidFill>
                <a:latin typeface="Calibri" panose="020F0502020204030204" pitchFamily="34" charset="0"/>
                <a:ea typeface="微软雅黑" panose="020B0503020204020204" pitchFamily="34" charset="-122"/>
                <a:cs typeface="+mn-ea"/>
                <a:sym typeface="Calibri" panose="020F0502020204030204" pitchFamily="34" charset="0"/>
              </a:rPr>
              <a:t>Summary</a:t>
            </a:r>
            <a:endParaRPr lang="zh-CN" altLang="en-US" sz="6000" spc="300" dirty="0">
              <a:solidFill>
                <a:schemeClr val="bg1"/>
              </a:solidFill>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9" name="文本框 8"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1509010" y="2132059"/>
            <a:ext cx="9203961" cy="1057212"/>
          </a:xfrm>
          <a:prstGeom prst="rect">
            <a:avLst/>
          </a:prstGeom>
          <a:noFill/>
        </p:spPr>
        <p:txBody>
          <a:bodyPr wrap="square" rtlCol="0">
            <a:spAutoFit/>
          </a:bodyPr>
          <a:lstStyle/>
          <a:p>
            <a:pPr algn="ctr">
              <a:lnSpc>
                <a:spcPct val="110000"/>
              </a:lnSpc>
            </a:pPr>
            <a:r>
              <a:rPr lang="en-US" altLang="zh-CN" sz="6000" b="1" spc="300" dirty="0">
                <a:solidFill>
                  <a:schemeClr val="bg1"/>
                </a:solidFill>
                <a:latin typeface="Calibri" panose="020F0502020204030204" pitchFamily="34" charset="0"/>
                <a:ea typeface="微软雅黑" panose="020B0503020204020204" pitchFamily="34" charset="-122"/>
                <a:cs typeface="+mn-ea"/>
                <a:sym typeface="Calibri" panose="020F0502020204030204" pitchFamily="34" charset="0"/>
              </a:rPr>
              <a:t>PART 04</a:t>
            </a:r>
            <a:endParaRPr lang="zh-CN" altLang="en-US" sz="6000" b="1" spc="300" dirty="0">
              <a:solidFill>
                <a:schemeClr val="bg1"/>
              </a:solidFill>
              <a:latin typeface="Calibri" panose="020F0502020204030204" pitchFamily="34" charset="0"/>
              <a:ea typeface="微软雅黑" panose="020B0503020204020204" pitchFamily="34" charset="-122"/>
              <a:cs typeface="+mn-ea"/>
              <a:sym typeface="Calibri" panose="020F0502020204030204" pitchFamily="34" charset="0"/>
            </a:endParaRPr>
          </a:p>
        </p:txBody>
      </p:sp>
      <p:cxnSp>
        <p:nvCxnSpPr>
          <p:cNvPr id="3" name="直接连接符 2"/>
          <p:cNvCxnSpPr/>
          <p:nvPr/>
        </p:nvCxnSpPr>
        <p:spPr>
          <a:xfrm>
            <a:off x="3946358" y="3181513"/>
            <a:ext cx="435543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003B9D9-038F-4870-A9F8-664D72A7B118}"/>
              </a:ext>
            </a:extLst>
          </p:cNvPr>
          <p:cNvSpPr txBox="1"/>
          <p:nvPr/>
        </p:nvSpPr>
        <p:spPr>
          <a:xfrm>
            <a:off x="6096000" y="6247462"/>
            <a:ext cx="6096000" cy="523220"/>
          </a:xfrm>
          <a:prstGeom prst="rect">
            <a:avLst/>
          </a:prstGeom>
          <a:noFill/>
        </p:spPr>
        <p:txBody>
          <a:bodyPr wrap="square" rtlCol="0">
            <a:spAutoFit/>
          </a:bodyPr>
          <a:lstStyle/>
          <a:p>
            <a:pPr algn="r"/>
            <a:r>
              <a:rPr lang="en-US" sz="1400" dirty="0">
                <a:solidFill>
                  <a:schemeClr val="accent4">
                    <a:lumMod val="50000"/>
                  </a:schemeClr>
                </a:solidFill>
              </a:rPr>
              <a:t>Relationship Between Housing Prices and Air Quality, Metro Stations and Crimes</a:t>
            </a:r>
          </a:p>
          <a:p>
            <a:pPr algn="r"/>
            <a:r>
              <a:rPr lang="en-US" sz="1400" dirty="0">
                <a:solidFill>
                  <a:schemeClr val="accent4">
                    <a:lumMod val="50000"/>
                  </a:schemeClr>
                </a:solidFill>
              </a:rPr>
              <a:t>©2017 Yi Zhang, </a:t>
            </a:r>
            <a:r>
              <a:rPr lang="en-US" sz="1400" dirty="0" err="1">
                <a:solidFill>
                  <a:schemeClr val="accent4">
                    <a:lumMod val="50000"/>
                  </a:schemeClr>
                </a:solidFill>
              </a:rPr>
              <a:t>Taikun</a:t>
            </a:r>
            <a:r>
              <a:rPr lang="en-US" sz="1400" dirty="0">
                <a:solidFill>
                  <a:schemeClr val="accent4">
                    <a:lumMod val="50000"/>
                  </a:schemeClr>
                </a:solidFill>
              </a:rPr>
              <a:t> Guo</a:t>
            </a:r>
          </a:p>
        </p:txBody>
      </p:sp>
    </p:spTree>
    <p:extLst>
      <p:ext uri="{BB962C8B-B14F-4D97-AF65-F5344CB8AC3E}">
        <p14:creationId xmlns:p14="http://schemas.microsoft.com/office/powerpoint/2010/main" val="4200248076"/>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777178" y="5353090"/>
            <a:ext cx="415498" cy="369332"/>
          </a:xfrm>
          <a:prstGeom prst="rect">
            <a:avLst/>
          </a:prstGeom>
        </p:spPr>
        <p:txBody>
          <a:bodyPr wrap="none">
            <a:spAutoFit/>
          </a:bodyPr>
          <a:lstStyle/>
          <a:p>
            <a:r>
              <a:rPr lang="en-US">
                <a:solidFill>
                  <a:schemeClr val="bg1"/>
                </a:solidFill>
                <a:cs typeface="+mn-ea"/>
                <a:sym typeface="+mn-lt"/>
              </a:rPr>
              <a:t></a:t>
            </a:r>
          </a:p>
        </p:txBody>
      </p:sp>
      <p:sp>
        <p:nvSpPr>
          <p:cNvPr id="28" name="TextBox 50"/>
          <p:cNvSpPr txBox="1"/>
          <p:nvPr/>
        </p:nvSpPr>
        <p:spPr>
          <a:xfrm>
            <a:off x="3204316" y="437380"/>
            <a:ext cx="5783443" cy="830997"/>
          </a:xfrm>
          <a:prstGeom prst="rect">
            <a:avLst/>
          </a:prstGeom>
          <a:noFill/>
        </p:spPr>
        <p:txBody>
          <a:bodyPr wrap="none" rtlCol="0">
            <a:spAutoFit/>
          </a:bodyPr>
          <a:lstStyle/>
          <a:p>
            <a:pPr algn="ctr"/>
            <a:r>
              <a:rPr lang="en-US" sz="4800" dirty="0">
                <a:latin typeface="Dense" panose="02000000000000000000" pitchFamily="50" charset="0"/>
                <a:ea typeface="Roboto" panose="02000000000000000000" pitchFamily="2" charset="0"/>
              </a:rPr>
              <a:t>Experiments &amp; Results</a:t>
            </a:r>
            <a:endParaRPr lang="en-US" sz="4000" dirty="0">
              <a:latin typeface="Dense" panose="02000000000000000000" pitchFamily="50" charset="0"/>
              <a:ea typeface="Roboto" panose="02000000000000000000" pitchFamily="2" charset="0"/>
            </a:endParaRPr>
          </a:p>
        </p:txBody>
      </p:sp>
      <p:sp>
        <p:nvSpPr>
          <p:cNvPr id="29" name="Rectangle 55"/>
          <p:cNvSpPr/>
          <p:nvPr/>
        </p:nvSpPr>
        <p:spPr>
          <a:xfrm>
            <a:off x="5867400" y="467040"/>
            <a:ext cx="4572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片 2">
            <a:extLst>
              <a:ext uri="{FF2B5EF4-FFF2-40B4-BE49-F238E27FC236}">
                <a16:creationId xmlns:a16="http://schemas.microsoft.com/office/drawing/2014/main" id="{E958B3F2-75A0-40DD-99A4-EE69BDB805CC}"/>
              </a:ext>
            </a:extLst>
          </p:cNvPr>
          <p:cNvPicPr>
            <a:picLocks noChangeAspect="1"/>
          </p:cNvPicPr>
          <p:nvPr/>
        </p:nvPicPr>
        <p:blipFill rotWithShape="1">
          <a:blip r:embed="rId2">
            <a:extLst>
              <a:ext uri="{28A0092B-C50C-407E-A947-70E740481C1C}">
                <a14:useLocalDpi xmlns:a14="http://schemas.microsoft.com/office/drawing/2010/main" val="0"/>
              </a:ext>
            </a:extLst>
          </a:blip>
          <a:srcRect b="37692"/>
          <a:stretch/>
        </p:blipFill>
        <p:spPr>
          <a:xfrm>
            <a:off x="1441712" y="2513184"/>
            <a:ext cx="9765775" cy="3717846"/>
          </a:xfrm>
          <a:prstGeom prst="rect">
            <a:avLst/>
          </a:prstGeom>
        </p:spPr>
      </p:pic>
      <p:sp>
        <p:nvSpPr>
          <p:cNvPr id="9" name="文本框 8">
            <a:extLst>
              <a:ext uri="{FF2B5EF4-FFF2-40B4-BE49-F238E27FC236}">
                <a16:creationId xmlns:a16="http://schemas.microsoft.com/office/drawing/2014/main" id="{6E679B8A-6234-4D6D-8BC1-27DCAB3D48C1}"/>
              </a:ext>
            </a:extLst>
          </p:cNvPr>
          <p:cNvSpPr txBox="1"/>
          <p:nvPr/>
        </p:nvSpPr>
        <p:spPr>
          <a:xfrm>
            <a:off x="1820779" y="1559077"/>
            <a:ext cx="8550442"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Average Chi-Squared error: 1.209</a:t>
            </a:r>
          </a:p>
          <a:p>
            <a:pPr marL="457200" indent="-457200">
              <a:buFont typeface="Arial" panose="020B0604020202020204" pitchFamily="34" charset="0"/>
              <a:buChar char="•"/>
            </a:pPr>
            <a:r>
              <a:rPr lang="en-US" sz="2800" dirty="0"/>
              <a:t>Model Error Distribution</a:t>
            </a:r>
            <a:endParaRPr lang="en-US" sz="2800" i="1" dirty="0"/>
          </a:p>
        </p:txBody>
      </p:sp>
      <p:sp>
        <p:nvSpPr>
          <p:cNvPr id="10" name="文本框 9">
            <a:extLst>
              <a:ext uri="{FF2B5EF4-FFF2-40B4-BE49-F238E27FC236}">
                <a16:creationId xmlns:a16="http://schemas.microsoft.com/office/drawing/2014/main" id="{EB24CBBE-CE5C-4EAF-A3A6-E97D770A470B}"/>
              </a:ext>
            </a:extLst>
          </p:cNvPr>
          <p:cNvSpPr txBox="1"/>
          <p:nvPr/>
        </p:nvSpPr>
        <p:spPr>
          <a:xfrm>
            <a:off x="6096000" y="6247462"/>
            <a:ext cx="6096000" cy="523220"/>
          </a:xfrm>
          <a:prstGeom prst="rect">
            <a:avLst/>
          </a:prstGeom>
          <a:noFill/>
        </p:spPr>
        <p:txBody>
          <a:bodyPr wrap="square" rtlCol="0">
            <a:spAutoFit/>
          </a:bodyPr>
          <a:lstStyle/>
          <a:p>
            <a:pPr algn="r"/>
            <a:r>
              <a:rPr lang="en-US" sz="1400" dirty="0">
                <a:solidFill>
                  <a:schemeClr val="accent4">
                    <a:lumMod val="50000"/>
                  </a:schemeClr>
                </a:solidFill>
              </a:rPr>
              <a:t>Relationship Between Housing Prices and Air Quality, Metro Stations and Crimes</a:t>
            </a:r>
          </a:p>
          <a:p>
            <a:pPr algn="r"/>
            <a:r>
              <a:rPr lang="en-US" sz="1400" dirty="0">
                <a:solidFill>
                  <a:schemeClr val="accent4">
                    <a:lumMod val="50000"/>
                  </a:schemeClr>
                </a:solidFill>
              </a:rPr>
              <a:t>©2017 Yi Zhang, </a:t>
            </a:r>
            <a:r>
              <a:rPr lang="en-US" sz="1400" dirty="0" err="1">
                <a:solidFill>
                  <a:schemeClr val="accent4">
                    <a:lumMod val="50000"/>
                  </a:schemeClr>
                </a:solidFill>
              </a:rPr>
              <a:t>Taikun</a:t>
            </a:r>
            <a:r>
              <a:rPr lang="en-US" sz="1400" dirty="0">
                <a:solidFill>
                  <a:schemeClr val="accent4">
                    <a:lumMod val="50000"/>
                  </a:schemeClr>
                </a:solidFill>
              </a:rPr>
              <a:t> Guo</a:t>
            </a:r>
          </a:p>
        </p:txBody>
      </p:sp>
    </p:spTree>
    <p:extLst>
      <p:ext uri="{BB962C8B-B14F-4D97-AF65-F5344CB8AC3E}">
        <p14:creationId xmlns:p14="http://schemas.microsoft.com/office/powerpoint/2010/main" val="1846401948"/>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777178" y="5353090"/>
            <a:ext cx="415498" cy="369332"/>
          </a:xfrm>
          <a:prstGeom prst="rect">
            <a:avLst/>
          </a:prstGeom>
        </p:spPr>
        <p:txBody>
          <a:bodyPr wrap="none">
            <a:spAutoFit/>
          </a:bodyPr>
          <a:lstStyle/>
          <a:p>
            <a:r>
              <a:rPr lang="en-US">
                <a:solidFill>
                  <a:schemeClr val="bg1"/>
                </a:solidFill>
                <a:cs typeface="+mn-ea"/>
                <a:sym typeface="+mn-lt"/>
              </a:rPr>
              <a:t></a:t>
            </a:r>
          </a:p>
        </p:txBody>
      </p:sp>
      <p:sp>
        <p:nvSpPr>
          <p:cNvPr id="28" name="TextBox 50"/>
          <p:cNvSpPr txBox="1"/>
          <p:nvPr/>
        </p:nvSpPr>
        <p:spPr>
          <a:xfrm>
            <a:off x="4386461" y="437380"/>
            <a:ext cx="3419142" cy="830997"/>
          </a:xfrm>
          <a:prstGeom prst="rect">
            <a:avLst/>
          </a:prstGeom>
          <a:noFill/>
        </p:spPr>
        <p:txBody>
          <a:bodyPr wrap="none" rtlCol="0">
            <a:spAutoFit/>
          </a:bodyPr>
          <a:lstStyle/>
          <a:p>
            <a:pPr algn="ctr"/>
            <a:r>
              <a:rPr lang="en-US" sz="4800" dirty="0">
                <a:latin typeface="Dense" panose="02000000000000000000" pitchFamily="50" charset="0"/>
                <a:ea typeface="Roboto" panose="02000000000000000000" pitchFamily="2" charset="0"/>
              </a:rPr>
              <a:t>Data on Map</a:t>
            </a:r>
            <a:endParaRPr lang="en-US" sz="4000" dirty="0">
              <a:latin typeface="Dense" panose="02000000000000000000" pitchFamily="50" charset="0"/>
              <a:ea typeface="Roboto" panose="02000000000000000000" pitchFamily="2" charset="0"/>
            </a:endParaRPr>
          </a:p>
        </p:txBody>
      </p:sp>
      <p:sp>
        <p:nvSpPr>
          <p:cNvPr id="29" name="Rectangle 55"/>
          <p:cNvSpPr/>
          <p:nvPr/>
        </p:nvSpPr>
        <p:spPr>
          <a:xfrm>
            <a:off x="5867400" y="467040"/>
            <a:ext cx="4572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a:extLst>
              <a:ext uri="{FF2B5EF4-FFF2-40B4-BE49-F238E27FC236}">
                <a16:creationId xmlns:a16="http://schemas.microsoft.com/office/drawing/2014/main" id="{9521A5AD-E9C6-4EE1-BD99-0A8AAA5000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495657"/>
            <a:ext cx="4798621" cy="4751805"/>
          </a:xfrm>
          <a:prstGeom prst="rect">
            <a:avLst/>
          </a:prstGeom>
        </p:spPr>
      </p:pic>
      <p:sp>
        <p:nvSpPr>
          <p:cNvPr id="10" name="文本框 9">
            <a:extLst>
              <a:ext uri="{FF2B5EF4-FFF2-40B4-BE49-F238E27FC236}">
                <a16:creationId xmlns:a16="http://schemas.microsoft.com/office/drawing/2014/main" id="{B8304605-9F62-4666-B90A-9A687C63C986}"/>
              </a:ext>
            </a:extLst>
          </p:cNvPr>
          <p:cNvSpPr txBox="1"/>
          <p:nvPr/>
        </p:nvSpPr>
        <p:spPr>
          <a:xfrm>
            <a:off x="1192676" y="1558868"/>
            <a:ext cx="4637552"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a:t>Show data on NYC map by </a:t>
            </a:r>
            <a:r>
              <a:rPr lang="en-US" sz="2800" i="1" dirty="0"/>
              <a:t>Carto DB</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Model errors on map</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View Pages </a:t>
            </a:r>
            <a:r>
              <a:rPr lang="en-US" sz="2800" dirty="0">
                <a:hlinkClick r:id="rId3"/>
              </a:rPr>
              <a:t>https://darkpursuer.carto.com/builder/08f06fbf-31b2-4505-8640-0ea273461d3c/embed</a:t>
            </a:r>
            <a:r>
              <a:rPr lang="en-US" sz="2800" dirty="0"/>
              <a:t>  </a:t>
            </a:r>
          </a:p>
        </p:txBody>
      </p:sp>
      <p:sp>
        <p:nvSpPr>
          <p:cNvPr id="11" name="文本框 10">
            <a:extLst>
              <a:ext uri="{FF2B5EF4-FFF2-40B4-BE49-F238E27FC236}">
                <a16:creationId xmlns:a16="http://schemas.microsoft.com/office/drawing/2014/main" id="{4151133F-ACF8-45A0-9B4C-B6FA68B96B64}"/>
              </a:ext>
            </a:extLst>
          </p:cNvPr>
          <p:cNvSpPr txBox="1"/>
          <p:nvPr/>
        </p:nvSpPr>
        <p:spPr>
          <a:xfrm>
            <a:off x="6096000" y="6247462"/>
            <a:ext cx="6096000" cy="523220"/>
          </a:xfrm>
          <a:prstGeom prst="rect">
            <a:avLst/>
          </a:prstGeom>
          <a:noFill/>
        </p:spPr>
        <p:txBody>
          <a:bodyPr wrap="square" rtlCol="0">
            <a:spAutoFit/>
          </a:bodyPr>
          <a:lstStyle/>
          <a:p>
            <a:pPr algn="r"/>
            <a:r>
              <a:rPr lang="en-US" sz="1400" dirty="0">
                <a:solidFill>
                  <a:schemeClr val="accent4">
                    <a:lumMod val="50000"/>
                  </a:schemeClr>
                </a:solidFill>
              </a:rPr>
              <a:t>Relationship Between Housing Prices and Air Quality, Metro Stations and Crimes</a:t>
            </a:r>
          </a:p>
          <a:p>
            <a:pPr algn="r"/>
            <a:r>
              <a:rPr lang="en-US" sz="1400" dirty="0">
                <a:solidFill>
                  <a:schemeClr val="accent4">
                    <a:lumMod val="50000"/>
                  </a:schemeClr>
                </a:solidFill>
              </a:rPr>
              <a:t>©2017 Yi Zhang, </a:t>
            </a:r>
            <a:r>
              <a:rPr lang="en-US" sz="1400" dirty="0" err="1">
                <a:solidFill>
                  <a:schemeClr val="accent4">
                    <a:lumMod val="50000"/>
                  </a:schemeClr>
                </a:solidFill>
              </a:rPr>
              <a:t>Taikun</a:t>
            </a:r>
            <a:r>
              <a:rPr lang="en-US" sz="1400" dirty="0">
                <a:solidFill>
                  <a:schemeClr val="accent4">
                    <a:lumMod val="50000"/>
                  </a:schemeClr>
                </a:solidFill>
              </a:rPr>
              <a:t> Guo</a:t>
            </a:r>
          </a:p>
        </p:txBody>
      </p:sp>
    </p:spTree>
    <p:extLst>
      <p:ext uri="{BB962C8B-B14F-4D97-AF65-F5344CB8AC3E}">
        <p14:creationId xmlns:p14="http://schemas.microsoft.com/office/powerpoint/2010/main" val="413392500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777178" y="5353090"/>
            <a:ext cx="415498" cy="369332"/>
          </a:xfrm>
          <a:prstGeom prst="rect">
            <a:avLst/>
          </a:prstGeom>
        </p:spPr>
        <p:txBody>
          <a:bodyPr wrap="none">
            <a:spAutoFit/>
          </a:bodyPr>
          <a:lstStyle/>
          <a:p>
            <a:r>
              <a:rPr lang="en-US">
                <a:solidFill>
                  <a:schemeClr val="bg1"/>
                </a:solidFill>
                <a:cs typeface="+mn-ea"/>
                <a:sym typeface="+mn-lt"/>
              </a:rPr>
              <a:t></a:t>
            </a:r>
          </a:p>
        </p:txBody>
      </p:sp>
      <p:sp>
        <p:nvSpPr>
          <p:cNvPr id="28" name="TextBox 50"/>
          <p:cNvSpPr txBox="1"/>
          <p:nvPr/>
        </p:nvSpPr>
        <p:spPr>
          <a:xfrm>
            <a:off x="4637141" y="437380"/>
            <a:ext cx="2917786" cy="830997"/>
          </a:xfrm>
          <a:prstGeom prst="rect">
            <a:avLst/>
          </a:prstGeom>
          <a:noFill/>
        </p:spPr>
        <p:txBody>
          <a:bodyPr wrap="none" rtlCol="0">
            <a:spAutoFit/>
          </a:bodyPr>
          <a:lstStyle/>
          <a:p>
            <a:pPr algn="ctr"/>
            <a:r>
              <a:rPr lang="en-US" sz="4800" dirty="0">
                <a:latin typeface="Dense" panose="02000000000000000000" pitchFamily="50" charset="0"/>
                <a:ea typeface="Roboto" panose="02000000000000000000" pitchFamily="2" charset="0"/>
              </a:rPr>
              <a:t>Conclusion</a:t>
            </a:r>
            <a:endParaRPr lang="en-US" sz="4000" dirty="0">
              <a:latin typeface="Dense" panose="02000000000000000000" pitchFamily="50" charset="0"/>
              <a:ea typeface="Roboto" panose="02000000000000000000" pitchFamily="2" charset="0"/>
            </a:endParaRPr>
          </a:p>
        </p:txBody>
      </p:sp>
      <p:sp>
        <p:nvSpPr>
          <p:cNvPr id="29" name="Rectangle 55"/>
          <p:cNvSpPr/>
          <p:nvPr/>
        </p:nvSpPr>
        <p:spPr>
          <a:xfrm>
            <a:off x="5867400" y="467040"/>
            <a:ext cx="4572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a:extLst>
              <a:ext uri="{FF2B5EF4-FFF2-40B4-BE49-F238E27FC236}">
                <a16:creationId xmlns:a16="http://schemas.microsoft.com/office/drawing/2014/main" id="{946E7313-D9B5-4BAA-A15E-8E2B1D856EFC}"/>
              </a:ext>
            </a:extLst>
          </p:cNvPr>
          <p:cNvSpPr txBox="1"/>
          <p:nvPr/>
        </p:nvSpPr>
        <p:spPr>
          <a:xfrm>
            <a:off x="1820779" y="1588528"/>
            <a:ext cx="8550442" cy="4832092"/>
          </a:xfrm>
          <a:prstGeom prst="rect">
            <a:avLst/>
          </a:prstGeom>
          <a:noFill/>
        </p:spPr>
        <p:txBody>
          <a:bodyPr wrap="square" rtlCol="0">
            <a:spAutoFit/>
          </a:bodyPr>
          <a:lstStyle/>
          <a:p>
            <a:pPr marL="457200" indent="-457200">
              <a:buFont typeface="Arial" panose="020B0604020202020204" pitchFamily="34" charset="0"/>
              <a:buChar char="•"/>
            </a:pPr>
            <a:r>
              <a:rPr lang="en-US" sz="2800" dirty="0"/>
              <a:t>Metro and crimes factors influence housing prices significantly</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Most residential or non-busy blocks fit model well</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Downtown blocks don’t fit model well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AQI has a small impact on housing prices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Other factors, such as development level, economic status, cultural factors, need to be considered</a:t>
            </a:r>
          </a:p>
        </p:txBody>
      </p:sp>
      <p:sp>
        <p:nvSpPr>
          <p:cNvPr id="6" name="文本框 5">
            <a:extLst>
              <a:ext uri="{FF2B5EF4-FFF2-40B4-BE49-F238E27FC236}">
                <a16:creationId xmlns:a16="http://schemas.microsoft.com/office/drawing/2014/main" id="{F38E626D-14F6-4D38-B03E-19C0B50D2252}"/>
              </a:ext>
            </a:extLst>
          </p:cNvPr>
          <p:cNvSpPr txBox="1"/>
          <p:nvPr/>
        </p:nvSpPr>
        <p:spPr>
          <a:xfrm>
            <a:off x="6096000" y="6247462"/>
            <a:ext cx="6096000" cy="523220"/>
          </a:xfrm>
          <a:prstGeom prst="rect">
            <a:avLst/>
          </a:prstGeom>
          <a:noFill/>
        </p:spPr>
        <p:txBody>
          <a:bodyPr wrap="square" rtlCol="0">
            <a:spAutoFit/>
          </a:bodyPr>
          <a:lstStyle/>
          <a:p>
            <a:pPr algn="r"/>
            <a:r>
              <a:rPr lang="en-US" sz="1400" dirty="0">
                <a:solidFill>
                  <a:schemeClr val="accent4">
                    <a:lumMod val="50000"/>
                  </a:schemeClr>
                </a:solidFill>
              </a:rPr>
              <a:t>Relationship Between Housing Prices and Air Quality, Metro Stations and Crimes</a:t>
            </a:r>
          </a:p>
          <a:p>
            <a:pPr algn="r"/>
            <a:r>
              <a:rPr lang="en-US" sz="1400" dirty="0">
                <a:solidFill>
                  <a:schemeClr val="accent4">
                    <a:lumMod val="50000"/>
                  </a:schemeClr>
                </a:solidFill>
              </a:rPr>
              <a:t>©2017 Yi Zhang, </a:t>
            </a:r>
            <a:r>
              <a:rPr lang="en-US" sz="1400" dirty="0" err="1">
                <a:solidFill>
                  <a:schemeClr val="accent4">
                    <a:lumMod val="50000"/>
                  </a:schemeClr>
                </a:solidFill>
              </a:rPr>
              <a:t>Taikun</a:t>
            </a:r>
            <a:r>
              <a:rPr lang="en-US" sz="1400" dirty="0">
                <a:solidFill>
                  <a:schemeClr val="accent4">
                    <a:lumMod val="50000"/>
                  </a:schemeClr>
                </a:solidFill>
              </a:rPr>
              <a:t> Guo</a:t>
            </a:r>
          </a:p>
        </p:txBody>
      </p:sp>
    </p:spTree>
    <p:extLst>
      <p:ext uri="{BB962C8B-B14F-4D97-AF65-F5344CB8AC3E}">
        <p14:creationId xmlns:p14="http://schemas.microsoft.com/office/powerpoint/2010/main" val="345078319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1000"/>
            <a:lum/>
          </a:blip>
          <a:srcRect/>
          <a:stretch>
            <a:fillRect l="-40000" r="-40000"/>
          </a:stretch>
        </a:blipFill>
        <a:effectLst/>
      </p:bgPr>
    </p:bg>
    <p:spTree>
      <p:nvGrpSpPr>
        <p:cNvPr id="1" name=""/>
        <p:cNvGrpSpPr/>
        <p:nvPr/>
      </p:nvGrpSpPr>
      <p:grpSpPr>
        <a:xfrm>
          <a:off x="0" y="0"/>
          <a:ext cx="0" cy="0"/>
          <a:chOff x="0" y="0"/>
          <a:chExt cx="0" cy="0"/>
        </a:xfrm>
      </p:grpSpPr>
      <p:sp>
        <p:nvSpPr>
          <p:cNvPr id="5" name="矩形 4"/>
          <p:cNvSpPr/>
          <p:nvPr/>
        </p:nvSpPr>
        <p:spPr>
          <a:xfrm>
            <a:off x="0" y="427383"/>
            <a:ext cx="12192000" cy="5980288"/>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2" name="文本框 1"/>
          <p:cNvSpPr txBox="1"/>
          <p:nvPr/>
        </p:nvSpPr>
        <p:spPr>
          <a:xfrm>
            <a:off x="398372" y="1856038"/>
            <a:ext cx="4694298" cy="1323439"/>
          </a:xfrm>
          <a:prstGeom prst="rect">
            <a:avLst/>
          </a:prstGeom>
          <a:noFill/>
        </p:spPr>
        <p:txBody>
          <a:bodyPr wrap="non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1" lang="en-US" altLang="zh-CN" sz="8000" b="0" i="0" u="none" strike="noStrike" kern="1200" cap="none" spc="0" normalizeH="0" baseline="0" noProof="0" dirty="0">
                <a:ln>
                  <a:noFill/>
                </a:ln>
                <a:solidFill>
                  <a:srgbClr val="FFFFFF"/>
                </a:solidFill>
                <a:effectLst/>
                <a:uLnTx/>
                <a:uFillTx/>
                <a:latin typeface="Calibri" panose="020F0502020204030204" pitchFamily="34" charset="0"/>
                <a:ea typeface="微软雅黑" panose="020B0503020204020204" pitchFamily="34" charset="-122"/>
                <a:cs typeface="+mn-ea"/>
                <a:sym typeface="Calibri" panose="020F0502020204030204" pitchFamily="34" charset="0"/>
              </a:rPr>
              <a:t>CONTENTS</a:t>
            </a:r>
            <a:endParaRPr kumimoji="1" lang="zh-CN" altLang="en-US" sz="11500" b="0" i="0" u="none" strike="noStrike" kern="1200" cap="none" spc="0" normalizeH="0" baseline="0" noProof="0" dirty="0">
              <a:ln>
                <a:noFill/>
              </a:ln>
              <a:solidFill>
                <a:srgbClr val="FFFFFF"/>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3" name="文本框 2"/>
          <p:cNvSpPr txBox="1"/>
          <p:nvPr/>
        </p:nvSpPr>
        <p:spPr>
          <a:xfrm>
            <a:off x="6929623" y="1353424"/>
            <a:ext cx="2020105" cy="646331"/>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1" lang="en-US" altLang="zh-CN" sz="3600" b="1"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Overview</a:t>
            </a:r>
            <a:endParaRPr kumimoji="1" lang="zh-CN" altLang="en-US" sz="3600" b="1" i="0" u="none" strike="noStrike" kern="0" cap="none" spc="0" normalizeH="0" baseline="0" noProof="0" dirty="0">
              <a:ln>
                <a:noFill/>
              </a:ln>
              <a:solidFill>
                <a:srgbClr val="FFFFFF"/>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11" name="椭圆 10"/>
          <p:cNvSpPr/>
          <p:nvPr/>
        </p:nvSpPr>
        <p:spPr>
          <a:xfrm>
            <a:off x="5521370" y="3515425"/>
            <a:ext cx="979555" cy="979555"/>
          </a:xfrm>
          <a:prstGeom prst="ellipse">
            <a:avLst/>
          </a:prstGeom>
          <a:solidFill>
            <a:schemeClr val="accent1">
              <a:lumMod val="75000"/>
            </a:schemeClr>
          </a:solidFill>
          <a:ln w="28575" cap="flat" cmpd="sng" algn="ctr">
            <a:solidFill>
              <a:srgbClr val="FFFFFF"/>
            </a:solidFill>
            <a:prstDash val="solid"/>
          </a:ln>
          <a:effectLst/>
        </p:spPr>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a:ln>
                  <a:noFill/>
                </a:ln>
                <a:solidFill>
                  <a:srgbClr val="FFFFFF"/>
                </a:solidFill>
                <a:effectLst/>
                <a:uLnTx/>
                <a:uFillTx/>
                <a:latin typeface="Calibri" panose="020F0502020204030204" pitchFamily="34" charset="0"/>
                <a:ea typeface="微软雅黑" panose="020B0503020204020204" pitchFamily="34" charset="-122"/>
                <a:cs typeface="+mn-ea"/>
                <a:sym typeface="Calibri" panose="020F0502020204030204" pitchFamily="34" charset="0"/>
              </a:rPr>
              <a:t>3</a:t>
            </a:r>
            <a:endParaRPr kumimoji="1" lang="zh-CN" altLang="en-US" sz="3200" b="1" i="0" u="none" strike="noStrike" kern="0" cap="none" spc="0" normalizeH="0" baseline="0" noProof="0" dirty="0">
              <a:ln>
                <a:noFill/>
              </a:ln>
              <a:solidFill>
                <a:srgbClr val="FFFFFF"/>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14" name="椭圆 13"/>
          <p:cNvSpPr/>
          <p:nvPr/>
        </p:nvSpPr>
        <p:spPr>
          <a:xfrm>
            <a:off x="5521370" y="4678863"/>
            <a:ext cx="979555" cy="979555"/>
          </a:xfrm>
          <a:prstGeom prst="ellipse">
            <a:avLst/>
          </a:prstGeom>
          <a:solidFill>
            <a:schemeClr val="accent1">
              <a:lumMod val="75000"/>
            </a:schemeClr>
          </a:solidFill>
          <a:ln w="28575" cap="flat" cmpd="sng" algn="ctr">
            <a:solidFill>
              <a:srgbClr val="FFFFFF"/>
            </a:solidFill>
            <a:prstDash val="solid"/>
          </a:ln>
          <a:effectLst/>
        </p:spPr>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a:ln>
                  <a:noFill/>
                </a:ln>
                <a:solidFill>
                  <a:srgbClr val="FFFFFF"/>
                </a:solidFill>
                <a:effectLst/>
                <a:uLnTx/>
                <a:uFillTx/>
                <a:latin typeface="Calibri" panose="020F0502020204030204" pitchFamily="34" charset="0"/>
                <a:ea typeface="微软雅黑" panose="020B0503020204020204" pitchFamily="34" charset="-122"/>
                <a:cs typeface="+mn-ea"/>
                <a:sym typeface="Calibri" panose="020F0502020204030204" pitchFamily="34" charset="0"/>
              </a:rPr>
              <a:t>4</a:t>
            </a:r>
            <a:endParaRPr kumimoji="1" lang="zh-CN" altLang="en-US" sz="3200" b="1" i="0" u="none" strike="noStrike" kern="0" cap="none" spc="0" normalizeH="0" baseline="0" noProof="0" dirty="0">
              <a:ln>
                <a:noFill/>
              </a:ln>
              <a:solidFill>
                <a:srgbClr val="FFFFFF"/>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24" name="椭圆 23"/>
          <p:cNvSpPr/>
          <p:nvPr/>
        </p:nvSpPr>
        <p:spPr>
          <a:xfrm>
            <a:off x="5521370" y="1188551"/>
            <a:ext cx="979555" cy="979555"/>
          </a:xfrm>
          <a:prstGeom prst="ellipse">
            <a:avLst/>
          </a:prstGeom>
          <a:solidFill>
            <a:schemeClr val="accent1">
              <a:lumMod val="75000"/>
            </a:schemeClr>
          </a:solidFill>
          <a:ln w="28575" cap="flat" cmpd="sng" algn="ctr">
            <a:solidFill>
              <a:srgbClr val="FFFFFF"/>
            </a:solidFill>
            <a:prstDash val="solid"/>
          </a:ln>
          <a:effectLst/>
        </p:spPr>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a:ln>
                  <a:noFill/>
                </a:ln>
                <a:solidFill>
                  <a:srgbClr val="FFFFFF"/>
                </a:solidFill>
                <a:effectLst/>
                <a:uLnTx/>
                <a:uFillTx/>
                <a:latin typeface="Calibri" panose="020F0502020204030204" pitchFamily="34" charset="0"/>
                <a:ea typeface="微软雅黑" panose="020B0503020204020204" pitchFamily="34" charset="-122"/>
                <a:cs typeface="+mn-ea"/>
                <a:sym typeface="Calibri" panose="020F0502020204030204" pitchFamily="34" charset="0"/>
              </a:rPr>
              <a:t>1</a:t>
            </a:r>
            <a:endParaRPr kumimoji="1" lang="zh-CN" altLang="en-US" sz="3200" b="1" i="0" u="none" strike="noStrike" kern="0" cap="none" spc="0" normalizeH="0" baseline="0" noProof="0" dirty="0">
              <a:ln>
                <a:noFill/>
              </a:ln>
              <a:solidFill>
                <a:srgbClr val="FFFFFF"/>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25" name="椭圆 24"/>
          <p:cNvSpPr/>
          <p:nvPr/>
        </p:nvSpPr>
        <p:spPr>
          <a:xfrm>
            <a:off x="5521370" y="2351988"/>
            <a:ext cx="979555" cy="979555"/>
          </a:xfrm>
          <a:prstGeom prst="ellipse">
            <a:avLst/>
          </a:prstGeom>
          <a:solidFill>
            <a:schemeClr val="accent1">
              <a:lumMod val="75000"/>
            </a:schemeClr>
          </a:solidFill>
          <a:ln w="28575" cap="flat" cmpd="sng" algn="ctr">
            <a:solidFill>
              <a:srgbClr val="FFFFFF"/>
            </a:solidFill>
            <a:prstDash val="solid"/>
          </a:ln>
          <a:effectLst/>
        </p:spPr>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a:ln>
                  <a:noFill/>
                </a:ln>
                <a:solidFill>
                  <a:srgbClr val="FFFFFF"/>
                </a:solidFill>
                <a:effectLst/>
                <a:uLnTx/>
                <a:uFillTx/>
                <a:latin typeface="Calibri" panose="020F0502020204030204" pitchFamily="34" charset="0"/>
                <a:ea typeface="微软雅黑" panose="020B0503020204020204" pitchFamily="34" charset="-122"/>
                <a:cs typeface="+mn-ea"/>
                <a:sym typeface="Calibri" panose="020F0502020204030204" pitchFamily="34" charset="0"/>
              </a:rPr>
              <a:t>2</a:t>
            </a:r>
            <a:endParaRPr kumimoji="1" lang="zh-CN" altLang="en-US" sz="3200" b="1" i="0" u="none" strike="noStrike" kern="0" cap="none" spc="0" normalizeH="0" baseline="0" noProof="0" dirty="0">
              <a:ln>
                <a:noFill/>
              </a:ln>
              <a:solidFill>
                <a:srgbClr val="FFFFFF"/>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17" name="文本框 16">
            <a:extLst>
              <a:ext uri="{FF2B5EF4-FFF2-40B4-BE49-F238E27FC236}">
                <a16:creationId xmlns:a16="http://schemas.microsoft.com/office/drawing/2014/main" id="{7F39C657-633F-4575-AC79-F0A442C3A7D4}"/>
              </a:ext>
            </a:extLst>
          </p:cNvPr>
          <p:cNvSpPr txBox="1"/>
          <p:nvPr/>
        </p:nvSpPr>
        <p:spPr>
          <a:xfrm>
            <a:off x="6929624" y="2517757"/>
            <a:ext cx="2685351" cy="646331"/>
          </a:xfrm>
          <a:prstGeom prst="rect">
            <a:avLst/>
          </a:prstGeom>
          <a:noFill/>
        </p:spPr>
        <p:txBody>
          <a:bodyPr wrap="none" rtlCol="0">
            <a:spAutoFit/>
          </a:bodyPr>
          <a:lstStyle/>
          <a:p>
            <a:pPr lvl="0" defTabSz="609585">
              <a:defRPr/>
            </a:pPr>
            <a:r>
              <a:rPr kumimoji="1" lang="en-US" altLang="zh-CN" sz="3600" b="1"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Data Sources</a:t>
            </a:r>
            <a:endParaRPr kumimoji="1" lang="zh-CN" altLang="en-US" sz="3600" b="1"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19" name="文本框 18">
            <a:extLst>
              <a:ext uri="{FF2B5EF4-FFF2-40B4-BE49-F238E27FC236}">
                <a16:creationId xmlns:a16="http://schemas.microsoft.com/office/drawing/2014/main" id="{36195913-DB7E-4B40-9478-12321A9D0727}"/>
              </a:ext>
            </a:extLst>
          </p:cNvPr>
          <p:cNvSpPr txBox="1"/>
          <p:nvPr/>
        </p:nvSpPr>
        <p:spPr>
          <a:xfrm>
            <a:off x="6929624" y="3681141"/>
            <a:ext cx="1475084" cy="646331"/>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1" lang="en-US" altLang="zh-CN" sz="3600" b="1"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Design</a:t>
            </a:r>
            <a:endParaRPr kumimoji="1" lang="zh-CN" altLang="en-US" sz="3600" b="1" i="0" u="none" strike="noStrike" kern="0" cap="none" spc="0" normalizeH="0" baseline="0" noProof="0" dirty="0">
              <a:ln>
                <a:noFill/>
              </a:ln>
              <a:solidFill>
                <a:srgbClr val="FFFFFF"/>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20" name="文本框 19">
            <a:extLst>
              <a:ext uri="{FF2B5EF4-FFF2-40B4-BE49-F238E27FC236}">
                <a16:creationId xmlns:a16="http://schemas.microsoft.com/office/drawing/2014/main" id="{972B90D2-DCAE-4465-9A0F-D1CEEE1AC151}"/>
              </a:ext>
            </a:extLst>
          </p:cNvPr>
          <p:cNvSpPr txBox="1"/>
          <p:nvPr/>
        </p:nvSpPr>
        <p:spPr>
          <a:xfrm>
            <a:off x="6929625" y="4845474"/>
            <a:ext cx="2010487" cy="646331"/>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1" lang="en-US" altLang="zh-CN" sz="3600" b="1" kern="0" dirty="0">
                <a:solidFill>
                  <a:srgbClr val="FFFFFF"/>
                </a:solidFill>
                <a:latin typeface="Calibri" panose="020F0502020204030204" pitchFamily="34" charset="0"/>
                <a:ea typeface="微软雅黑" panose="020B0503020204020204" pitchFamily="34" charset="-122"/>
                <a:cs typeface="+mn-ea"/>
                <a:sym typeface="Calibri" panose="020F0502020204030204" pitchFamily="34" charset="0"/>
              </a:rPr>
              <a:t>Summary</a:t>
            </a:r>
            <a:endParaRPr kumimoji="1" lang="zh-CN" altLang="en-US" sz="3600" b="1" i="0" u="none" strike="noStrike" kern="0" cap="none" spc="0" normalizeH="0" baseline="0" noProof="0" dirty="0">
              <a:ln>
                <a:noFill/>
              </a:ln>
              <a:solidFill>
                <a:srgbClr val="FFFFFF"/>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Tree>
    <p:extLst>
      <p:ext uri="{BB962C8B-B14F-4D97-AF65-F5344CB8AC3E}">
        <p14:creationId xmlns:p14="http://schemas.microsoft.com/office/powerpoint/2010/main" val="768842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777178" y="5353090"/>
            <a:ext cx="415498" cy="369332"/>
          </a:xfrm>
          <a:prstGeom prst="rect">
            <a:avLst/>
          </a:prstGeom>
        </p:spPr>
        <p:txBody>
          <a:bodyPr wrap="none">
            <a:spAutoFit/>
          </a:bodyPr>
          <a:lstStyle/>
          <a:p>
            <a:r>
              <a:rPr lang="en-US">
                <a:solidFill>
                  <a:schemeClr val="bg1"/>
                </a:solidFill>
                <a:cs typeface="+mn-ea"/>
                <a:sym typeface="+mn-lt"/>
              </a:rPr>
              <a:t></a:t>
            </a:r>
          </a:p>
        </p:txBody>
      </p:sp>
      <p:sp>
        <p:nvSpPr>
          <p:cNvPr id="28" name="TextBox 50"/>
          <p:cNvSpPr txBox="1"/>
          <p:nvPr/>
        </p:nvSpPr>
        <p:spPr>
          <a:xfrm>
            <a:off x="4802156" y="437380"/>
            <a:ext cx="2587761" cy="830997"/>
          </a:xfrm>
          <a:prstGeom prst="rect">
            <a:avLst/>
          </a:prstGeom>
          <a:noFill/>
        </p:spPr>
        <p:txBody>
          <a:bodyPr wrap="none" rtlCol="0">
            <a:spAutoFit/>
          </a:bodyPr>
          <a:lstStyle/>
          <a:p>
            <a:pPr algn="ctr"/>
            <a:r>
              <a:rPr lang="en-US" sz="4800" dirty="0">
                <a:latin typeface="Dense" panose="02000000000000000000" pitchFamily="50" charset="0"/>
                <a:ea typeface="Roboto" panose="02000000000000000000" pitchFamily="2" charset="0"/>
              </a:rPr>
              <a:t>Obstacles</a:t>
            </a:r>
            <a:endParaRPr lang="en-US" sz="4000" dirty="0">
              <a:latin typeface="Dense" panose="02000000000000000000" pitchFamily="50" charset="0"/>
              <a:ea typeface="Roboto" panose="02000000000000000000" pitchFamily="2" charset="0"/>
            </a:endParaRPr>
          </a:p>
        </p:txBody>
      </p:sp>
      <p:sp>
        <p:nvSpPr>
          <p:cNvPr id="29" name="Rectangle 55"/>
          <p:cNvSpPr/>
          <p:nvPr/>
        </p:nvSpPr>
        <p:spPr>
          <a:xfrm>
            <a:off x="5867400" y="467040"/>
            <a:ext cx="4572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a:extLst>
              <a:ext uri="{FF2B5EF4-FFF2-40B4-BE49-F238E27FC236}">
                <a16:creationId xmlns:a16="http://schemas.microsoft.com/office/drawing/2014/main" id="{946E7313-D9B5-4BAA-A15E-8E2B1D856EFC}"/>
              </a:ext>
            </a:extLst>
          </p:cNvPr>
          <p:cNvSpPr txBox="1"/>
          <p:nvPr/>
        </p:nvSpPr>
        <p:spPr>
          <a:xfrm>
            <a:off x="1820779" y="1668379"/>
            <a:ext cx="8550442" cy="3108543"/>
          </a:xfrm>
          <a:prstGeom prst="rect">
            <a:avLst/>
          </a:prstGeom>
          <a:noFill/>
        </p:spPr>
        <p:txBody>
          <a:bodyPr wrap="square" rtlCol="0">
            <a:spAutoFit/>
          </a:bodyPr>
          <a:lstStyle/>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Hard to find proper data sets, e.g. Air Quality Data</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It’s a tough work to find the proper normalize functions to score each type of data</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Unfamiliar with creating Maven project in Scala </a:t>
            </a:r>
          </a:p>
        </p:txBody>
      </p:sp>
      <p:sp>
        <p:nvSpPr>
          <p:cNvPr id="6" name="文本框 5">
            <a:extLst>
              <a:ext uri="{FF2B5EF4-FFF2-40B4-BE49-F238E27FC236}">
                <a16:creationId xmlns:a16="http://schemas.microsoft.com/office/drawing/2014/main" id="{86024715-E7BB-4312-B3DD-793738452896}"/>
              </a:ext>
            </a:extLst>
          </p:cNvPr>
          <p:cNvSpPr txBox="1"/>
          <p:nvPr/>
        </p:nvSpPr>
        <p:spPr>
          <a:xfrm>
            <a:off x="6096000" y="6247462"/>
            <a:ext cx="6096000" cy="523220"/>
          </a:xfrm>
          <a:prstGeom prst="rect">
            <a:avLst/>
          </a:prstGeom>
          <a:noFill/>
        </p:spPr>
        <p:txBody>
          <a:bodyPr wrap="square" rtlCol="0">
            <a:spAutoFit/>
          </a:bodyPr>
          <a:lstStyle/>
          <a:p>
            <a:pPr algn="r"/>
            <a:r>
              <a:rPr lang="en-US" sz="1400" dirty="0">
                <a:solidFill>
                  <a:schemeClr val="accent4">
                    <a:lumMod val="50000"/>
                  </a:schemeClr>
                </a:solidFill>
              </a:rPr>
              <a:t>Relationship Between Housing Prices and Air Quality, Metro Stations and Crimes</a:t>
            </a:r>
          </a:p>
          <a:p>
            <a:pPr algn="r"/>
            <a:r>
              <a:rPr lang="en-US" sz="1400" dirty="0">
                <a:solidFill>
                  <a:schemeClr val="accent4">
                    <a:lumMod val="50000"/>
                  </a:schemeClr>
                </a:solidFill>
              </a:rPr>
              <a:t>©2017 Yi Zhang, </a:t>
            </a:r>
            <a:r>
              <a:rPr lang="en-US" sz="1400" dirty="0" err="1">
                <a:solidFill>
                  <a:schemeClr val="accent4">
                    <a:lumMod val="50000"/>
                  </a:schemeClr>
                </a:solidFill>
              </a:rPr>
              <a:t>Taikun</a:t>
            </a:r>
            <a:r>
              <a:rPr lang="en-US" sz="1400" dirty="0">
                <a:solidFill>
                  <a:schemeClr val="accent4">
                    <a:lumMod val="50000"/>
                  </a:schemeClr>
                </a:solidFill>
              </a:rPr>
              <a:t> Guo</a:t>
            </a:r>
          </a:p>
        </p:txBody>
      </p:sp>
    </p:spTree>
    <p:extLst>
      <p:ext uri="{BB962C8B-B14F-4D97-AF65-F5344CB8AC3E}">
        <p14:creationId xmlns:p14="http://schemas.microsoft.com/office/powerpoint/2010/main" val="4201092799"/>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777178" y="5353090"/>
            <a:ext cx="415498" cy="369332"/>
          </a:xfrm>
          <a:prstGeom prst="rect">
            <a:avLst/>
          </a:prstGeom>
        </p:spPr>
        <p:txBody>
          <a:bodyPr wrap="none">
            <a:spAutoFit/>
          </a:bodyPr>
          <a:lstStyle/>
          <a:p>
            <a:r>
              <a:rPr lang="en-US">
                <a:solidFill>
                  <a:schemeClr val="bg1"/>
                </a:solidFill>
                <a:cs typeface="+mn-ea"/>
                <a:sym typeface="+mn-lt"/>
              </a:rPr>
              <a:t></a:t>
            </a:r>
          </a:p>
        </p:txBody>
      </p:sp>
      <p:sp>
        <p:nvSpPr>
          <p:cNvPr id="28" name="TextBox 50"/>
          <p:cNvSpPr txBox="1"/>
          <p:nvPr/>
        </p:nvSpPr>
        <p:spPr>
          <a:xfrm>
            <a:off x="4812770" y="437380"/>
            <a:ext cx="2566536" cy="830997"/>
          </a:xfrm>
          <a:prstGeom prst="rect">
            <a:avLst/>
          </a:prstGeom>
          <a:noFill/>
        </p:spPr>
        <p:txBody>
          <a:bodyPr wrap="none" rtlCol="0">
            <a:spAutoFit/>
          </a:bodyPr>
          <a:lstStyle/>
          <a:p>
            <a:pPr algn="ctr"/>
            <a:r>
              <a:rPr lang="en-US" sz="4800" dirty="0">
                <a:latin typeface="Dense" panose="02000000000000000000" pitchFamily="50" charset="0"/>
                <a:ea typeface="Roboto" panose="02000000000000000000" pitchFamily="2" charset="0"/>
              </a:rPr>
              <a:t>Summary</a:t>
            </a:r>
            <a:endParaRPr lang="en-US" sz="4000" dirty="0">
              <a:latin typeface="Dense" panose="02000000000000000000" pitchFamily="50" charset="0"/>
              <a:ea typeface="Roboto" panose="02000000000000000000" pitchFamily="2" charset="0"/>
            </a:endParaRPr>
          </a:p>
        </p:txBody>
      </p:sp>
      <p:sp>
        <p:nvSpPr>
          <p:cNvPr id="29" name="Rectangle 55"/>
          <p:cNvSpPr/>
          <p:nvPr/>
        </p:nvSpPr>
        <p:spPr>
          <a:xfrm>
            <a:off x="5867400" y="467040"/>
            <a:ext cx="4572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a:extLst>
              <a:ext uri="{FF2B5EF4-FFF2-40B4-BE49-F238E27FC236}">
                <a16:creationId xmlns:a16="http://schemas.microsoft.com/office/drawing/2014/main" id="{946E7313-D9B5-4BAA-A15E-8E2B1D856EFC}"/>
              </a:ext>
            </a:extLst>
          </p:cNvPr>
          <p:cNvSpPr txBox="1"/>
          <p:nvPr/>
        </p:nvSpPr>
        <p:spPr>
          <a:xfrm>
            <a:off x="1820779" y="1668379"/>
            <a:ext cx="8550442" cy="3970318"/>
          </a:xfrm>
          <a:prstGeom prst="rect">
            <a:avLst/>
          </a:prstGeom>
          <a:noFill/>
        </p:spPr>
        <p:txBody>
          <a:bodyPr wrap="square" rtlCol="0">
            <a:spAutoFit/>
          </a:bodyPr>
          <a:lstStyle/>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Crimes, metro stations and air quality do effect NYC’s housing prices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Although some of the factors do not matter that much in some areas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Future researches need to be done in some different cities to find more crucial factors</a:t>
            </a:r>
          </a:p>
        </p:txBody>
      </p:sp>
      <p:sp>
        <p:nvSpPr>
          <p:cNvPr id="6" name="文本框 5">
            <a:extLst>
              <a:ext uri="{FF2B5EF4-FFF2-40B4-BE49-F238E27FC236}">
                <a16:creationId xmlns:a16="http://schemas.microsoft.com/office/drawing/2014/main" id="{EC2576DA-0721-45E4-B64F-FB261BD3772E}"/>
              </a:ext>
            </a:extLst>
          </p:cNvPr>
          <p:cNvSpPr txBox="1"/>
          <p:nvPr/>
        </p:nvSpPr>
        <p:spPr>
          <a:xfrm>
            <a:off x="6096000" y="6247462"/>
            <a:ext cx="6096000" cy="523220"/>
          </a:xfrm>
          <a:prstGeom prst="rect">
            <a:avLst/>
          </a:prstGeom>
          <a:noFill/>
        </p:spPr>
        <p:txBody>
          <a:bodyPr wrap="square" rtlCol="0">
            <a:spAutoFit/>
          </a:bodyPr>
          <a:lstStyle/>
          <a:p>
            <a:pPr algn="r"/>
            <a:r>
              <a:rPr lang="en-US" sz="1400" dirty="0">
                <a:solidFill>
                  <a:schemeClr val="accent4">
                    <a:lumMod val="50000"/>
                  </a:schemeClr>
                </a:solidFill>
              </a:rPr>
              <a:t>Relationship Between Housing Prices and Air Quality, Metro Stations and Crimes</a:t>
            </a:r>
          </a:p>
          <a:p>
            <a:pPr algn="r"/>
            <a:r>
              <a:rPr lang="en-US" sz="1400" dirty="0">
                <a:solidFill>
                  <a:schemeClr val="accent4">
                    <a:lumMod val="50000"/>
                  </a:schemeClr>
                </a:solidFill>
              </a:rPr>
              <a:t>©2017 Yi Zhang, </a:t>
            </a:r>
            <a:r>
              <a:rPr lang="en-US" sz="1400" dirty="0" err="1">
                <a:solidFill>
                  <a:schemeClr val="accent4">
                    <a:lumMod val="50000"/>
                  </a:schemeClr>
                </a:solidFill>
              </a:rPr>
              <a:t>Taikun</a:t>
            </a:r>
            <a:r>
              <a:rPr lang="en-US" sz="1400" dirty="0">
                <a:solidFill>
                  <a:schemeClr val="accent4">
                    <a:lumMod val="50000"/>
                  </a:schemeClr>
                </a:solidFill>
              </a:rPr>
              <a:t> Guo</a:t>
            </a:r>
          </a:p>
        </p:txBody>
      </p:sp>
    </p:spTree>
    <p:extLst>
      <p:ext uri="{BB962C8B-B14F-4D97-AF65-F5344CB8AC3E}">
        <p14:creationId xmlns:p14="http://schemas.microsoft.com/office/powerpoint/2010/main" val="190102599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777178" y="5353090"/>
            <a:ext cx="415498" cy="369332"/>
          </a:xfrm>
          <a:prstGeom prst="rect">
            <a:avLst/>
          </a:prstGeom>
        </p:spPr>
        <p:txBody>
          <a:bodyPr wrap="none">
            <a:spAutoFit/>
          </a:bodyPr>
          <a:lstStyle/>
          <a:p>
            <a:r>
              <a:rPr lang="en-US">
                <a:solidFill>
                  <a:schemeClr val="bg1"/>
                </a:solidFill>
                <a:cs typeface="+mn-ea"/>
                <a:sym typeface="+mn-lt"/>
              </a:rPr>
              <a:t></a:t>
            </a:r>
          </a:p>
        </p:txBody>
      </p:sp>
      <p:sp>
        <p:nvSpPr>
          <p:cNvPr id="28" name="TextBox 50"/>
          <p:cNvSpPr txBox="1"/>
          <p:nvPr/>
        </p:nvSpPr>
        <p:spPr>
          <a:xfrm>
            <a:off x="3548935" y="437380"/>
            <a:ext cx="5094216" cy="830997"/>
          </a:xfrm>
          <a:prstGeom prst="rect">
            <a:avLst/>
          </a:prstGeom>
          <a:noFill/>
        </p:spPr>
        <p:txBody>
          <a:bodyPr wrap="none" rtlCol="0">
            <a:spAutoFit/>
          </a:bodyPr>
          <a:lstStyle/>
          <a:p>
            <a:pPr algn="ctr"/>
            <a:r>
              <a:rPr lang="en-US" sz="4800" dirty="0">
                <a:latin typeface="Dense" panose="02000000000000000000" pitchFamily="50" charset="0"/>
                <a:ea typeface="Roboto" panose="02000000000000000000" pitchFamily="2" charset="0"/>
              </a:rPr>
              <a:t>Acknowledgements</a:t>
            </a:r>
            <a:endParaRPr lang="en-US" sz="4000" dirty="0">
              <a:latin typeface="Dense" panose="02000000000000000000" pitchFamily="50" charset="0"/>
              <a:ea typeface="Roboto" panose="02000000000000000000" pitchFamily="2" charset="0"/>
            </a:endParaRPr>
          </a:p>
        </p:txBody>
      </p:sp>
      <p:sp>
        <p:nvSpPr>
          <p:cNvPr id="29" name="Rectangle 55"/>
          <p:cNvSpPr/>
          <p:nvPr/>
        </p:nvSpPr>
        <p:spPr>
          <a:xfrm>
            <a:off x="5867400" y="467040"/>
            <a:ext cx="4572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a:extLst>
              <a:ext uri="{FF2B5EF4-FFF2-40B4-BE49-F238E27FC236}">
                <a16:creationId xmlns:a16="http://schemas.microsoft.com/office/drawing/2014/main" id="{946E7313-D9B5-4BAA-A15E-8E2B1D856EFC}"/>
              </a:ext>
            </a:extLst>
          </p:cNvPr>
          <p:cNvSpPr txBox="1"/>
          <p:nvPr/>
        </p:nvSpPr>
        <p:spPr>
          <a:xfrm>
            <a:off x="1820779" y="1668379"/>
            <a:ext cx="8550442" cy="3539430"/>
          </a:xfrm>
          <a:prstGeom prst="rect">
            <a:avLst/>
          </a:prstGeom>
          <a:noFill/>
        </p:spPr>
        <p:txBody>
          <a:bodyPr wrap="square" rtlCol="0">
            <a:spAutoFit/>
          </a:bodyPr>
          <a:lstStyle/>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Thank </a:t>
            </a:r>
            <a:r>
              <a:rPr lang="en-US" sz="2800" i="1" dirty="0"/>
              <a:t>Prof</a:t>
            </a:r>
            <a:r>
              <a:rPr lang="en-US" sz="2800" dirty="0"/>
              <a:t>. </a:t>
            </a:r>
            <a:r>
              <a:rPr lang="en-US" sz="2800" i="1" dirty="0"/>
              <a:t>McIntosh</a:t>
            </a:r>
            <a:r>
              <a:rPr lang="en-US" sz="2800" dirty="0"/>
              <a:t> for supporting our project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Thank </a:t>
            </a:r>
            <a:r>
              <a:rPr lang="en-US" sz="2800" i="1" dirty="0"/>
              <a:t>HPC</a:t>
            </a:r>
            <a:r>
              <a:rPr lang="en-US" sz="2800" dirty="0"/>
              <a:t> in </a:t>
            </a:r>
            <a:r>
              <a:rPr lang="en-US" sz="2800" i="1" dirty="0"/>
              <a:t>NYU</a:t>
            </a:r>
            <a:r>
              <a:rPr lang="en-US" sz="2800" dirty="0"/>
              <a:t> for computing resources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Thank </a:t>
            </a:r>
            <a:r>
              <a:rPr lang="en-US" sz="2800" i="1" dirty="0" err="1"/>
              <a:t>CartoDB</a:t>
            </a:r>
            <a:r>
              <a:rPr lang="en-US" sz="2800" dirty="0"/>
              <a:t> for providing visualization platform</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Thank </a:t>
            </a:r>
            <a:r>
              <a:rPr lang="en-US" sz="2800" i="1" dirty="0" err="1"/>
              <a:t>AirNow</a:t>
            </a:r>
            <a:r>
              <a:rPr lang="en-US" sz="2800" i="1" dirty="0"/>
              <a:t> API </a:t>
            </a:r>
            <a:r>
              <a:rPr lang="en-US" sz="2800" dirty="0"/>
              <a:t>for providing AQI historical data</a:t>
            </a:r>
          </a:p>
        </p:txBody>
      </p:sp>
      <p:sp>
        <p:nvSpPr>
          <p:cNvPr id="6" name="文本框 5">
            <a:extLst>
              <a:ext uri="{FF2B5EF4-FFF2-40B4-BE49-F238E27FC236}">
                <a16:creationId xmlns:a16="http://schemas.microsoft.com/office/drawing/2014/main" id="{1FAA9FFB-75E8-42C9-8743-AFC6B695B646}"/>
              </a:ext>
            </a:extLst>
          </p:cNvPr>
          <p:cNvSpPr txBox="1"/>
          <p:nvPr/>
        </p:nvSpPr>
        <p:spPr>
          <a:xfrm>
            <a:off x="6096000" y="6247462"/>
            <a:ext cx="6096000" cy="523220"/>
          </a:xfrm>
          <a:prstGeom prst="rect">
            <a:avLst/>
          </a:prstGeom>
          <a:noFill/>
        </p:spPr>
        <p:txBody>
          <a:bodyPr wrap="square" rtlCol="0">
            <a:spAutoFit/>
          </a:bodyPr>
          <a:lstStyle/>
          <a:p>
            <a:pPr algn="r"/>
            <a:r>
              <a:rPr lang="en-US" sz="1400" dirty="0">
                <a:solidFill>
                  <a:schemeClr val="accent4">
                    <a:lumMod val="50000"/>
                  </a:schemeClr>
                </a:solidFill>
              </a:rPr>
              <a:t>Relationship Between Housing Prices and Air Quality, Metro Stations and Crimes</a:t>
            </a:r>
          </a:p>
          <a:p>
            <a:pPr algn="r"/>
            <a:r>
              <a:rPr lang="en-US" sz="1400" dirty="0">
                <a:solidFill>
                  <a:schemeClr val="accent4">
                    <a:lumMod val="50000"/>
                  </a:schemeClr>
                </a:solidFill>
              </a:rPr>
              <a:t>©2017 Yi Zhang, </a:t>
            </a:r>
            <a:r>
              <a:rPr lang="en-US" sz="1400" dirty="0" err="1">
                <a:solidFill>
                  <a:schemeClr val="accent4">
                    <a:lumMod val="50000"/>
                  </a:schemeClr>
                </a:solidFill>
              </a:rPr>
              <a:t>Taikun</a:t>
            </a:r>
            <a:r>
              <a:rPr lang="en-US" sz="1400" dirty="0">
                <a:solidFill>
                  <a:schemeClr val="accent4">
                    <a:lumMod val="50000"/>
                  </a:schemeClr>
                </a:solidFill>
              </a:rPr>
              <a:t> Guo</a:t>
            </a:r>
          </a:p>
        </p:txBody>
      </p:sp>
    </p:spTree>
    <p:extLst>
      <p:ext uri="{BB962C8B-B14F-4D97-AF65-F5344CB8AC3E}">
        <p14:creationId xmlns:p14="http://schemas.microsoft.com/office/powerpoint/2010/main" val="755138449"/>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777178" y="5353090"/>
            <a:ext cx="415498" cy="369332"/>
          </a:xfrm>
          <a:prstGeom prst="rect">
            <a:avLst/>
          </a:prstGeom>
        </p:spPr>
        <p:txBody>
          <a:bodyPr wrap="none">
            <a:spAutoFit/>
          </a:bodyPr>
          <a:lstStyle/>
          <a:p>
            <a:r>
              <a:rPr lang="en-US">
                <a:solidFill>
                  <a:schemeClr val="bg1"/>
                </a:solidFill>
                <a:cs typeface="+mn-ea"/>
                <a:sym typeface="+mn-lt"/>
              </a:rPr>
              <a:t></a:t>
            </a:r>
          </a:p>
        </p:txBody>
      </p:sp>
      <p:sp>
        <p:nvSpPr>
          <p:cNvPr id="28" name="TextBox 50"/>
          <p:cNvSpPr txBox="1"/>
          <p:nvPr/>
        </p:nvSpPr>
        <p:spPr>
          <a:xfrm>
            <a:off x="4630547" y="437380"/>
            <a:ext cx="2930995" cy="830997"/>
          </a:xfrm>
          <a:prstGeom prst="rect">
            <a:avLst/>
          </a:prstGeom>
          <a:noFill/>
        </p:spPr>
        <p:txBody>
          <a:bodyPr wrap="none" rtlCol="0">
            <a:spAutoFit/>
          </a:bodyPr>
          <a:lstStyle/>
          <a:p>
            <a:pPr algn="ctr"/>
            <a:r>
              <a:rPr lang="en-US" sz="4800" dirty="0">
                <a:latin typeface="Dense" panose="02000000000000000000" pitchFamily="50" charset="0"/>
                <a:ea typeface="Roboto" panose="02000000000000000000" pitchFamily="2" charset="0"/>
              </a:rPr>
              <a:t>References</a:t>
            </a:r>
            <a:endParaRPr lang="en-US" sz="4000" dirty="0">
              <a:latin typeface="Dense" panose="02000000000000000000" pitchFamily="50" charset="0"/>
              <a:ea typeface="Roboto" panose="02000000000000000000" pitchFamily="2" charset="0"/>
            </a:endParaRPr>
          </a:p>
        </p:txBody>
      </p:sp>
      <p:sp>
        <p:nvSpPr>
          <p:cNvPr id="29" name="Rectangle 55"/>
          <p:cNvSpPr/>
          <p:nvPr/>
        </p:nvSpPr>
        <p:spPr>
          <a:xfrm>
            <a:off x="5867400" y="467040"/>
            <a:ext cx="4572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a:extLst>
              <a:ext uri="{FF2B5EF4-FFF2-40B4-BE49-F238E27FC236}">
                <a16:creationId xmlns:a16="http://schemas.microsoft.com/office/drawing/2014/main" id="{946E7313-D9B5-4BAA-A15E-8E2B1D856EFC}"/>
              </a:ext>
            </a:extLst>
          </p:cNvPr>
          <p:cNvSpPr txBox="1"/>
          <p:nvPr/>
        </p:nvSpPr>
        <p:spPr>
          <a:xfrm>
            <a:off x="965569" y="1447662"/>
            <a:ext cx="10260862" cy="5262979"/>
          </a:xfrm>
          <a:prstGeom prst="rect">
            <a:avLst/>
          </a:prstGeom>
          <a:noFill/>
        </p:spPr>
        <p:txBody>
          <a:bodyPr wrap="square" rtlCol="0">
            <a:spAutoFit/>
          </a:bodyPr>
          <a:lstStyle/>
          <a:p>
            <a:pPr marL="457200" indent="-457200">
              <a:buFont typeface="Arial" panose="020B0604020202020204" pitchFamily="34" charset="0"/>
              <a:buChar char="•"/>
            </a:pPr>
            <a:r>
              <a:rPr lang="en-US" sz="2400" dirty="0"/>
              <a:t>[1] </a:t>
            </a:r>
            <a:r>
              <a:rPr lang="en-US" sz="2400" dirty="0" err="1"/>
              <a:t>Glaeser</a:t>
            </a:r>
            <a:r>
              <a:rPr lang="en-US" sz="2400" dirty="0"/>
              <a:t>, Edward L., Joseph </a:t>
            </a:r>
            <a:r>
              <a:rPr lang="en-US" sz="2400" dirty="0" err="1"/>
              <a:t>Gyourko</a:t>
            </a:r>
            <a:r>
              <a:rPr lang="en-US" sz="2400" dirty="0"/>
              <a:t>, and Raven Saks. Why have housing prices gone up?. No. w11129. National Bureau of Economic Research, 2005.</a:t>
            </a:r>
          </a:p>
          <a:p>
            <a:pPr marL="457200" indent="-457200">
              <a:buFont typeface="Arial" panose="020B0604020202020204" pitchFamily="34" charset="0"/>
              <a:buChar char="•"/>
            </a:pPr>
            <a:r>
              <a:rPr lang="en-US" sz="2400" dirty="0"/>
              <a:t>[2] </a:t>
            </a:r>
            <a:r>
              <a:rPr lang="en-US" sz="2400" dirty="0" err="1"/>
              <a:t>Chiarazzo</a:t>
            </a:r>
            <a:r>
              <a:rPr lang="en-US" sz="2400" dirty="0"/>
              <a:t>, Vincenza, et al. "The effects of environmental quality on residential choice location." Procedia-Social and Behavioral Sciences 162 (2014): 178-187.</a:t>
            </a:r>
          </a:p>
          <a:p>
            <a:pPr marL="457200" indent="-457200">
              <a:buFont typeface="Arial" panose="020B0604020202020204" pitchFamily="34" charset="0"/>
              <a:buChar char="•"/>
            </a:pPr>
            <a:r>
              <a:rPr lang="en-US" sz="2400" dirty="0"/>
              <a:t>[3] Pope, Devin G., and Jaren C. Pope. "Crime and property values: Evidence from the 1990s crime drop." Regional Science and Urban Economics 42.1 (2012): 177-188.</a:t>
            </a:r>
          </a:p>
          <a:p>
            <a:pPr marL="457200" indent="-457200">
              <a:buFont typeface="Arial" panose="020B0604020202020204" pitchFamily="34" charset="0"/>
              <a:buChar char="•"/>
            </a:pPr>
            <a:r>
              <a:rPr lang="en-US" sz="2400" dirty="0"/>
              <a:t>[4] </a:t>
            </a:r>
            <a:r>
              <a:rPr lang="en-US" sz="2400" dirty="0" err="1"/>
              <a:t>Glaeser</a:t>
            </a:r>
            <a:r>
              <a:rPr lang="en-US" sz="2400" dirty="0"/>
              <a:t>, Edward L., Joseph </a:t>
            </a:r>
            <a:r>
              <a:rPr lang="en-US" sz="2400" dirty="0" err="1"/>
              <a:t>Gyourko</a:t>
            </a:r>
            <a:r>
              <a:rPr lang="en-US" sz="2400" dirty="0"/>
              <a:t>, and Raven Saks. "Why is Manhattan so expensive? Regulation and the rise in housing prices." The Journal of Law and Economics 48.2 (2005): 331-369.</a:t>
            </a:r>
          </a:p>
          <a:p>
            <a:pPr marL="457200" indent="-457200">
              <a:buFont typeface="Arial" panose="020B0604020202020204" pitchFamily="34" charset="0"/>
              <a:buChar char="•"/>
            </a:pPr>
            <a:r>
              <a:rPr lang="en-US" sz="2400" dirty="0"/>
              <a:t>[5] Agostini, Claudio A., and Gastón A. </a:t>
            </a:r>
            <a:r>
              <a:rPr lang="en-US" sz="2400" dirty="0" err="1"/>
              <a:t>Palmucci</a:t>
            </a:r>
            <a:r>
              <a:rPr lang="en-US" sz="2400" dirty="0"/>
              <a:t>. "The anticipated </a:t>
            </a:r>
            <a:r>
              <a:rPr lang="en-US" sz="2400" dirty="0" err="1"/>
              <a:t>capitalisation</a:t>
            </a:r>
            <a:r>
              <a:rPr lang="en-US" sz="2400" dirty="0"/>
              <a:t> effect of a new metro line on housing prices." Fiscal studies 29.2 (2008): 233-256.</a:t>
            </a:r>
          </a:p>
        </p:txBody>
      </p:sp>
      <p:sp>
        <p:nvSpPr>
          <p:cNvPr id="6" name="文本框 5">
            <a:extLst>
              <a:ext uri="{FF2B5EF4-FFF2-40B4-BE49-F238E27FC236}">
                <a16:creationId xmlns:a16="http://schemas.microsoft.com/office/drawing/2014/main" id="{D1339042-93EC-4496-96A5-5EE6B4AC7DB2}"/>
              </a:ext>
            </a:extLst>
          </p:cNvPr>
          <p:cNvSpPr txBox="1"/>
          <p:nvPr/>
        </p:nvSpPr>
        <p:spPr>
          <a:xfrm>
            <a:off x="6096000" y="6247462"/>
            <a:ext cx="6096000" cy="523220"/>
          </a:xfrm>
          <a:prstGeom prst="rect">
            <a:avLst/>
          </a:prstGeom>
          <a:noFill/>
        </p:spPr>
        <p:txBody>
          <a:bodyPr wrap="square" rtlCol="0">
            <a:spAutoFit/>
          </a:bodyPr>
          <a:lstStyle/>
          <a:p>
            <a:pPr algn="r"/>
            <a:r>
              <a:rPr lang="en-US" sz="1400" dirty="0">
                <a:solidFill>
                  <a:schemeClr val="accent4">
                    <a:lumMod val="50000"/>
                  </a:schemeClr>
                </a:solidFill>
              </a:rPr>
              <a:t>Relationship Between Housing Prices and Air Quality, Metro Stations and Crimes</a:t>
            </a:r>
          </a:p>
          <a:p>
            <a:pPr algn="r"/>
            <a:r>
              <a:rPr lang="en-US" sz="1400" dirty="0">
                <a:solidFill>
                  <a:schemeClr val="accent4">
                    <a:lumMod val="50000"/>
                  </a:schemeClr>
                </a:solidFill>
              </a:rPr>
              <a:t>©2017 Yi Zhang, </a:t>
            </a:r>
            <a:r>
              <a:rPr lang="en-US" sz="1400" dirty="0" err="1">
                <a:solidFill>
                  <a:schemeClr val="accent4">
                    <a:lumMod val="50000"/>
                  </a:schemeClr>
                </a:solidFill>
              </a:rPr>
              <a:t>Taikun</a:t>
            </a:r>
            <a:r>
              <a:rPr lang="en-US" sz="1400" dirty="0">
                <a:solidFill>
                  <a:schemeClr val="accent4">
                    <a:lumMod val="50000"/>
                  </a:schemeClr>
                </a:solidFill>
              </a:rPr>
              <a:t> Guo</a:t>
            </a:r>
          </a:p>
        </p:txBody>
      </p:sp>
    </p:spTree>
    <p:extLst>
      <p:ext uri="{BB962C8B-B14F-4D97-AF65-F5344CB8AC3E}">
        <p14:creationId xmlns:p14="http://schemas.microsoft.com/office/powerpoint/2010/main" val="652035058"/>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41000"/>
            <a:lum/>
          </a:blip>
          <a:srcRect/>
          <a:stretch>
            <a:fillRect l="-40000" r="-40000"/>
          </a:stretch>
        </a:blipFill>
        <a:effectLst/>
      </p:bgPr>
    </p:bg>
    <p:spTree>
      <p:nvGrpSpPr>
        <p:cNvPr id="1" name=""/>
        <p:cNvGrpSpPr/>
        <p:nvPr/>
      </p:nvGrpSpPr>
      <p:grpSpPr>
        <a:xfrm>
          <a:off x="0" y="0"/>
          <a:ext cx="0" cy="0"/>
          <a:chOff x="0" y="0"/>
          <a:chExt cx="0" cy="0"/>
        </a:xfrm>
      </p:grpSpPr>
      <p:sp>
        <p:nvSpPr>
          <p:cNvPr id="3" name="PA_矩形 2"/>
          <p:cNvSpPr/>
          <p:nvPr>
            <p:custDataLst>
              <p:tags r:id="rId1"/>
            </p:custDataLst>
          </p:nvPr>
        </p:nvSpPr>
        <p:spPr>
          <a:xfrm>
            <a:off x="0" y="1211285"/>
            <a:ext cx="12192000" cy="439387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13" name="文本框 12"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txBox="1"/>
          <p:nvPr/>
        </p:nvSpPr>
        <p:spPr>
          <a:xfrm>
            <a:off x="3450147" y="2767280"/>
            <a:ext cx="5291706" cy="1323439"/>
          </a:xfrm>
          <a:prstGeom prst="rect">
            <a:avLst/>
          </a:prstGeom>
          <a:noFill/>
        </p:spPr>
        <p:txBody>
          <a:bodyPr wrap="none" rtlCol="0">
            <a:spAutoFit/>
          </a:bodyPr>
          <a:lstStyle/>
          <a:p>
            <a:pPr algn="ctr"/>
            <a:r>
              <a:rPr lang="en-US" altLang="zh-CN" sz="8000" b="1" dirty="0">
                <a:solidFill>
                  <a:schemeClr val="bg1"/>
                </a:solidFill>
                <a:latin typeface="Calibri" panose="020F0502020204030204" pitchFamily="34" charset="0"/>
                <a:ea typeface="微软雅黑" panose="020B0503020204020204" pitchFamily="34" charset="-122"/>
                <a:cs typeface="+mn-ea"/>
                <a:sym typeface="Calibri" panose="020F0502020204030204" pitchFamily="34" charset="0"/>
              </a:rPr>
              <a:t>THANK YOU</a:t>
            </a:r>
            <a:endParaRPr lang="zh-CN" altLang="en-US" sz="8000" b="1" dirty="0">
              <a:solidFill>
                <a:schemeClr val="bg1"/>
              </a:solidFill>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7" name="文本框 6">
            <a:extLst>
              <a:ext uri="{FF2B5EF4-FFF2-40B4-BE49-F238E27FC236}">
                <a16:creationId xmlns:a16="http://schemas.microsoft.com/office/drawing/2014/main" id="{DF5E9197-8046-4F5F-9547-8C2E3639CF83}"/>
              </a:ext>
            </a:extLst>
          </p:cNvPr>
          <p:cNvSpPr txBox="1"/>
          <p:nvPr/>
        </p:nvSpPr>
        <p:spPr>
          <a:xfrm>
            <a:off x="6096000" y="6247462"/>
            <a:ext cx="6096000" cy="523220"/>
          </a:xfrm>
          <a:prstGeom prst="rect">
            <a:avLst/>
          </a:prstGeom>
          <a:noFill/>
        </p:spPr>
        <p:txBody>
          <a:bodyPr wrap="square" rtlCol="0">
            <a:spAutoFit/>
          </a:bodyPr>
          <a:lstStyle/>
          <a:p>
            <a:pPr algn="r"/>
            <a:r>
              <a:rPr lang="en-US" sz="1400" dirty="0">
                <a:solidFill>
                  <a:schemeClr val="accent4">
                    <a:lumMod val="50000"/>
                  </a:schemeClr>
                </a:solidFill>
              </a:rPr>
              <a:t>Relationship Between Housing Prices and Air Quality, Metro Stations and Crimes</a:t>
            </a:r>
          </a:p>
          <a:p>
            <a:pPr algn="r"/>
            <a:r>
              <a:rPr lang="en-US" sz="1400" dirty="0">
                <a:solidFill>
                  <a:schemeClr val="accent4">
                    <a:lumMod val="50000"/>
                  </a:schemeClr>
                </a:solidFill>
              </a:rPr>
              <a:t>©2017 Yi Zhang, </a:t>
            </a:r>
            <a:r>
              <a:rPr lang="en-US" sz="1400" dirty="0" err="1">
                <a:solidFill>
                  <a:schemeClr val="accent4">
                    <a:lumMod val="50000"/>
                  </a:schemeClr>
                </a:solidFill>
              </a:rPr>
              <a:t>Taikun</a:t>
            </a:r>
            <a:r>
              <a:rPr lang="en-US" sz="1400" dirty="0">
                <a:solidFill>
                  <a:schemeClr val="accent4">
                    <a:lumMod val="50000"/>
                  </a:schemeClr>
                </a:solidFill>
              </a:rPr>
              <a:t> Guo</a:t>
            </a:r>
          </a:p>
        </p:txBody>
      </p:sp>
    </p:spTree>
    <p:extLst>
      <p:ext uri="{BB962C8B-B14F-4D97-AF65-F5344CB8AC3E}">
        <p14:creationId xmlns:p14="http://schemas.microsoft.com/office/powerpoint/2010/main" val="2559648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1000"/>
            <a:lum/>
          </a:blip>
          <a:srcRect/>
          <a:stretch>
            <a:fillRect l="-40000" r="-40000"/>
          </a:stretch>
        </a:blipFill>
        <a:effectLst/>
      </p:bgPr>
    </p:bg>
    <p:spTree>
      <p:nvGrpSpPr>
        <p:cNvPr id="1" name=""/>
        <p:cNvGrpSpPr/>
        <p:nvPr/>
      </p:nvGrpSpPr>
      <p:grpSpPr>
        <a:xfrm>
          <a:off x="0" y="0"/>
          <a:ext cx="0" cy="0"/>
          <a:chOff x="0" y="0"/>
          <a:chExt cx="0" cy="0"/>
        </a:xfrm>
      </p:grpSpPr>
      <p:sp>
        <p:nvSpPr>
          <p:cNvPr id="7" name="矩形 6"/>
          <p:cNvSpPr/>
          <p:nvPr/>
        </p:nvSpPr>
        <p:spPr>
          <a:xfrm>
            <a:off x="1509010" y="1804738"/>
            <a:ext cx="9173980" cy="3344776"/>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12" name="文本框 11"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1509010" y="3244887"/>
            <a:ext cx="9203961" cy="1052917"/>
          </a:xfrm>
          <a:prstGeom prst="rect">
            <a:avLst/>
          </a:prstGeom>
          <a:noFill/>
        </p:spPr>
        <p:txBody>
          <a:bodyPr wrap="square" rtlCol="0">
            <a:spAutoFit/>
          </a:bodyPr>
          <a:lstStyle/>
          <a:p>
            <a:pPr algn="ctr">
              <a:lnSpc>
                <a:spcPct val="110000"/>
              </a:lnSpc>
            </a:pPr>
            <a:r>
              <a:rPr lang="en-US" altLang="zh-CN" sz="6000" spc="300" dirty="0">
                <a:solidFill>
                  <a:schemeClr val="bg1"/>
                </a:solidFill>
                <a:latin typeface="Calibri" panose="020F0502020204030204" pitchFamily="34" charset="0"/>
                <a:ea typeface="微软雅黑" panose="020B0503020204020204" pitchFamily="34" charset="-122"/>
                <a:cs typeface="+mn-ea"/>
                <a:sym typeface="Calibri" panose="020F0502020204030204" pitchFamily="34" charset="0"/>
              </a:rPr>
              <a:t>Overview</a:t>
            </a:r>
            <a:endParaRPr lang="zh-CN" altLang="en-US" sz="6000" spc="300" dirty="0">
              <a:solidFill>
                <a:schemeClr val="bg1"/>
              </a:solidFill>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9" name="文本框 8"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1509010" y="2132059"/>
            <a:ext cx="9203961" cy="1057212"/>
          </a:xfrm>
          <a:prstGeom prst="rect">
            <a:avLst/>
          </a:prstGeom>
          <a:noFill/>
        </p:spPr>
        <p:txBody>
          <a:bodyPr wrap="square" rtlCol="0">
            <a:spAutoFit/>
          </a:bodyPr>
          <a:lstStyle/>
          <a:p>
            <a:pPr algn="ctr">
              <a:lnSpc>
                <a:spcPct val="110000"/>
              </a:lnSpc>
            </a:pPr>
            <a:r>
              <a:rPr lang="en-US" altLang="zh-CN" sz="6000" b="1" spc="300" dirty="0">
                <a:solidFill>
                  <a:schemeClr val="bg1"/>
                </a:solidFill>
                <a:latin typeface="Calibri" panose="020F0502020204030204" pitchFamily="34" charset="0"/>
                <a:ea typeface="微软雅黑" panose="020B0503020204020204" pitchFamily="34" charset="-122"/>
                <a:cs typeface="+mn-ea"/>
                <a:sym typeface="Calibri" panose="020F0502020204030204" pitchFamily="34" charset="0"/>
              </a:rPr>
              <a:t>PART 01</a:t>
            </a:r>
            <a:endParaRPr lang="zh-CN" altLang="en-US" sz="6000" b="1" spc="300" dirty="0">
              <a:solidFill>
                <a:schemeClr val="bg1"/>
              </a:solidFill>
              <a:latin typeface="Calibri" panose="020F0502020204030204" pitchFamily="34" charset="0"/>
              <a:ea typeface="微软雅黑" panose="020B0503020204020204" pitchFamily="34" charset="-122"/>
              <a:cs typeface="+mn-ea"/>
              <a:sym typeface="Calibri" panose="020F0502020204030204" pitchFamily="34" charset="0"/>
            </a:endParaRPr>
          </a:p>
        </p:txBody>
      </p:sp>
      <p:cxnSp>
        <p:nvCxnSpPr>
          <p:cNvPr id="3" name="直接连接符 2"/>
          <p:cNvCxnSpPr/>
          <p:nvPr/>
        </p:nvCxnSpPr>
        <p:spPr>
          <a:xfrm>
            <a:off x="3946358" y="3181513"/>
            <a:ext cx="435543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BD9CBC06-A741-4134-99D6-F98586DCB79F}"/>
              </a:ext>
            </a:extLst>
          </p:cNvPr>
          <p:cNvSpPr txBox="1"/>
          <p:nvPr/>
        </p:nvSpPr>
        <p:spPr>
          <a:xfrm>
            <a:off x="6096000" y="6247462"/>
            <a:ext cx="6096000" cy="523220"/>
          </a:xfrm>
          <a:prstGeom prst="rect">
            <a:avLst/>
          </a:prstGeom>
          <a:noFill/>
        </p:spPr>
        <p:txBody>
          <a:bodyPr wrap="square" rtlCol="0">
            <a:spAutoFit/>
          </a:bodyPr>
          <a:lstStyle/>
          <a:p>
            <a:pPr algn="r"/>
            <a:r>
              <a:rPr lang="en-US" sz="1400" dirty="0">
                <a:solidFill>
                  <a:schemeClr val="accent4">
                    <a:lumMod val="50000"/>
                  </a:schemeClr>
                </a:solidFill>
              </a:rPr>
              <a:t>Relationship Between Housing Prices and Air Quality, Metro Stations and Crimes</a:t>
            </a:r>
          </a:p>
          <a:p>
            <a:pPr algn="r"/>
            <a:r>
              <a:rPr lang="en-US" sz="1400" dirty="0">
                <a:solidFill>
                  <a:schemeClr val="accent4">
                    <a:lumMod val="50000"/>
                  </a:schemeClr>
                </a:solidFill>
              </a:rPr>
              <a:t>©2017 Yi Zhang, </a:t>
            </a:r>
            <a:r>
              <a:rPr lang="en-US" sz="1400" dirty="0" err="1">
                <a:solidFill>
                  <a:schemeClr val="accent4">
                    <a:lumMod val="50000"/>
                  </a:schemeClr>
                </a:solidFill>
              </a:rPr>
              <a:t>Taikun</a:t>
            </a:r>
            <a:r>
              <a:rPr lang="en-US" sz="1400" dirty="0">
                <a:solidFill>
                  <a:schemeClr val="accent4">
                    <a:lumMod val="50000"/>
                  </a:schemeClr>
                </a:solidFill>
              </a:rPr>
              <a:t> Guo</a:t>
            </a:r>
          </a:p>
        </p:txBody>
      </p:sp>
    </p:spTree>
    <p:extLst>
      <p:ext uri="{BB962C8B-B14F-4D97-AF65-F5344CB8AC3E}">
        <p14:creationId xmlns:p14="http://schemas.microsoft.com/office/powerpoint/2010/main" val="1518205750"/>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777178" y="5353090"/>
            <a:ext cx="415498" cy="369332"/>
          </a:xfrm>
          <a:prstGeom prst="rect">
            <a:avLst/>
          </a:prstGeom>
        </p:spPr>
        <p:txBody>
          <a:bodyPr wrap="none">
            <a:spAutoFit/>
          </a:bodyPr>
          <a:lstStyle/>
          <a:p>
            <a:r>
              <a:rPr lang="en-US">
                <a:solidFill>
                  <a:schemeClr val="bg1"/>
                </a:solidFill>
                <a:cs typeface="+mn-ea"/>
                <a:sym typeface="+mn-lt"/>
              </a:rPr>
              <a:t></a:t>
            </a:r>
          </a:p>
        </p:txBody>
      </p:sp>
      <p:sp>
        <p:nvSpPr>
          <p:cNvPr id="28" name="TextBox 50"/>
          <p:cNvSpPr txBox="1"/>
          <p:nvPr/>
        </p:nvSpPr>
        <p:spPr>
          <a:xfrm>
            <a:off x="4963382" y="437380"/>
            <a:ext cx="2265236" cy="830997"/>
          </a:xfrm>
          <a:prstGeom prst="rect">
            <a:avLst/>
          </a:prstGeom>
          <a:noFill/>
        </p:spPr>
        <p:txBody>
          <a:bodyPr wrap="none" rtlCol="0">
            <a:spAutoFit/>
          </a:bodyPr>
          <a:lstStyle/>
          <a:p>
            <a:pPr algn="ctr"/>
            <a:r>
              <a:rPr lang="en-US" altLang="zh-CN" sz="4800" dirty="0">
                <a:latin typeface="Dense" panose="02000000000000000000" pitchFamily="50" charset="0"/>
                <a:ea typeface="Roboto" panose="02000000000000000000" pitchFamily="2" charset="0"/>
              </a:rPr>
              <a:t>Abstract</a:t>
            </a:r>
            <a:endParaRPr lang="en-US" sz="4000" dirty="0">
              <a:latin typeface="Dense" panose="02000000000000000000" pitchFamily="50" charset="0"/>
              <a:ea typeface="Roboto" panose="02000000000000000000" pitchFamily="2" charset="0"/>
            </a:endParaRPr>
          </a:p>
        </p:txBody>
      </p:sp>
      <p:sp>
        <p:nvSpPr>
          <p:cNvPr id="29" name="Rectangle 55"/>
          <p:cNvSpPr/>
          <p:nvPr/>
        </p:nvSpPr>
        <p:spPr>
          <a:xfrm>
            <a:off x="5867400" y="467040"/>
            <a:ext cx="4572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a:extLst>
              <a:ext uri="{FF2B5EF4-FFF2-40B4-BE49-F238E27FC236}">
                <a16:creationId xmlns:a16="http://schemas.microsoft.com/office/drawing/2014/main" id="{946E7313-D9B5-4BAA-A15E-8E2B1D856EFC}"/>
              </a:ext>
            </a:extLst>
          </p:cNvPr>
          <p:cNvSpPr txBox="1"/>
          <p:nvPr/>
        </p:nvSpPr>
        <p:spPr>
          <a:xfrm>
            <a:off x="1820779" y="1668379"/>
            <a:ext cx="8550442"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t>Focused on how the factors of the Air Quality, Metro Stations and Crimes influenced on the Housing Prices in NYC</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Calculated the scores for each data, and train the linear regression model to find the abnormal points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Give relationship among them and provide advices for users</a:t>
            </a:r>
          </a:p>
        </p:txBody>
      </p:sp>
      <p:sp>
        <p:nvSpPr>
          <p:cNvPr id="18" name="文本框 17">
            <a:extLst>
              <a:ext uri="{FF2B5EF4-FFF2-40B4-BE49-F238E27FC236}">
                <a16:creationId xmlns:a16="http://schemas.microsoft.com/office/drawing/2014/main" id="{F41303F1-CAD9-4D64-87CE-10A18A71A5B0}"/>
              </a:ext>
            </a:extLst>
          </p:cNvPr>
          <p:cNvSpPr txBox="1"/>
          <p:nvPr/>
        </p:nvSpPr>
        <p:spPr>
          <a:xfrm>
            <a:off x="6096000" y="6247462"/>
            <a:ext cx="6096000" cy="523220"/>
          </a:xfrm>
          <a:prstGeom prst="rect">
            <a:avLst/>
          </a:prstGeom>
          <a:noFill/>
        </p:spPr>
        <p:txBody>
          <a:bodyPr wrap="square" rtlCol="0">
            <a:spAutoFit/>
          </a:bodyPr>
          <a:lstStyle/>
          <a:p>
            <a:pPr algn="r"/>
            <a:r>
              <a:rPr lang="en-US" sz="1400" dirty="0">
                <a:solidFill>
                  <a:schemeClr val="accent4">
                    <a:lumMod val="50000"/>
                  </a:schemeClr>
                </a:solidFill>
              </a:rPr>
              <a:t>Relationship Between Housing Prices and Air Quality, Metro Stations and Crimes</a:t>
            </a:r>
          </a:p>
          <a:p>
            <a:pPr algn="r"/>
            <a:r>
              <a:rPr lang="en-US" sz="1400" dirty="0">
                <a:solidFill>
                  <a:schemeClr val="accent4">
                    <a:lumMod val="50000"/>
                  </a:schemeClr>
                </a:solidFill>
              </a:rPr>
              <a:t>©2017 Yi Zhang, </a:t>
            </a:r>
            <a:r>
              <a:rPr lang="en-US" sz="1400" dirty="0" err="1">
                <a:solidFill>
                  <a:schemeClr val="accent4">
                    <a:lumMod val="50000"/>
                  </a:schemeClr>
                </a:solidFill>
              </a:rPr>
              <a:t>Taikun</a:t>
            </a:r>
            <a:r>
              <a:rPr lang="en-US" sz="1400" dirty="0">
                <a:solidFill>
                  <a:schemeClr val="accent4">
                    <a:lumMod val="50000"/>
                  </a:schemeClr>
                </a:solidFill>
              </a:rPr>
              <a:t> Guo</a:t>
            </a:r>
          </a:p>
        </p:txBody>
      </p:sp>
    </p:spTree>
    <p:extLst>
      <p:ext uri="{BB962C8B-B14F-4D97-AF65-F5344CB8AC3E}">
        <p14:creationId xmlns:p14="http://schemas.microsoft.com/office/powerpoint/2010/main" val="173204290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777178" y="5353090"/>
            <a:ext cx="415498" cy="369332"/>
          </a:xfrm>
          <a:prstGeom prst="rect">
            <a:avLst/>
          </a:prstGeom>
        </p:spPr>
        <p:txBody>
          <a:bodyPr wrap="none">
            <a:spAutoFit/>
          </a:bodyPr>
          <a:lstStyle/>
          <a:p>
            <a:r>
              <a:rPr lang="en-US">
                <a:solidFill>
                  <a:schemeClr val="bg1"/>
                </a:solidFill>
                <a:cs typeface="+mn-ea"/>
                <a:sym typeface="+mn-lt"/>
              </a:rPr>
              <a:t></a:t>
            </a:r>
          </a:p>
        </p:txBody>
      </p:sp>
      <p:sp>
        <p:nvSpPr>
          <p:cNvPr id="28" name="TextBox 50"/>
          <p:cNvSpPr txBox="1"/>
          <p:nvPr/>
        </p:nvSpPr>
        <p:spPr>
          <a:xfrm>
            <a:off x="4626850" y="437380"/>
            <a:ext cx="2938305" cy="830997"/>
          </a:xfrm>
          <a:prstGeom prst="rect">
            <a:avLst/>
          </a:prstGeom>
          <a:noFill/>
        </p:spPr>
        <p:txBody>
          <a:bodyPr wrap="none" rtlCol="0">
            <a:spAutoFit/>
          </a:bodyPr>
          <a:lstStyle/>
          <a:p>
            <a:pPr algn="ctr"/>
            <a:r>
              <a:rPr lang="en-US" altLang="zh-CN" sz="4800" dirty="0">
                <a:latin typeface="Dense" panose="02000000000000000000" pitchFamily="50" charset="0"/>
                <a:ea typeface="Roboto" panose="02000000000000000000" pitchFamily="2" charset="0"/>
              </a:rPr>
              <a:t>Motivation</a:t>
            </a:r>
            <a:endParaRPr lang="en-US" sz="4000" dirty="0">
              <a:latin typeface="Dense" panose="02000000000000000000" pitchFamily="50" charset="0"/>
              <a:ea typeface="Roboto" panose="02000000000000000000" pitchFamily="2" charset="0"/>
            </a:endParaRPr>
          </a:p>
        </p:txBody>
      </p:sp>
      <p:sp>
        <p:nvSpPr>
          <p:cNvPr id="29" name="Rectangle 55"/>
          <p:cNvSpPr/>
          <p:nvPr/>
        </p:nvSpPr>
        <p:spPr>
          <a:xfrm>
            <a:off x="5867400" y="467040"/>
            <a:ext cx="4572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a:extLst>
              <a:ext uri="{FF2B5EF4-FFF2-40B4-BE49-F238E27FC236}">
                <a16:creationId xmlns:a16="http://schemas.microsoft.com/office/drawing/2014/main" id="{946E7313-D9B5-4BAA-A15E-8E2B1D856EFC}"/>
              </a:ext>
            </a:extLst>
          </p:cNvPr>
          <p:cNvSpPr txBox="1"/>
          <p:nvPr/>
        </p:nvSpPr>
        <p:spPr>
          <a:xfrm>
            <a:off x="1820779" y="1668379"/>
            <a:ext cx="8550442"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a:t>Users: House Buyers, Apartment Seekers, Investors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Beneficiary: House Buyers, Investors, Housing Prices Researchers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Why important?</a:t>
            </a:r>
          </a:p>
          <a:p>
            <a:pPr marL="914400" lvl="1" indent="-457200">
              <a:buFont typeface="Arial" panose="020B0604020202020204" pitchFamily="34" charset="0"/>
              <a:buChar char="•"/>
            </a:pPr>
            <a:r>
              <a:rPr lang="en-US" sz="2800" dirty="0"/>
              <a:t>Hard to choose a “good” house</a:t>
            </a:r>
          </a:p>
          <a:p>
            <a:pPr marL="914400" lvl="1" indent="-457200">
              <a:buFont typeface="Arial" panose="020B0604020202020204" pitchFamily="34" charset="0"/>
              <a:buChar char="•"/>
            </a:pPr>
            <a:r>
              <a:rPr lang="en-US" sz="2800" dirty="0"/>
              <a:t>Need vision on how factors influence housing price</a:t>
            </a:r>
          </a:p>
          <a:p>
            <a:pPr marL="914400" lvl="1" indent="-457200">
              <a:buFont typeface="Arial" panose="020B0604020202020204" pitchFamily="34" charset="0"/>
              <a:buChar char="•"/>
            </a:pPr>
            <a:r>
              <a:rPr lang="en-US" sz="2800" dirty="0"/>
              <a:t>Air quality, metro stations and crime situations are important environment factors</a:t>
            </a:r>
          </a:p>
        </p:txBody>
      </p:sp>
      <p:sp>
        <p:nvSpPr>
          <p:cNvPr id="6" name="文本框 5">
            <a:extLst>
              <a:ext uri="{FF2B5EF4-FFF2-40B4-BE49-F238E27FC236}">
                <a16:creationId xmlns:a16="http://schemas.microsoft.com/office/drawing/2014/main" id="{1AA7B4CE-D3D5-43FF-9091-47BB72E48635}"/>
              </a:ext>
            </a:extLst>
          </p:cNvPr>
          <p:cNvSpPr txBox="1"/>
          <p:nvPr/>
        </p:nvSpPr>
        <p:spPr>
          <a:xfrm>
            <a:off x="6096000" y="6247462"/>
            <a:ext cx="6096000" cy="523220"/>
          </a:xfrm>
          <a:prstGeom prst="rect">
            <a:avLst/>
          </a:prstGeom>
          <a:noFill/>
        </p:spPr>
        <p:txBody>
          <a:bodyPr wrap="square" rtlCol="0">
            <a:spAutoFit/>
          </a:bodyPr>
          <a:lstStyle/>
          <a:p>
            <a:pPr algn="r"/>
            <a:r>
              <a:rPr lang="en-US" sz="1400" dirty="0">
                <a:solidFill>
                  <a:schemeClr val="accent4">
                    <a:lumMod val="50000"/>
                  </a:schemeClr>
                </a:solidFill>
              </a:rPr>
              <a:t>Relationship Between Housing Prices and Air Quality, Metro Stations and Crimes</a:t>
            </a:r>
          </a:p>
          <a:p>
            <a:pPr algn="r"/>
            <a:r>
              <a:rPr lang="en-US" sz="1400" dirty="0">
                <a:solidFill>
                  <a:schemeClr val="accent4">
                    <a:lumMod val="50000"/>
                  </a:schemeClr>
                </a:solidFill>
              </a:rPr>
              <a:t>©2017 Yi Zhang, </a:t>
            </a:r>
            <a:r>
              <a:rPr lang="en-US" sz="1400" dirty="0" err="1">
                <a:solidFill>
                  <a:schemeClr val="accent4">
                    <a:lumMod val="50000"/>
                  </a:schemeClr>
                </a:solidFill>
              </a:rPr>
              <a:t>Taikun</a:t>
            </a:r>
            <a:r>
              <a:rPr lang="en-US" sz="1400" dirty="0">
                <a:solidFill>
                  <a:schemeClr val="accent4">
                    <a:lumMod val="50000"/>
                  </a:schemeClr>
                </a:solidFill>
              </a:rPr>
              <a:t> Guo</a:t>
            </a:r>
          </a:p>
        </p:txBody>
      </p:sp>
    </p:spTree>
    <p:extLst>
      <p:ext uri="{BB962C8B-B14F-4D97-AF65-F5344CB8AC3E}">
        <p14:creationId xmlns:p14="http://schemas.microsoft.com/office/powerpoint/2010/main" val="369742064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777178" y="5353090"/>
            <a:ext cx="415498" cy="369332"/>
          </a:xfrm>
          <a:prstGeom prst="rect">
            <a:avLst/>
          </a:prstGeom>
        </p:spPr>
        <p:txBody>
          <a:bodyPr wrap="none">
            <a:spAutoFit/>
          </a:bodyPr>
          <a:lstStyle/>
          <a:p>
            <a:r>
              <a:rPr lang="en-US">
                <a:solidFill>
                  <a:schemeClr val="bg1"/>
                </a:solidFill>
                <a:cs typeface="+mn-ea"/>
                <a:sym typeface="+mn-lt"/>
              </a:rPr>
              <a:t></a:t>
            </a:r>
          </a:p>
        </p:txBody>
      </p:sp>
      <p:sp>
        <p:nvSpPr>
          <p:cNvPr id="28" name="TextBox 50"/>
          <p:cNvSpPr txBox="1"/>
          <p:nvPr/>
        </p:nvSpPr>
        <p:spPr>
          <a:xfrm>
            <a:off x="4413745" y="437380"/>
            <a:ext cx="3364511" cy="830997"/>
          </a:xfrm>
          <a:prstGeom prst="rect">
            <a:avLst/>
          </a:prstGeom>
          <a:noFill/>
        </p:spPr>
        <p:txBody>
          <a:bodyPr wrap="none" rtlCol="0">
            <a:spAutoFit/>
          </a:bodyPr>
          <a:lstStyle/>
          <a:p>
            <a:pPr algn="ctr"/>
            <a:r>
              <a:rPr lang="en-US" altLang="zh-CN" sz="4800" dirty="0">
                <a:latin typeface="Dense" panose="02000000000000000000" pitchFamily="50" charset="0"/>
                <a:ea typeface="Roboto" panose="02000000000000000000" pitchFamily="2" charset="0"/>
              </a:rPr>
              <a:t>Remediation</a:t>
            </a:r>
            <a:endParaRPr lang="en-US" sz="4000" dirty="0">
              <a:latin typeface="Dense" panose="02000000000000000000" pitchFamily="50" charset="0"/>
              <a:ea typeface="Roboto" panose="02000000000000000000" pitchFamily="2" charset="0"/>
            </a:endParaRPr>
          </a:p>
        </p:txBody>
      </p:sp>
      <p:sp>
        <p:nvSpPr>
          <p:cNvPr id="29" name="Rectangle 55"/>
          <p:cNvSpPr/>
          <p:nvPr/>
        </p:nvSpPr>
        <p:spPr>
          <a:xfrm>
            <a:off x="5867400" y="467040"/>
            <a:ext cx="4572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a:extLst>
              <a:ext uri="{FF2B5EF4-FFF2-40B4-BE49-F238E27FC236}">
                <a16:creationId xmlns:a16="http://schemas.microsoft.com/office/drawing/2014/main" id="{946E7313-D9B5-4BAA-A15E-8E2B1D856EFC}"/>
              </a:ext>
            </a:extLst>
          </p:cNvPr>
          <p:cNvSpPr txBox="1"/>
          <p:nvPr/>
        </p:nvSpPr>
        <p:spPr>
          <a:xfrm>
            <a:off x="1820779" y="1668379"/>
            <a:ext cx="8550442"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a:t>The application runs linear regression on the environment data and train a model which reflects the relations between these factors and housing prices.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linear regression model can be used to predict housing prices and compared with the actual prices.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By comparing the predicts and actual prices, we are able to generate insights on if a housing price is reasonable, and give advices</a:t>
            </a:r>
          </a:p>
        </p:txBody>
      </p:sp>
      <p:sp>
        <p:nvSpPr>
          <p:cNvPr id="6" name="文本框 5">
            <a:extLst>
              <a:ext uri="{FF2B5EF4-FFF2-40B4-BE49-F238E27FC236}">
                <a16:creationId xmlns:a16="http://schemas.microsoft.com/office/drawing/2014/main" id="{44B75E87-C9DC-4F68-AB8F-439FF354A382}"/>
              </a:ext>
            </a:extLst>
          </p:cNvPr>
          <p:cNvSpPr txBox="1"/>
          <p:nvPr/>
        </p:nvSpPr>
        <p:spPr>
          <a:xfrm>
            <a:off x="6096000" y="6247462"/>
            <a:ext cx="6096000" cy="523220"/>
          </a:xfrm>
          <a:prstGeom prst="rect">
            <a:avLst/>
          </a:prstGeom>
          <a:noFill/>
        </p:spPr>
        <p:txBody>
          <a:bodyPr wrap="square" rtlCol="0">
            <a:spAutoFit/>
          </a:bodyPr>
          <a:lstStyle/>
          <a:p>
            <a:pPr algn="r"/>
            <a:r>
              <a:rPr lang="en-US" sz="1400" dirty="0">
                <a:solidFill>
                  <a:schemeClr val="accent4">
                    <a:lumMod val="50000"/>
                  </a:schemeClr>
                </a:solidFill>
              </a:rPr>
              <a:t>Relationship Between Housing Prices and Air Quality, Metro Stations and Crimes</a:t>
            </a:r>
          </a:p>
          <a:p>
            <a:pPr algn="r"/>
            <a:r>
              <a:rPr lang="en-US" sz="1400" dirty="0">
                <a:solidFill>
                  <a:schemeClr val="accent4">
                    <a:lumMod val="50000"/>
                  </a:schemeClr>
                </a:solidFill>
              </a:rPr>
              <a:t>©2017 Yi Zhang, </a:t>
            </a:r>
            <a:r>
              <a:rPr lang="en-US" sz="1400" dirty="0" err="1">
                <a:solidFill>
                  <a:schemeClr val="accent4">
                    <a:lumMod val="50000"/>
                  </a:schemeClr>
                </a:solidFill>
              </a:rPr>
              <a:t>Taikun</a:t>
            </a:r>
            <a:r>
              <a:rPr lang="en-US" sz="1400" dirty="0">
                <a:solidFill>
                  <a:schemeClr val="accent4">
                    <a:lumMod val="50000"/>
                  </a:schemeClr>
                </a:solidFill>
              </a:rPr>
              <a:t> Guo</a:t>
            </a:r>
          </a:p>
        </p:txBody>
      </p:sp>
    </p:spTree>
    <p:extLst>
      <p:ext uri="{BB962C8B-B14F-4D97-AF65-F5344CB8AC3E}">
        <p14:creationId xmlns:p14="http://schemas.microsoft.com/office/powerpoint/2010/main" val="366199541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1000"/>
            <a:lum/>
          </a:blip>
          <a:srcRect/>
          <a:stretch>
            <a:fillRect l="-40000" r="-40000"/>
          </a:stretch>
        </a:blipFill>
        <a:effectLst/>
      </p:bgPr>
    </p:bg>
    <p:spTree>
      <p:nvGrpSpPr>
        <p:cNvPr id="1" name=""/>
        <p:cNvGrpSpPr/>
        <p:nvPr/>
      </p:nvGrpSpPr>
      <p:grpSpPr>
        <a:xfrm>
          <a:off x="0" y="0"/>
          <a:ext cx="0" cy="0"/>
          <a:chOff x="0" y="0"/>
          <a:chExt cx="0" cy="0"/>
        </a:xfrm>
      </p:grpSpPr>
      <p:sp>
        <p:nvSpPr>
          <p:cNvPr id="7" name="矩形 6"/>
          <p:cNvSpPr/>
          <p:nvPr/>
        </p:nvSpPr>
        <p:spPr>
          <a:xfrm>
            <a:off x="1509010" y="1804738"/>
            <a:ext cx="9173980" cy="3344776"/>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12" name="文本框 11"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1509010" y="3244887"/>
            <a:ext cx="9203961" cy="1052917"/>
          </a:xfrm>
          <a:prstGeom prst="rect">
            <a:avLst/>
          </a:prstGeom>
          <a:noFill/>
        </p:spPr>
        <p:txBody>
          <a:bodyPr wrap="square" rtlCol="0">
            <a:spAutoFit/>
          </a:bodyPr>
          <a:lstStyle/>
          <a:p>
            <a:pPr algn="ctr">
              <a:lnSpc>
                <a:spcPct val="110000"/>
              </a:lnSpc>
            </a:pPr>
            <a:r>
              <a:rPr lang="en-US" altLang="zh-CN" sz="6000" spc="300" dirty="0">
                <a:solidFill>
                  <a:schemeClr val="bg1"/>
                </a:solidFill>
                <a:latin typeface="Calibri" panose="020F0502020204030204" pitchFamily="34" charset="0"/>
                <a:ea typeface="微软雅黑" panose="020B0503020204020204" pitchFamily="34" charset="-122"/>
                <a:cs typeface="+mn-ea"/>
                <a:sym typeface="Calibri" panose="020F0502020204030204" pitchFamily="34" charset="0"/>
              </a:rPr>
              <a:t>Data Sources</a:t>
            </a:r>
            <a:endParaRPr lang="zh-CN" altLang="en-US" sz="6000" spc="300" dirty="0">
              <a:solidFill>
                <a:schemeClr val="bg1"/>
              </a:solidFill>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9" name="文本框 8"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1509010" y="2132059"/>
            <a:ext cx="9203961" cy="1057212"/>
          </a:xfrm>
          <a:prstGeom prst="rect">
            <a:avLst/>
          </a:prstGeom>
          <a:noFill/>
        </p:spPr>
        <p:txBody>
          <a:bodyPr wrap="square" rtlCol="0">
            <a:spAutoFit/>
          </a:bodyPr>
          <a:lstStyle/>
          <a:p>
            <a:pPr algn="ctr">
              <a:lnSpc>
                <a:spcPct val="110000"/>
              </a:lnSpc>
            </a:pPr>
            <a:r>
              <a:rPr lang="en-US" altLang="zh-CN" sz="6000" b="1" spc="300" dirty="0">
                <a:solidFill>
                  <a:schemeClr val="bg1"/>
                </a:solidFill>
                <a:latin typeface="Calibri" panose="020F0502020204030204" pitchFamily="34" charset="0"/>
                <a:ea typeface="微软雅黑" panose="020B0503020204020204" pitchFamily="34" charset="-122"/>
                <a:cs typeface="+mn-ea"/>
                <a:sym typeface="Calibri" panose="020F0502020204030204" pitchFamily="34" charset="0"/>
              </a:rPr>
              <a:t>PART 02</a:t>
            </a:r>
            <a:endParaRPr lang="zh-CN" altLang="en-US" sz="6000" b="1" spc="300" dirty="0">
              <a:solidFill>
                <a:schemeClr val="bg1"/>
              </a:solidFill>
              <a:latin typeface="Calibri" panose="020F0502020204030204" pitchFamily="34" charset="0"/>
              <a:ea typeface="微软雅黑" panose="020B0503020204020204" pitchFamily="34" charset="-122"/>
              <a:cs typeface="+mn-ea"/>
              <a:sym typeface="Calibri" panose="020F0502020204030204" pitchFamily="34" charset="0"/>
            </a:endParaRPr>
          </a:p>
        </p:txBody>
      </p:sp>
      <p:cxnSp>
        <p:nvCxnSpPr>
          <p:cNvPr id="3" name="直接连接符 2"/>
          <p:cNvCxnSpPr/>
          <p:nvPr/>
        </p:nvCxnSpPr>
        <p:spPr>
          <a:xfrm>
            <a:off x="3946358" y="3181513"/>
            <a:ext cx="435543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04B65AF-46FF-4B67-A8B9-5986985C5A13}"/>
              </a:ext>
            </a:extLst>
          </p:cNvPr>
          <p:cNvSpPr txBox="1"/>
          <p:nvPr/>
        </p:nvSpPr>
        <p:spPr>
          <a:xfrm>
            <a:off x="6096000" y="6247462"/>
            <a:ext cx="6096000" cy="523220"/>
          </a:xfrm>
          <a:prstGeom prst="rect">
            <a:avLst/>
          </a:prstGeom>
          <a:noFill/>
        </p:spPr>
        <p:txBody>
          <a:bodyPr wrap="square" rtlCol="0">
            <a:spAutoFit/>
          </a:bodyPr>
          <a:lstStyle/>
          <a:p>
            <a:pPr algn="r"/>
            <a:r>
              <a:rPr lang="en-US" sz="1400" dirty="0">
                <a:solidFill>
                  <a:schemeClr val="accent4">
                    <a:lumMod val="50000"/>
                  </a:schemeClr>
                </a:solidFill>
              </a:rPr>
              <a:t>Relationship Between Housing Prices and Air Quality, Metro Stations and Crimes</a:t>
            </a:r>
          </a:p>
          <a:p>
            <a:pPr algn="r"/>
            <a:r>
              <a:rPr lang="en-US" sz="1400" dirty="0">
                <a:solidFill>
                  <a:schemeClr val="accent4">
                    <a:lumMod val="50000"/>
                  </a:schemeClr>
                </a:solidFill>
              </a:rPr>
              <a:t>©2017 Yi Zhang, </a:t>
            </a:r>
            <a:r>
              <a:rPr lang="en-US" sz="1400" dirty="0" err="1">
                <a:solidFill>
                  <a:schemeClr val="accent4">
                    <a:lumMod val="50000"/>
                  </a:schemeClr>
                </a:solidFill>
              </a:rPr>
              <a:t>Taikun</a:t>
            </a:r>
            <a:r>
              <a:rPr lang="en-US" sz="1400" dirty="0">
                <a:solidFill>
                  <a:schemeClr val="accent4">
                    <a:lumMod val="50000"/>
                  </a:schemeClr>
                </a:solidFill>
              </a:rPr>
              <a:t> Guo</a:t>
            </a:r>
          </a:p>
        </p:txBody>
      </p:sp>
    </p:spTree>
    <p:extLst>
      <p:ext uri="{BB962C8B-B14F-4D97-AF65-F5344CB8AC3E}">
        <p14:creationId xmlns:p14="http://schemas.microsoft.com/office/powerpoint/2010/main" val="3549017058"/>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777178" y="5353090"/>
            <a:ext cx="415498" cy="369332"/>
          </a:xfrm>
          <a:prstGeom prst="rect">
            <a:avLst/>
          </a:prstGeom>
        </p:spPr>
        <p:txBody>
          <a:bodyPr wrap="none">
            <a:spAutoFit/>
          </a:bodyPr>
          <a:lstStyle/>
          <a:p>
            <a:r>
              <a:rPr lang="en-US">
                <a:solidFill>
                  <a:schemeClr val="bg1"/>
                </a:solidFill>
                <a:cs typeface="+mn-ea"/>
                <a:sym typeface="+mn-lt"/>
              </a:rPr>
              <a:t></a:t>
            </a:r>
          </a:p>
        </p:txBody>
      </p:sp>
      <p:sp>
        <p:nvSpPr>
          <p:cNvPr id="28" name="TextBox 50"/>
          <p:cNvSpPr txBox="1"/>
          <p:nvPr/>
        </p:nvSpPr>
        <p:spPr>
          <a:xfrm>
            <a:off x="625543" y="437380"/>
            <a:ext cx="10940944" cy="830997"/>
          </a:xfrm>
          <a:prstGeom prst="rect">
            <a:avLst/>
          </a:prstGeom>
          <a:noFill/>
        </p:spPr>
        <p:txBody>
          <a:bodyPr wrap="none" rtlCol="0">
            <a:spAutoFit/>
          </a:bodyPr>
          <a:lstStyle/>
          <a:p>
            <a:pPr algn="ctr"/>
            <a:r>
              <a:rPr lang="en-US" sz="4800" dirty="0">
                <a:latin typeface="Dense" panose="02000000000000000000" pitchFamily="50" charset="0"/>
                <a:ea typeface="Roboto" panose="02000000000000000000" pitchFamily="2" charset="0"/>
              </a:rPr>
              <a:t>1. Property Valuation and Assessment Data</a:t>
            </a:r>
            <a:endParaRPr lang="en-US" sz="4000" dirty="0">
              <a:latin typeface="Dense" panose="02000000000000000000" pitchFamily="50" charset="0"/>
              <a:ea typeface="Roboto" panose="02000000000000000000" pitchFamily="2" charset="0"/>
            </a:endParaRPr>
          </a:p>
        </p:txBody>
      </p:sp>
      <p:sp>
        <p:nvSpPr>
          <p:cNvPr id="29" name="Rectangle 55"/>
          <p:cNvSpPr/>
          <p:nvPr/>
        </p:nvSpPr>
        <p:spPr>
          <a:xfrm>
            <a:off x="5867400" y="467040"/>
            <a:ext cx="4572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a:extLst>
              <a:ext uri="{FF2B5EF4-FFF2-40B4-BE49-F238E27FC236}">
                <a16:creationId xmlns:a16="http://schemas.microsoft.com/office/drawing/2014/main" id="{946E7313-D9B5-4BAA-A15E-8E2B1D856EFC}"/>
              </a:ext>
            </a:extLst>
          </p:cNvPr>
          <p:cNvSpPr txBox="1"/>
          <p:nvPr/>
        </p:nvSpPr>
        <p:spPr>
          <a:xfrm>
            <a:off x="1820779" y="1668379"/>
            <a:ext cx="8550442" cy="3970318"/>
          </a:xfrm>
          <a:prstGeom prst="rect">
            <a:avLst/>
          </a:prstGeom>
          <a:noFill/>
        </p:spPr>
        <p:txBody>
          <a:bodyPr wrap="square" rtlCol="0">
            <a:spAutoFit/>
          </a:bodyPr>
          <a:lstStyle/>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Fetched from DOF</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Contains Property Valuation, Assessment and BBL information from 2016 to 2017</a:t>
            </a:r>
          </a:p>
          <a:p>
            <a:endParaRPr lang="en-US" sz="2800" dirty="0"/>
          </a:p>
          <a:p>
            <a:pPr marL="457200" indent="-457200">
              <a:buFont typeface="Arial" panose="020B0604020202020204" pitchFamily="34" charset="0"/>
              <a:buChar char="•"/>
            </a:pPr>
            <a:r>
              <a:rPr lang="en-US" sz="2800" dirty="0"/>
              <a:t>Size: 455 MB</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Count: 362,894 Records</a:t>
            </a:r>
          </a:p>
        </p:txBody>
      </p:sp>
      <p:sp>
        <p:nvSpPr>
          <p:cNvPr id="6" name="文本框 5">
            <a:extLst>
              <a:ext uri="{FF2B5EF4-FFF2-40B4-BE49-F238E27FC236}">
                <a16:creationId xmlns:a16="http://schemas.microsoft.com/office/drawing/2014/main" id="{7AED755E-1856-43EE-9E8C-722EF945E202}"/>
              </a:ext>
            </a:extLst>
          </p:cNvPr>
          <p:cNvSpPr txBox="1"/>
          <p:nvPr/>
        </p:nvSpPr>
        <p:spPr>
          <a:xfrm>
            <a:off x="6096000" y="6247462"/>
            <a:ext cx="6096000" cy="523220"/>
          </a:xfrm>
          <a:prstGeom prst="rect">
            <a:avLst/>
          </a:prstGeom>
          <a:noFill/>
        </p:spPr>
        <p:txBody>
          <a:bodyPr wrap="square" rtlCol="0">
            <a:spAutoFit/>
          </a:bodyPr>
          <a:lstStyle/>
          <a:p>
            <a:pPr algn="r"/>
            <a:r>
              <a:rPr lang="en-US" sz="1400" dirty="0">
                <a:solidFill>
                  <a:schemeClr val="accent4">
                    <a:lumMod val="50000"/>
                  </a:schemeClr>
                </a:solidFill>
              </a:rPr>
              <a:t>Relationship Between Housing Prices and Air Quality, Metro Stations and Crimes</a:t>
            </a:r>
          </a:p>
          <a:p>
            <a:pPr algn="r"/>
            <a:r>
              <a:rPr lang="en-US" sz="1400" dirty="0">
                <a:solidFill>
                  <a:schemeClr val="accent4">
                    <a:lumMod val="50000"/>
                  </a:schemeClr>
                </a:solidFill>
              </a:rPr>
              <a:t>©2017 Yi Zhang, </a:t>
            </a:r>
            <a:r>
              <a:rPr lang="en-US" sz="1400" dirty="0" err="1">
                <a:solidFill>
                  <a:schemeClr val="accent4">
                    <a:lumMod val="50000"/>
                  </a:schemeClr>
                </a:solidFill>
              </a:rPr>
              <a:t>Taikun</a:t>
            </a:r>
            <a:r>
              <a:rPr lang="en-US" sz="1400" dirty="0">
                <a:solidFill>
                  <a:schemeClr val="accent4">
                    <a:lumMod val="50000"/>
                  </a:schemeClr>
                </a:solidFill>
              </a:rPr>
              <a:t> Guo</a:t>
            </a:r>
          </a:p>
        </p:txBody>
      </p:sp>
    </p:spTree>
    <p:extLst>
      <p:ext uri="{BB962C8B-B14F-4D97-AF65-F5344CB8AC3E}">
        <p14:creationId xmlns:p14="http://schemas.microsoft.com/office/powerpoint/2010/main" val="235436310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777178" y="5353090"/>
            <a:ext cx="415498" cy="369332"/>
          </a:xfrm>
          <a:prstGeom prst="rect">
            <a:avLst/>
          </a:prstGeom>
        </p:spPr>
        <p:txBody>
          <a:bodyPr wrap="none">
            <a:spAutoFit/>
          </a:bodyPr>
          <a:lstStyle/>
          <a:p>
            <a:r>
              <a:rPr lang="en-US">
                <a:solidFill>
                  <a:schemeClr val="bg1"/>
                </a:solidFill>
                <a:cs typeface="+mn-ea"/>
                <a:sym typeface="+mn-lt"/>
              </a:rPr>
              <a:t></a:t>
            </a:r>
          </a:p>
        </p:txBody>
      </p:sp>
      <p:sp>
        <p:nvSpPr>
          <p:cNvPr id="28" name="TextBox 50"/>
          <p:cNvSpPr txBox="1"/>
          <p:nvPr/>
        </p:nvSpPr>
        <p:spPr>
          <a:xfrm>
            <a:off x="2067353" y="437380"/>
            <a:ext cx="8057335" cy="830997"/>
          </a:xfrm>
          <a:prstGeom prst="rect">
            <a:avLst/>
          </a:prstGeom>
          <a:noFill/>
        </p:spPr>
        <p:txBody>
          <a:bodyPr wrap="none" rtlCol="0">
            <a:spAutoFit/>
          </a:bodyPr>
          <a:lstStyle/>
          <a:p>
            <a:pPr algn="ctr"/>
            <a:r>
              <a:rPr lang="en-US" sz="4800" dirty="0">
                <a:latin typeface="Dense" panose="02000000000000000000" pitchFamily="50" charset="0"/>
                <a:ea typeface="Roboto" panose="02000000000000000000" pitchFamily="2" charset="0"/>
              </a:rPr>
              <a:t>2. Air Quality Index 2010 - 2017</a:t>
            </a:r>
            <a:endParaRPr lang="en-US" sz="4000" dirty="0">
              <a:latin typeface="Dense" panose="02000000000000000000" pitchFamily="50" charset="0"/>
              <a:ea typeface="Roboto" panose="02000000000000000000" pitchFamily="2" charset="0"/>
            </a:endParaRPr>
          </a:p>
        </p:txBody>
      </p:sp>
      <p:sp>
        <p:nvSpPr>
          <p:cNvPr id="29" name="Rectangle 55"/>
          <p:cNvSpPr/>
          <p:nvPr/>
        </p:nvSpPr>
        <p:spPr>
          <a:xfrm>
            <a:off x="5867400" y="467040"/>
            <a:ext cx="4572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a:extLst>
              <a:ext uri="{FF2B5EF4-FFF2-40B4-BE49-F238E27FC236}">
                <a16:creationId xmlns:a16="http://schemas.microsoft.com/office/drawing/2014/main" id="{946E7313-D9B5-4BAA-A15E-8E2B1D856EFC}"/>
              </a:ext>
            </a:extLst>
          </p:cNvPr>
          <p:cNvSpPr txBox="1"/>
          <p:nvPr/>
        </p:nvSpPr>
        <p:spPr>
          <a:xfrm>
            <a:off x="1820779" y="1668379"/>
            <a:ext cx="8550442" cy="3970318"/>
          </a:xfrm>
          <a:prstGeom prst="rect">
            <a:avLst/>
          </a:prstGeom>
          <a:noFill/>
        </p:spPr>
        <p:txBody>
          <a:bodyPr wrap="square" rtlCol="0">
            <a:spAutoFit/>
          </a:bodyPr>
          <a:lstStyle/>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Fetched from </a:t>
            </a:r>
            <a:r>
              <a:rPr lang="en-US" sz="2800" i="1" dirty="0" err="1"/>
              <a:t>AirNow</a:t>
            </a:r>
            <a:r>
              <a:rPr lang="en-US" sz="2800" i="1" dirty="0"/>
              <a:t> API</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Contains the historical air quality data for each zip code in NYC from 2010 to 2017</a:t>
            </a:r>
          </a:p>
          <a:p>
            <a:endParaRPr lang="en-US" sz="2800" dirty="0"/>
          </a:p>
          <a:p>
            <a:pPr marL="457200" indent="-457200">
              <a:buFont typeface="Arial" panose="020B0604020202020204" pitchFamily="34" charset="0"/>
              <a:buChar char="•"/>
            </a:pPr>
            <a:r>
              <a:rPr lang="en-US" sz="2800" dirty="0"/>
              <a:t>Size: 1 MB</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Count: 18,761 Records</a:t>
            </a:r>
          </a:p>
        </p:txBody>
      </p:sp>
      <p:sp>
        <p:nvSpPr>
          <p:cNvPr id="6" name="文本框 5">
            <a:extLst>
              <a:ext uri="{FF2B5EF4-FFF2-40B4-BE49-F238E27FC236}">
                <a16:creationId xmlns:a16="http://schemas.microsoft.com/office/drawing/2014/main" id="{035474B6-82E7-42E4-A5DF-777AE639DD5E}"/>
              </a:ext>
            </a:extLst>
          </p:cNvPr>
          <p:cNvSpPr txBox="1"/>
          <p:nvPr/>
        </p:nvSpPr>
        <p:spPr>
          <a:xfrm>
            <a:off x="6096000" y="6247462"/>
            <a:ext cx="6096000" cy="523220"/>
          </a:xfrm>
          <a:prstGeom prst="rect">
            <a:avLst/>
          </a:prstGeom>
          <a:noFill/>
        </p:spPr>
        <p:txBody>
          <a:bodyPr wrap="square" rtlCol="0">
            <a:spAutoFit/>
          </a:bodyPr>
          <a:lstStyle/>
          <a:p>
            <a:pPr algn="r"/>
            <a:r>
              <a:rPr lang="en-US" sz="1400" dirty="0">
                <a:solidFill>
                  <a:schemeClr val="accent4">
                    <a:lumMod val="50000"/>
                  </a:schemeClr>
                </a:solidFill>
              </a:rPr>
              <a:t>Relationship Between Housing Prices and Air Quality, Metro Stations and Crimes</a:t>
            </a:r>
          </a:p>
          <a:p>
            <a:pPr algn="r"/>
            <a:r>
              <a:rPr lang="en-US" sz="1400" dirty="0">
                <a:solidFill>
                  <a:schemeClr val="accent4">
                    <a:lumMod val="50000"/>
                  </a:schemeClr>
                </a:solidFill>
              </a:rPr>
              <a:t>©2017 Yi Zhang, </a:t>
            </a:r>
            <a:r>
              <a:rPr lang="en-US" sz="1400" dirty="0" err="1">
                <a:solidFill>
                  <a:schemeClr val="accent4">
                    <a:lumMod val="50000"/>
                  </a:schemeClr>
                </a:solidFill>
              </a:rPr>
              <a:t>Taikun</a:t>
            </a:r>
            <a:r>
              <a:rPr lang="en-US" sz="1400" dirty="0">
                <a:solidFill>
                  <a:schemeClr val="accent4">
                    <a:lumMod val="50000"/>
                  </a:schemeClr>
                </a:solidFill>
              </a:rPr>
              <a:t> Guo</a:t>
            </a:r>
          </a:p>
        </p:txBody>
      </p:sp>
    </p:spTree>
    <p:extLst>
      <p:ext uri="{BB962C8B-B14F-4D97-AF65-F5344CB8AC3E}">
        <p14:creationId xmlns:p14="http://schemas.microsoft.com/office/powerpoint/2010/main" val="741703589"/>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Theme">
  <a:themeElements>
    <a:clrScheme name="自定义 1121">
      <a:dk1>
        <a:sysClr val="windowText" lastClr="000000"/>
      </a:dk1>
      <a:lt1>
        <a:sysClr val="window" lastClr="FFFFFF"/>
      </a:lt1>
      <a:dk2>
        <a:srgbClr val="231D1F"/>
      </a:dk2>
      <a:lt2>
        <a:srgbClr val="ECF0F1"/>
      </a:lt2>
      <a:accent1>
        <a:srgbClr val="19B49B"/>
      </a:accent1>
      <a:accent2>
        <a:srgbClr val="19B49B"/>
      </a:accent2>
      <a:accent3>
        <a:srgbClr val="19B49B"/>
      </a:accent3>
      <a:accent4>
        <a:srgbClr val="19B49B"/>
      </a:accent4>
      <a:accent5>
        <a:srgbClr val="19B49B"/>
      </a:accent5>
      <a:accent6>
        <a:srgbClr val="19B49B"/>
      </a:accent6>
      <a:hlink>
        <a:srgbClr val="4B7FA7"/>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927</TotalTime>
  <Words>1296</Words>
  <Application>Microsoft Office PowerPoint</Application>
  <PresentationFormat>宽屏</PresentationFormat>
  <Paragraphs>220</Paragraphs>
  <Slides>24</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Dense</vt:lpstr>
      <vt:lpstr>Roboto</vt:lpstr>
      <vt:lpstr>等线</vt:lpstr>
      <vt:lpstr>宋体</vt:lpstr>
      <vt:lpstr>微软雅黑</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lastModifiedBy>Ian Zhang</cp:lastModifiedBy>
  <cp:revision>85</cp:revision>
  <dcterms:created xsi:type="dcterms:W3CDTF">2016-12-13T08:41:51Z</dcterms:created>
  <dcterms:modified xsi:type="dcterms:W3CDTF">2017-12-11T05:59:04Z</dcterms:modified>
</cp:coreProperties>
</file>