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AB79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DDECCA"/>
          </a:solidFill>
        </a:fill>
      </a:tcStyle>
    </a:wholeTbl>
    <a:band2H>
      <a:tcTxStyle/>
      <a:tcStyle>
        <a:tcBdr/>
        <a:fill>
          <a:solidFill>
            <a:srgbClr val="EFF6E6"/>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6E6D1"/>
          </a:solidFill>
        </a:fill>
      </a:tcStyle>
    </a:wholeTbl>
    <a:band2H>
      <a:tcTxStyle/>
      <a:tcStyle>
        <a:tcBdr/>
        <a:fill>
          <a:solidFill>
            <a:srgbClr val="F3F3E9"/>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68"/>
    <p:restoredTop sz="94690"/>
  </p:normalViewPr>
  <p:slideViewPr>
    <p:cSldViewPr snapToGrid="0" snapToObjects="1">
      <p:cViewPr varScale="1">
        <p:scale>
          <a:sx n="119" d="100"/>
          <a:sy n="119" d="100"/>
        </p:scale>
        <p:origin x="9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 name="Shape 23"/>
          <p:cNvSpPr>
            <a:spLocks noGrp="1" noRot="1" noChangeAspect="1"/>
          </p:cNvSpPr>
          <p:nvPr>
            <p:ph type="sldImg"/>
          </p:nvPr>
        </p:nvSpPr>
        <p:spPr>
          <a:xfrm>
            <a:off x="1143000" y="685800"/>
            <a:ext cx="4572000" cy="3429000"/>
          </a:xfrm>
          <a:prstGeom prst="rect">
            <a:avLst/>
          </a:prstGeom>
        </p:spPr>
        <p:txBody>
          <a:bodyPr/>
          <a:lstStyle/>
          <a:p>
            <a:endParaRPr/>
          </a:p>
        </p:txBody>
      </p:sp>
      <p:sp>
        <p:nvSpPr>
          <p:cNvPr id="24" name="Shape 2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Arial"/>
      </a:defRPr>
    </a:lvl1pPr>
    <a:lvl2pPr indent="228600" latinLnBrk="0">
      <a:spcBef>
        <a:spcPts val="400"/>
      </a:spcBef>
      <a:defRPr sz="1200">
        <a:latin typeface="+mj-lt"/>
        <a:ea typeface="+mj-ea"/>
        <a:cs typeface="+mj-cs"/>
        <a:sym typeface="Arial"/>
      </a:defRPr>
    </a:lvl2pPr>
    <a:lvl3pPr indent="457200" latinLnBrk="0">
      <a:spcBef>
        <a:spcPts val="400"/>
      </a:spcBef>
      <a:defRPr sz="1200">
        <a:latin typeface="+mj-lt"/>
        <a:ea typeface="+mj-ea"/>
        <a:cs typeface="+mj-cs"/>
        <a:sym typeface="Arial"/>
      </a:defRPr>
    </a:lvl3pPr>
    <a:lvl4pPr indent="685800" latinLnBrk="0">
      <a:spcBef>
        <a:spcPts val="400"/>
      </a:spcBef>
      <a:defRPr sz="1200">
        <a:latin typeface="+mj-lt"/>
        <a:ea typeface="+mj-ea"/>
        <a:cs typeface="+mj-cs"/>
        <a:sym typeface="Arial"/>
      </a:defRPr>
    </a:lvl4pPr>
    <a:lvl5pPr indent="914400" latinLnBrk="0">
      <a:spcBef>
        <a:spcPts val="400"/>
      </a:spcBef>
      <a:defRPr sz="1200">
        <a:latin typeface="+mj-lt"/>
        <a:ea typeface="+mj-ea"/>
        <a:cs typeface="+mj-cs"/>
        <a:sym typeface="Arial"/>
      </a:defRPr>
    </a:lvl5pPr>
    <a:lvl6pPr indent="1143000" latinLnBrk="0">
      <a:spcBef>
        <a:spcPts val="400"/>
      </a:spcBef>
      <a:defRPr sz="1200">
        <a:latin typeface="+mj-lt"/>
        <a:ea typeface="+mj-ea"/>
        <a:cs typeface="+mj-cs"/>
        <a:sym typeface="Arial"/>
      </a:defRPr>
    </a:lvl6pPr>
    <a:lvl7pPr indent="1371600" latinLnBrk="0">
      <a:spcBef>
        <a:spcPts val="400"/>
      </a:spcBef>
      <a:defRPr sz="1200">
        <a:latin typeface="+mj-lt"/>
        <a:ea typeface="+mj-ea"/>
        <a:cs typeface="+mj-cs"/>
        <a:sym typeface="Arial"/>
      </a:defRPr>
    </a:lvl7pPr>
    <a:lvl8pPr indent="1600200" latinLnBrk="0">
      <a:spcBef>
        <a:spcPts val="400"/>
      </a:spcBef>
      <a:defRPr sz="1200">
        <a:latin typeface="+mj-lt"/>
        <a:ea typeface="+mj-ea"/>
        <a:cs typeface="+mj-cs"/>
        <a:sym typeface="Arial"/>
      </a:defRPr>
    </a:lvl8pPr>
    <a:lvl9pPr indent="1828800" latinLnBrk="0">
      <a:spcBef>
        <a:spcPts val="400"/>
      </a:spcBef>
      <a:defRPr sz="12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5" name="Title Text"/>
          <p:cNvSpPr txBox="1">
            <a:spLocks noGrp="1"/>
          </p:cNvSpPr>
          <p:nvPr>
            <p:ph type="title"/>
          </p:nvPr>
        </p:nvSpPr>
        <p:spPr>
          <a:prstGeom prst="rect">
            <a:avLst/>
          </a:prstGeom>
        </p:spPr>
        <p:txBody>
          <a:bodyPr/>
          <a:lstStyle/>
          <a:p>
            <a:r>
              <a:t>Title Text</a:t>
            </a:r>
          </a:p>
        </p:txBody>
      </p:sp>
      <p:sp>
        <p:nvSpPr>
          <p:cNvPr id="1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alphaModFix amt="7000"/>
            <a:lum/>
          </a:blip>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457200" y="1066800"/>
            <a:ext cx="8077200" cy="0"/>
          </a:xfrm>
          <a:prstGeom prst="line">
            <a:avLst/>
          </a:prstGeom>
          <a:ln w="19050">
            <a:solidFill>
              <a:srgbClr val="000000"/>
            </a:solidFill>
          </a:ln>
        </p:spPr>
        <p:txBody>
          <a:bodyPr lIns="45719" rIns="45719"/>
          <a:lstStyle/>
          <a:p>
            <a:endParaRPr/>
          </a:p>
        </p:txBody>
      </p:sp>
      <p:sp>
        <p:nvSpPr>
          <p:cNvPr id="3" name="Title Text"/>
          <p:cNvSpPr txBox="1">
            <a:spLocks noGrp="1"/>
          </p:cNvSpPr>
          <p:nvPr>
            <p:ph type="title"/>
          </p:nvPr>
        </p:nvSpPr>
        <p:spPr>
          <a:xfrm>
            <a:off x="457200" y="277813"/>
            <a:ext cx="8229600" cy="712788"/>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a:bodyPr>
          <a:lstStyle/>
          <a:p>
            <a:r>
              <a:t>Title Text</a:t>
            </a:r>
          </a:p>
        </p:txBody>
      </p:sp>
      <p:sp>
        <p:nvSpPr>
          <p:cNvPr id="4" name="Body Level One…"/>
          <p:cNvSpPr txBox="1">
            <a:spLocks noGrp="1"/>
          </p:cNvSpPr>
          <p:nvPr>
            <p:ph type="body" idx="1"/>
          </p:nvPr>
        </p:nvSpPr>
        <p:spPr>
          <a:xfrm>
            <a:off x="457200" y="1143000"/>
            <a:ext cx="8229600" cy="498792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8437329" y="6477000"/>
            <a:ext cx="249472" cy="231140"/>
          </a:xfrm>
          <a:prstGeom prst="rect">
            <a:avLst/>
          </a:prstGeom>
          <a:ln w="12700">
            <a:miter lim="400000"/>
          </a:ln>
        </p:spPr>
        <p:txBody>
          <a:bodyPr wrap="none" lIns="45719" rIns="45719">
            <a:spAutoFit/>
          </a:bodyPr>
          <a:lstStyle>
            <a:lvl1pPr algn="r">
              <a:defRPr sz="900" i="1">
                <a:latin typeface="Verdana"/>
                <a:ea typeface="Verdana"/>
                <a:cs typeface="Verdana"/>
                <a:sym typeface="Verdana"/>
              </a:defRPr>
            </a:lvl1pPr>
          </a:lstStyle>
          <a:p>
            <a:fld id="{86CB4B4D-7CA3-9044-876B-883B54F8677D}" type="slidenum">
              <a:t>‹#›</a:t>
            </a:fld>
            <a:endParaRPr/>
          </a:p>
        </p:txBody>
      </p:sp>
      <p:grpSp>
        <p:nvGrpSpPr>
          <p:cNvPr id="8" name="Group"/>
          <p:cNvGrpSpPr/>
          <p:nvPr/>
        </p:nvGrpSpPr>
        <p:grpSpPr>
          <a:xfrm>
            <a:off x="191515" y="6388100"/>
            <a:ext cx="1662464" cy="237985"/>
            <a:chOff x="0" y="0"/>
            <a:chExt cx="1662462" cy="237984"/>
          </a:xfrm>
        </p:grpSpPr>
        <p:sp>
          <p:nvSpPr>
            <p:cNvPr id="6" name="2013-2017 Suzanne McIntosh"/>
            <p:cNvSpPr txBox="1"/>
            <p:nvPr/>
          </p:nvSpPr>
          <p:spPr>
            <a:xfrm>
              <a:off x="0" y="0"/>
              <a:ext cx="1662463" cy="237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defTabSz="584200">
                <a:defRPr sz="900">
                  <a:latin typeface="Helvetica Neue Light"/>
                  <a:ea typeface="Helvetica Neue Light"/>
                  <a:cs typeface="Helvetica Neue Light"/>
                  <a:sym typeface="Helvetica Neue Light"/>
                </a:defRPr>
              </a:pPr>
              <a:r>
                <a:t>     </a:t>
              </a:r>
              <a:r>
                <a:rPr sz="700"/>
                <a:t>2013-2017 Suzanne McIntosh</a:t>
              </a:r>
            </a:p>
          </p:txBody>
        </p:sp>
        <p:sp>
          <p:nvSpPr>
            <p:cNvPr id="7" name="C"/>
            <p:cNvSpPr/>
            <p:nvPr/>
          </p:nvSpPr>
          <p:spPr>
            <a:xfrm>
              <a:off x="52116" y="72342"/>
              <a:ext cx="123883" cy="118700"/>
            </a:xfrm>
            <a:prstGeom prst="ellipse">
              <a:avLst/>
            </a:prstGeom>
            <a:solidFill>
              <a:schemeClr val="accent3">
                <a:lumOff val="44000"/>
              </a:schemeClr>
            </a:solidFill>
            <a:ln w="3175"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defTabSz="584200">
                <a:defRPr sz="600">
                  <a:latin typeface="Helvetica Neue Light"/>
                  <a:ea typeface="Helvetica Neue Light"/>
                  <a:cs typeface="Helvetica Neue Light"/>
                  <a:sym typeface="Helvetica Neue Light"/>
                </a:defRPr>
              </a:lvl1pPr>
            </a:lstStyle>
            <a:p>
              <a:r>
                <a:t>C</a:t>
              </a:r>
            </a:p>
          </p:txBody>
        </p:sp>
      </p:gr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5pPr>
      <a:lvl6pPr marL="0" marR="0" indent="4572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6pPr>
      <a:lvl7pPr marL="0" marR="0" indent="9144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7pPr>
      <a:lvl8pPr marL="0" marR="0" indent="13716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8pPr>
      <a:lvl9pPr marL="0" marR="0" indent="18288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9pPr>
    </p:titleStyle>
    <p:bodyStyle>
      <a:lvl1pPr marL="342900" marR="0" indent="-342900" algn="l" defTabSz="914400" rtl="0" latinLnBrk="0">
        <a:lnSpc>
          <a:spcPct val="100000"/>
        </a:lnSpc>
        <a:spcBef>
          <a:spcPts val="500"/>
        </a:spcBef>
        <a:spcAft>
          <a:spcPts val="0"/>
        </a:spcAft>
        <a:buClr>
          <a:srgbClr val="000000"/>
        </a:buClr>
        <a:buSzPct val="100000"/>
        <a:buFontTx/>
        <a:buChar char="p"/>
        <a:tabLst/>
        <a:defRPr sz="2400" b="0" i="0" u="none" strike="noStrike" cap="none" spc="0" baseline="0">
          <a:ln>
            <a:noFill/>
          </a:ln>
          <a:solidFill>
            <a:srgbClr val="000000"/>
          </a:solidFill>
          <a:uFillTx/>
          <a:latin typeface="+mj-lt"/>
          <a:ea typeface="+mj-ea"/>
          <a:cs typeface="+mj-cs"/>
          <a:sym typeface="Arial"/>
        </a:defRPr>
      </a:lvl1pPr>
      <a:lvl2pPr marL="8001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2pPr>
      <a:lvl3pPr marL="1219200" marR="0" indent="-304800" algn="l" defTabSz="914400" rtl="0" latinLnBrk="0">
        <a:lnSpc>
          <a:spcPct val="100000"/>
        </a:lnSpc>
        <a:spcBef>
          <a:spcPts val="500"/>
        </a:spcBef>
        <a:spcAft>
          <a:spcPts val="0"/>
        </a:spcAft>
        <a:buClr>
          <a:srgbClr val="000000"/>
        </a:buClr>
        <a:buSzPct val="100000"/>
        <a:buFontTx/>
        <a:buChar char="p"/>
        <a:tabLst/>
        <a:defRPr sz="2400" b="0" i="0" u="none" strike="noStrike" cap="none" spc="0" baseline="0">
          <a:ln>
            <a:noFill/>
          </a:ln>
          <a:solidFill>
            <a:srgbClr val="000000"/>
          </a:solidFill>
          <a:uFillTx/>
          <a:latin typeface="+mj-lt"/>
          <a:ea typeface="+mj-ea"/>
          <a:cs typeface="+mj-cs"/>
          <a:sym typeface="Arial"/>
        </a:defRPr>
      </a:lvl3pPr>
      <a:lvl4pPr marL="17145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4pPr>
      <a:lvl5pPr marL="21717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5pPr>
      <a:lvl6pPr marL="26289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6pPr>
      <a:lvl7pPr marL="30861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7pPr>
      <a:lvl8pPr marL="35433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8pPr>
      <a:lvl9pPr marL="40005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1pPr>
      <a:lvl2pPr marL="0" marR="0" indent="4572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2pPr>
      <a:lvl3pPr marL="0" marR="0" indent="9144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3pPr>
      <a:lvl4pPr marL="0" marR="0" indent="13716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4pPr>
      <a:lvl5pPr marL="0" marR="0" indent="18288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5pPr>
      <a:lvl6pPr marL="0" marR="0" indent="22860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6pPr>
      <a:lvl7pPr marL="0" marR="0" indent="27432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7pPr>
      <a:lvl8pPr marL="0" marR="0" indent="32004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8pPr>
      <a:lvl9pPr marL="0" marR="0" indent="36576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tg1539@nyu.edu" TargetMode="External"/><Relationship Id="rId3" Type="http://schemas.openxmlformats.org/officeDocument/2006/relationships/hyperlink" Target="mailto:yz3940@nyu.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1</a:t>
            </a:fld>
            <a:endParaRPr/>
          </a:p>
        </p:txBody>
      </p:sp>
      <p:sp>
        <p:nvSpPr>
          <p:cNvPr id="27" name="Big Data Applications Symposium - Fall 2017"/>
          <p:cNvSpPr txBox="1">
            <a:spLocks noGrp="1"/>
          </p:cNvSpPr>
          <p:nvPr>
            <p:ph type="title"/>
          </p:nvPr>
        </p:nvSpPr>
        <p:spPr>
          <a:prstGeom prst="rect">
            <a:avLst/>
          </a:prstGeom>
        </p:spPr>
        <p:txBody>
          <a:bodyPr/>
          <a:lstStyle>
            <a:lvl1pPr>
              <a:defRPr sz="2800">
                <a:latin typeface="Century"/>
                <a:ea typeface="Century"/>
                <a:cs typeface="Century"/>
                <a:sym typeface="Century"/>
              </a:defRPr>
            </a:lvl1pPr>
          </a:lstStyle>
          <a:p>
            <a:r>
              <a:t>Big Data Applications Symposium - Fall 2017</a:t>
            </a:r>
          </a:p>
        </p:txBody>
      </p:sp>
      <p:sp>
        <p:nvSpPr>
          <p:cNvPr id="28" name="Project Name:  &lt; Enter your project name here &gt;…"/>
          <p:cNvSpPr txBox="1">
            <a:spLocks noGrp="1"/>
          </p:cNvSpPr>
          <p:nvPr>
            <p:ph type="body" idx="1"/>
          </p:nvPr>
        </p:nvSpPr>
        <p:spPr>
          <a:xfrm>
            <a:off x="571499" y="1130300"/>
            <a:ext cx="7785101" cy="5346700"/>
          </a:xfrm>
          <a:prstGeom prst="rect">
            <a:avLst/>
          </a:prstGeom>
        </p:spPr>
        <p:txBody>
          <a:bodyPr/>
          <a:lstStyle/>
          <a:p>
            <a:pPr>
              <a:lnSpc>
                <a:spcPct val="80000"/>
              </a:lnSpc>
              <a:buSzTx/>
              <a:buFont typeface="Wingdings"/>
              <a:buNone/>
              <a:defRPr sz="200" b="1"/>
            </a:pPr>
            <a:endParaRPr dirty="0"/>
          </a:p>
          <a:p>
            <a:pPr marL="0" indent="0">
              <a:buSzTx/>
              <a:buFont typeface="Wingdings"/>
              <a:buNone/>
              <a:defRPr sz="2000">
                <a:latin typeface="Century"/>
                <a:ea typeface="Century"/>
                <a:cs typeface="Century"/>
                <a:sym typeface="Century"/>
              </a:defRPr>
            </a:pPr>
            <a:endParaRPr dirty="0"/>
          </a:p>
          <a:p>
            <a:pPr marL="0" indent="0">
              <a:buSzTx/>
              <a:buFont typeface="Wingdings"/>
              <a:buNone/>
              <a:defRPr>
                <a:latin typeface="Century"/>
                <a:ea typeface="Century"/>
                <a:cs typeface="Century"/>
                <a:sym typeface="Century"/>
              </a:defRPr>
            </a:pPr>
            <a:r>
              <a:rPr dirty="0"/>
              <a:t>Project Name:  </a:t>
            </a:r>
            <a:r>
              <a:rPr lang="en-US" dirty="0" smtClean="0">
                <a:solidFill>
                  <a:srgbClr val="0070C0"/>
                </a:solidFill>
              </a:rPr>
              <a:t>A Study on the Relationship Between Housing Prices and the Air Quality, Metro Stations and Crimes in New York City</a:t>
            </a:r>
            <a:endParaRPr dirty="0">
              <a:solidFill>
                <a:srgbClr val="0070C0"/>
              </a:solidFill>
            </a:endParaRPr>
          </a:p>
          <a:p>
            <a:pPr marL="0" indent="0">
              <a:buSzTx/>
              <a:buFont typeface="Wingdings"/>
              <a:buNone/>
              <a:defRPr>
                <a:solidFill>
                  <a:srgbClr val="00B0F0"/>
                </a:solidFill>
                <a:latin typeface="Century"/>
                <a:ea typeface="Century"/>
                <a:cs typeface="Century"/>
                <a:sym typeface="Century"/>
              </a:defRPr>
            </a:pPr>
            <a:endParaRPr dirty="0">
              <a:solidFill>
                <a:srgbClr val="FF0000"/>
              </a:solidFill>
            </a:endParaRPr>
          </a:p>
          <a:p>
            <a:pPr marL="0" indent="0">
              <a:buSzTx/>
              <a:buFont typeface="Wingdings"/>
              <a:buNone/>
              <a:defRPr>
                <a:latin typeface="Century"/>
                <a:ea typeface="Century"/>
                <a:cs typeface="Century"/>
                <a:sym typeface="Century"/>
              </a:defRPr>
            </a:pPr>
            <a:r>
              <a:rPr dirty="0"/>
              <a:t>Team:  </a:t>
            </a:r>
          </a:p>
          <a:p>
            <a:pPr marL="0" indent="0">
              <a:buSzTx/>
              <a:buFont typeface="Wingdings"/>
              <a:buNone/>
              <a:defRPr>
                <a:latin typeface="Century"/>
                <a:ea typeface="Century"/>
                <a:cs typeface="Century"/>
                <a:sym typeface="Century"/>
              </a:defRPr>
            </a:pPr>
            <a:r>
              <a:rPr lang="en-US" dirty="0" smtClean="0">
                <a:solidFill>
                  <a:srgbClr val="0070C0"/>
                </a:solidFill>
              </a:rPr>
              <a:t>Taikun Guo </a:t>
            </a:r>
            <a:r>
              <a:rPr lang="en-US" dirty="0" smtClean="0">
                <a:solidFill>
                  <a:srgbClr val="0070C0"/>
                </a:solidFill>
                <a:hlinkClick r:id="rId2"/>
              </a:rPr>
              <a:t>tg1539@nyu.edu</a:t>
            </a:r>
            <a:endParaRPr lang="en-US" dirty="0" smtClean="0">
              <a:solidFill>
                <a:srgbClr val="0070C0"/>
              </a:solidFill>
            </a:endParaRPr>
          </a:p>
          <a:p>
            <a:pPr marL="0" indent="0">
              <a:buSzTx/>
              <a:buFont typeface="Wingdings"/>
              <a:buNone/>
              <a:defRPr>
                <a:latin typeface="Century"/>
                <a:ea typeface="Century"/>
                <a:cs typeface="Century"/>
                <a:sym typeface="Century"/>
              </a:defRPr>
            </a:pPr>
            <a:r>
              <a:rPr lang="en-US" dirty="0" smtClean="0">
                <a:solidFill>
                  <a:srgbClr val="0070C0"/>
                </a:solidFill>
              </a:rPr>
              <a:t>Yi Zhang </a:t>
            </a:r>
            <a:r>
              <a:rPr lang="en-US" dirty="0" smtClean="0">
                <a:solidFill>
                  <a:srgbClr val="0070C0"/>
                </a:solidFill>
                <a:hlinkClick r:id="rId3"/>
              </a:rPr>
              <a:t>yz3940@nyu.edu</a:t>
            </a:r>
            <a:endParaRPr dirty="0">
              <a:solidFill>
                <a:srgbClr val="0070C0"/>
              </a:solidFill>
            </a:endParaRPr>
          </a:p>
          <a:p>
            <a:pPr marL="0" indent="0">
              <a:buSzTx/>
              <a:buFont typeface="Wingdings"/>
              <a:buNone/>
              <a:defRPr>
                <a:latin typeface="Century"/>
                <a:ea typeface="Century"/>
                <a:cs typeface="Century"/>
                <a:sym typeface="Century"/>
              </a:defRPr>
            </a:pPr>
            <a:endParaRPr dirty="0">
              <a:solidFill>
                <a:srgbClr val="FF0000"/>
              </a:solidFill>
            </a:endParaRPr>
          </a:p>
          <a:p>
            <a:pPr marL="0" indent="0">
              <a:buSzTx/>
              <a:buFont typeface="Wingdings"/>
              <a:buNone/>
              <a:defRPr>
                <a:latin typeface="Century"/>
                <a:ea typeface="Century"/>
                <a:cs typeface="Century"/>
                <a:sym typeface="Century"/>
              </a:defRPr>
            </a:pPr>
            <a:r>
              <a:rPr dirty="0"/>
              <a:t>Abstract:  </a:t>
            </a:r>
            <a:r>
              <a:rPr lang="en-US" dirty="0">
                <a:solidFill>
                  <a:srgbClr val="0070C0"/>
                </a:solidFill>
              </a:rPr>
              <a:t>W</a:t>
            </a:r>
            <a:r>
              <a:rPr lang="en-US" dirty="0" smtClean="0">
                <a:solidFill>
                  <a:srgbClr val="0070C0"/>
                </a:solidFill>
              </a:rPr>
              <a:t>e </a:t>
            </a:r>
            <a:r>
              <a:rPr lang="en-US" dirty="0" smtClean="0">
                <a:solidFill>
                  <a:srgbClr val="0070C0"/>
                </a:solidFill>
              </a:rPr>
              <a:t>mainly </a:t>
            </a:r>
            <a:r>
              <a:rPr lang="en-US" dirty="0" smtClean="0">
                <a:solidFill>
                  <a:srgbClr val="0070C0"/>
                </a:solidFill>
              </a:rPr>
              <a:t>focused </a:t>
            </a:r>
            <a:r>
              <a:rPr lang="en-US" dirty="0" smtClean="0">
                <a:solidFill>
                  <a:srgbClr val="0070C0"/>
                </a:solidFill>
              </a:rPr>
              <a:t>on the factors of the air quality, metro stations and crimes, and </a:t>
            </a:r>
            <a:r>
              <a:rPr lang="en-US" dirty="0" smtClean="0">
                <a:solidFill>
                  <a:srgbClr val="0070C0"/>
                </a:solidFill>
              </a:rPr>
              <a:t>their influences on </a:t>
            </a:r>
            <a:r>
              <a:rPr lang="en-US" dirty="0" smtClean="0">
                <a:solidFill>
                  <a:srgbClr val="0070C0"/>
                </a:solidFill>
              </a:rPr>
              <a:t>the housing prices in </a:t>
            </a:r>
            <a:r>
              <a:rPr lang="en-US" dirty="0" smtClean="0">
                <a:solidFill>
                  <a:srgbClr val="0070C0"/>
                </a:solidFill>
              </a:rPr>
              <a:t>NYC from.</a:t>
            </a:r>
            <a:endParaRPr dirty="0">
              <a:solidFill>
                <a:srgbClr val="0070C0"/>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10</a:t>
            </a:fld>
            <a:endParaRPr/>
          </a:p>
        </p:txBody>
      </p:sp>
      <p:sp>
        <p:nvSpPr>
          <p:cNvPr id="63" name="&lt;Your project name&gt;"/>
          <p:cNvSpPr txBox="1">
            <a:spLocks noGrp="1"/>
          </p:cNvSpPr>
          <p:nvPr>
            <p:ph type="title"/>
          </p:nvPr>
        </p:nvSpPr>
        <p:spPr>
          <a:prstGeom prst="rect">
            <a:avLst/>
          </a:prstGeom>
        </p:spPr>
        <p:txBody>
          <a:bodyPr>
            <a:normAutofit/>
          </a:bodyPr>
          <a:lstStyle>
            <a:lvl1pPr>
              <a:defRPr>
                <a:solidFill>
                  <a:srgbClr val="FF0000"/>
                </a:solidFill>
                <a:latin typeface="Century"/>
                <a:ea typeface="Century"/>
                <a:cs typeface="Century"/>
                <a:sym typeface="Century"/>
              </a:defRPr>
            </a:lvl1pPr>
          </a:lstStyle>
          <a:p>
            <a:r>
              <a:rPr lang="en-US" altLang="zh-CN" dirty="0">
                <a:solidFill>
                  <a:srgbClr val="0070C0"/>
                </a:solidFill>
              </a:rPr>
              <a:t>Housing Prices and AQ, Metro and Crimes in NYC</a:t>
            </a:r>
            <a:endParaRPr dirty="0">
              <a:solidFill>
                <a:srgbClr val="0070C0"/>
              </a:solidFill>
            </a:endParaRPr>
          </a:p>
        </p:txBody>
      </p:sp>
      <p:sp>
        <p:nvSpPr>
          <p:cNvPr id="64" name="Thank you!"/>
          <p:cNvSpPr txBox="1">
            <a:spLocks noGrp="1"/>
          </p:cNvSpPr>
          <p:nvPr>
            <p:ph type="body" idx="1"/>
          </p:nvPr>
        </p:nvSpPr>
        <p:spPr>
          <a:xfrm>
            <a:off x="571499" y="1130300"/>
            <a:ext cx="7785101" cy="5346700"/>
          </a:xfrm>
          <a:prstGeom prst="rect">
            <a:avLst/>
          </a:prstGeom>
        </p:spPr>
        <p:txBody>
          <a:bodyPr/>
          <a:lstStyle/>
          <a:p>
            <a:pPr>
              <a:lnSpc>
                <a:spcPct val="80000"/>
              </a:lnSpc>
              <a:buSzTx/>
              <a:buFont typeface="Wingdings"/>
              <a:buNone/>
              <a:defRPr sz="5400">
                <a:solidFill>
                  <a:srgbClr val="00B0F0"/>
                </a:solidFill>
                <a:latin typeface="Century"/>
                <a:ea typeface="Century"/>
                <a:cs typeface="Century"/>
                <a:sym typeface="Century"/>
              </a:defRPr>
            </a:pPr>
            <a:endParaRPr dirty="0"/>
          </a:p>
          <a:p>
            <a:pPr>
              <a:lnSpc>
                <a:spcPct val="80000"/>
              </a:lnSpc>
              <a:buSzTx/>
              <a:buFont typeface="Wingdings"/>
              <a:buNone/>
              <a:defRPr sz="5400">
                <a:solidFill>
                  <a:srgbClr val="00B0F0"/>
                </a:solidFill>
                <a:latin typeface="Century"/>
                <a:ea typeface="Century"/>
                <a:cs typeface="Century"/>
                <a:sym typeface="Century"/>
              </a:defRPr>
            </a:pPr>
            <a:endParaRPr dirty="0"/>
          </a:p>
          <a:p>
            <a:pPr algn="ctr">
              <a:lnSpc>
                <a:spcPct val="80000"/>
              </a:lnSpc>
              <a:spcBef>
                <a:spcPts val="1200"/>
              </a:spcBef>
              <a:buSzTx/>
              <a:buFont typeface="Wingdings"/>
              <a:buNone/>
              <a:defRPr sz="5400">
                <a:latin typeface="Century"/>
                <a:ea typeface="Century"/>
                <a:cs typeface="Century"/>
                <a:sym typeface="Century"/>
              </a:defRPr>
            </a:pPr>
            <a:r>
              <a:rPr dirty="0"/>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2</a:t>
            </a:fld>
            <a:endParaRPr/>
          </a:p>
        </p:txBody>
      </p:sp>
      <p:sp>
        <p:nvSpPr>
          <p:cNvPr id="31" name="&lt;Your project name&gt;"/>
          <p:cNvSpPr txBox="1">
            <a:spLocks noGrp="1"/>
          </p:cNvSpPr>
          <p:nvPr>
            <p:ph type="title"/>
          </p:nvPr>
        </p:nvSpPr>
        <p:spPr>
          <a:prstGeom prst="rect">
            <a:avLst/>
          </a:prstGeom>
        </p:spPr>
        <p:txBody>
          <a:bodyPr>
            <a:normAutofit/>
          </a:bodyPr>
          <a:lstStyle>
            <a:lvl1pPr>
              <a:defRPr>
                <a:solidFill>
                  <a:srgbClr val="FF0000"/>
                </a:solidFill>
                <a:latin typeface="Century"/>
                <a:ea typeface="Century"/>
                <a:cs typeface="Century"/>
                <a:sym typeface="Century"/>
              </a:defRPr>
            </a:lvl1pPr>
          </a:lstStyle>
          <a:p>
            <a:r>
              <a:rPr lang="en-US" dirty="0" smtClean="0">
                <a:solidFill>
                  <a:srgbClr val="0070C0"/>
                </a:solidFill>
              </a:rPr>
              <a:t>Housing </a:t>
            </a:r>
            <a:r>
              <a:rPr lang="en-US" dirty="0" smtClean="0">
                <a:solidFill>
                  <a:srgbClr val="0070C0"/>
                </a:solidFill>
              </a:rPr>
              <a:t>Prices and </a:t>
            </a:r>
            <a:r>
              <a:rPr lang="en-US" dirty="0" smtClean="0">
                <a:solidFill>
                  <a:srgbClr val="0070C0"/>
                </a:solidFill>
              </a:rPr>
              <a:t>AQ, </a:t>
            </a:r>
            <a:r>
              <a:rPr lang="en-US" dirty="0" smtClean="0">
                <a:solidFill>
                  <a:srgbClr val="0070C0"/>
                </a:solidFill>
              </a:rPr>
              <a:t>Metro </a:t>
            </a:r>
            <a:r>
              <a:rPr lang="en-US" dirty="0" smtClean="0">
                <a:solidFill>
                  <a:srgbClr val="0070C0"/>
                </a:solidFill>
              </a:rPr>
              <a:t>and </a:t>
            </a:r>
            <a:r>
              <a:rPr lang="en-US" dirty="0" smtClean="0">
                <a:solidFill>
                  <a:srgbClr val="0070C0"/>
                </a:solidFill>
              </a:rPr>
              <a:t>Crimes in </a:t>
            </a:r>
            <a:r>
              <a:rPr lang="en-US" dirty="0" smtClean="0">
                <a:solidFill>
                  <a:srgbClr val="0070C0"/>
                </a:solidFill>
              </a:rPr>
              <a:t>NYC</a:t>
            </a:r>
            <a:endParaRPr dirty="0">
              <a:solidFill>
                <a:srgbClr val="0070C0"/>
              </a:solidFill>
            </a:endParaRPr>
          </a:p>
        </p:txBody>
      </p:sp>
      <p:sp>
        <p:nvSpPr>
          <p:cNvPr id="32" name="Motivation…"/>
          <p:cNvSpPr txBox="1">
            <a:spLocks noGrp="1"/>
          </p:cNvSpPr>
          <p:nvPr>
            <p:ph type="body" idx="1"/>
          </p:nvPr>
        </p:nvSpPr>
        <p:spPr>
          <a:xfrm>
            <a:off x="571499" y="1130300"/>
            <a:ext cx="7785101" cy="5346700"/>
          </a:xfrm>
          <a:prstGeom prst="rect">
            <a:avLst/>
          </a:prstGeom>
        </p:spPr>
        <p:txBody>
          <a:bodyPr>
            <a:normAutofit/>
          </a:bodyPr>
          <a:lstStyle/>
          <a:p>
            <a:pPr marL="0" indent="0">
              <a:spcBef>
                <a:spcPts val="600"/>
              </a:spcBef>
              <a:buSzTx/>
              <a:buFont typeface="Wingdings"/>
              <a:buNone/>
              <a:defRPr sz="2800">
                <a:latin typeface="Century"/>
                <a:ea typeface="Century"/>
                <a:cs typeface="Century"/>
                <a:sym typeface="Century"/>
              </a:defRPr>
            </a:pPr>
            <a:r>
              <a:rPr dirty="0"/>
              <a:t>Motivation</a:t>
            </a:r>
            <a:endParaRPr sz="2000" dirty="0"/>
          </a:p>
          <a:p>
            <a:pPr marL="0" indent="0">
              <a:buSzTx/>
              <a:buFont typeface="Wingdings"/>
              <a:buNone/>
              <a:defRPr sz="1600">
                <a:latin typeface="Century"/>
                <a:ea typeface="Century"/>
                <a:cs typeface="Century"/>
                <a:sym typeface="Century"/>
              </a:defRPr>
            </a:pPr>
            <a:endParaRPr sz="2000" dirty="0"/>
          </a:p>
          <a:p>
            <a:pPr marL="0" indent="0">
              <a:spcBef>
                <a:spcPts val="400"/>
              </a:spcBef>
              <a:buSzTx/>
              <a:buFont typeface="Wingdings"/>
              <a:buNone/>
              <a:defRPr sz="2000">
                <a:latin typeface="Century"/>
                <a:ea typeface="Century"/>
                <a:cs typeface="Century"/>
                <a:sym typeface="Century"/>
              </a:defRPr>
            </a:pPr>
            <a:r>
              <a:rPr dirty="0"/>
              <a:t>Who are the users of this application?     </a:t>
            </a:r>
            <a:r>
              <a:rPr lang="en-US" dirty="0" smtClean="0">
                <a:solidFill>
                  <a:srgbClr val="0070C0"/>
                </a:solidFill>
              </a:rPr>
              <a:t>House Buyer, Apartment Seeker, City Government</a:t>
            </a:r>
            <a:endParaRPr dirty="0">
              <a:solidFill>
                <a:srgbClr val="0070C0"/>
              </a:solidFill>
            </a:endParaRPr>
          </a:p>
          <a:p>
            <a:pPr marL="0" indent="0">
              <a:buSzTx/>
              <a:buFont typeface="Wingdings"/>
              <a:buNone/>
              <a:defRPr sz="2000">
                <a:latin typeface="Century"/>
                <a:ea typeface="Century"/>
                <a:cs typeface="Century"/>
                <a:sym typeface="Century"/>
              </a:defRPr>
            </a:pP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Who will benefit from this application?  </a:t>
            </a:r>
            <a:r>
              <a:rPr dirty="0" smtClean="0"/>
              <a:t> </a:t>
            </a:r>
            <a:r>
              <a:rPr lang="en-US" dirty="0" smtClean="0">
                <a:solidFill>
                  <a:srgbClr val="0070C0"/>
                </a:solidFill>
              </a:rPr>
              <a:t>House Buyers and Housing Prices researchers</a:t>
            </a:r>
            <a:endParaRPr dirty="0">
              <a:solidFill>
                <a:srgbClr val="0070C0"/>
              </a:solidFill>
            </a:endParaRPr>
          </a:p>
          <a:p>
            <a:pPr marL="0" indent="0">
              <a:buSzTx/>
              <a:buFont typeface="Wingdings"/>
              <a:buNone/>
              <a:defRPr sz="2000">
                <a:latin typeface="Century"/>
                <a:ea typeface="Century"/>
                <a:cs typeface="Century"/>
                <a:sym typeface="Century"/>
              </a:defRPr>
            </a:pP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Why is this application important?         </a:t>
            </a:r>
          </a:p>
          <a:p>
            <a:pPr>
              <a:spcBef>
                <a:spcPts val="400"/>
              </a:spcBef>
              <a:buSzTx/>
              <a:buFontTx/>
              <a:buChar char="-"/>
              <a:defRPr sz="2000">
                <a:solidFill>
                  <a:srgbClr val="FF0000"/>
                </a:solidFill>
                <a:latin typeface="Century"/>
                <a:ea typeface="Century"/>
                <a:cs typeface="Century"/>
                <a:sym typeface="Century"/>
              </a:defRPr>
            </a:pPr>
            <a:r>
              <a:rPr lang="en-US" dirty="0" smtClean="0">
                <a:solidFill>
                  <a:srgbClr val="0070C0"/>
                </a:solidFill>
              </a:rPr>
              <a:t>Expensive housing is a burden for many young people.</a:t>
            </a:r>
          </a:p>
          <a:p>
            <a:pPr>
              <a:spcBef>
                <a:spcPts val="400"/>
              </a:spcBef>
              <a:buSzTx/>
              <a:buFontTx/>
              <a:buChar char="-"/>
              <a:defRPr sz="2000">
                <a:solidFill>
                  <a:srgbClr val="FF0000"/>
                </a:solidFill>
                <a:latin typeface="Century"/>
                <a:ea typeface="Century"/>
                <a:cs typeface="Century"/>
                <a:sym typeface="Century"/>
              </a:defRPr>
            </a:pPr>
            <a:r>
              <a:rPr lang="en-US" dirty="0" smtClean="0">
                <a:solidFill>
                  <a:srgbClr val="0070C0"/>
                </a:solidFill>
              </a:rPr>
              <a:t>Consumers need to have a vision on what influence the housing price.</a:t>
            </a:r>
          </a:p>
          <a:p>
            <a:pPr>
              <a:spcBef>
                <a:spcPts val="400"/>
              </a:spcBef>
              <a:buSzTx/>
              <a:buFontTx/>
              <a:buChar char="-"/>
              <a:defRPr sz="2000">
                <a:solidFill>
                  <a:srgbClr val="FF0000"/>
                </a:solidFill>
                <a:latin typeface="Century"/>
                <a:ea typeface="Century"/>
                <a:cs typeface="Century"/>
                <a:sym typeface="Century"/>
              </a:defRPr>
            </a:pPr>
            <a:r>
              <a:rPr lang="en-US" dirty="0" smtClean="0">
                <a:solidFill>
                  <a:srgbClr val="0070C0"/>
                </a:solidFill>
              </a:rPr>
              <a:t>Air quality, metro stations and crime are important environment factors.</a:t>
            </a:r>
            <a:endParaRPr dirty="0">
              <a:solidFill>
                <a:srgbClr val="0070C0"/>
              </a:solidFill>
            </a:endParaRPr>
          </a:p>
          <a:p>
            <a:pPr marL="0" indent="0">
              <a:spcBef>
                <a:spcPts val="400"/>
              </a:spcBef>
              <a:buSzTx/>
              <a:buFont typeface="Wingdings"/>
              <a:buNone/>
              <a:defRPr sz="2000">
                <a:solidFill>
                  <a:srgbClr val="FF0000"/>
                </a:solidFill>
                <a:latin typeface="Century"/>
                <a:ea typeface="Century"/>
                <a:cs typeface="Century"/>
                <a:sym typeface="Century"/>
              </a:defRPr>
            </a:pP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3</a:t>
            </a:fld>
            <a:endParaRPr/>
          </a:p>
        </p:txBody>
      </p:sp>
      <p:sp>
        <p:nvSpPr>
          <p:cNvPr id="35" name="&lt;Your project name&gt;"/>
          <p:cNvSpPr txBox="1">
            <a:spLocks noGrp="1"/>
          </p:cNvSpPr>
          <p:nvPr>
            <p:ph type="title"/>
          </p:nvPr>
        </p:nvSpPr>
        <p:spPr>
          <a:prstGeom prst="rect">
            <a:avLst/>
          </a:prstGeom>
        </p:spPr>
        <p:txBody>
          <a:bodyPr>
            <a:normAutofit/>
          </a:bodyPr>
          <a:lstStyle>
            <a:lvl1pPr>
              <a:defRPr>
                <a:solidFill>
                  <a:srgbClr val="FF0000"/>
                </a:solidFill>
                <a:latin typeface="Century"/>
                <a:ea typeface="Century"/>
                <a:cs typeface="Century"/>
                <a:sym typeface="Century"/>
              </a:defRPr>
            </a:lvl1pPr>
          </a:lstStyle>
          <a:p>
            <a:r>
              <a:rPr lang="en-US" altLang="zh-CN" dirty="0">
                <a:solidFill>
                  <a:srgbClr val="0070C0"/>
                </a:solidFill>
              </a:rPr>
              <a:t>Housing Prices and AQ, Metro and Crimes in NYC</a:t>
            </a:r>
            <a:endParaRPr dirty="0">
              <a:solidFill>
                <a:srgbClr val="0070C0"/>
              </a:solidFill>
            </a:endParaRPr>
          </a:p>
        </p:txBody>
      </p:sp>
      <p:sp>
        <p:nvSpPr>
          <p:cNvPr id="36" name="Remediation…"/>
          <p:cNvSpPr txBox="1">
            <a:spLocks noGrp="1"/>
          </p:cNvSpPr>
          <p:nvPr>
            <p:ph type="body" idx="1"/>
          </p:nvPr>
        </p:nvSpPr>
        <p:spPr>
          <a:xfrm>
            <a:off x="571499" y="1130300"/>
            <a:ext cx="7785101" cy="5346700"/>
          </a:xfrm>
          <a:prstGeom prst="rect">
            <a:avLst/>
          </a:prstGeom>
        </p:spPr>
        <p:txBody>
          <a:bodyPr>
            <a:normAutofit/>
          </a:bodyPr>
          <a:lstStyle/>
          <a:p>
            <a:pPr marL="0" indent="0">
              <a:spcBef>
                <a:spcPts val="600"/>
              </a:spcBef>
              <a:buSzTx/>
              <a:buFont typeface="Wingdings"/>
              <a:buNone/>
              <a:defRPr sz="2800">
                <a:latin typeface="Century"/>
                <a:ea typeface="Century"/>
                <a:cs typeface="Century"/>
                <a:sym typeface="Century"/>
              </a:defRPr>
            </a:pPr>
            <a:r>
              <a:rPr dirty="0"/>
              <a:t>Remediation</a:t>
            </a:r>
            <a:endParaRPr sz="2000" dirty="0"/>
          </a:p>
          <a:p>
            <a:pPr marL="0" indent="0">
              <a:buSzTx/>
              <a:buFont typeface="Wingdings"/>
              <a:buNone/>
              <a:defRPr sz="2000">
                <a:latin typeface="Century"/>
                <a:ea typeface="Century"/>
                <a:cs typeface="Century"/>
                <a:sym typeface="Century"/>
              </a:defRPr>
            </a:pPr>
            <a:endParaRPr sz="2000" dirty="0"/>
          </a:p>
          <a:p>
            <a:pPr marL="0" indent="0">
              <a:spcBef>
                <a:spcPts val="400"/>
              </a:spcBef>
              <a:buSzTx/>
              <a:buFont typeface="Wingdings"/>
              <a:buNone/>
              <a:defRPr sz="2100">
                <a:latin typeface="Century"/>
                <a:ea typeface="Century"/>
                <a:cs typeface="Century"/>
                <a:sym typeface="Century"/>
              </a:defRPr>
            </a:pPr>
            <a:r>
              <a:rPr dirty="0"/>
              <a:t>What actuation(s) or remediation actions are performed by the application</a:t>
            </a:r>
            <a:r>
              <a:rPr dirty="0" smtClean="0"/>
              <a:t>?</a:t>
            </a:r>
            <a:endParaRPr dirty="0"/>
          </a:p>
          <a:p>
            <a:pPr>
              <a:spcBef>
                <a:spcPts val="400"/>
              </a:spcBef>
              <a:buSzTx/>
              <a:buFontTx/>
              <a:buChar char="-"/>
              <a:defRPr sz="2100">
                <a:solidFill>
                  <a:srgbClr val="FF0000"/>
                </a:solidFill>
                <a:latin typeface="Century"/>
                <a:ea typeface="Century"/>
                <a:cs typeface="Century"/>
                <a:sym typeface="Century"/>
              </a:defRPr>
            </a:pPr>
            <a:r>
              <a:rPr lang="en-US" dirty="0" smtClean="0">
                <a:solidFill>
                  <a:srgbClr val="0070C0"/>
                </a:solidFill>
              </a:rPr>
              <a:t>The application runs linear regression on the environment data and train a model which reflects the relations between these factors and housing prices.</a:t>
            </a:r>
          </a:p>
          <a:p>
            <a:pPr>
              <a:spcBef>
                <a:spcPts val="400"/>
              </a:spcBef>
              <a:buSzTx/>
              <a:buFontTx/>
              <a:buChar char="-"/>
              <a:defRPr sz="2100">
                <a:solidFill>
                  <a:srgbClr val="FF0000"/>
                </a:solidFill>
                <a:latin typeface="Century"/>
                <a:ea typeface="Century"/>
                <a:cs typeface="Century"/>
                <a:sym typeface="Century"/>
              </a:defRPr>
            </a:pPr>
            <a:r>
              <a:rPr lang="en-US" dirty="0" smtClean="0">
                <a:solidFill>
                  <a:srgbClr val="0070C0"/>
                </a:solidFill>
              </a:rPr>
              <a:t>The model can be used to generate predict prices and compare to the actual prices.</a:t>
            </a:r>
          </a:p>
          <a:p>
            <a:pPr>
              <a:spcBef>
                <a:spcPts val="400"/>
              </a:spcBef>
              <a:buSzTx/>
              <a:buFontTx/>
              <a:buChar char="-"/>
              <a:defRPr sz="2100">
                <a:solidFill>
                  <a:srgbClr val="FF0000"/>
                </a:solidFill>
                <a:latin typeface="Century"/>
                <a:ea typeface="Century"/>
                <a:cs typeface="Century"/>
                <a:sym typeface="Century"/>
              </a:defRPr>
            </a:pPr>
            <a:r>
              <a:rPr lang="en-US" dirty="0" smtClean="0">
                <a:solidFill>
                  <a:srgbClr val="0070C0"/>
                </a:solidFill>
              </a:rPr>
              <a:t>By checking the prediction and actual prices, we are able to generate insights on if a housing price is reasonable.</a:t>
            </a:r>
            <a:endParaRPr lang="en-US" dirty="0" smtClean="0">
              <a:solidFill>
                <a:srgbClr val="0070C0"/>
              </a:solid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4</a:t>
            </a:fld>
            <a:endParaRPr/>
          </a:p>
        </p:txBody>
      </p:sp>
      <p:sp>
        <p:nvSpPr>
          <p:cNvPr id="39" name="&lt;Your project name&gt;"/>
          <p:cNvSpPr txBox="1">
            <a:spLocks noGrp="1"/>
          </p:cNvSpPr>
          <p:nvPr>
            <p:ph type="title"/>
          </p:nvPr>
        </p:nvSpPr>
        <p:spPr>
          <a:prstGeom prst="rect">
            <a:avLst/>
          </a:prstGeom>
        </p:spPr>
        <p:txBody>
          <a:bodyPr>
            <a:normAutofit/>
          </a:bodyPr>
          <a:lstStyle>
            <a:lvl1pPr>
              <a:defRPr>
                <a:solidFill>
                  <a:srgbClr val="FF0000"/>
                </a:solidFill>
                <a:latin typeface="Century"/>
                <a:ea typeface="Century"/>
                <a:cs typeface="Century"/>
                <a:sym typeface="Century"/>
              </a:defRPr>
            </a:lvl1pPr>
          </a:lstStyle>
          <a:p>
            <a:r>
              <a:rPr lang="en-US" altLang="zh-CN" dirty="0">
                <a:solidFill>
                  <a:srgbClr val="0070C0"/>
                </a:solidFill>
              </a:rPr>
              <a:t>Housing Prices and AQ, Metro and Crimes in NYC</a:t>
            </a:r>
            <a:endParaRPr dirty="0">
              <a:solidFill>
                <a:srgbClr val="0070C0"/>
              </a:solidFill>
            </a:endParaRPr>
          </a:p>
        </p:txBody>
      </p:sp>
      <p:sp>
        <p:nvSpPr>
          <p:cNvPr id="40" name="Data Sources…"/>
          <p:cNvSpPr txBox="1">
            <a:spLocks noGrp="1"/>
          </p:cNvSpPr>
          <p:nvPr>
            <p:ph type="body" idx="1"/>
          </p:nvPr>
        </p:nvSpPr>
        <p:spPr>
          <a:xfrm>
            <a:off x="571499" y="1130300"/>
            <a:ext cx="7785101" cy="5346700"/>
          </a:xfrm>
          <a:prstGeom prst="rect">
            <a:avLst/>
          </a:prstGeom>
        </p:spPr>
        <p:txBody>
          <a:bodyPr>
            <a:normAutofit fontScale="92500" lnSpcReduction="20000"/>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Data Sources</a:t>
            </a:r>
          </a:p>
          <a:p>
            <a:pPr marL="0" indent="0">
              <a:buSzTx/>
              <a:buFont typeface="Wingdings"/>
              <a:buNone/>
              <a:defRPr sz="1600">
                <a:latin typeface="Century"/>
                <a:ea typeface="Century"/>
                <a:cs typeface="Century"/>
                <a:sym typeface="Century"/>
              </a:defRPr>
            </a:pPr>
            <a:endParaRPr dirty="0"/>
          </a:p>
          <a:p>
            <a:pPr marL="0" indent="0">
              <a:spcBef>
                <a:spcPts val="400"/>
              </a:spcBef>
              <a:buSzTx/>
              <a:buFont typeface="Wingdings"/>
              <a:buNone/>
              <a:defRPr sz="2000">
                <a:latin typeface="Century"/>
                <a:ea typeface="Century"/>
                <a:cs typeface="Century"/>
                <a:sym typeface="Century"/>
              </a:defRPr>
            </a:pPr>
            <a:r>
              <a:rPr dirty="0"/>
              <a:t>Name</a:t>
            </a:r>
            <a:r>
              <a:rPr dirty="0" smtClean="0"/>
              <a:t>:           </a:t>
            </a:r>
            <a:r>
              <a:rPr lang="en-US" dirty="0" smtClean="0">
                <a:solidFill>
                  <a:srgbClr val="0070C0"/>
                </a:solidFill>
              </a:rPr>
              <a:t>Property Valuation and Assessment Data in 2017</a:t>
            </a:r>
            <a:endParaRPr dirty="0">
              <a:solidFill>
                <a:srgbClr val="0070C0"/>
              </a:solidFill>
            </a:endParaRPr>
          </a:p>
          <a:p>
            <a:pPr marL="0" indent="0">
              <a:spcBef>
                <a:spcPts val="400"/>
              </a:spcBef>
              <a:buSzTx/>
              <a:buFont typeface="Wingdings"/>
              <a:buNone/>
              <a:defRPr sz="2000">
                <a:latin typeface="Century"/>
                <a:ea typeface="Century"/>
                <a:cs typeface="Century"/>
                <a:sym typeface="Century"/>
              </a:defRPr>
            </a:pPr>
            <a:r>
              <a:rPr dirty="0"/>
              <a:t>Description: </a:t>
            </a:r>
            <a:r>
              <a:rPr dirty="0">
                <a:solidFill>
                  <a:srgbClr val="FF0000"/>
                </a:solidFill>
              </a:rPr>
              <a:t> </a:t>
            </a:r>
            <a:r>
              <a:rPr lang="en-US" dirty="0" smtClean="0">
                <a:solidFill>
                  <a:srgbClr val="0070C0"/>
                </a:solidFill>
              </a:rPr>
              <a:t>Property valuation and assessment data for NYC.</a:t>
            </a:r>
            <a:endParaRPr dirty="0">
              <a:solidFill>
                <a:srgbClr val="0070C0"/>
              </a:solidFill>
            </a:endParaRPr>
          </a:p>
          <a:p>
            <a:pPr marL="0" indent="0">
              <a:spcBef>
                <a:spcPts val="400"/>
              </a:spcBef>
              <a:buSzTx/>
              <a:buFont typeface="Wingdings"/>
              <a:buNone/>
              <a:defRPr sz="2000">
                <a:latin typeface="Century"/>
                <a:ea typeface="Century"/>
                <a:cs typeface="Century"/>
                <a:sym typeface="Century"/>
              </a:defRPr>
            </a:pPr>
            <a:r>
              <a:rPr dirty="0"/>
              <a:t>Size of data:  </a:t>
            </a:r>
            <a:r>
              <a:rPr lang="en-US" dirty="0" smtClean="0">
                <a:solidFill>
                  <a:srgbClr val="0070C0"/>
                </a:solidFill>
              </a:rPr>
              <a:t>455 MB</a:t>
            </a:r>
            <a:endParaRPr dirty="0">
              <a:solidFill>
                <a:srgbClr val="0070C0"/>
              </a:solidFill>
            </a:endParaRPr>
          </a:p>
          <a:p>
            <a:pPr marL="0" indent="0">
              <a:buSzTx/>
              <a:buFont typeface="Wingdings"/>
              <a:buNone/>
              <a:defRPr sz="2000">
                <a:solidFill>
                  <a:srgbClr val="00B0F0"/>
                </a:solidFill>
                <a:latin typeface="Century"/>
                <a:ea typeface="Century"/>
                <a:cs typeface="Century"/>
                <a:sym typeface="Century"/>
              </a:defRPr>
            </a:pP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Name:           </a:t>
            </a:r>
            <a:r>
              <a:rPr lang="en-US" dirty="0" smtClean="0">
                <a:solidFill>
                  <a:srgbClr val="0070C0"/>
                </a:solidFill>
              </a:rPr>
              <a:t>Air Quality 2010 - 2017</a:t>
            </a:r>
            <a:endParaRPr dirty="0">
              <a:solidFill>
                <a:srgbClr val="0070C0"/>
              </a:solidFill>
            </a:endParaRPr>
          </a:p>
          <a:p>
            <a:pPr marL="0" indent="0">
              <a:spcBef>
                <a:spcPts val="400"/>
              </a:spcBef>
              <a:buSzTx/>
              <a:buFont typeface="Wingdings"/>
              <a:buNone/>
              <a:defRPr sz="2000">
                <a:latin typeface="Century"/>
                <a:ea typeface="Century"/>
                <a:cs typeface="Century"/>
                <a:sym typeface="Century"/>
              </a:defRPr>
            </a:pPr>
            <a:r>
              <a:rPr dirty="0"/>
              <a:t>Description: </a:t>
            </a:r>
            <a:r>
              <a:rPr dirty="0">
                <a:solidFill>
                  <a:srgbClr val="FF0000"/>
                </a:solidFill>
              </a:rPr>
              <a:t> </a:t>
            </a:r>
            <a:r>
              <a:rPr lang="en-US" dirty="0" smtClean="0">
                <a:solidFill>
                  <a:srgbClr val="0070C0"/>
                </a:solidFill>
              </a:rPr>
              <a:t>The AQI of NYC different areas from 2010 to 2017.</a:t>
            </a:r>
            <a:endParaRPr dirty="0">
              <a:solidFill>
                <a:srgbClr val="0070C0"/>
              </a:solidFill>
            </a:endParaRPr>
          </a:p>
          <a:p>
            <a:pPr marL="0" indent="0">
              <a:spcBef>
                <a:spcPts val="400"/>
              </a:spcBef>
              <a:buSzTx/>
              <a:buFont typeface="Wingdings"/>
              <a:buNone/>
              <a:defRPr sz="2000">
                <a:latin typeface="Century"/>
                <a:ea typeface="Century"/>
                <a:cs typeface="Century"/>
                <a:sym typeface="Century"/>
              </a:defRPr>
            </a:pPr>
            <a:r>
              <a:rPr dirty="0"/>
              <a:t>Size of data:  </a:t>
            </a:r>
            <a:r>
              <a:rPr lang="en-US" dirty="0" smtClean="0">
                <a:solidFill>
                  <a:srgbClr val="0070C0"/>
                </a:solidFill>
              </a:rPr>
              <a:t>1 MB</a:t>
            </a:r>
            <a:endParaRPr dirty="0">
              <a:solidFill>
                <a:srgbClr val="0070C0"/>
              </a:solidFill>
            </a:endParaRPr>
          </a:p>
          <a:p>
            <a:pPr marL="0" indent="0">
              <a:spcBef>
                <a:spcPts val="400"/>
              </a:spcBef>
              <a:buSzTx/>
              <a:buFont typeface="Wingdings"/>
              <a:buNone/>
              <a:defRPr sz="2000">
                <a:solidFill>
                  <a:srgbClr val="FF0000"/>
                </a:solidFill>
                <a:latin typeface="Century"/>
                <a:ea typeface="Century"/>
                <a:cs typeface="Century"/>
                <a:sym typeface="Century"/>
              </a:defRPr>
            </a:pPr>
            <a:endParaRPr dirty="0"/>
          </a:p>
          <a:p>
            <a:pPr marL="0" indent="0">
              <a:spcBef>
                <a:spcPts val="400"/>
              </a:spcBef>
              <a:buSzTx/>
              <a:buFont typeface="Wingdings"/>
              <a:buNone/>
              <a:defRPr sz="2000">
                <a:latin typeface="Century"/>
                <a:ea typeface="Century"/>
                <a:cs typeface="Century"/>
                <a:sym typeface="Century"/>
              </a:defRPr>
            </a:pPr>
            <a:r>
              <a:rPr dirty="0"/>
              <a:t>Name:           </a:t>
            </a:r>
            <a:r>
              <a:rPr lang="en-US" dirty="0" smtClean="0">
                <a:solidFill>
                  <a:srgbClr val="0070C0"/>
                </a:solidFill>
              </a:rPr>
              <a:t>Subway Entrances in NYC</a:t>
            </a:r>
            <a:endParaRPr dirty="0">
              <a:solidFill>
                <a:srgbClr val="0070C0"/>
              </a:solidFill>
            </a:endParaRPr>
          </a:p>
          <a:p>
            <a:pPr marL="0" indent="0">
              <a:spcBef>
                <a:spcPts val="400"/>
              </a:spcBef>
              <a:buSzTx/>
              <a:buFont typeface="Wingdings"/>
              <a:buNone/>
              <a:defRPr sz="2000">
                <a:latin typeface="Century"/>
                <a:ea typeface="Century"/>
                <a:cs typeface="Century"/>
                <a:sym typeface="Century"/>
              </a:defRPr>
            </a:pPr>
            <a:r>
              <a:rPr dirty="0"/>
              <a:t>Description: </a:t>
            </a:r>
            <a:r>
              <a:rPr dirty="0" smtClean="0">
                <a:solidFill>
                  <a:srgbClr val="FF0000"/>
                </a:solidFill>
              </a:rPr>
              <a:t> </a:t>
            </a:r>
            <a:r>
              <a:rPr lang="en-US" dirty="0" smtClean="0">
                <a:solidFill>
                  <a:srgbClr val="0070C0"/>
                </a:solidFill>
              </a:rPr>
              <a:t>The data contains all the subway entrances in NYC.</a:t>
            </a:r>
            <a:endParaRPr dirty="0">
              <a:solidFill>
                <a:srgbClr val="0070C0"/>
              </a:solidFill>
            </a:endParaRPr>
          </a:p>
          <a:p>
            <a:pPr marL="0" indent="0">
              <a:spcBef>
                <a:spcPts val="400"/>
              </a:spcBef>
              <a:buSzTx/>
              <a:buFont typeface="Wingdings"/>
              <a:buNone/>
              <a:defRPr sz="2000">
                <a:latin typeface="Century"/>
                <a:ea typeface="Century"/>
                <a:cs typeface="Century"/>
                <a:sym typeface="Century"/>
              </a:defRPr>
            </a:pPr>
            <a:r>
              <a:rPr dirty="0"/>
              <a:t>Size of data:  </a:t>
            </a:r>
            <a:r>
              <a:rPr lang="en-US" dirty="0" smtClean="0">
                <a:solidFill>
                  <a:srgbClr val="0070C0"/>
                </a:solidFill>
              </a:rPr>
              <a:t>1 MB</a:t>
            </a:r>
          </a:p>
          <a:p>
            <a:pPr marL="0" indent="0">
              <a:spcBef>
                <a:spcPts val="400"/>
              </a:spcBef>
              <a:buSzTx/>
              <a:buFont typeface="Wingdings"/>
              <a:buNone/>
              <a:defRPr sz="2000">
                <a:latin typeface="Century"/>
                <a:ea typeface="Century"/>
                <a:cs typeface="Century"/>
                <a:sym typeface="Century"/>
              </a:defRPr>
            </a:pPr>
            <a:endParaRPr lang="en-US" dirty="0">
              <a:solidFill>
                <a:srgbClr val="FF0000"/>
              </a:solidFill>
            </a:endParaRPr>
          </a:p>
          <a:p>
            <a:pPr marL="0" indent="0">
              <a:spcBef>
                <a:spcPts val="400"/>
              </a:spcBef>
              <a:buSzTx/>
              <a:buFont typeface="Wingdings"/>
              <a:buNone/>
              <a:defRPr sz="2000">
                <a:latin typeface="Century"/>
                <a:ea typeface="Century"/>
                <a:cs typeface="Century"/>
                <a:sym typeface="Century"/>
              </a:defRPr>
            </a:pPr>
            <a:r>
              <a:rPr lang="en-US" altLang="zh-CN" dirty="0"/>
              <a:t>Name:           </a:t>
            </a:r>
            <a:r>
              <a:rPr lang="en-US" altLang="zh-CN" dirty="0" smtClean="0">
                <a:solidFill>
                  <a:srgbClr val="0070C0"/>
                </a:solidFill>
              </a:rPr>
              <a:t>NYPD Complaint Map 2016 - 2017</a:t>
            </a:r>
            <a:endParaRPr lang="en-US" altLang="zh-CN" dirty="0">
              <a:solidFill>
                <a:srgbClr val="0070C0"/>
              </a:solidFill>
            </a:endParaRPr>
          </a:p>
          <a:p>
            <a:pPr marL="0" indent="0">
              <a:spcBef>
                <a:spcPts val="400"/>
              </a:spcBef>
              <a:buSzTx/>
              <a:buFont typeface="Wingdings"/>
              <a:buNone/>
              <a:defRPr sz="2000">
                <a:latin typeface="Century"/>
                <a:ea typeface="Century"/>
                <a:cs typeface="Century"/>
                <a:sym typeface="Century"/>
              </a:defRPr>
            </a:pPr>
            <a:r>
              <a:rPr lang="en-US" altLang="zh-CN" dirty="0"/>
              <a:t>Description: </a:t>
            </a:r>
            <a:r>
              <a:rPr lang="en-US" altLang="zh-CN" dirty="0">
                <a:solidFill>
                  <a:srgbClr val="FF0000"/>
                </a:solidFill>
              </a:rPr>
              <a:t> </a:t>
            </a:r>
            <a:r>
              <a:rPr lang="en-US" altLang="zh-CN" dirty="0" smtClean="0">
                <a:solidFill>
                  <a:srgbClr val="0070C0"/>
                </a:solidFill>
              </a:rPr>
              <a:t>All the complaints received by NYPD in NYC during    	         2016 - 2017</a:t>
            </a:r>
            <a:endParaRPr lang="en-US" altLang="zh-CN" dirty="0">
              <a:solidFill>
                <a:srgbClr val="0070C0"/>
              </a:solidFill>
            </a:endParaRPr>
          </a:p>
          <a:p>
            <a:pPr marL="0" indent="0">
              <a:spcBef>
                <a:spcPts val="400"/>
              </a:spcBef>
              <a:buSzTx/>
              <a:buFont typeface="Wingdings"/>
              <a:buNone/>
              <a:defRPr sz="2000">
                <a:latin typeface="Century"/>
                <a:ea typeface="Century"/>
                <a:cs typeface="Century"/>
                <a:sym typeface="Century"/>
              </a:defRPr>
            </a:pPr>
            <a:r>
              <a:rPr lang="en-US" altLang="zh-CN" dirty="0"/>
              <a:t>Size of data:  </a:t>
            </a:r>
            <a:r>
              <a:rPr lang="en-US" altLang="zh-CN" dirty="0" smtClean="0">
                <a:solidFill>
                  <a:srgbClr val="0070C0"/>
                </a:solidFill>
              </a:rPr>
              <a:t>89 </a:t>
            </a:r>
            <a:r>
              <a:rPr lang="en-US" altLang="zh-CN" dirty="0">
                <a:solidFill>
                  <a:srgbClr val="0070C0"/>
                </a:solidFill>
              </a:rPr>
              <a:t>MB</a:t>
            </a:r>
          </a:p>
          <a:p>
            <a:pPr marL="0" indent="0">
              <a:spcBef>
                <a:spcPts val="400"/>
              </a:spcBef>
              <a:buSzTx/>
              <a:buFont typeface="Wingdings"/>
              <a:buNone/>
              <a:defRPr sz="2000">
                <a:latin typeface="Century"/>
                <a:ea typeface="Century"/>
                <a:cs typeface="Century"/>
                <a:sym typeface="Century"/>
              </a:defRPr>
            </a:pPr>
            <a:endParaRPr dirty="0">
              <a:solidFill>
                <a:srgbClr val="FF0000"/>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5</a:t>
            </a:fld>
            <a:endParaRPr/>
          </a:p>
        </p:txBody>
      </p:sp>
      <p:sp>
        <p:nvSpPr>
          <p:cNvPr id="43" name="&lt;Your project name&gt;"/>
          <p:cNvSpPr txBox="1">
            <a:spLocks noGrp="1"/>
          </p:cNvSpPr>
          <p:nvPr>
            <p:ph type="title"/>
          </p:nvPr>
        </p:nvSpPr>
        <p:spPr>
          <a:prstGeom prst="rect">
            <a:avLst/>
          </a:prstGeom>
        </p:spPr>
        <p:txBody>
          <a:bodyPr>
            <a:normAutofit/>
          </a:bodyPr>
          <a:lstStyle>
            <a:lvl1pPr>
              <a:defRPr>
                <a:solidFill>
                  <a:srgbClr val="FF0000"/>
                </a:solidFill>
                <a:latin typeface="Century"/>
                <a:ea typeface="Century"/>
                <a:cs typeface="Century"/>
                <a:sym typeface="Century"/>
              </a:defRPr>
            </a:lvl1pPr>
          </a:lstStyle>
          <a:p>
            <a:r>
              <a:rPr lang="en-US" altLang="zh-CN" dirty="0">
                <a:solidFill>
                  <a:srgbClr val="0070C0"/>
                </a:solidFill>
              </a:rPr>
              <a:t>Housing Prices and AQ, Metro and Crimes in NYC</a:t>
            </a:r>
            <a:endParaRPr dirty="0">
              <a:solidFill>
                <a:srgbClr val="0070C0"/>
              </a:solidFill>
            </a:endParaRPr>
          </a:p>
        </p:txBody>
      </p:sp>
      <p:sp>
        <p:nvSpPr>
          <p:cNvPr id="44" name="Design Diagram…"/>
          <p:cNvSpPr txBox="1">
            <a:spLocks noGrp="1"/>
          </p:cNvSpPr>
          <p:nvPr>
            <p:ph type="body" idx="1"/>
          </p:nvPr>
        </p:nvSpPr>
        <p:spPr>
          <a:xfrm>
            <a:off x="571499" y="1130300"/>
            <a:ext cx="7785101" cy="5346700"/>
          </a:xfrm>
          <a:prstGeom prst="rect">
            <a:avLst/>
          </a:prstGeom>
        </p:spPr>
        <p:txBody>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Design Diagram</a:t>
            </a:r>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spcBef>
                <a:spcPts val="400"/>
              </a:spcBef>
              <a:buSzTx/>
              <a:buFont typeface="Wingdings"/>
              <a:buNone/>
              <a:defRPr sz="2000">
                <a:latin typeface="Century"/>
                <a:ea typeface="Century"/>
                <a:cs typeface="Century"/>
                <a:sym typeface="Century"/>
              </a:defRPr>
            </a:pPr>
            <a:endParaRPr lang="en-US" dirty="0" smtClean="0"/>
          </a:p>
          <a:p>
            <a:pPr marL="0" indent="0">
              <a:spcBef>
                <a:spcPts val="400"/>
              </a:spcBef>
              <a:buSzTx/>
              <a:buFont typeface="Wingdings"/>
              <a:buNone/>
              <a:defRPr sz="2000">
                <a:latin typeface="Century"/>
                <a:ea typeface="Century"/>
                <a:cs typeface="Century"/>
                <a:sym typeface="Century"/>
              </a:defRPr>
            </a:pPr>
            <a:endParaRPr lang="en-US" dirty="0"/>
          </a:p>
          <a:p>
            <a:pPr marL="0" indent="0">
              <a:spcBef>
                <a:spcPts val="400"/>
              </a:spcBef>
              <a:buSzTx/>
              <a:buFont typeface="Wingdings"/>
              <a:buNone/>
              <a:defRPr sz="2000">
                <a:latin typeface="Century"/>
                <a:ea typeface="Century"/>
                <a:cs typeface="Century"/>
                <a:sym typeface="Century"/>
              </a:defRPr>
            </a:pPr>
            <a:r>
              <a:rPr dirty="0" smtClean="0"/>
              <a:t>Platform(s</a:t>
            </a:r>
            <a:r>
              <a:rPr dirty="0"/>
              <a:t>) on which the application runs: </a:t>
            </a:r>
          </a:p>
          <a:p>
            <a:pPr>
              <a:spcBef>
                <a:spcPts val="400"/>
              </a:spcBef>
              <a:buSzTx/>
              <a:buFontTx/>
              <a:buChar char="-"/>
              <a:defRPr sz="2000">
                <a:solidFill>
                  <a:srgbClr val="FF0000"/>
                </a:solidFill>
                <a:latin typeface="Century"/>
                <a:ea typeface="Century"/>
                <a:cs typeface="Century"/>
                <a:sym typeface="Century"/>
              </a:defRPr>
            </a:pPr>
            <a:r>
              <a:rPr lang="en-US" dirty="0" smtClean="0">
                <a:solidFill>
                  <a:srgbClr val="0070C0"/>
                </a:solidFill>
              </a:rPr>
              <a:t>Cloudera </a:t>
            </a:r>
            <a:r>
              <a:rPr lang="en-US" dirty="0" smtClean="0">
                <a:solidFill>
                  <a:srgbClr val="0070C0"/>
                </a:solidFill>
              </a:rPr>
              <a:t>Quick start </a:t>
            </a:r>
            <a:r>
              <a:rPr lang="en-US" dirty="0" smtClean="0">
                <a:solidFill>
                  <a:srgbClr val="0070C0"/>
                </a:solidFill>
              </a:rPr>
              <a:t>VM (majorly)</a:t>
            </a:r>
          </a:p>
          <a:p>
            <a:pPr>
              <a:spcBef>
                <a:spcPts val="400"/>
              </a:spcBef>
              <a:buSzTx/>
              <a:buFontTx/>
              <a:buChar char="-"/>
              <a:defRPr sz="2000">
                <a:solidFill>
                  <a:srgbClr val="FF0000"/>
                </a:solidFill>
                <a:latin typeface="Century"/>
                <a:ea typeface="Century"/>
                <a:cs typeface="Century"/>
                <a:sym typeface="Century"/>
              </a:defRPr>
            </a:pPr>
            <a:r>
              <a:rPr lang="en-US" dirty="0" smtClean="0">
                <a:solidFill>
                  <a:srgbClr val="0070C0"/>
                </a:solidFill>
              </a:rPr>
              <a:t>Dumbo server (for some data fetching tasks)</a:t>
            </a:r>
            <a:endParaRPr dirty="0">
              <a:solidFill>
                <a:srgbClr val="0070C0"/>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99" y="1766455"/>
            <a:ext cx="8115301" cy="2888672"/>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6</a:t>
            </a:fld>
            <a:endParaRPr/>
          </a:p>
        </p:txBody>
      </p:sp>
      <p:sp>
        <p:nvSpPr>
          <p:cNvPr id="47" name="&lt;Your project name&gt;"/>
          <p:cNvSpPr txBox="1">
            <a:spLocks noGrp="1"/>
          </p:cNvSpPr>
          <p:nvPr>
            <p:ph type="title"/>
          </p:nvPr>
        </p:nvSpPr>
        <p:spPr>
          <a:prstGeom prst="rect">
            <a:avLst/>
          </a:prstGeom>
        </p:spPr>
        <p:txBody>
          <a:bodyPr>
            <a:normAutofit/>
          </a:bodyPr>
          <a:lstStyle>
            <a:lvl1pPr>
              <a:defRPr>
                <a:solidFill>
                  <a:srgbClr val="FF0000"/>
                </a:solidFill>
                <a:latin typeface="Century"/>
                <a:ea typeface="Century"/>
                <a:cs typeface="Century"/>
                <a:sym typeface="Century"/>
              </a:defRPr>
            </a:lvl1pPr>
          </a:lstStyle>
          <a:p>
            <a:r>
              <a:rPr lang="en-US" altLang="zh-CN" dirty="0">
                <a:solidFill>
                  <a:srgbClr val="0070C0"/>
                </a:solidFill>
              </a:rPr>
              <a:t>Housing Prices and AQ, Metro and Crimes in NYC</a:t>
            </a:r>
            <a:endParaRPr dirty="0">
              <a:solidFill>
                <a:srgbClr val="0070C0"/>
              </a:solidFill>
            </a:endParaRPr>
          </a:p>
        </p:txBody>
      </p:sp>
      <p:sp>
        <p:nvSpPr>
          <p:cNvPr id="48" name="Experiments/Results…"/>
          <p:cNvSpPr txBox="1">
            <a:spLocks noGrp="1"/>
          </p:cNvSpPr>
          <p:nvPr>
            <p:ph type="body" idx="1"/>
          </p:nvPr>
        </p:nvSpPr>
        <p:spPr>
          <a:xfrm>
            <a:off x="571499" y="1130300"/>
            <a:ext cx="7785101" cy="5346700"/>
          </a:xfrm>
          <a:prstGeom prst="rect">
            <a:avLst/>
          </a:prstGeom>
        </p:spPr>
        <p:txBody>
          <a:bodyPr>
            <a:normAutofit fontScale="92500" lnSpcReduction="10000"/>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Experiments/Results</a:t>
            </a:r>
          </a:p>
          <a:p>
            <a:pPr marL="0" indent="0">
              <a:buSzTx/>
              <a:buFont typeface="Wingdings"/>
              <a:buNone/>
              <a:defRPr sz="1600">
                <a:latin typeface="Century"/>
                <a:ea typeface="Century"/>
                <a:cs typeface="Century"/>
                <a:sym typeface="Century"/>
              </a:defRPr>
            </a:pPr>
            <a:endParaRPr dirty="0"/>
          </a:p>
          <a:p>
            <a:pPr marL="0" indent="0">
              <a:spcBef>
                <a:spcPts val="400"/>
              </a:spcBef>
              <a:buSzTx/>
              <a:buNone/>
              <a:defRPr sz="2000">
                <a:latin typeface="Century"/>
                <a:ea typeface="Century"/>
                <a:cs typeface="Century"/>
                <a:sym typeface="Century"/>
              </a:defRPr>
            </a:pPr>
            <a:r>
              <a:rPr dirty="0"/>
              <a:t>1. </a:t>
            </a:r>
            <a:r>
              <a:rPr lang="en-US" dirty="0" smtClean="0">
                <a:solidFill>
                  <a:srgbClr val="0070C0"/>
                </a:solidFill>
              </a:rPr>
              <a:t>After analyzing our model, we can find that most of the residential or non-busy district in NYC fit in the model very well. However, for some financial and busy districts such as major part of Manhattan and downtown Brooklyn, these areas can not fit into the model very well. We believe that there must be </a:t>
            </a:r>
            <a:r>
              <a:rPr lang="en-US" altLang="zh-CN" sz="2000" dirty="0">
                <a:solidFill>
                  <a:srgbClr val="0070C0"/>
                </a:solidFill>
                <a:sym typeface="Century"/>
              </a:rPr>
              <a:t>some other factors we need to consider, for example, the prosperity, surrounding facilities, cultural environment and residential class of the blocks. </a:t>
            </a:r>
            <a:endParaRPr dirty="0">
              <a:solidFill>
                <a:srgbClr val="0070C0"/>
              </a:solidFill>
            </a:endParaRPr>
          </a:p>
          <a:p>
            <a:pPr marL="0" lvl="1" indent="400050">
              <a:spcBef>
                <a:spcPts val="300"/>
              </a:spcBef>
              <a:buSzTx/>
              <a:buFont typeface="Wingdings"/>
              <a:buNone/>
              <a:defRPr sz="1600">
                <a:solidFill>
                  <a:srgbClr val="FF0000"/>
                </a:solidFill>
                <a:latin typeface="Century"/>
                <a:ea typeface="Century"/>
                <a:cs typeface="Century"/>
                <a:sym typeface="Century"/>
              </a:defRPr>
            </a:pPr>
            <a:endParaRPr sz="2000" dirty="0">
              <a:solidFill>
                <a:srgbClr val="00B0F0"/>
              </a:solidFill>
            </a:endParaRPr>
          </a:p>
          <a:p>
            <a:pPr marL="0" indent="0">
              <a:spcBef>
                <a:spcPts val="400"/>
              </a:spcBef>
              <a:buSzTx/>
              <a:buFont typeface="Wingdings"/>
              <a:buNone/>
              <a:defRPr sz="2000">
                <a:latin typeface="Century"/>
                <a:ea typeface="Century"/>
                <a:cs typeface="Century"/>
                <a:sym typeface="Century"/>
              </a:defRPr>
            </a:pPr>
            <a:r>
              <a:rPr dirty="0"/>
              <a:t>2. </a:t>
            </a:r>
            <a:r>
              <a:rPr lang="en-US" dirty="0" smtClean="0">
                <a:solidFill>
                  <a:srgbClr val="0070C0"/>
                </a:solidFill>
              </a:rPr>
              <a:t>We found the Air Quality Index does not have a very huge influence on the property price in NYC, which is different then we expected. We think that, since AQI in different areas of NYC are close. That may not be a primary consideration while purchasing a house. And we are interested in running our model in a different place where Air Quality is a major concern to see if it has a great impact on housing prices.</a:t>
            </a:r>
            <a:endParaRPr dirty="0">
              <a:solidFill>
                <a:srgbClr val="0070C0"/>
              </a:solidFill>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7</a:t>
            </a:fld>
            <a:endParaRPr/>
          </a:p>
        </p:txBody>
      </p:sp>
      <p:sp>
        <p:nvSpPr>
          <p:cNvPr id="51" name="&lt;Your project name&gt;"/>
          <p:cNvSpPr txBox="1">
            <a:spLocks noGrp="1"/>
          </p:cNvSpPr>
          <p:nvPr>
            <p:ph type="title"/>
          </p:nvPr>
        </p:nvSpPr>
        <p:spPr>
          <a:prstGeom prst="rect">
            <a:avLst/>
          </a:prstGeom>
        </p:spPr>
        <p:txBody>
          <a:bodyPr>
            <a:normAutofit/>
          </a:bodyPr>
          <a:lstStyle>
            <a:lvl1pPr>
              <a:defRPr>
                <a:solidFill>
                  <a:srgbClr val="FF0000"/>
                </a:solidFill>
                <a:latin typeface="Century"/>
                <a:ea typeface="Century"/>
                <a:cs typeface="Century"/>
                <a:sym typeface="Century"/>
              </a:defRPr>
            </a:lvl1pPr>
          </a:lstStyle>
          <a:p>
            <a:r>
              <a:rPr lang="en-US" altLang="zh-CN" dirty="0">
                <a:solidFill>
                  <a:srgbClr val="0070C0"/>
                </a:solidFill>
              </a:rPr>
              <a:t>Housing Prices and AQ, Metro and Crimes in NYC</a:t>
            </a:r>
            <a:endParaRPr dirty="0">
              <a:solidFill>
                <a:srgbClr val="0070C0"/>
              </a:solidFill>
            </a:endParaRPr>
          </a:p>
        </p:txBody>
      </p:sp>
      <p:sp>
        <p:nvSpPr>
          <p:cNvPr id="52" name="Obstacles…"/>
          <p:cNvSpPr txBox="1">
            <a:spLocks noGrp="1"/>
          </p:cNvSpPr>
          <p:nvPr>
            <p:ph type="body" idx="1"/>
          </p:nvPr>
        </p:nvSpPr>
        <p:spPr>
          <a:xfrm>
            <a:off x="571499" y="1130300"/>
            <a:ext cx="7785101" cy="5346700"/>
          </a:xfrm>
          <a:prstGeom prst="rect">
            <a:avLst/>
          </a:prstGeom>
        </p:spPr>
        <p:txBody>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Obstacles</a:t>
            </a:r>
          </a:p>
          <a:p>
            <a:pPr marL="0" indent="0">
              <a:buSzTx/>
              <a:buFont typeface="Wingdings"/>
              <a:buNone/>
              <a:defRPr sz="1600">
                <a:latin typeface="Century"/>
                <a:ea typeface="Century"/>
                <a:cs typeface="Century"/>
                <a:sym typeface="Century"/>
              </a:defRPr>
            </a:pPr>
            <a:endParaRPr dirty="0"/>
          </a:p>
          <a:p>
            <a:pPr marL="0" indent="0">
              <a:spcBef>
                <a:spcPts val="400"/>
              </a:spcBef>
              <a:buSzTx/>
              <a:buFont typeface="Wingdings"/>
              <a:buNone/>
              <a:defRPr sz="2000">
                <a:latin typeface="Century"/>
                <a:ea typeface="Century"/>
                <a:cs typeface="Century"/>
                <a:sym typeface="Century"/>
              </a:defRPr>
            </a:pPr>
            <a:r>
              <a:rPr dirty="0"/>
              <a:t>1. </a:t>
            </a:r>
            <a:r>
              <a:rPr lang="en-US" dirty="0" smtClean="0">
                <a:solidFill>
                  <a:srgbClr val="0070C0"/>
                </a:solidFill>
              </a:rPr>
              <a:t>The Air Quality data we found at first used a unique way to reference all the locations in NYC, which does not match the ways other data sets are using. So we have to consider finding another one.</a:t>
            </a:r>
            <a:endParaRPr dirty="0">
              <a:solidFill>
                <a:srgbClr val="0070C0"/>
              </a:solidFill>
            </a:endParaRPr>
          </a:p>
          <a:p>
            <a:pPr marL="0" indent="0">
              <a:buSzTx/>
              <a:buFont typeface="Wingdings"/>
              <a:buNone/>
              <a:defRPr sz="2000">
                <a:solidFill>
                  <a:srgbClr val="00B0F0"/>
                </a:solidFill>
                <a:latin typeface="Century"/>
                <a:ea typeface="Century"/>
                <a:cs typeface="Century"/>
                <a:sym typeface="Century"/>
              </a:defRPr>
            </a:pPr>
            <a:endParaRPr dirty="0"/>
          </a:p>
          <a:p>
            <a:pPr marL="0" indent="0">
              <a:spcBef>
                <a:spcPts val="400"/>
              </a:spcBef>
              <a:buSzTx/>
              <a:buFont typeface="Wingdings"/>
              <a:buNone/>
              <a:defRPr sz="2000">
                <a:latin typeface="Century"/>
                <a:ea typeface="Century"/>
                <a:cs typeface="Century"/>
                <a:sym typeface="Century"/>
              </a:defRPr>
            </a:pPr>
            <a:r>
              <a:rPr dirty="0"/>
              <a:t>2. </a:t>
            </a:r>
            <a:r>
              <a:rPr lang="en-US" dirty="0" smtClean="0">
                <a:solidFill>
                  <a:srgbClr val="0070C0"/>
                </a:solidFill>
              </a:rPr>
              <a:t>We found an </a:t>
            </a:r>
            <a:r>
              <a:rPr lang="en-US" dirty="0" err="1" smtClean="0">
                <a:solidFill>
                  <a:srgbClr val="0070C0"/>
                </a:solidFill>
              </a:rPr>
              <a:t>AirNow</a:t>
            </a:r>
            <a:r>
              <a:rPr lang="en-US" dirty="0" smtClean="0">
                <a:solidFill>
                  <a:srgbClr val="0070C0"/>
                </a:solidFill>
              </a:rPr>
              <a:t> API which gives us nice AQI data based on geo coordinates. However, since it</a:t>
            </a:r>
            <a:r>
              <a:rPr lang="mr-IN" dirty="0" smtClean="0">
                <a:solidFill>
                  <a:srgbClr val="0070C0"/>
                </a:solidFill>
              </a:rPr>
              <a:t>’</a:t>
            </a:r>
            <a:r>
              <a:rPr lang="en-US" dirty="0" smtClean="0">
                <a:solidFill>
                  <a:srgbClr val="0070C0"/>
                </a:solidFill>
              </a:rPr>
              <a:t>s a free API, it limits the max calls to 500 per hour. So we have to develop a script to fetch 500 records every hour and have it run on server for almost 2 days.</a:t>
            </a:r>
            <a:endParaRPr dirty="0">
              <a:solidFill>
                <a:srgbClr val="0070C0"/>
              </a:solidFill>
            </a:endParaRPr>
          </a:p>
          <a:p>
            <a:pPr marL="0" indent="0">
              <a:spcBef>
                <a:spcPts val="400"/>
              </a:spcBef>
              <a:buSzTx/>
              <a:buFont typeface="Wingdings"/>
              <a:buNone/>
              <a:defRPr sz="2000">
                <a:latin typeface="Century"/>
                <a:ea typeface="Century"/>
                <a:cs typeface="Century"/>
                <a:sym typeface="Century"/>
              </a:defRPr>
            </a:pP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3. </a:t>
            </a:r>
            <a:r>
              <a:rPr lang="en-US" dirty="0" smtClean="0">
                <a:solidFill>
                  <a:srgbClr val="0070C0"/>
                </a:solidFill>
              </a:rPr>
              <a:t>It cost us some time to make Maven work with Scala. We tried a couple Maven archetypes that are already outdated.</a:t>
            </a:r>
            <a:endParaRPr dirty="0">
              <a:solidFill>
                <a:srgbClr val="0070C0"/>
              </a:solidFil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8</a:t>
            </a:fld>
            <a:endParaRPr/>
          </a:p>
        </p:txBody>
      </p:sp>
      <p:sp>
        <p:nvSpPr>
          <p:cNvPr id="55" name="&lt;Your project name&gt;"/>
          <p:cNvSpPr txBox="1">
            <a:spLocks noGrp="1"/>
          </p:cNvSpPr>
          <p:nvPr>
            <p:ph type="title"/>
          </p:nvPr>
        </p:nvSpPr>
        <p:spPr>
          <a:prstGeom prst="rect">
            <a:avLst/>
          </a:prstGeom>
        </p:spPr>
        <p:txBody>
          <a:bodyPr>
            <a:normAutofit/>
          </a:bodyPr>
          <a:lstStyle>
            <a:lvl1pPr>
              <a:defRPr>
                <a:solidFill>
                  <a:srgbClr val="FF0000"/>
                </a:solidFill>
                <a:latin typeface="Century"/>
                <a:ea typeface="Century"/>
                <a:cs typeface="Century"/>
                <a:sym typeface="Century"/>
              </a:defRPr>
            </a:lvl1pPr>
          </a:lstStyle>
          <a:p>
            <a:r>
              <a:rPr lang="en-US" altLang="zh-CN" dirty="0">
                <a:solidFill>
                  <a:srgbClr val="0070C0"/>
                </a:solidFill>
              </a:rPr>
              <a:t>Housing Prices and AQ, Metro and Crimes in NYC</a:t>
            </a:r>
            <a:endParaRPr dirty="0">
              <a:solidFill>
                <a:srgbClr val="0070C0"/>
              </a:solidFill>
            </a:endParaRPr>
          </a:p>
        </p:txBody>
      </p:sp>
      <p:sp>
        <p:nvSpPr>
          <p:cNvPr id="56" name="Summary…"/>
          <p:cNvSpPr txBox="1">
            <a:spLocks noGrp="1"/>
          </p:cNvSpPr>
          <p:nvPr>
            <p:ph type="body" idx="1"/>
          </p:nvPr>
        </p:nvSpPr>
        <p:spPr>
          <a:xfrm>
            <a:off x="571499" y="1130300"/>
            <a:ext cx="7785101" cy="5346700"/>
          </a:xfrm>
          <a:prstGeom prst="rect">
            <a:avLst/>
          </a:prstGeom>
        </p:spPr>
        <p:txBody>
          <a:bodyPr>
            <a:normAutofit fontScale="62500" lnSpcReduction="20000"/>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Summary</a:t>
            </a:r>
          </a:p>
          <a:p>
            <a:pPr marL="0" indent="0">
              <a:spcBef>
                <a:spcPts val="400"/>
              </a:spcBef>
              <a:buSzTx/>
              <a:buFont typeface="Wingdings"/>
              <a:buNone/>
              <a:defRPr sz="2000">
                <a:solidFill>
                  <a:srgbClr val="FF0000"/>
                </a:solidFill>
                <a:latin typeface="Century"/>
                <a:ea typeface="Century"/>
                <a:cs typeface="Century"/>
                <a:sym typeface="Century"/>
              </a:defRPr>
            </a:pPr>
            <a:r>
              <a:rPr lang="en-US" sz="2900" dirty="0" smtClean="0">
                <a:solidFill>
                  <a:srgbClr val="0070C0"/>
                </a:solidFill>
              </a:rPr>
              <a:t>Crimes, Metro stations and Air Quality does effect NYC’s housing prices. Although some of the factors do not matter that much in some areas which is different then we thought, we do believe that future researches need to be done using our model again on some different cities which are way different from New York City.</a:t>
            </a:r>
            <a:endParaRPr sz="2900" dirty="0">
              <a:solidFill>
                <a:srgbClr val="0070C0"/>
              </a:solidFill>
            </a:endParaRPr>
          </a:p>
          <a:p>
            <a:pPr marL="0" indent="0">
              <a:buSzTx/>
              <a:buFont typeface="Wingdings"/>
              <a:buNone/>
              <a:defRPr sz="2000">
                <a:solidFill>
                  <a:srgbClr val="00B0F0"/>
                </a:solidFill>
                <a:latin typeface="Century"/>
                <a:ea typeface="Century"/>
                <a:cs typeface="Century"/>
                <a:sym typeface="Century"/>
              </a:defRPr>
            </a:pPr>
            <a:endParaRPr dirty="0"/>
          </a:p>
          <a:p>
            <a:pPr marL="0" indent="0">
              <a:spcBef>
                <a:spcPts val="600"/>
              </a:spcBef>
              <a:buSzTx/>
              <a:buFont typeface="Wingdings"/>
              <a:buNone/>
              <a:defRPr sz="2800">
                <a:latin typeface="Century"/>
                <a:ea typeface="Century"/>
                <a:cs typeface="Century"/>
                <a:sym typeface="Century"/>
              </a:defRPr>
            </a:pPr>
            <a:r>
              <a:rPr dirty="0" smtClean="0"/>
              <a:t>Acknowledgements</a:t>
            </a:r>
            <a:endParaRPr lang="en-US" dirty="0" smtClean="0"/>
          </a:p>
          <a:p>
            <a:pPr marL="0" indent="0">
              <a:spcBef>
                <a:spcPts val="600"/>
              </a:spcBef>
              <a:buSzTx/>
              <a:buFont typeface="Wingdings"/>
              <a:buNone/>
              <a:defRPr sz="2800">
                <a:latin typeface="Century"/>
                <a:ea typeface="Century"/>
                <a:cs typeface="Century"/>
                <a:sym typeface="Century"/>
              </a:defRPr>
            </a:pPr>
            <a:r>
              <a:rPr lang="en-US" altLang="zh-CN" dirty="0" smtClean="0">
                <a:solidFill>
                  <a:srgbClr val="0070C0"/>
                </a:solidFill>
              </a:rPr>
              <a:t>This </a:t>
            </a:r>
            <a:r>
              <a:rPr lang="en-US" altLang="zh-CN" dirty="0">
                <a:solidFill>
                  <a:srgbClr val="0070C0"/>
                </a:solidFill>
              </a:rPr>
              <a:t>study was supported by our professor Suzanne </a:t>
            </a:r>
            <a:r>
              <a:rPr lang="en-US" altLang="zh-CN" dirty="0" err="1">
                <a:solidFill>
                  <a:srgbClr val="0070C0"/>
                </a:solidFill>
              </a:rPr>
              <a:t>McIn</a:t>
            </a:r>
            <a:r>
              <a:rPr lang="en-US" altLang="zh-CN" dirty="0">
                <a:solidFill>
                  <a:srgbClr val="0070C0"/>
                </a:solidFill>
              </a:rPr>
              <a:t>- tosh (</a:t>
            </a:r>
            <a:r>
              <a:rPr lang="en-US" altLang="zh-CN" dirty="0" err="1">
                <a:solidFill>
                  <a:srgbClr val="0070C0"/>
                </a:solidFill>
              </a:rPr>
              <a:t>mcintosh@cs.nyu.edu</a:t>
            </a:r>
            <a:r>
              <a:rPr lang="en-US" altLang="zh-CN" dirty="0">
                <a:solidFill>
                  <a:srgbClr val="0070C0"/>
                </a:solidFill>
              </a:rPr>
              <a:t>). We also thank the </a:t>
            </a:r>
            <a:r>
              <a:rPr lang="en-US" altLang="zh-CN" i="1" dirty="0">
                <a:solidFill>
                  <a:srgbClr val="0070C0"/>
                </a:solidFill>
              </a:rPr>
              <a:t>High Per- </a:t>
            </a:r>
            <a:r>
              <a:rPr lang="en-US" altLang="zh-CN" i="1" dirty="0" err="1">
                <a:solidFill>
                  <a:srgbClr val="0070C0"/>
                </a:solidFill>
              </a:rPr>
              <a:t>formance</a:t>
            </a:r>
            <a:r>
              <a:rPr lang="en-US" altLang="zh-CN" i="1" dirty="0">
                <a:solidFill>
                  <a:srgbClr val="0070C0"/>
                </a:solidFill>
              </a:rPr>
              <a:t> Computing </a:t>
            </a:r>
            <a:r>
              <a:rPr lang="en-US" altLang="zh-CN" dirty="0">
                <a:solidFill>
                  <a:srgbClr val="0070C0"/>
                </a:solidFill>
              </a:rPr>
              <a:t>department in NYU for supporting the computing resources, and most parts of our program was run on </a:t>
            </a:r>
            <a:r>
              <a:rPr lang="en-US" altLang="zh-CN" i="1" dirty="0">
                <a:solidFill>
                  <a:srgbClr val="0070C0"/>
                </a:solidFill>
              </a:rPr>
              <a:t>Dumbo</a:t>
            </a:r>
            <a:r>
              <a:rPr lang="en-US" altLang="zh-CN" dirty="0">
                <a:solidFill>
                  <a:srgbClr val="0070C0"/>
                </a:solidFill>
              </a:rPr>
              <a:t>. </a:t>
            </a:r>
            <a:endParaRPr lang="en-US" altLang="zh-CN" dirty="0" smtClean="0">
              <a:solidFill>
                <a:srgbClr val="0070C0"/>
              </a:solidFill>
            </a:endParaRPr>
          </a:p>
          <a:p>
            <a:pPr marL="0" indent="0">
              <a:spcBef>
                <a:spcPts val="600"/>
              </a:spcBef>
              <a:buSzTx/>
              <a:buFont typeface="Wingdings"/>
              <a:buNone/>
              <a:defRPr sz="2800">
                <a:latin typeface="Century"/>
                <a:ea typeface="Century"/>
                <a:cs typeface="Century"/>
                <a:sym typeface="Century"/>
              </a:defRPr>
            </a:pPr>
            <a:endParaRPr lang="en-US" altLang="zh-CN" dirty="0" smtClean="0">
              <a:solidFill>
                <a:srgbClr val="FF0000"/>
              </a:solidFill>
            </a:endParaRPr>
          </a:p>
          <a:p>
            <a:pPr marL="0" indent="0">
              <a:spcBef>
                <a:spcPts val="600"/>
              </a:spcBef>
              <a:buSzTx/>
              <a:buFont typeface="Wingdings"/>
              <a:buNone/>
              <a:defRPr sz="2800">
                <a:latin typeface="Century"/>
                <a:ea typeface="Century"/>
                <a:cs typeface="Century"/>
                <a:sym typeface="Century"/>
              </a:defRPr>
            </a:pPr>
            <a:r>
              <a:rPr lang="en-US" altLang="zh-CN" dirty="0" smtClean="0">
                <a:solidFill>
                  <a:srgbClr val="0070C0"/>
                </a:solidFill>
              </a:rPr>
              <a:t>We </a:t>
            </a:r>
            <a:r>
              <a:rPr lang="en-US" altLang="zh-CN" dirty="0">
                <a:solidFill>
                  <a:srgbClr val="0070C0"/>
                </a:solidFill>
              </a:rPr>
              <a:t>thank </a:t>
            </a:r>
            <a:r>
              <a:rPr lang="en-US" altLang="zh-CN" i="1" dirty="0" err="1">
                <a:solidFill>
                  <a:srgbClr val="0070C0"/>
                </a:solidFill>
              </a:rPr>
              <a:t>CartoDB</a:t>
            </a:r>
            <a:r>
              <a:rPr lang="en-US" altLang="zh-CN" i="1" dirty="0">
                <a:solidFill>
                  <a:srgbClr val="0070C0"/>
                </a:solidFill>
              </a:rPr>
              <a:t> </a:t>
            </a:r>
            <a:r>
              <a:rPr lang="en-US" altLang="zh-CN" dirty="0">
                <a:solidFill>
                  <a:srgbClr val="0070C0"/>
                </a:solidFill>
              </a:rPr>
              <a:t>for providing a visualization web page to show our processed data and give a direct vision for our users to help them and give them advises. </a:t>
            </a:r>
            <a:endParaRPr lang="en-US" altLang="zh-CN" dirty="0" smtClean="0">
              <a:solidFill>
                <a:srgbClr val="0070C0"/>
              </a:solidFill>
            </a:endParaRPr>
          </a:p>
          <a:p>
            <a:pPr marL="0" indent="0">
              <a:spcBef>
                <a:spcPts val="600"/>
              </a:spcBef>
              <a:buSzTx/>
              <a:buFont typeface="Wingdings"/>
              <a:buNone/>
              <a:defRPr sz="2800">
                <a:latin typeface="Century"/>
                <a:ea typeface="Century"/>
                <a:cs typeface="Century"/>
                <a:sym typeface="Century"/>
              </a:defRPr>
            </a:pPr>
            <a:endParaRPr lang="en-US" altLang="zh-CN" dirty="0" smtClean="0">
              <a:solidFill>
                <a:srgbClr val="FF0000"/>
              </a:solidFill>
            </a:endParaRPr>
          </a:p>
          <a:p>
            <a:pPr marL="0" indent="0">
              <a:spcBef>
                <a:spcPts val="600"/>
              </a:spcBef>
              <a:buSzTx/>
              <a:buFont typeface="Wingdings"/>
              <a:buNone/>
              <a:defRPr sz="2800">
                <a:latin typeface="Century"/>
                <a:ea typeface="Century"/>
                <a:cs typeface="Century"/>
                <a:sym typeface="Century"/>
              </a:defRPr>
            </a:pPr>
            <a:r>
              <a:rPr lang="en-US" altLang="zh-CN" dirty="0" smtClean="0">
                <a:solidFill>
                  <a:srgbClr val="0070C0"/>
                </a:solidFill>
              </a:rPr>
              <a:t>We </a:t>
            </a:r>
            <a:r>
              <a:rPr lang="en-US" altLang="zh-CN" dirty="0">
                <a:solidFill>
                  <a:srgbClr val="0070C0"/>
                </a:solidFill>
              </a:rPr>
              <a:t>also thank </a:t>
            </a:r>
            <a:r>
              <a:rPr lang="en-US" altLang="zh-CN" i="1" dirty="0" err="1">
                <a:solidFill>
                  <a:srgbClr val="0070C0"/>
                </a:solidFill>
              </a:rPr>
              <a:t>AirNow</a:t>
            </a:r>
            <a:r>
              <a:rPr lang="en-US" altLang="zh-CN" i="1" dirty="0">
                <a:solidFill>
                  <a:srgbClr val="0070C0"/>
                </a:solidFill>
              </a:rPr>
              <a:t> API </a:t>
            </a:r>
            <a:r>
              <a:rPr lang="en-US" altLang="zh-CN" dirty="0">
                <a:solidFill>
                  <a:srgbClr val="0070C0"/>
                </a:solidFill>
              </a:rPr>
              <a:t>for providing an API to enable us to fetch the historical AQI data in NYC, though the air quality in NYC is really good and there is hardly difference among all the historical records. </a:t>
            </a:r>
          </a:p>
          <a:p>
            <a:pPr marL="0" indent="0">
              <a:spcBef>
                <a:spcPts val="0"/>
              </a:spcBef>
              <a:buSzTx/>
              <a:buFont typeface="Wingdings"/>
              <a:buNone/>
              <a:defRPr sz="2000">
                <a:solidFill>
                  <a:srgbClr val="FF0000"/>
                </a:solidFill>
                <a:latin typeface="Century"/>
                <a:ea typeface="Century"/>
                <a:cs typeface="Century"/>
                <a:sym typeface="Century"/>
              </a:defRPr>
            </a:pPr>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9</a:t>
            </a:fld>
            <a:endParaRPr/>
          </a:p>
        </p:txBody>
      </p:sp>
      <p:sp>
        <p:nvSpPr>
          <p:cNvPr id="59" name="&lt;Your project name&gt;"/>
          <p:cNvSpPr txBox="1">
            <a:spLocks noGrp="1"/>
          </p:cNvSpPr>
          <p:nvPr>
            <p:ph type="title"/>
          </p:nvPr>
        </p:nvSpPr>
        <p:spPr>
          <a:prstGeom prst="rect">
            <a:avLst/>
          </a:prstGeom>
        </p:spPr>
        <p:txBody>
          <a:bodyPr>
            <a:normAutofit/>
          </a:bodyPr>
          <a:lstStyle>
            <a:lvl1pPr>
              <a:defRPr>
                <a:solidFill>
                  <a:srgbClr val="FF0000"/>
                </a:solidFill>
                <a:latin typeface="Century"/>
                <a:ea typeface="Century"/>
                <a:cs typeface="Century"/>
                <a:sym typeface="Century"/>
              </a:defRPr>
            </a:lvl1pPr>
          </a:lstStyle>
          <a:p>
            <a:r>
              <a:rPr lang="en-US" altLang="zh-CN" dirty="0">
                <a:solidFill>
                  <a:srgbClr val="0070C0"/>
                </a:solidFill>
              </a:rPr>
              <a:t>Housing Prices and AQ, Metro and Crimes in NYC</a:t>
            </a:r>
            <a:endParaRPr dirty="0">
              <a:solidFill>
                <a:srgbClr val="0070C0"/>
              </a:solidFill>
            </a:endParaRPr>
          </a:p>
        </p:txBody>
      </p:sp>
      <p:sp>
        <p:nvSpPr>
          <p:cNvPr id="60" name="References…"/>
          <p:cNvSpPr txBox="1">
            <a:spLocks noGrp="1"/>
          </p:cNvSpPr>
          <p:nvPr>
            <p:ph type="body" idx="1"/>
          </p:nvPr>
        </p:nvSpPr>
        <p:spPr>
          <a:xfrm>
            <a:off x="571499" y="1130300"/>
            <a:ext cx="7785101" cy="5346700"/>
          </a:xfrm>
          <a:prstGeom prst="rect">
            <a:avLst/>
          </a:prstGeom>
        </p:spPr>
        <p:txBody>
          <a:bodyPr>
            <a:normAutofit fontScale="62500" lnSpcReduction="20000"/>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smtClean="0"/>
              <a:t>References</a:t>
            </a:r>
            <a:endParaRPr lang="en-US" dirty="0" smtClean="0"/>
          </a:p>
          <a:p>
            <a:pPr marL="0" indent="0">
              <a:spcBef>
                <a:spcPts val="600"/>
              </a:spcBef>
              <a:buSzTx/>
              <a:buFont typeface="Wingdings"/>
              <a:buNone/>
              <a:defRPr sz="2800">
                <a:latin typeface="Century"/>
                <a:ea typeface="Century"/>
                <a:cs typeface="Century"/>
                <a:sym typeface="Century"/>
              </a:defRPr>
            </a:pPr>
            <a:r>
              <a:rPr lang="en-US" altLang="zh-CN" sz="2900" dirty="0" smtClean="0">
                <a:solidFill>
                  <a:srgbClr val="0070C0"/>
                </a:solidFill>
              </a:rPr>
              <a:t>[1</a:t>
            </a:r>
            <a:r>
              <a:rPr lang="en-US" altLang="zh-CN" sz="2900" dirty="0">
                <a:solidFill>
                  <a:srgbClr val="0070C0"/>
                </a:solidFill>
              </a:rPr>
              <a:t>] </a:t>
            </a:r>
            <a:r>
              <a:rPr lang="en-US" altLang="zh-CN" sz="2900" dirty="0" err="1">
                <a:solidFill>
                  <a:srgbClr val="0070C0"/>
                </a:solidFill>
              </a:rPr>
              <a:t>Glaeser</a:t>
            </a:r>
            <a:r>
              <a:rPr lang="en-US" altLang="zh-CN" sz="2900" dirty="0">
                <a:solidFill>
                  <a:srgbClr val="0070C0"/>
                </a:solidFill>
              </a:rPr>
              <a:t>, Edward L., Joseph </a:t>
            </a:r>
            <a:r>
              <a:rPr lang="en-US" altLang="zh-CN" sz="2900" dirty="0" err="1">
                <a:solidFill>
                  <a:srgbClr val="0070C0"/>
                </a:solidFill>
              </a:rPr>
              <a:t>Gyourko</a:t>
            </a:r>
            <a:r>
              <a:rPr lang="en-US" altLang="zh-CN" sz="2900" dirty="0">
                <a:solidFill>
                  <a:srgbClr val="0070C0"/>
                </a:solidFill>
              </a:rPr>
              <a:t>, and Raven Saks. Why have housing prices gone up?. No. w11129. National Bureau of Economic Research, 2005</a:t>
            </a:r>
            <a:r>
              <a:rPr lang="en-US" altLang="zh-CN" sz="2900" dirty="0" smtClean="0">
                <a:solidFill>
                  <a:srgbClr val="0070C0"/>
                </a:solidFill>
              </a:rPr>
              <a:t>.</a:t>
            </a:r>
          </a:p>
          <a:p>
            <a:pPr marL="0" indent="0">
              <a:spcBef>
                <a:spcPts val="600"/>
              </a:spcBef>
              <a:buSzTx/>
              <a:buFont typeface="Wingdings"/>
              <a:buNone/>
              <a:defRPr sz="2800">
                <a:latin typeface="Century"/>
                <a:ea typeface="Century"/>
                <a:cs typeface="Century"/>
                <a:sym typeface="Century"/>
              </a:defRPr>
            </a:pPr>
            <a:endParaRPr lang="en-US" altLang="zh-CN" sz="2900" dirty="0" smtClean="0">
              <a:solidFill>
                <a:srgbClr val="0070C0"/>
              </a:solidFill>
            </a:endParaRPr>
          </a:p>
          <a:p>
            <a:pPr marL="0" indent="0">
              <a:spcBef>
                <a:spcPts val="600"/>
              </a:spcBef>
              <a:buSzTx/>
              <a:buFont typeface="Wingdings"/>
              <a:buNone/>
              <a:defRPr sz="2800">
                <a:latin typeface="Century"/>
                <a:ea typeface="Century"/>
                <a:cs typeface="Century"/>
                <a:sym typeface="Century"/>
              </a:defRPr>
            </a:pPr>
            <a:r>
              <a:rPr lang="en-US" altLang="zh-CN" sz="2900" dirty="0" smtClean="0">
                <a:solidFill>
                  <a:srgbClr val="0070C0"/>
                </a:solidFill>
              </a:rPr>
              <a:t>[</a:t>
            </a:r>
            <a:r>
              <a:rPr lang="en-US" altLang="zh-CN" sz="2900" dirty="0">
                <a:solidFill>
                  <a:srgbClr val="0070C0"/>
                </a:solidFill>
              </a:rPr>
              <a:t>2] </a:t>
            </a:r>
            <a:r>
              <a:rPr lang="en-US" altLang="zh-CN" sz="2900" dirty="0" err="1">
                <a:solidFill>
                  <a:srgbClr val="0070C0"/>
                </a:solidFill>
              </a:rPr>
              <a:t>Chiarazzo</a:t>
            </a:r>
            <a:r>
              <a:rPr lang="en-US" altLang="zh-CN" sz="2900" dirty="0">
                <a:solidFill>
                  <a:srgbClr val="0070C0"/>
                </a:solidFill>
              </a:rPr>
              <a:t>, </a:t>
            </a:r>
            <a:r>
              <a:rPr lang="en-US" altLang="zh-CN" sz="2900" dirty="0" err="1">
                <a:solidFill>
                  <a:srgbClr val="0070C0"/>
                </a:solidFill>
              </a:rPr>
              <a:t>Vincenza</a:t>
            </a:r>
            <a:r>
              <a:rPr lang="en-US" altLang="zh-CN" sz="2900" dirty="0">
                <a:solidFill>
                  <a:srgbClr val="0070C0"/>
                </a:solidFill>
              </a:rPr>
              <a:t>, et al. "The effects of environmental quality on residential choice location." Procedia-Social and Behavioral Sciences 162 (2014): 178-187</a:t>
            </a:r>
            <a:r>
              <a:rPr lang="en-US" altLang="zh-CN" sz="2900" dirty="0" smtClean="0">
                <a:solidFill>
                  <a:srgbClr val="0070C0"/>
                </a:solidFill>
              </a:rPr>
              <a:t>.</a:t>
            </a:r>
          </a:p>
          <a:p>
            <a:pPr marL="0" indent="0">
              <a:spcBef>
                <a:spcPts val="600"/>
              </a:spcBef>
              <a:buSzTx/>
              <a:buFont typeface="Wingdings"/>
              <a:buNone/>
              <a:defRPr sz="2800">
                <a:latin typeface="Century"/>
                <a:ea typeface="Century"/>
                <a:cs typeface="Century"/>
                <a:sym typeface="Century"/>
              </a:defRPr>
            </a:pPr>
            <a:endParaRPr lang="en-US" altLang="zh-CN" sz="2900" dirty="0" smtClean="0">
              <a:solidFill>
                <a:srgbClr val="0070C0"/>
              </a:solidFill>
            </a:endParaRPr>
          </a:p>
          <a:p>
            <a:pPr marL="0" indent="0">
              <a:spcBef>
                <a:spcPts val="600"/>
              </a:spcBef>
              <a:buSzTx/>
              <a:buFont typeface="Wingdings"/>
              <a:buNone/>
              <a:defRPr sz="2800">
                <a:latin typeface="Century"/>
                <a:ea typeface="Century"/>
                <a:cs typeface="Century"/>
                <a:sym typeface="Century"/>
              </a:defRPr>
            </a:pPr>
            <a:r>
              <a:rPr lang="en-US" altLang="zh-CN" sz="2900" dirty="0" smtClean="0">
                <a:solidFill>
                  <a:srgbClr val="0070C0"/>
                </a:solidFill>
              </a:rPr>
              <a:t>[</a:t>
            </a:r>
            <a:r>
              <a:rPr lang="en-US" altLang="zh-CN" sz="2900" dirty="0">
                <a:solidFill>
                  <a:srgbClr val="0070C0"/>
                </a:solidFill>
              </a:rPr>
              <a:t>3] Pope, Devin G., and Jaren C. Pope. "Crime and property values: Evidence from the 1990s crime drop." Regional Science and Urban Economics 42.1 (2012): 177-188</a:t>
            </a:r>
            <a:r>
              <a:rPr lang="en-US" altLang="zh-CN" sz="2900" dirty="0" smtClean="0">
                <a:solidFill>
                  <a:srgbClr val="0070C0"/>
                </a:solidFill>
              </a:rPr>
              <a:t>.</a:t>
            </a:r>
          </a:p>
          <a:p>
            <a:pPr marL="0" indent="0">
              <a:spcBef>
                <a:spcPts val="600"/>
              </a:spcBef>
              <a:buSzTx/>
              <a:buFont typeface="Wingdings"/>
              <a:buNone/>
              <a:defRPr sz="2800">
                <a:latin typeface="Century"/>
                <a:ea typeface="Century"/>
                <a:cs typeface="Century"/>
                <a:sym typeface="Century"/>
              </a:defRPr>
            </a:pPr>
            <a:endParaRPr lang="en-US" altLang="zh-CN" sz="2900" dirty="0" smtClean="0">
              <a:solidFill>
                <a:srgbClr val="0070C0"/>
              </a:solidFill>
            </a:endParaRPr>
          </a:p>
          <a:p>
            <a:pPr marL="0" indent="0">
              <a:spcBef>
                <a:spcPts val="600"/>
              </a:spcBef>
              <a:buSzTx/>
              <a:buFont typeface="Wingdings"/>
              <a:buNone/>
              <a:defRPr sz="2800">
                <a:latin typeface="Century"/>
                <a:ea typeface="Century"/>
                <a:cs typeface="Century"/>
                <a:sym typeface="Century"/>
              </a:defRPr>
            </a:pPr>
            <a:r>
              <a:rPr lang="en-US" altLang="zh-CN" sz="2900" dirty="0" smtClean="0">
                <a:solidFill>
                  <a:srgbClr val="0070C0"/>
                </a:solidFill>
              </a:rPr>
              <a:t>[</a:t>
            </a:r>
            <a:r>
              <a:rPr lang="en-US" altLang="zh-CN" sz="2900" dirty="0">
                <a:solidFill>
                  <a:srgbClr val="0070C0"/>
                </a:solidFill>
              </a:rPr>
              <a:t>4] </a:t>
            </a:r>
            <a:r>
              <a:rPr lang="en-US" altLang="zh-CN" sz="2900" dirty="0" err="1">
                <a:solidFill>
                  <a:srgbClr val="0070C0"/>
                </a:solidFill>
              </a:rPr>
              <a:t>Glaeser</a:t>
            </a:r>
            <a:r>
              <a:rPr lang="en-US" altLang="zh-CN" sz="2900" dirty="0">
                <a:solidFill>
                  <a:srgbClr val="0070C0"/>
                </a:solidFill>
              </a:rPr>
              <a:t>, Edward L., Joseph </a:t>
            </a:r>
            <a:r>
              <a:rPr lang="en-US" altLang="zh-CN" sz="2900" dirty="0" err="1">
                <a:solidFill>
                  <a:srgbClr val="0070C0"/>
                </a:solidFill>
              </a:rPr>
              <a:t>Gyourko</a:t>
            </a:r>
            <a:r>
              <a:rPr lang="en-US" altLang="zh-CN" sz="2900" dirty="0">
                <a:solidFill>
                  <a:srgbClr val="0070C0"/>
                </a:solidFill>
              </a:rPr>
              <a:t>, and Raven Saks. "Why is Manhattan so expensive? Regulation and the rise in housing prices." The Journal of Law and Economics 48.2 (2005): 331-369</a:t>
            </a:r>
            <a:r>
              <a:rPr lang="en-US" altLang="zh-CN" sz="2900" dirty="0" smtClean="0">
                <a:solidFill>
                  <a:srgbClr val="0070C0"/>
                </a:solidFill>
              </a:rPr>
              <a:t>.</a:t>
            </a:r>
          </a:p>
          <a:p>
            <a:pPr marL="0" indent="0">
              <a:spcBef>
                <a:spcPts val="600"/>
              </a:spcBef>
              <a:buSzTx/>
              <a:buFont typeface="Wingdings"/>
              <a:buNone/>
              <a:defRPr sz="2800">
                <a:latin typeface="Century"/>
                <a:ea typeface="Century"/>
                <a:cs typeface="Century"/>
                <a:sym typeface="Century"/>
              </a:defRPr>
            </a:pPr>
            <a:endParaRPr lang="en-US" altLang="zh-CN" sz="2900" dirty="0" smtClean="0">
              <a:solidFill>
                <a:srgbClr val="0070C0"/>
              </a:solidFill>
            </a:endParaRPr>
          </a:p>
          <a:p>
            <a:pPr marL="0" indent="0">
              <a:spcBef>
                <a:spcPts val="600"/>
              </a:spcBef>
              <a:buSzTx/>
              <a:buFont typeface="Wingdings"/>
              <a:buNone/>
              <a:defRPr sz="2800">
                <a:latin typeface="Century"/>
                <a:ea typeface="Century"/>
                <a:cs typeface="Century"/>
                <a:sym typeface="Century"/>
              </a:defRPr>
            </a:pPr>
            <a:r>
              <a:rPr lang="en-US" altLang="zh-CN" sz="2900" dirty="0" smtClean="0">
                <a:solidFill>
                  <a:srgbClr val="0070C0"/>
                </a:solidFill>
              </a:rPr>
              <a:t>[</a:t>
            </a:r>
            <a:r>
              <a:rPr lang="en-US" altLang="zh-CN" sz="2900" dirty="0">
                <a:solidFill>
                  <a:srgbClr val="0070C0"/>
                </a:solidFill>
              </a:rPr>
              <a:t>5] </a:t>
            </a:r>
            <a:r>
              <a:rPr lang="en-US" altLang="zh-CN" sz="2900" dirty="0" err="1">
                <a:solidFill>
                  <a:srgbClr val="0070C0"/>
                </a:solidFill>
              </a:rPr>
              <a:t>Agostini</a:t>
            </a:r>
            <a:r>
              <a:rPr lang="en-US" altLang="zh-CN" sz="2900" dirty="0">
                <a:solidFill>
                  <a:srgbClr val="0070C0"/>
                </a:solidFill>
              </a:rPr>
              <a:t>, Claudio A., and </a:t>
            </a:r>
            <a:r>
              <a:rPr lang="en-US" altLang="zh-CN" sz="2900" dirty="0" err="1">
                <a:solidFill>
                  <a:srgbClr val="0070C0"/>
                </a:solidFill>
              </a:rPr>
              <a:t>Gastón</a:t>
            </a:r>
            <a:r>
              <a:rPr lang="en-US" altLang="zh-CN" sz="2900" dirty="0">
                <a:solidFill>
                  <a:srgbClr val="0070C0"/>
                </a:solidFill>
              </a:rPr>
              <a:t> A. </a:t>
            </a:r>
            <a:r>
              <a:rPr lang="en-US" altLang="zh-CN" sz="2900" dirty="0" err="1">
                <a:solidFill>
                  <a:srgbClr val="0070C0"/>
                </a:solidFill>
              </a:rPr>
              <a:t>Palmucci</a:t>
            </a:r>
            <a:r>
              <a:rPr lang="en-US" altLang="zh-CN" sz="2900" dirty="0">
                <a:solidFill>
                  <a:srgbClr val="0070C0"/>
                </a:solidFill>
              </a:rPr>
              <a:t>. "The anticipated </a:t>
            </a:r>
            <a:r>
              <a:rPr lang="en-US" altLang="zh-CN" sz="2900" dirty="0" err="1">
                <a:solidFill>
                  <a:srgbClr val="0070C0"/>
                </a:solidFill>
              </a:rPr>
              <a:t>capitalisation</a:t>
            </a:r>
            <a:r>
              <a:rPr lang="en-US" altLang="zh-CN" sz="2900" dirty="0">
                <a:solidFill>
                  <a:srgbClr val="0070C0"/>
                </a:solidFill>
              </a:rPr>
              <a:t> effect of a new metro line on housing prices." Fiscal studies 29.2 (2008): 233-256.</a:t>
            </a:r>
          </a:p>
        </p:txBody>
      </p:sp>
    </p:spTree>
  </p:cSld>
  <p:clrMapOvr>
    <a:masterClrMapping/>
  </p:clrMapOvr>
  <p:transition spd="med"/>
</p:sld>
</file>

<file path=ppt/theme/theme1.xml><?xml version="1.0" encoding="utf-8"?>
<a:theme xmlns:a="http://schemas.openxmlformats.org/drawingml/2006/main" name="Level">
  <a:themeElements>
    <a:clrScheme name="Level">
      <a:dk1>
        <a:srgbClr val="000000"/>
      </a:dk1>
      <a:lt1>
        <a:srgbClr val="FFFFFF"/>
      </a:lt1>
      <a:dk2>
        <a:srgbClr val="A7A7A7"/>
      </a:dk2>
      <a:lt2>
        <a:srgbClr val="535353"/>
      </a:lt2>
      <a:accent1>
        <a:srgbClr val="99CC00"/>
      </a:accent1>
      <a:accent2>
        <a:srgbClr val="CCCC66"/>
      </a:accent2>
      <a:accent3>
        <a:srgbClr val="8F8F8F"/>
      </a:accent3>
      <a:accent4>
        <a:srgbClr val="707070"/>
      </a:accent4>
      <a:accent5>
        <a:srgbClr val="CAE2AA"/>
      </a:accent5>
      <a:accent6>
        <a:srgbClr val="B9B95C"/>
      </a:accent6>
      <a:hlink>
        <a:srgbClr val="0000FF"/>
      </a:hlink>
      <a:folHlink>
        <a:srgbClr val="FF00FF"/>
      </a:folHlink>
    </a:clrScheme>
    <a:fontScheme name="Level">
      <a:majorFont>
        <a:latin typeface="Arial"/>
        <a:ea typeface="Arial"/>
        <a:cs typeface="Arial"/>
      </a:majorFont>
      <a:minorFont>
        <a:latin typeface="Helvetica"/>
        <a:ea typeface="Helvetica"/>
        <a:cs typeface="Helvetica"/>
      </a:minorFont>
    </a:fontScheme>
    <a:fmtScheme name="Lev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Level">
  <a:themeElements>
    <a:clrScheme name="Level">
      <a:dk1>
        <a:srgbClr val="000000"/>
      </a:dk1>
      <a:lt1>
        <a:srgbClr val="FFFFFF"/>
      </a:lt1>
      <a:dk2>
        <a:srgbClr val="A7A7A7"/>
      </a:dk2>
      <a:lt2>
        <a:srgbClr val="535353"/>
      </a:lt2>
      <a:accent1>
        <a:srgbClr val="99CC00"/>
      </a:accent1>
      <a:accent2>
        <a:srgbClr val="CCCC66"/>
      </a:accent2>
      <a:accent3>
        <a:srgbClr val="8F8F8F"/>
      </a:accent3>
      <a:accent4>
        <a:srgbClr val="707070"/>
      </a:accent4>
      <a:accent5>
        <a:srgbClr val="CAE2AA"/>
      </a:accent5>
      <a:accent6>
        <a:srgbClr val="B9B95C"/>
      </a:accent6>
      <a:hlink>
        <a:srgbClr val="0000FF"/>
      </a:hlink>
      <a:folHlink>
        <a:srgbClr val="FF00FF"/>
      </a:folHlink>
    </a:clrScheme>
    <a:fontScheme name="Level">
      <a:majorFont>
        <a:latin typeface="Arial"/>
        <a:ea typeface="Arial"/>
        <a:cs typeface="Arial"/>
      </a:majorFont>
      <a:minorFont>
        <a:latin typeface="Helvetica"/>
        <a:ea typeface="Helvetica"/>
        <a:cs typeface="Helvetica"/>
      </a:minorFont>
    </a:fontScheme>
    <a:fmtScheme name="Lev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278</TotalTime>
  <Words>1101</Words>
  <Application>Microsoft Macintosh PowerPoint</Application>
  <PresentationFormat>全屏显示(4:3)</PresentationFormat>
  <Paragraphs>114</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Century</vt:lpstr>
      <vt:lpstr>Helvetica Neue Light</vt:lpstr>
      <vt:lpstr>Verdana</vt:lpstr>
      <vt:lpstr>Wingdings</vt:lpstr>
      <vt:lpstr>Arial</vt:lpstr>
      <vt:lpstr>Level</vt:lpstr>
      <vt:lpstr>Big Data Applications Symposium - Fall 2017</vt:lpstr>
      <vt:lpstr>Housing Prices and AQ, Metro and Crimes in NYC</vt:lpstr>
      <vt:lpstr>Housing Prices and AQ, Metro and Crimes in NYC</vt:lpstr>
      <vt:lpstr>Housing Prices and AQ, Metro and Crimes in NYC</vt:lpstr>
      <vt:lpstr>Housing Prices and AQ, Metro and Crimes in NYC</vt:lpstr>
      <vt:lpstr>Housing Prices and AQ, Metro and Crimes in NYC</vt:lpstr>
      <vt:lpstr>Housing Prices and AQ, Metro and Crimes in NYC</vt:lpstr>
      <vt:lpstr>Housing Prices and AQ, Metro and Crimes in NYC</vt:lpstr>
      <vt:lpstr>Housing Prices and AQ, Metro and Crimes in NYC</vt:lpstr>
      <vt:lpstr>Housing Prices and AQ, Metro and Crimes in NYC</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Applications Symposium - Fall 2017</dc:title>
  <cp:lastModifiedBy>GuoTaikun</cp:lastModifiedBy>
  <cp:revision>24</cp:revision>
  <dcterms:modified xsi:type="dcterms:W3CDTF">2017-12-10T22:22:39Z</dcterms:modified>
</cp:coreProperties>
</file>