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8"/>
    <p:restoredTop sz="94690"/>
  </p:normalViewPr>
  <p:slideViewPr>
    <p:cSldViewPr snapToGrid="0" snapToObjects="1">
      <p:cViewPr varScale="1">
        <p:scale>
          <a:sx n="119" d="100"/>
          <a:sy n="119"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endParaRPr/>
          </a:p>
        </p:txBody>
      </p:sp>
      <p:sp>
        <p:nvSpPr>
          <p:cNvPr id="3" name="Title Text"/>
          <p:cNvSpPr txBox="1">
            <a:spLocks noGrp="1"/>
          </p:cNvSpPr>
          <p:nvPr>
            <p:ph type="title"/>
          </p:nvPr>
        </p:nvSpPr>
        <p:spPr>
          <a:xfrm>
            <a:off x="457200" y="277813"/>
            <a:ext cx="8229600" cy="7127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143000"/>
            <a:ext cx="8229600" cy="49879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sz="900" i="1">
                <a:latin typeface="Verdana"/>
                <a:ea typeface="Verdana"/>
                <a:cs typeface="Verdana"/>
                <a:sym typeface="Verdana"/>
              </a:defRPr>
            </a:lvl1pPr>
          </a:lstStyle>
          <a:p>
            <a:fld id="{86CB4B4D-7CA3-9044-876B-883B54F8677D}" type="slidenum">
              <a:t>‹#›</a:t>
            </a:fld>
            <a:endParaRPr/>
          </a:p>
        </p:txBody>
      </p:sp>
      <p:grpSp>
        <p:nvGrpSpPr>
          <p:cNvPr id="8" name="Group"/>
          <p:cNvGrpSpPr/>
          <p:nvPr/>
        </p:nvGrpSpPr>
        <p:grpSpPr>
          <a:xfrm>
            <a:off x="191515" y="6388100"/>
            <a:ext cx="1662464" cy="237985"/>
            <a:chOff x="0" y="0"/>
            <a:chExt cx="1662462" cy="237984"/>
          </a:xfrm>
        </p:grpSpPr>
        <p:sp>
          <p:nvSpPr>
            <p:cNvPr id="6" name="2013-2017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2013-2017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r>
                <a:t>C</a:t>
              </a:r>
            </a:p>
          </p:txBody>
        </p:sp>
      </p:gr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tg1539@nyu.edu" TargetMode="External"/><Relationship Id="rId3" Type="http://schemas.openxmlformats.org/officeDocument/2006/relationships/hyperlink" Target="mailto:yz3940@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27" name="Big Data Applications Symposium - Fall 2017"/>
          <p:cNvSpPr txBox="1">
            <a:spLocks noGrp="1"/>
          </p:cNvSpPr>
          <p:nvPr>
            <p:ph type="title"/>
          </p:nvPr>
        </p:nvSpPr>
        <p:spPr>
          <a:prstGeom prst="rect">
            <a:avLst/>
          </a:prstGeom>
        </p:spPr>
        <p:txBody>
          <a:bodyPr/>
          <a:lstStyle>
            <a:lvl1pPr>
              <a:defRPr sz="2800">
                <a:latin typeface="Century"/>
                <a:ea typeface="Century"/>
                <a:cs typeface="Century"/>
                <a:sym typeface="Century"/>
              </a:defRPr>
            </a:lvl1pPr>
          </a:lstStyle>
          <a:p>
            <a:r>
              <a:t>Big Data Applications Symposium - Fall 2017</a:t>
            </a:r>
          </a:p>
        </p:txBody>
      </p:sp>
      <p:sp>
        <p:nvSpPr>
          <p:cNvPr id="28" name="Project Name:  &lt; Enter your project name here &gt;…"/>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buSzTx/>
              <a:buFont typeface="Wingdings"/>
              <a:buNone/>
              <a:defRPr sz="2000">
                <a:latin typeface="Century"/>
                <a:ea typeface="Century"/>
                <a:cs typeface="Century"/>
                <a:sym typeface="Century"/>
              </a:defRPr>
            </a:pPr>
            <a:endParaRPr dirty="0"/>
          </a:p>
          <a:p>
            <a:pPr marL="0" indent="0">
              <a:buSzTx/>
              <a:buFont typeface="Wingdings"/>
              <a:buNone/>
              <a:defRPr>
                <a:latin typeface="Century"/>
                <a:ea typeface="Century"/>
                <a:cs typeface="Century"/>
                <a:sym typeface="Century"/>
              </a:defRPr>
            </a:pPr>
            <a:r>
              <a:rPr dirty="0"/>
              <a:t>Project Name:  </a:t>
            </a:r>
            <a:r>
              <a:rPr lang="en-US" dirty="0" smtClean="0">
                <a:solidFill>
                  <a:srgbClr val="0070C0"/>
                </a:solidFill>
              </a:rPr>
              <a:t>A Study on the Relationship Between Housing Prices and the Air Quality, Metro Stations and Crimes in New York City</a:t>
            </a:r>
            <a:endParaRPr dirty="0">
              <a:solidFill>
                <a:srgbClr val="0070C0"/>
              </a:solidFill>
            </a:endParaRPr>
          </a:p>
          <a:p>
            <a:pPr marL="0" indent="0">
              <a:buSzTx/>
              <a:buFont typeface="Wingdings"/>
              <a:buNone/>
              <a:defRPr>
                <a:solidFill>
                  <a:srgbClr val="00B0F0"/>
                </a:solidFill>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Team:  </a:t>
            </a:r>
          </a:p>
          <a:p>
            <a:pPr marL="0" indent="0">
              <a:buSzTx/>
              <a:buFont typeface="Wingdings"/>
              <a:buNone/>
              <a:defRPr>
                <a:latin typeface="Century"/>
                <a:ea typeface="Century"/>
                <a:cs typeface="Century"/>
                <a:sym typeface="Century"/>
              </a:defRPr>
            </a:pPr>
            <a:r>
              <a:rPr lang="en-US" dirty="0" smtClean="0">
                <a:solidFill>
                  <a:srgbClr val="0070C0"/>
                </a:solidFill>
              </a:rPr>
              <a:t>Taikun Guo </a:t>
            </a:r>
            <a:r>
              <a:rPr lang="en-US" dirty="0" smtClean="0">
                <a:solidFill>
                  <a:srgbClr val="0070C0"/>
                </a:solidFill>
                <a:hlinkClick r:id="rId2"/>
              </a:rPr>
              <a:t>tg1539@nyu.edu</a:t>
            </a:r>
            <a:endParaRPr lang="en-US" dirty="0" smtClean="0">
              <a:solidFill>
                <a:srgbClr val="0070C0"/>
              </a:solidFill>
            </a:endParaRPr>
          </a:p>
          <a:p>
            <a:pPr marL="0" indent="0">
              <a:buSzTx/>
              <a:buFont typeface="Wingdings"/>
              <a:buNone/>
              <a:defRPr>
                <a:latin typeface="Century"/>
                <a:ea typeface="Century"/>
                <a:cs typeface="Century"/>
                <a:sym typeface="Century"/>
              </a:defRPr>
            </a:pPr>
            <a:r>
              <a:rPr lang="en-US" dirty="0" smtClean="0">
                <a:solidFill>
                  <a:srgbClr val="0070C0"/>
                </a:solidFill>
              </a:rPr>
              <a:t>Yi Zhang </a:t>
            </a:r>
            <a:r>
              <a:rPr lang="en-US" dirty="0" smtClean="0">
                <a:solidFill>
                  <a:srgbClr val="0070C0"/>
                </a:solidFill>
                <a:hlinkClick r:id="rId3"/>
              </a:rPr>
              <a:t>yz3940@nyu.edu</a:t>
            </a:r>
            <a:endParaRPr dirty="0">
              <a:solidFill>
                <a:srgbClr val="0070C0"/>
              </a:solidFill>
            </a:endParaRPr>
          </a:p>
          <a:p>
            <a:pPr marL="0" indent="0">
              <a:buSzTx/>
              <a:buFont typeface="Wingdings"/>
              <a:buNone/>
              <a:defRPr>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Abstract:  </a:t>
            </a:r>
            <a:r>
              <a:rPr lang="en-US" dirty="0">
                <a:solidFill>
                  <a:srgbClr val="0070C0"/>
                </a:solidFill>
              </a:rPr>
              <a:t>W</a:t>
            </a:r>
            <a:r>
              <a:rPr lang="en-US" dirty="0" smtClean="0">
                <a:solidFill>
                  <a:srgbClr val="0070C0"/>
                </a:solidFill>
              </a:rPr>
              <a:t>e </a:t>
            </a:r>
            <a:r>
              <a:rPr lang="en-US" dirty="0" smtClean="0">
                <a:solidFill>
                  <a:srgbClr val="0070C0"/>
                </a:solidFill>
              </a:rPr>
              <a:t>mainly </a:t>
            </a:r>
            <a:r>
              <a:rPr lang="en-US" dirty="0" smtClean="0">
                <a:solidFill>
                  <a:srgbClr val="0070C0"/>
                </a:solidFill>
              </a:rPr>
              <a:t>focused </a:t>
            </a:r>
            <a:r>
              <a:rPr lang="en-US" dirty="0" smtClean="0">
                <a:solidFill>
                  <a:srgbClr val="0070C0"/>
                </a:solidFill>
              </a:rPr>
              <a:t>on the factors of the air quality, metro stations and crimes, and </a:t>
            </a:r>
            <a:r>
              <a:rPr lang="en-US" dirty="0" smtClean="0">
                <a:solidFill>
                  <a:srgbClr val="0070C0"/>
                </a:solidFill>
              </a:rPr>
              <a:t>their influences on </a:t>
            </a:r>
            <a:r>
              <a:rPr lang="en-US" dirty="0" smtClean="0">
                <a:solidFill>
                  <a:srgbClr val="0070C0"/>
                </a:solidFill>
              </a:rPr>
              <a:t>the housing prices in </a:t>
            </a:r>
            <a:r>
              <a:rPr lang="en-US" dirty="0" smtClean="0">
                <a:solidFill>
                  <a:srgbClr val="0070C0"/>
                </a:solidFill>
              </a:rPr>
              <a:t>NYC from.</a:t>
            </a:r>
            <a:endParaRPr dirty="0">
              <a:solidFill>
                <a:srgbClr val="0070C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63"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64" name="Thank you!"/>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endParaRPr dirty="0"/>
          </a:p>
          <a:p>
            <a:pPr>
              <a:lnSpc>
                <a:spcPct val="80000"/>
              </a:lnSpc>
              <a:buSzTx/>
              <a:buFont typeface="Wingdings"/>
              <a:buNone/>
              <a:defRPr sz="5400">
                <a:solidFill>
                  <a:srgbClr val="00B0F0"/>
                </a:solidFill>
                <a:latin typeface="Century"/>
                <a:ea typeface="Century"/>
                <a:cs typeface="Century"/>
                <a:sym typeface="Century"/>
              </a:defRPr>
            </a:pPr>
            <a:endParaRPr dirty="0"/>
          </a:p>
          <a:p>
            <a:pPr algn="ctr">
              <a:lnSpc>
                <a:spcPct val="80000"/>
              </a:lnSpc>
              <a:spcBef>
                <a:spcPts val="1200"/>
              </a:spcBef>
              <a:buSzTx/>
              <a:buFont typeface="Wingdings"/>
              <a:buNone/>
              <a:defRPr sz="5400">
                <a:latin typeface="Century"/>
                <a:ea typeface="Century"/>
                <a:cs typeface="Century"/>
                <a:sym typeface="Century"/>
              </a:defRPr>
            </a:pPr>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31"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dirty="0" smtClean="0">
                <a:solidFill>
                  <a:srgbClr val="0070C0"/>
                </a:solidFill>
              </a:rPr>
              <a:t>Housing </a:t>
            </a:r>
            <a:r>
              <a:rPr lang="en-US" dirty="0" smtClean="0">
                <a:solidFill>
                  <a:srgbClr val="0070C0"/>
                </a:solidFill>
              </a:rPr>
              <a:t>Prices and </a:t>
            </a:r>
            <a:r>
              <a:rPr lang="en-US" dirty="0" smtClean="0">
                <a:solidFill>
                  <a:srgbClr val="0070C0"/>
                </a:solidFill>
              </a:rPr>
              <a:t>AQ, </a:t>
            </a:r>
            <a:r>
              <a:rPr lang="en-US" dirty="0" smtClean="0">
                <a:solidFill>
                  <a:srgbClr val="0070C0"/>
                </a:solidFill>
              </a:rPr>
              <a:t>Metro </a:t>
            </a:r>
            <a:r>
              <a:rPr lang="en-US" dirty="0" smtClean="0">
                <a:solidFill>
                  <a:srgbClr val="0070C0"/>
                </a:solidFill>
              </a:rPr>
              <a:t>and </a:t>
            </a:r>
            <a:r>
              <a:rPr lang="en-US" dirty="0" smtClean="0">
                <a:solidFill>
                  <a:srgbClr val="0070C0"/>
                </a:solidFill>
              </a:rPr>
              <a:t>Crimes in </a:t>
            </a:r>
            <a:r>
              <a:rPr lang="en-US" dirty="0" smtClean="0">
                <a:solidFill>
                  <a:srgbClr val="0070C0"/>
                </a:solidFill>
              </a:rPr>
              <a:t>NYC</a:t>
            </a:r>
            <a:endParaRPr dirty="0">
              <a:solidFill>
                <a:srgbClr val="0070C0"/>
              </a:solidFill>
            </a:endParaRPr>
          </a:p>
        </p:txBody>
      </p:sp>
      <p:sp>
        <p:nvSpPr>
          <p:cNvPr id="32" name="Motivation…"/>
          <p:cNvSpPr txBox="1">
            <a:spLocks noGrp="1"/>
          </p:cNvSpPr>
          <p:nvPr>
            <p:ph type="body" idx="1"/>
          </p:nvPr>
        </p:nvSpPr>
        <p:spPr>
          <a:xfrm>
            <a:off x="571499" y="1130300"/>
            <a:ext cx="7785101" cy="5346700"/>
          </a:xfrm>
          <a:prstGeom prst="rect">
            <a:avLst/>
          </a:prstGeom>
        </p:spPr>
        <p:txBody>
          <a:bodyPr>
            <a:normAutofit/>
          </a:bodyPr>
          <a:lstStyle/>
          <a:p>
            <a:pPr marL="0" indent="0">
              <a:spcBef>
                <a:spcPts val="600"/>
              </a:spcBef>
              <a:buSzTx/>
              <a:buFont typeface="Wingdings"/>
              <a:buNone/>
              <a:defRPr sz="2800">
                <a:latin typeface="Century"/>
                <a:ea typeface="Century"/>
                <a:cs typeface="Century"/>
                <a:sym typeface="Century"/>
              </a:defRPr>
            </a:pPr>
            <a:r>
              <a:rPr dirty="0"/>
              <a:t>Motivation</a:t>
            </a:r>
            <a:endParaRPr sz="2000" dirty="0"/>
          </a:p>
          <a:p>
            <a:pPr marL="0" indent="0">
              <a:buSzTx/>
              <a:buFont typeface="Wingdings"/>
              <a:buNone/>
              <a:defRPr sz="16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Who are the users of this application?     </a:t>
            </a:r>
            <a:r>
              <a:rPr lang="en-US" dirty="0" smtClean="0">
                <a:solidFill>
                  <a:srgbClr val="0070C0"/>
                </a:solidFill>
              </a:rPr>
              <a:t>House Buyer, Apartment Seeker, City Government</a:t>
            </a:r>
            <a:endParaRPr dirty="0">
              <a:solidFill>
                <a:srgbClr val="0070C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Who will benefit from this application?  </a:t>
            </a:r>
            <a:r>
              <a:rPr dirty="0" smtClean="0"/>
              <a:t> </a:t>
            </a:r>
            <a:r>
              <a:rPr lang="en-US" dirty="0" smtClean="0">
                <a:solidFill>
                  <a:srgbClr val="0070C0"/>
                </a:solidFill>
              </a:rPr>
              <a:t>House Buyers and Housing Prices researchers</a:t>
            </a:r>
            <a:endParaRPr dirty="0">
              <a:solidFill>
                <a:srgbClr val="0070C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Why is this application important?         </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Expensive housing is a burden for many young people.</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Consumers need to have a vision on what influence the housing price.</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Air quality, metro stations and crime are important environment factors.</a:t>
            </a:r>
            <a:endParaRPr dirty="0">
              <a:solidFill>
                <a:srgbClr val="0070C0"/>
              </a:solidFill>
            </a:endParaRPr>
          </a:p>
          <a:p>
            <a:pPr marL="0" indent="0">
              <a:spcBef>
                <a:spcPts val="40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35"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36" name="Remediation…"/>
          <p:cNvSpPr txBox="1">
            <a:spLocks noGrp="1"/>
          </p:cNvSpPr>
          <p:nvPr>
            <p:ph type="body" idx="1"/>
          </p:nvPr>
        </p:nvSpPr>
        <p:spPr>
          <a:xfrm>
            <a:off x="571499" y="1130300"/>
            <a:ext cx="7785101" cy="5346700"/>
          </a:xfrm>
          <a:prstGeom prst="rect">
            <a:avLst/>
          </a:prstGeom>
        </p:spPr>
        <p:txBody>
          <a:bodyPr>
            <a:normAutofit/>
          </a:bodyPr>
          <a:lstStyle/>
          <a:p>
            <a:pPr marL="0" indent="0">
              <a:spcBef>
                <a:spcPts val="600"/>
              </a:spcBef>
              <a:buSzTx/>
              <a:buFont typeface="Wingdings"/>
              <a:buNone/>
              <a:defRPr sz="2800">
                <a:latin typeface="Century"/>
                <a:ea typeface="Century"/>
                <a:cs typeface="Century"/>
                <a:sym typeface="Century"/>
              </a:defRPr>
            </a:pPr>
            <a:r>
              <a:rPr dirty="0"/>
              <a:t>Remediation</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100">
                <a:latin typeface="Century"/>
                <a:ea typeface="Century"/>
                <a:cs typeface="Century"/>
                <a:sym typeface="Century"/>
              </a:defRPr>
            </a:pPr>
            <a:r>
              <a:rPr dirty="0"/>
              <a:t>What actuation(s) or remediation actions are performed by the application</a:t>
            </a:r>
            <a:r>
              <a:rPr dirty="0" smtClean="0"/>
              <a:t>?</a:t>
            </a:r>
            <a:endParaRPr dirty="0"/>
          </a:p>
          <a:p>
            <a:pPr>
              <a:spcBef>
                <a:spcPts val="400"/>
              </a:spcBef>
              <a:buSzTx/>
              <a:buFontTx/>
              <a:buChar char="-"/>
              <a:defRPr sz="2100">
                <a:solidFill>
                  <a:srgbClr val="FF0000"/>
                </a:solidFill>
                <a:latin typeface="Century"/>
                <a:ea typeface="Century"/>
                <a:cs typeface="Century"/>
                <a:sym typeface="Century"/>
              </a:defRPr>
            </a:pPr>
            <a:r>
              <a:rPr lang="en-US" dirty="0" smtClean="0">
                <a:solidFill>
                  <a:srgbClr val="0070C0"/>
                </a:solidFill>
              </a:rPr>
              <a:t>The application runs linear regression on the environment data and train a model which reflects the relations between these factors and housing prices.</a:t>
            </a:r>
          </a:p>
          <a:p>
            <a:pPr>
              <a:spcBef>
                <a:spcPts val="400"/>
              </a:spcBef>
              <a:buSzTx/>
              <a:buFontTx/>
              <a:buChar char="-"/>
              <a:defRPr sz="2100">
                <a:solidFill>
                  <a:srgbClr val="FF0000"/>
                </a:solidFill>
                <a:latin typeface="Century"/>
                <a:ea typeface="Century"/>
                <a:cs typeface="Century"/>
                <a:sym typeface="Century"/>
              </a:defRPr>
            </a:pPr>
            <a:r>
              <a:rPr lang="en-US" dirty="0" smtClean="0">
                <a:solidFill>
                  <a:srgbClr val="0070C0"/>
                </a:solidFill>
              </a:rPr>
              <a:t>The model can be used to generate predict prices and compare to the actual prices.</a:t>
            </a:r>
          </a:p>
          <a:p>
            <a:pPr>
              <a:spcBef>
                <a:spcPts val="400"/>
              </a:spcBef>
              <a:buSzTx/>
              <a:buFontTx/>
              <a:buChar char="-"/>
              <a:defRPr sz="2100">
                <a:solidFill>
                  <a:srgbClr val="FF0000"/>
                </a:solidFill>
                <a:latin typeface="Century"/>
                <a:ea typeface="Century"/>
                <a:cs typeface="Century"/>
                <a:sym typeface="Century"/>
              </a:defRPr>
            </a:pPr>
            <a:r>
              <a:rPr lang="en-US" dirty="0" smtClean="0">
                <a:solidFill>
                  <a:srgbClr val="0070C0"/>
                </a:solidFill>
              </a:rPr>
              <a:t>By checking the prediction and actual prices, we are able to generate insights on if a housing price is reasonable.</a:t>
            </a:r>
            <a:endParaRPr lang="en-US" dirty="0" smtClean="0">
              <a:solidFill>
                <a:srgbClr val="0070C0"/>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39"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40" name="Data Sources…"/>
          <p:cNvSpPr txBox="1">
            <a:spLocks noGrp="1"/>
          </p:cNvSpPr>
          <p:nvPr>
            <p:ph type="body" idx="1"/>
          </p:nvPr>
        </p:nvSpPr>
        <p:spPr>
          <a:xfrm>
            <a:off x="571499" y="1130300"/>
            <a:ext cx="7785101" cy="5346700"/>
          </a:xfrm>
          <a:prstGeom prst="rect">
            <a:avLst/>
          </a:prstGeom>
        </p:spPr>
        <p:txBody>
          <a:bodyPr>
            <a:normAutofit fontScale="9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Data Sources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a:t>
            </a:r>
            <a:r>
              <a:rPr dirty="0" smtClean="0"/>
              <a:t>:           </a:t>
            </a:r>
            <a:r>
              <a:rPr lang="en-US" dirty="0" smtClean="0">
                <a:solidFill>
                  <a:srgbClr val="0070C0"/>
                </a:solidFill>
              </a:rPr>
              <a:t>Property Valuation and Assessment Data in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0070C0"/>
                </a:solidFill>
              </a:rPr>
              <a:t>Property valuation and assessment data for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455 MB</a:t>
            </a:r>
            <a:endParaRPr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0070C0"/>
                </a:solidFill>
              </a:rPr>
              <a:t>Air Quality 2010 - 2017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0070C0"/>
                </a:solidFill>
              </a:rPr>
              <a:t>The AQI of NYC different areas from 2010 to 2017.</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1 MB</a:t>
            </a:r>
            <a:endParaRPr dirty="0">
              <a:solidFill>
                <a:srgbClr val="0070C0"/>
              </a:solidFill>
            </a:endParaRPr>
          </a:p>
          <a:p>
            <a:pPr marL="0" indent="0">
              <a:spcBef>
                <a:spcPts val="400"/>
              </a:spcBef>
              <a:buSzTx/>
              <a:buFont typeface="Wingdings"/>
              <a:buNone/>
              <a:defRPr sz="2000">
                <a:solidFill>
                  <a:srgbClr val="FF000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0070C0"/>
                </a:solidFill>
              </a:rPr>
              <a:t>Subway Entrances in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smtClean="0">
                <a:solidFill>
                  <a:srgbClr val="FF0000"/>
                </a:solidFill>
              </a:rPr>
              <a:t> </a:t>
            </a:r>
            <a:r>
              <a:rPr lang="en-US" dirty="0" smtClean="0">
                <a:solidFill>
                  <a:srgbClr val="0070C0"/>
                </a:solidFill>
              </a:rPr>
              <a:t>The data contains all the subway entrances in NYC.</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solidFill>
                  <a:srgbClr val="0070C0"/>
                </a:solidFill>
              </a:rPr>
              <a:t>1 MB</a:t>
            </a:r>
          </a:p>
          <a:p>
            <a:pPr marL="0" indent="0">
              <a:spcBef>
                <a:spcPts val="400"/>
              </a:spcBef>
              <a:buSzTx/>
              <a:buFont typeface="Wingdings"/>
              <a:buNone/>
              <a:defRPr sz="2000">
                <a:latin typeface="Century"/>
                <a:ea typeface="Century"/>
                <a:cs typeface="Century"/>
                <a:sym typeface="Century"/>
              </a:defRPr>
            </a:pP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r>
              <a:rPr lang="en-US" altLang="zh-CN" dirty="0"/>
              <a:t>Name:           </a:t>
            </a:r>
            <a:r>
              <a:rPr lang="en-US" altLang="zh-CN" dirty="0" smtClean="0">
                <a:solidFill>
                  <a:srgbClr val="0070C0"/>
                </a:solidFill>
              </a:rPr>
              <a:t>NYPD Complaint Map 2016 - 2017</a:t>
            </a:r>
            <a:endParaRPr lang="en-US" altLang="zh-CN" dirty="0">
              <a:solidFill>
                <a:srgbClr val="0070C0"/>
              </a:solidFill>
            </a:endParaRPr>
          </a:p>
          <a:p>
            <a:pPr marL="0" indent="0">
              <a:spcBef>
                <a:spcPts val="400"/>
              </a:spcBef>
              <a:buSzTx/>
              <a:buFont typeface="Wingdings"/>
              <a:buNone/>
              <a:defRPr sz="2000">
                <a:latin typeface="Century"/>
                <a:ea typeface="Century"/>
                <a:cs typeface="Century"/>
                <a:sym typeface="Century"/>
              </a:defRPr>
            </a:pPr>
            <a:r>
              <a:rPr lang="en-US" altLang="zh-CN" dirty="0"/>
              <a:t>Description: </a:t>
            </a:r>
            <a:r>
              <a:rPr lang="en-US" altLang="zh-CN" dirty="0">
                <a:solidFill>
                  <a:srgbClr val="FF0000"/>
                </a:solidFill>
              </a:rPr>
              <a:t> </a:t>
            </a:r>
            <a:r>
              <a:rPr lang="en-US" altLang="zh-CN" dirty="0" smtClean="0">
                <a:solidFill>
                  <a:srgbClr val="0070C0"/>
                </a:solidFill>
              </a:rPr>
              <a:t>All the complaints received by NYPD in NYC during    	         2016 - 2017</a:t>
            </a:r>
            <a:endParaRPr lang="en-US" altLang="zh-CN" dirty="0">
              <a:solidFill>
                <a:srgbClr val="0070C0"/>
              </a:solidFill>
            </a:endParaRPr>
          </a:p>
          <a:p>
            <a:pPr marL="0" indent="0">
              <a:spcBef>
                <a:spcPts val="400"/>
              </a:spcBef>
              <a:buSzTx/>
              <a:buFont typeface="Wingdings"/>
              <a:buNone/>
              <a:defRPr sz="2000">
                <a:latin typeface="Century"/>
                <a:ea typeface="Century"/>
                <a:cs typeface="Century"/>
                <a:sym typeface="Century"/>
              </a:defRPr>
            </a:pPr>
            <a:r>
              <a:rPr lang="en-US" altLang="zh-CN" dirty="0"/>
              <a:t>Size of data:  </a:t>
            </a:r>
            <a:r>
              <a:rPr lang="en-US" altLang="zh-CN" dirty="0" smtClean="0">
                <a:solidFill>
                  <a:srgbClr val="0070C0"/>
                </a:solidFill>
              </a:rPr>
              <a:t>89 </a:t>
            </a:r>
            <a:r>
              <a:rPr lang="en-US" altLang="zh-CN" dirty="0">
                <a:solidFill>
                  <a:srgbClr val="0070C0"/>
                </a:solidFill>
              </a:rPr>
              <a:t>MB</a:t>
            </a: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43"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44" name="Design Diagram…"/>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Design Diagram</a:t>
            </a: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endParaRPr lang="en-US" dirty="0" smtClean="0"/>
          </a:p>
          <a:p>
            <a:pPr marL="0" indent="0">
              <a:spcBef>
                <a:spcPts val="400"/>
              </a:spcBef>
              <a:buSzTx/>
              <a:buFont typeface="Wingdings"/>
              <a:buNone/>
              <a:defRPr sz="2000">
                <a:latin typeface="Century"/>
                <a:ea typeface="Century"/>
                <a:cs typeface="Century"/>
                <a:sym typeface="Century"/>
              </a:defRPr>
            </a:pPr>
            <a:endParaRPr lang="en-US" dirty="0"/>
          </a:p>
          <a:p>
            <a:pPr marL="0" indent="0">
              <a:spcBef>
                <a:spcPts val="400"/>
              </a:spcBef>
              <a:buSzTx/>
              <a:buFont typeface="Wingdings"/>
              <a:buNone/>
              <a:defRPr sz="2000">
                <a:latin typeface="Century"/>
                <a:ea typeface="Century"/>
                <a:cs typeface="Century"/>
                <a:sym typeface="Century"/>
              </a:defRPr>
            </a:pPr>
            <a:r>
              <a:rPr dirty="0" smtClean="0"/>
              <a:t>Platform(s</a:t>
            </a:r>
            <a:r>
              <a:rPr dirty="0"/>
              <a:t>) on which the application runs: </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Cloudera </a:t>
            </a:r>
            <a:r>
              <a:rPr lang="en-US" dirty="0" smtClean="0">
                <a:solidFill>
                  <a:srgbClr val="0070C0"/>
                </a:solidFill>
              </a:rPr>
              <a:t>Quick start </a:t>
            </a:r>
            <a:r>
              <a:rPr lang="en-US" dirty="0" smtClean="0">
                <a:solidFill>
                  <a:srgbClr val="0070C0"/>
                </a:solidFill>
              </a:rPr>
              <a:t>VM (majorly)</a:t>
            </a:r>
          </a:p>
          <a:p>
            <a:pPr>
              <a:spcBef>
                <a:spcPts val="400"/>
              </a:spcBef>
              <a:buSzTx/>
              <a:buFontTx/>
              <a:buChar char="-"/>
              <a:defRPr sz="2000">
                <a:solidFill>
                  <a:srgbClr val="FF0000"/>
                </a:solidFill>
                <a:latin typeface="Century"/>
                <a:ea typeface="Century"/>
                <a:cs typeface="Century"/>
                <a:sym typeface="Century"/>
              </a:defRPr>
            </a:pPr>
            <a:r>
              <a:rPr lang="en-US" dirty="0" smtClean="0">
                <a:solidFill>
                  <a:srgbClr val="0070C0"/>
                </a:solidFill>
              </a:rPr>
              <a:t>Dumbo server (for some data fetching tasks)</a:t>
            </a:r>
            <a:endParaRPr dirty="0">
              <a:solidFill>
                <a:srgbClr val="0070C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1766455"/>
            <a:ext cx="8115301" cy="288867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47"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48" name="Experiments/Results…"/>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Experiments/Results</a:t>
            </a:r>
          </a:p>
          <a:p>
            <a:pPr marL="0" indent="0">
              <a:buSzTx/>
              <a:buFont typeface="Wingdings"/>
              <a:buNone/>
              <a:defRPr sz="1600">
                <a:latin typeface="Century"/>
                <a:ea typeface="Century"/>
                <a:cs typeface="Century"/>
                <a:sym typeface="Century"/>
              </a:defRPr>
            </a:pPr>
            <a:endParaRPr dirty="0"/>
          </a:p>
          <a:p>
            <a:pPr>
              <a:spcBef>
                <a:spcPts val="400"/>
              </a:spcBef>
              <a:buSzTx/>
              <a:buFontTx/>
              <a:buChar char="-"/>
              <a:defRPr sz="2000">
                <a:latin typeface="Century"/>
                <a:ea typeface="Century"/>
                <a:cs typeface="Century"/>
                <a:sym typeface="Century"/>
              </a:defRPr>
            </a:pPr>
            <a:r>
              <a:rPr lang="en-US" altLang="zh-CN" sz="2000" dirty="0" smtClean="0">
                <a:solidFill>
                  <a:srgbClr val="0070C0"/>
                </a:solidFill>
                <a:sym typeface="Century"/>
              </a:rPr>
              <a:t>Residential or non-busy districts fit model well</a:t>
            </a:r>
          </a:p>
          <a:p>
            <a:pPr>
              <a:spcBef>
                <a:spcPts val="400"/>
              </a:spcBef>
              <a:buSzTx/>
              <a:buFontTx/>
              <a:buChar char="-"/>
              <a:defRPr sz="2000">
                <a:latin typeface="Century"/>
                <a:ea typeface="Century"/>
                <a:cs typeface="Century"/>
                <a:sym typeface="Century"/>
              </a:defRPr>
            </a:pPr>
            <a:r>
              <a:rPr lang="en-US" altLang="zh-CN" sz="2000" dirty="0" smtClean="0">
                <a:solidFill>
                  <a:srgbClr val="0070C0"/>
                </a:solidFill>
                <a:sym typeface="Century"/>
              </a:rPr>
              <a:t>Financial and busy districts don’t fit model well </a:t>
            </a:r>
          </a:p>
          <a:p>
            <a:pPr>
              <a:spcBef>
                <a:spcPts val="400"/>
              </a:spcBef>
              <a:buSzTx/>
              <a:buFontTx/>
              <a:buChar char="-"/>
              <a:defRPr sz="2000">
                <a:latin typeface="Century"/>
                <a:ea typeface="Century"/>
                <a:cs typeface="Century"/>
                <a:sym typeface="Century"/>
              </a:defRPr>
            </a:pPr>
            <a:r>
              <a:rPr lang="en-US" sz="2000" dirty="0" smtClean="0">
                <a:solidFill>
                  <a:srgbClr val="0070C0"/>
                </a:solidFill>
                <a:sym typeface="Century"/>
              </a:rPr>
              <a:t>Other factors to be considered, </a:t>
            </a:r>
            <a:r>
              <a:rPr lang="en-US" altLang="zh-CN" dirty="0">
                <a:solidFill>
                  <a:srgbClr val="0070C0"/>
                </a:solidFill>
              </a:rPr>
              <a:t>Housing Prices and AQ, Metro and Crimes in </a:t>
            </a:r>
            <a:r>
              <a:rPr lang="en-US" altLang="zh-CN" dirty="0" smtClean="0">
                <a:solidFill>
                  <a:srgbClr val="0070C0"/>
                </a:solidFill>
              </a:rPr>
              <a:t>NYC.</a:t>
            </a:r>
          </a:p>
          <a:p>
            <a:pPr>
              <a:spcBef>
                <a:spcPts val="400"/>
              </a:spcBef>
              <a:buSzTx/>
              <a:buFontTx/>
              <a:buChar char="-"/>
              <a:defRPr sz="2000">
                <a:latin typeface="Century"/>
                <a:ea typeface="Century"/>
                <a:cs typeface="Century"/>
                <a:sym typeface="Century"/>
              </a:defRPr>
            </a:pPr>
            <a:r>
              <a:rPr lang="en-US" dirty="0" smtClean="0">
                <a:solidFill>
                  <a:srgbClr val="0070C0"/>
                </a:solidFill>
              </a:rPr>
              <a:t>Air Quality Index (AQI) has a small impact on property price in NYC.</a:t>
            </a:r>
          </a:p>
          <a:p>
            <a:pPr>
              <a:spcBef>
                <a:spcPts val="400"/>
              </a:spcBef>
              <a:buSzTx/>
              <a:buFontTx/>
              <a:buChar char="-"/>
              <a:defRPr sz="2000">
                <a:latin typeface="Century"/>
                <a:ea typeface="Century"/>
                <a:cs typeface="Century"/>
                <a:sym typeface="Century"/>
              </a:defRPr>
            </a:pPr>
            <a:r>
              <a:rPr lang="en-US" dirty="0" smtClean="0">
                <a:solidFill>
                  <a:srgbClr val="0070C0"/>
                </a:solidFill>
              </a:rPr>
              <a:t>AQI might not be a primary consideration while purchasing a house in NYC.</a:t>
            </a:r>
            <a:endParaRPr dirty="0">
              <a:solidFill>
                <a:srgbClr val="0070C0"/>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51"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52" name="Obstacle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Obstacles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rgbClr val="0070C0"/>
                </a:solidFill>
              </a:rPr>
              <a:t>The Air Quality data we found at first used a unique way to reference all the locations in NYC, which did not match the ways other data sets are using. So we had to consider finding another one.</a:t>
            </a:r>
            <a:endParaRPr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2. </a:t>
            </a:r>
            <a:r>
              <a:rPr lang="en-US" dirty="0" smtClean="0">
                <a:solidFill>
                  <a:srgbClr val="0070C0"/>
                </a:solidFill>
              </a:rPr>
              <a:t>We found an </a:t>
            </a:r>
            <a:r>
              <a:rPr lang="en-US" dirty="0" err="1" smtClean="0">
                <a:solidFill>
                  <a:srgbClr val="0070C0"/>
                </a:solidFill>
              </a:rPr>
              <a:t>AirNow</a:t>
            </a:r>
            <a:r>
              <a:rPr lang="en-US" dirty="0" smtClean="0">
                <a:solidFill>
                  <a:srgbClr val="0070C0"/>
                </a:solidFill>
              </a:rPr>
              <a:t> API which </a:t>
            </a:r>
            <a:r>
              <a:rPr lang="en-US" dirty="0" smtClean="0">
                <a:solidFill>
                  <a:srgbClr val="0070C0"/>
                </a:solidFill>
              </a:rPr>
              <a:t>gave us </a:t>
            </a:r>
            <a:r>
              <a:rPr lang="en-US" dirty="0" smtClean="0">
                <a:solidFill>
                  <a:srgbClr val="0070C0"/>
                </a:solidFill>
              </a:rPr>
              <a:t>nice AQI data based on geo coordinates. However, since it</a:t>
            </a:r>
            <a:r>
              <a:rPr lang="mr-IN" dirty="0" smtClean="0">
                <a:solidFill>
                  <a:srgbClr val="0070C0"/>
                </a:solidFill>
              </a:rPr>
              <a:t>’</a:t>
            </a:r>
            <a:r>
              <a:rPr lang="en-US" dirty="0" smtClean="0">
                <a:solidFill>
                  <a:srgbClr val="0070C0"/>
                </a:solidFill>
              </a:rPr>
              <a:t>s a free API, it limits the max calls to 500 per hour. So we </a:t>
            </a:r>
            <a:r>
              <a:rPr lang="en-US" dirty="0" smtClean="0">
                <a:solidFill>
                  <a:srgbClr val="0070C0"/>
                </a:solidFill>
              </a:rPr>
              <a:t>had to </a:t>
            </a:r>
            <a:r>
              <a:rPr lang="en-US" dirty="0" smtClean="0">
                <a:solidFill>
                  <a:srgbClr val="0070C0"/>
                </a:solidFill>
              </a:rPr>
              <a:t>develop a script to fetch 500 records every hour and have it run on server for almost 2 days.</a:t>
            </a:r>
            <a:endParaRPr dirty="0">
              <a:solidFill>
                <a:srgbClr val="0070C0"/>
              </a:solidFill>
            </a:endParaRP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lang="en-US" dirty="0" smtClean="0">
                <a:solidFill>
                  <a:srgbClr val="0070C0"/>
                </a:solidFill>
              </a:rPr>
              <a:t>It </a:t>
            </a:r>
            <a:r>
              <a:rPr lang="en-US" dirty="0" smtClean="0">
                <a:solidFill>
                  <a:srgbClr val="0070C0"/>
                </a:solidFill>
              </a:rPr>
              <a:t>cost </a:t>
            </a:r>
            <a:r>
              <a:rPr lang="en-US" dirty="0" smtClean="0">
                <a:solidFill>
                  <a:srgbClr val="0070C0"/>
                </a:solidFill>
              </a:rPr>
              <a:t>us some time to make Maven work with Scala. We tried a </a:t>
            </a:r>
            <a:r>
              <a:rPr lang="en-US" dirty="0" smtClean="0">
                <a:solidFill>
                  <a:srgbClr val="0070C0"/>
                </a:solidFill>
              </a:rPr>
              <a:t>couple </a:t>
            </a:r>
            <a:r>
              <a:rPr lang="en-US" smtClean="0">
                <a:solidFill>
                  <a:srgbClr val="0070C0"/>
                </a:solidFill>
              </a:rPr>
              <a:t>of outdated </a:t>
            </a:r>
            <a:r>
              <a:rPr lang="en-US" smtClean="0">
                <a:solidFill>
                  <a:srgbClr val="0070C0"/>
                </a:solidFill>
              </a:rPr>
              <a:t>Maven </a:t>
            </a:r>
            <a:r>
              <a:rPr lang="en-US" smtClean="0">
                <a:solidFill>
                  <a:srgbClr val="0070C0"/>
                </a:solidFill>
              </a:rPr>
              <a:t>archetypes.</a:t>
            </a:r>
            <a:endParaRPr dirty="0">
              <a:solidFill>
                <a:srgbClr val="0070C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55"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56" name="Summary…"/>
          <p:cNvSpPr txBox="1">
            <a:spLocks noGrp="1"/>
          </p:cNvSpPr>
          <p:nvPr>
            <p:ph type="body" idx="1"/>
          </p:nvPr>
        </p:nvSpPr>
        <p:spPr>
          <a:xfrm>
            <a:off x="571499" y="1130300"/>
            <a:ext cx="7785101" cy="5346700"/>
          </a:xfrm>
          <a:prstGeom prst="rect">
            <a:avLst/>
          </a:prstGeom>
        </p:spPr>
        <p:txBody>
          <a:bodyPr>
            <a:normAutofit fontScale="6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Summary</a:t>
            </a:r>
          </a:p>
          <a:p>
            <a:pPr marL="0" indent="0">
              <a:spcBef>
                <a:spcPts val="400"/>
              </a:spcBef>
              <a:buSzTx/>
              <a:buFont typeface="Wingdings"/>
              <a:buNone/>
              <a:defRPr sz="2000">
                <a:solidFill>
                  <a:srgbClr val="FF0000"/>
                </a:solidFill>
                <a:latin typeface="Century"/>
                <a:ea typeface="Century"/>
                <a:cs typeface="Century"/>
                <a:sym typeface="Century"/>
              </a:defRPr>
            </a:pPr>
            <a:r>
              <a:rPr lang="en-US" sz="2900" dirty="0" smtClean="0">
                <a:solidFill>
                  <a:srgbClr val="0070C0"/>
                </a:solidFill>
              </a:rPr>
              <a:t>Crimes, Metro stations and Air Quality does effect NYC’s housing prices. Although some of the factors do not matter that much in some areas which is different then we thought, we do believe that future researches need to be done using our model again on some different cities which are way different from New York City.</a:t>
            </a:r>
            <a:endParaRPr sz="2900" dirty="0">
              <a:solidFill>
                <a:srgbClr val="0070C0"/>
              </a:solidFill>
            </a:endParaRPr>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600"/>
              </a:spcBef>
              <a:buSzTx/>
              <a:buFont typeface="Wingdings"/>
              <a:buNone/>
              <a:defRPr sz="2800">
                <a:latin typeface="Century"/>
                <a:ea typeface="Century"/>
                <a:cs typeface="Century"/>
                <a:sym typeface="Century"/>
              </a:defRPr>
            </a:pPr>
            <a:r>
              <a:rPr dirty="0" smtClean="0"/>
              <a:t>Acknowledgements</a:t>
            </a:r>
            <a:endParaRPr lang="en-US" dirty="0" smtClean="0"/>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This </a:t>
            </a:r>
            <a:r>
              <a:rPr lang="en-US" altLang="zh-CN" dirty="0">
                <a:solidFill>
                  <a:srgbClr val="0070C0"/>
                </a:solidFill>
              </a:rPr>
              <a:t>study was supported by our professor Suzanne </a:t>
            </a:r>
            <a:r>
              <a:rPr lang="en-US" altLang="zh-CN" dirty="0" err="1">
                <a:solidFill>
                  <a:srgbClr val="0070C0"/>
                </a:solidFill>
              </a:rPr>
              <a:t>McIn</a:t>
            </a:r>
            <a:r>
              <a:rPr lang="en-US" altLang="zh-CN" dirty="0">
                <a:solidFill>
                  <a:srgbClr val="0070C0"/>
                </a:solidFill>
              </a:rPr>
              <a:t>- tosh (</a:t>
            </a:r>
            <a:r>
              <a:rPr lang="en-US" altLang="zh-CN" dirty="0" err="1">
                <a:solidFill>
                  <a:srgbClr val="0070C0"/>
                </a:solidFill>
              </a:rPr>
              <a:t>mcintosh@cs.nyu.edu</a:t>
            </a:r>
            <a:r>
              <a:rPr lang="en-US" altLang="zh-CN" dirty="0">
                <a:solidFill>
                  <a:srgbClr val="0070C0"/>
                </a:solidFill>
              </a:rPr>
              <a:t>). We also thank the </a:t>
            </a:r>
            <a:r>
              <a:rPr lang="en-US" altLang="zh-CN" i="1" dirty="0">
                <a:solidFill>
                  <a:srgbClr val="0070C0"/>
                </a:solidFill>
              </a:rPr>
              <a:t>High Per- </a:t>
            </a:r>
            <a:r>
              <a:rPr lang="en-US" altLang="zh-CN" i="1" dirty="0" err="1">
                <a:solidFill>
                  <a:srgbClr val="0070C0"/>
                </a:solidFill>
              </a:rPr>
              <a:t>formance</a:t>
            </a:r>
            <a:r>
              <a:rPr lang="en-US" altLang="zh-CN" i="1" dirty="0">
                <a:solidFill>
                  <a:srgbClr val="0070C0"/>
                </a:solidFill>
              </a:rPr>
              <a:t> Computing </a:t>
            </a:r>
            <a:r>
              <a:rPr lang="en-US" altLang="zh-CN" dirty="0">
                <a:solidFill>
                  <a:srgbClr val="0070C0"/>
                </a:solidFill>
              </a:rPr>
              <a:t>department in NYU for supporting the computing resources, and most parts of our program was run on </a:t>
            </a:r>
            <a:r>
              <a:rPr lang="en-US" altLang="zh-CN" i="1" dirty="0">
                <a:solidFill>
                  <a:srgbClr val="0070C0"/>
                </a:solidFill>
              </a:rPr>
              <a:t>Dumbo</a:t>
            </a:r>
            <a:r>
              <a:rPr lang="en-US" altLang="zh-CN" dirty="0">
                <a:solidFill>
                  <a:srgbClr val="0070C0"/>
                </a:solidFill>
              </a:rPr>
              <a:t>. </a:t>
            </a:r>
            <a:endParaRPr lang="en-US" altLang="zh-CN"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endParaRPr lang="en-US" altLang="zh-CN" dirty="0" smtClean="0">
              <a:solidFill>
                <a:srgbClr val="FF0000"/>
              </a:solidFill>
            </a:endParaRPr>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We </a:t>
            </a:r>
            <a:r>
              <a:rPr lang="en-US" altLang="zh-CN" dirty="0">
                <a:solidFill>
                  <a:srgbClr val="0070C0"/>
                </a:solidFill>
              </a:rPr>
              <a:t>thank </a:t>
            </a:r>
            <a:r>
              <a:rPr lang="en-US" altLang="zh-CN" i="1" dirty="0" err="1">
                <a:solidFill>
                  <a:srgbClr val="0070C0"/>
                </a:solidFill>
              </a:rPr>
              <a:t>CartoDB</a:t>
            </a:r>
            <a:r>
              <a:rPr lang="en-US" altLang="zh-CN" i="1" dirty="0">
                <a:solidFill>
                  <a:srgbClr val="0070C0"/>
                </a:solidFill>
              </a:rPr>
              <a:t> </a:t>
            </a:r>
            <a:r>
              <a:rPr lang="en-US" altLang="zh-CN" dirty="0">
                <a:solidFill>
                  <a:srgbClr val="0070C0"/>
                </a:solidFill>
              </a:rPr>
              <a:t>for providing a visualization web page to show our processed data and give a direct vision for our users to help them and give them advises. </a:t>
            </a:r>
            <a:endParaRPr lang="en-US" altLang="zh-CN"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endParaRPr lang="en-US" altLang="zh-CN" dirty="0" smtClean="0">
              <a:solidFill>
                <a:srgbClr val="FF0000"/>
              </a:solidFill>
            </a:endParaRPr>
          </a:p>
          <a:p>
            <a:pPr marL="0" indent="0">
              <a:spcBef>
                <a:spcPts val="600"/>
              </a:spcBef>
              <a:buSzTx/>
              <a:buFont typeface="Wingdings"/>
              <a:buNone/>
              <a:defRPr sz="2800">
                <a:latin typeface="Century"/>
                <a:ea typeface="Century"/>
                <a:cs typeface="Century"/>
                <a:sym typeface="Century"/>
              </a:defRPr>
            </a:pPr>
            <a:r>
              <a:rPr lang="en-US" altLang="zh-CN" dirty="0" smtClean="0">
                <a:solidFill>
                  <a:srgbClr val="0070C0"/>
                </a:solidFill>
              </a:rPr>
              <a:t>We </a:t>
            </a:r>
            <a:r>
              <a:rPr lang="en-US" altLang="zh-CN" dirty="0">
                <a:solidFill>
                  <a:srgbClr val="0070C0"/>
                </a:solidFill>
              </a:rPr>
              <a:t>also thank </a:t>
            </a:r>
            <a:r>
              <a:rPr lang="en-US" altLang="zh-CN" i="1" dirty="0" err="1">
                <a:solidFill>
                  <a:srgbClr val="0070C0"/>
                </a:solidFill>
              </a:rPr>
              <a:t>AirNow</a:t>
            </a:r>
            <a:r>
              <a:rPr lang="en-US" altLang="zh-CN" i="1" dirty="0">
                <a:solidFill>
                  <a:srgbClr val="0070C0"/>
                </a:solidFill>
              </a:rPr>
              <a:t> API </a:t>
            </a:r>
            <a:r>
              <a:rPr lang="en-US" altLang="zh-CN" dirty="0">
                <a:solidFill>
                  <a:srgbClr val="0070C0"/>
                </a:solidFill>
              </a:rPr>
              <a:t>for providing an API to enable us to fetch the historical AQI data in NYC, though the air quality in NYC is really good and there is hardly difference among all the historical records. </a:t>
            </a:r>
          </a:p>
          <a:p>
            <a:pPr marL="0" indent="0">
              <a:spcBef>
                <a:spcPts val="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59" name="&lt;Your project name&gt;"/>
          <p:cNvSpPr txBox="1">
            <a:spLocks noGrp="1"/>
          </p:cNvSpPr>
          <p:nvPr>
            <p:ph type="title"/>
          </p:nvPr>
        </p:nvSpPr>
        <p:spPr>
          <a:prstGeom prst="rect">
            <a:avLst/>
          </a:prstGeom>
        </p:spPr>
        <p:txBody>
          <a:bodyPr>
            <a:normAutofit/>
          </a:bodyPr>
          <a:lstStyle>
            <a:lvl1pPr>
              <a:defRPr>
                <a:solidFill>
                  <a:srgbClr val="FF0000"/>
                </a:solidFill>
                <a:latin typeface="Century"/>
                <a:ea typeface="Century"/>
                <a:cs typeface="Century"/>
                <a:sym typeface="Century"/>
              </a:defRPr>
            </a:lvl1pPr>
          </a:lstStyle>
          <a:p>
            <a:r>
              <a:rPr lang="en-US" altLang="zh-CN" dirty="0">
                <a:solidFill>
                  <a:srgbClr val="0070C0"/>
                </a:solidFill>
              </a:rPr>
              <a:t>Housing Prices and AQ, Metro and Crimes in NYC</a:t>
            </a:r>
            <a:endParaRPr dirty="0">
              <a:solidFill>
                <a:srgbClr val="0070C0"/>
              </a:solidFill>
            </a:endParaRPr>
          </a:p>
        </p:txBody>
      </p:sp>
      <p:sp>
        <p:nvSpPr>
          <p:cNvPr id="60" name="References…"/>
          <p:cNvSpPr txBox="1">
            <a:spLocks noGrp="1"/>
          </p:cNvSpPr>
          <p:nvPr>
            <p:ph type="body" idx="1"/>
          </p:nvPr>
        </p:nvSpPr>
        <p:spPr>
          <a:xfrm>
            <a:off x="571499" y="1130300"/>
            <a:ext cx="7785101" cy="5346700"/>
          </a:xfrm>
          <a:prstGeom prst="rect">
            <a:avLst/>
          </a:prstGeom>
        </p:spPr>
        <p:txBody>
          <a:bodyPr>
            <a:normAutofit fontScale="62500" lnSpcReduction="2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smtClean="0"/>
              <a:t>References</a:t>
            </a:r>
            <a:endParaRPr lang="en-US" dirty="0" smtClean="0"/>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[1</a:t>
            </a:r>
            <a:r>
              <a:rPr lang="en-US" altLang="zh-CN" sz="2900" dirty="0">
                <a:solidFill>
                  <a:srgbClr val="0070C0"/>
                </a:solidFill>
              </a:rPr>
              <a:t>] </a:t>
            </a:r>
            <a:r>
              <a:rPr lang="en-US" altLang="zh-CN" sz="2900" dirty="0" err="1">
                <a:solidFill>
                  <a:srgbClr val="0070C0"/>
                </a:solidFill>
              </a:rPr>
              <a:t>Glaeser</a:t>
            </a:r>
            <a:r>
              <a:rPr lang="en-US" altLang="zh-CN" sz="2900" dirty="0">
                <a:solidFill>
                  <a:srgbClr val="0070C0"/>
                </a:solidFill>
              </a:rPr>
              <a:t>, Edward L., Joseph </a:t>
            </a:r>
            <a:r>
              <a:rPr lang="en-US" altLang="zh-CN" sz="2900" dirty="0" err="1">
                <a:solidFill>
                  <a:srgbClr val="0070C0"/>
                </a:solidFill>
              </a:rPr>
              <a:t>Gyourko</a:t>
            </a:r>
            <a:r>
              <a:rPr lang="en-US" altLang="zh-CN" sz="2900" dirty="0">
                <a:solidFill>
                  <a:srgbClr val="0070C0"/>
                </a:solidFill>
              </a:rPr>
              <a:t>, and Raven Saks. Why have housing prices gone up?. No. w11129. National Bureau of Economic Research, 2005</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2] </a:t>
            </a:r>
            <a:r>
              <a:rPr lang="en-US" altLang="zh-CN" sz="2900" dirty="0" err="1">
                <a:solidFill>
                  <a:srgbClr val="0070C0"/>
                </a:solidFill>
              </a:rPr>
              <a:t>Chiarazzo</a:t>
            </a:r>
            <a:r>
              <a:rPr lang="en-US" altLang="zh-CN" sz="2900" dirty="0">
                <a:solidFill>
                  <a:srgbClr val="0070C0"/>
                </a:solidFill>
              </a:rPr>
              <a:t>, </a:t>
            </a:r>
            <a:r>
              <a:rPr lang="en-US" altLang="zh-CN" sz="2900" dirty="0" err="1">
                <a:solidFill>
                  <a:srgbClr val="0070C0"/>
                </a:solidFill>
              </a:rPr>
              <a:t>Vincenza</a:t>
            </a:r>
            <a:r>
              <a:rPr lang="en-US" altLang="zh-CN" sz="2900" dirty="0">
                <a:solidFill>
                  <a:srgbClr val="0070C0"/>
                </a:solidFill>
              </a:rPr>
              <a:t>, et al. "The effects of environmental quality on residential choice location." Procedia-Social and Behavioral Sciences 162 (2014): 178-187</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3] Pope, Devin G., and Jaren C. Pope. "Crime and property values: Evidence from the 1990s crime drop." Regional Science and Urban Economics 42.1 (2012): 177-188</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4] </a:t>
            </a:r>
            <a:r>
              <a:rPr lang="en-US" altLang="zh-CN" sz="2900" dirty="0" err="1">
                <a:solidFill>
                  <a:srgbClr val="0070C0"/>
                </a:solidFill>
              </a:rPr>
              <a:t>Glaeser</a:t>
            </a:r>
            <a:r>
              <a:rPr lang="en-US" altLang="zh-CN" sz="2900" dirty="0">
                <a:solidFill>
                  <a:srgbClr val="0070C0"/>
                </a:solidFill>
              </a:rPr>
              <a:t>, Edward L., Joseph </a:t>
            </a:r>
            <a:r>
              <a:rPr lang="en-US" altLang="zh-CN" sz="2900" dirty="0" err="1">
                <a:solidFill>
                  <a:srgbClr val="0070C0"/>
                </a:solidFill>
              </a:rPr>
              <a:t>Gyourko</a:t>
            </a:r>
            <a:r>
              <a:rPr lang="en-US" altLang="zh-CN" sz="2900" dirty="0">
                <a:solidFill>
                  <a:srgbClr val="0070C0"/>
                </a:solidFill>
              </a:rPr>
              <a:t>, and Raven Saks. "Why is Manhattan so expensive? Regulation and the rise in housing prices." The Journal of Law and Economics 48.2 (2005): 331-369</a:t>
            </a:r>
            <a:r>
              <a:rPr lang="en-US" altLang="zh-CN" sz="2900" dirty="0" smtClean="0">
                <a:solidFill>
                  <a:srgbClr val="0070C0"/>
                </a:solidFill>
              </a:rPr>
              <a:t>.</a:t>
            </a:r>
          </a:p>
          <a:p>
            <a:pPr marL="0" indent="0">
              <a:spcBef>
                <a:spcPts val="600"/>
              </a:spcBef>
              <a:buSzTx/>
              <a:buFont typeface="Wingdings"/>
              <a:buNone/>
              <a:defRPr sz="2800">
                <a:latin typeface="Century"/>
                <a:ea typeface="Century"/>
                <a:cs typeface="Century"/>
                <a:sym typeface="Century"/>
              </a:defRPr>
            </a:pPr>
            <a:endParaRPr lang="en-US" altLang="zh-CN" sz="2900" dirty="0" smtClean="0">
              <a:solidFill>
                <a:srgbClr val="0070C0"/>
              </a:solidFill>
            </a:endParaRPr>
          </a:p>
          <a:p>
            <a:pPr marL="0" indent="0">
              <a:spcBef>
                <a:spcPts val="600"/>
              </a:spcBef>
              <a:buSzTx/>
              <a:buFont typeface="Wingdings"/>
              <a:buNone/>
              <a:defRPr sz="2800">
                <a:latin typeface="Century"/>
                <a:ea typeface="Century"/>
                <a:cs typeface="Century"/>
                <a:sym typeface="Century"/>
              </a:defRPr>
            </a:pPr>
            <a:r>
              <a:rPr lang="en-US" altLang="zh-CN" sz="2900" dirty="0" smtClean="0">
                <a:solidFill>
                  <a:srgbClr val="0070C0"/>
                </a:solidFill>
              </a:rPr>
              <a:t>[</a:t>
            </a:r>
            <a:r>
              <a:rPr lang="en-US" altLang="zh-CN" sz="2900" dirty="0">
                <a:solidFill>
                  <a:srgbClr val="0070C0"/>
                </a:solidFill>
              </a:rPr>
              <a:t>5] </a:t>
            </a:r>
            <a:r>
              <a:rPr lang="en-US" altLang="zh-CN" sz="2900" dirty="0" err="1">
                <a:solidFill>
                  <a:srgbClr val="0070C0"/>
                </a:solidFill>
              </a:rPr>
              <a:t>Agostini</a:t>
            </a:r>
            <a:r>
              <a:rPr lang="en-US" altLang="zh-CN" sz="2900" dirty="0">
                <a:solidFill>
                  <a:srgbClr val="0070C0"/>
                </a:solidFill>
              </a:rPr>
              <a:t>, Claudio A., and </a:t>
            </a:r>
            <a:r>
              <a:rPr lang="en-US" altLang="zh-CN" sz="2900" dirty="0" err="1">
                <a:solidFill>
                  <a:srgbClr val="0070C0"/>
                </a:solidFill>
              </a:rPr>
              <a:t>Gastón</a:t>
            </a:r>
            <a:r>
              <a:rPr lang="en-US" altLang="zh-CN" sz="2900" dirty="0">
                <a:solidFill>
                  <a:srgbClr val="0070C0"/>
                </a:solidFill>
              </a:rPr>
              <a:t> A. </a:t>
            </a:r>
            <a:r>
              <a:rPr lang="en-US" altLang="zh-CN" sz="2900" dirty="0" err="1">
                <a:solidFill>
                  <a:srgbClr val="0070C0"/>
                </a:solidFill>
              </a:rPr>
              <a:t>Palmucci</a:t>
            </a:r>
            <a:r>
              <a:rPr lang="en-US" altLang="zh-CN" sz="2900" dirty="0">
                <a:solidFill>
                  <a:srgbClr val="0070C0"/>
                </a:solidFill>
              </a:rPr>
              <a:t>. "The anticipated </a:t>
            </a:r>
            <a:r>
              <a:rPr lang="en-US" altLang="zh-CN" sz="2900" dirty="0" err="1">
                <a:solidFill>
                  <a:srgbClr val="0070C0"/>
                </a:solidFill>
              </a:rPr>
              <a:t>capitalisation</a:t>
            </a:r>
            <a:r>
              <a:rPr lang="en-US" altLang="zh-CN" sz="2900" dirty="0">
                <a:solidFill>
                  <a:srgbClr val="0070C0"/>
                </a:solidFill>
              </a:rPr>
              <a:t> effect of a new metro line on housing prices." Fiscal studies 29.2 (2008): 233-256.</a:t>
            </a:r>
          </a:p>
        </p:txBody>
      </p:sp>
    </p:spTree>
  </p:cSld>
  <p:clrMapOvr>
    <a:masterClrMapping/>
  </p:clrMapOvr>
  <p:transition spd="med"/>
</p:sld>
</file>

<file path=ppt/theme/theme1.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291</TotalTime>
  <Words>987</Words>
  <Application>Microsoft Macintosh PowerPoint</Application>
  <PresentationFormat>全屏显示(4:3)</PresentationFormat>
  <Paragraphs>116</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Century</vt:lpstr>
      <vt:lpstr>Helvetica Neue Light</vt:lpstr>
      <vt:lpstr>Verdana</vt:lpstr>
      <vt:lpstr>Wingdings</vt:lpstr>
      <vt:lpstr>Arial</vt:lpstr>
      <vt:lpstr>Level</vt:lpstr>
      <vt:lpstr>Big Data Applications Symposium - Fall 2017</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lpstr>Housing Prices and AQ, Metro and Crimes in NYC</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Applications Symposium - Fall 2017</dc:title>
  <cp:lastModifiedBy>GuoTaikun</cp:lastModifiedBy>
  <cp:revision>26</cp:revision>
  <dcterms:modified xsi:type="dcterms:W3CDTF">2017-12-10T22:36:04Z</dcterms:modified>
</cp:coreProperties>
</file>