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Inter"/>
      <p:regular r:id="rId35"/>
      <p:bold r:id="rId36"/>
    </p:embeddedFont>
    <p:embeddedFont>
      <p:font typeface="Fira Sans Extra Condensed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2" name="Arshia Singhani"/>
  <p:cmAuthor clrIdx="1" id="1" initials="" lastIdx="1" name="Bryce Fang"/>
  <p:cmAuthor clrIdx="2" id="2" initials="" lastIdx="2" name="Surya Mamidyala"/>
  <p:cmAuthor clrIdx="3" id="3" initials="" lastIdx="4" name="Justin W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Inter-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FiraSansExtraCondensedMedium-regular.fntdata"/><Relationship Id="rId14" Type="http://schemas.openxmlformats.org/officeDocument/2006/relationships/slide" Target="slides/slide9.xml"/><Relationship Id="rId36" Type="http://schemas.openxmlformats.org/officeDocument/2006/relationships/font" Target="fonts/Inter-bold.fntdata"/><Relationship Id="rId17" Type="http://schemas.openxmlformats.org/officeDocument/2006/relationships/slide" Target="slides/slide12.xml"/><Relationship Id="rId39" Type="http://schemas.openxmlformats.org/officeDocument/2006/relationships/font" Target="fonts/FiraSansExtraCondensedMedium-italic.fntdata"/><Relationship Id="rId16" Type="http://schemas.openxmlformats.org/officeDocument/2006/relationships/slide" Target="slides/slide11.xml"/><Relationship Id="rId38" Type="http://schemas.openxmlformats.org/officeDocument/2006/relationships/font" Target="fonts/FiraSansExtraCondensedMedium-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5T18:24:38.706">
    <p:pos x="6000" y="0"/>
    <p:text>@abaq@berkeley.edu @arshias@berkeley.edu</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5-05T23:06:57.698">
    <p:pos x="6000" y="0"/>
    <p:text>@shedd@berkeley.edu</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5-05T23:23:23.461">
    <p:pos x="6000" y="0"/>
    <p:text>@justintwong@berkeley.edu</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1" dt="2021-05-05T21:32:19.305">
    <p:pos x="6000" y="0"/>
    <p:text>Justin</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2" dt="2021-05-05T21:32:26.646">
    <p:pos x="6000" y="0"/>
    <p:text>Justin</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3" dt="2021-05-05T21:32:36.315">
    <p:pos x="6000" y="0"/>
    <p:text>Justin</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4" dt="2021-05-05T21:32:53.643">
    <p:pos x="6000" y="0"/>
    <p:text>Justin</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1-05-05T21:16:14.544">
    <p:pos x="6000" y="0"/>
    <p:text>@suryamamidyala@berkeley.edu
_Assigned to Surya Mamidyala_</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5-05T23:24:51.433">
    <p:pos x="6000" y="0"/>
    <p:text>@dragonfangb@berkeley.edu</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5-05T23:24:42.983">
    <p:pos x="6000" y="0"/>
    <p:text>@dragonfangb@berkeley.edu</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5-06T00:34:49.466">
    <p:pos x="6000" y="0"/>
    <p:text>@suryamamidyala@berkeley.edu</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05T18:24:47.902">
    <p:pos x="6000" y="0"/>
    <p:text>@abaq@berkeley.edu @arshias@berkeley.edu</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5-06T21:22:42.876">
    <p:pos x="6000" y="0"/>
    <p:text>ahmed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5-05T23:25:01.815">
    <p:pos x="6000" y="0"/>
    <p:text>@kaitlyn.zhang@berkeley.edu</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5-05T23:55:50.671">
    <p:pos x="6000" y="0"/>
    <p:text>@dragonfangb@berkeley.edu</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5-05T21:46:11.421">
    <p:pos x="6000" y="0"/>
    <p:text>Bryce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1-05-05T21:15:46.142">
    <p:pos x="6000" y="0"/>
    <p:text>@suryamamidyala@berkeley.edu
_Assigned to Surya Mamidyala_</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5-05T23:06:37.342">
    <p:pos x="6000" y="0"/>
    <p:text>@shedd@berkeley.edu</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5-05T23:06:43.690">
    <p:pos x="6000" y="0"/>
    <p:text>@shedd@berkeley.edu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6ab5d35d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6ab5d35d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before rule definition</a:t>
            </a:r>
            <a:endParaRPr/>
          </a:p>
          <a:p>
            <a:pPr indent="-298450" lvl="0" marL="457200" rtl="0" algn="l">
              <a:spcBef>
                <a:spcPts val="0"/>
              </a:spcBef>
              <a:spcAft>
                <a:spcPts val="0"/>
              </a:spcAft>
              <a:buSzPts val="1100"/>
              <a:buChar char="-"/>
            </a:pPr>
            <a:r>
              <a:rPr lang="en"/>
              <a:t>Drops columns pertaining to identification (not useful for predictions)</a:t>
            </a:r>
            <a:endParaRPr/>
          </a:p>
          <a:p>
            <a:pPr indent="-298450" lvl="0" marL="457200" rtl="0" algn="l">
              <a:spcBef>
                <a:spcPts val="0"/>
              </a:spcBef>
              <a:spcAft>
                <a:spcPts val="0"/>
              </a:spcAft>
              <a:buSzPts val="1100"/>
              <a:buChar char="-"/>
            </a:pPr>
            <a:r>
              <a:rPr lang="en"/>
              <a:t>Creates a list that maps all the entitlements with their accounts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4b6353bc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4b6353bc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rule generation</a:t>
            </a:r>
            <a:endParaRPr/>
          </a:p>
          <a:p>
            <a:pPr indent="-298450" lvl="0" marL="457200" rtl="0" algn="l">
              <a:spcBef>
                <a:spcPts val="0"/>
              </a:spcBef>
              <a:spcAft>
                <a:spcPts val="0"/>
              </a:spcAft>
              <a:buSzPts val="1100"/>
              <a:buChar char="-"/>
            </a:pPr>
            <a:r>
              <a:rPr lang="en"/>
              <a:t>Cuts out columns with no information</a:t>
            </a:r>
            <a:endParaRPr/>
          </a:p>
          <a:p>
            <a:pPr indent="-298450" lvl="0" marL="457200" rtl="0" algn="l">
              <a:spcBef>
                <a:spcPts val="0"/>
              </a:spcBef>
              <a:spcAft>
                <a:spcPts val="0"/>
              </a:spcAft>
              <a:buSzPts val="1100"/>
              <a:buChar char="-"/>
            </a:pPr>
            <a:r>
              <a:rPr lang="en"/>
              <a:t>Split up job titles into individual words to allow focus on each aspect of the position</a:t>
            </a:r>
            <a:endParaRPr/>
          </a:p>
          <a:p>
            <a:pPr indent="-298450" lvl="0" marL="457200" rtl="0" algn="l">
              <a:spcBef>
                <a:spcPts val="0"/>
              </a:spcBef>
              <a:spcAft>
                <a:spcPts val="0"/>
              </a:spcAft>
              <a:buSzPts val="1100"/>
              <a:buChar char="-"/>
            </a:pPr>
            <a:r>
              <a:rPr lang="en"/>
              <a:t>One hot encoding to address </a:t>
            </a:r>
            <a:r>
              <a:rPr lang="en"/>
              <a:t>qualitative</a:t>
            </a:r>
            <a:r>
              <a:rPr lang="en"/>
              <a:t> data (transforms qualitative into discrete quantitative using binary values)</a:t>
            </a:r>
            <a:endParaRPr/>
          </a:p>
          <a:p>
            <a:pPr indent="-298450" lvl="0" marL="457200" rtl="0" algn="l">
              <a:spcBef>
                <a:spcPts val="0"/>
              </a:spcBef>
              <a:spcAft>
                <a:spcPts val="0"/>
              </a:spcAft>
              <a:buSzPts val="1100"/>
              <a:buChar char="-"/>
            </a:pPr>
            <a:r>
              <a:rPr lang="en"/>
              <a:t>Addresses problematic void areas by filling with meaningful “empty” values</a:t>
            </a:r>
            <a:endParaRPr/>
          </a:p>
          <a:p>
            <a:pPr indent="-298450" lvl="0" marL="457200" rtl="0" algn="l">
              <a:spcBef>
                <a:spcPts val="0"/>
              </a:spcBef>
              <a:spcAft>
                <a:spcPts val="0"/>
              </a:spcAft>
              <a:buSzPts val="1100"/>
              <a:buChar char="-"/>
            </a:pPr>
            <a:r>
              <a:rPr lang="en"/>
              <a:t>More column pruning based on relevance to a </a:t>
            </a:r>
            <a:r>
              <a:rPr lang="en">
                <a:solidFill>
                  <a:schemeClr val="dk1"/>
                </a:solidFill>
              </a:rPr>
              <a:t>prediction</a:t>
            </a:r>
            <a:endParaRPr/>
          </a:p>
          <a:p>
            <a:pPr indent="-298450" lvl="0" marL="457200" rtl="0" algn="l">
              <a:spcBef>
                <a:spcPts val="0"/>
              </a:spcBef>
              <a:spcAft>
                <a:spcPts val="0"/>
              </a:spcAft>
              <a:buSzPts val="1100"/>
              <a:buChar char="-"/>
            </a:pPr>
            <a:r>
              <a:rPr lang="en"/>
              <a:t>Shortening column names for 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6ab5d35d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6ab5d35d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they are, what they do, and what we want to do with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7222c7db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7222c7db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a:t>
            </a:r>
            <a:r>
              <a:rPr lang="en"/>
              <a:t> Regression:</a:t>
            </a:r>
            <a:endParaRPr/>
          </a:p>
          <a:p>
            <a:pPr indent="-298450" lvl="0" marL="457200" rtl="0" algn="l">
              <a:spcBef>
                <a:spcPts val="0"/>
              </a:spcBef>
              <a:spcAft>
                <a:spcPts val="0"/>
              </a:spcAft>
              <a:buSzPts val="1100"/>
              <a:buChar char="-"/>
            </a:pPr>
            <a:r>
              <a:rPr lang="en"/>
              <a:t>Similar to linear regression</a:t>
            </a:r>
            <a:endParaRPr/>
          </a:p>
          <a:p>
            <a:pPr indent="-298450" lvl="0" marL="457200" rtl="0" algn="l">
              <a:spcBef>
                <a:spcPts val="0"/>
              </a:spcBef>
              <a:spcAft>
                <a:spcPts val="0"/>
              </a:spcAft>
              <a:buSzPts val="1100"/>
              <a:buChar char="-"/>
            </a:pPr>
            <a:r>
              <a:rPr lang="en"/>
              <a:t>Equation</a:t>
            </a:r>
            <a:endParaRPr/>
          </a:p>
          <a:p>
            <a:pPr indent="-298450" lvl="0" marL="457200" rtl="0" algn="l">
              <a:spcBef>
                <a:spcPts val="0"/>
              </a:spcBef>
              <a:spcAft>
                <a:spcPts val="0"/>
              </a:spcAft>
              <a:buSzPts val="1100"/>
              <a:buChar char="-"/>
            </a:pPr>
            <a:r>
              <a:rPr lang="en"/>
              <a:t>Classification</a:t>
            </a:r>
            <a:endParaRPr/>
          </a:p>
          <a:p>
            <a:pPr indent="-298450" lvl="0" marL="457200" rtl="0" algn="l">
              <a:spcBef>
                <a:spcPts val="0"/>
              </a:spcBef>
              <a:spcAft>
                <a:spcPts val="0"/>
              </a:spcAft>
              <a:buSzPts val="1100"/>
              <a:buChar char="-"/>
            </a:pPr>
            <a:r>
              <a:rPr lang="en"/>
              <a:t>Threshold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7222c7db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7222c7db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a:p>
            <a:pPr indent="-298450" lvl="0" marL="457200" rtl="0" algn="l">
              <a:spcBef>
                <a:spcPts val="0"/>
              </a:spcBef>
              <a:spcAft>
                <a:spcPts val="0"/>
              </a:spcAft>
              <a:buSzPts val="1100"/>
              <a:buChar char="-"/>
            </a:pPr>
            <a:r>
              <a:rPr lang="en"/>
              <a:t>Decision Trees</a:t>
            </a:r>
            <a:endParaRPr/>
          </a:p>
          <a:p>
            <a:pPr indent="-298450" lvl="0" marL="457200" rtl="0" algn="l">
              <a:spcBef>
                <a:spcPts val="0"/>
              </a:spcBef>
              <a:spcAft>
                <a:spcPts val="0"/>
              </a:spcAft>
              <a:buSzPts val="1100"/>
              <a:buChar char="-"/>
            </a:pPr>
            <a:r>
              <a:rPr lang="en"/>
              <a:t>Random Feature for each tree</a:t>
            </a:r>
            <a:endParaRPr/>
          </a:p>
          <a:p>
            <a:pPr indent="-298450" lvl="0" marL="457200" rtl="0" algn="l">
              <a:spcBef>
                <a:spcPts val="0"/>
              </a:spcBef>
              <a:spcAft>
                <a:spcPts val="0"/>
              </a:spcAft>
              <a:buSzPts val="1100"/>
              <a:buChar char="-"/>
            </a:pPr>
            <a:r>
              <a:rPr lang="en"/>
              <a:t>Majority rule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757803c5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757803c5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7222c7db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7222c7db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vs weak confirmation</a:t>
            </a:r>
            <a:endParaRPr/>
          </a:p>
          <a:p>
            <a:pPr indent="0" lvl="0" marL="0" rtl="0" algn="l">
              <a:spcBef>
                <a:spcPts val="0"/>
              </a:spcBef>
              <a:spcAft>
                <a:spcPts val="0"/>
              </a:spcAft>
              <a:buNone/>
            </a:pPr>
            <a:r>
              <a:rPr lang="en"/>
              <a:t>Predict proba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757803c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757803c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interesting attribute of the random forest model is its feature importance.  This basically tells us how much weight the model gives to each of the different features for the prediction. In our model’s case, the features were department, office, and role which was split up into the four features called title for every word in the role</a:t>
            </a:r>
            <a:endParaRPr/>
          </a:p>
          <a:p>
            <a:pPr indent="0" lvl="0" marL="0" rtl="0" algn="l">
              <a:spcBef>
                <a:spcPts val="0"/>
              </a:spcBef>
              <a:spcAft>
                <a:spcPts val="0"/>
              </a:spcAft>
              <a:buClr>
                <a:schemeClr val="dk1"/>
              </a:buClr>
              <a:buSzPts val="1100"/>
              <a:buFont typeface="Arial"/>
              <a:buNone/>
            </a:pPr>
            <a:r>
              <a:rPr lang="en"/>
              <a:t>- For example, with the given sample data the office had the most weight, which means that the office feature of the dataset had the greatest effect on the random forest model's prediction (whether the account-entitlement pairing should be accepted)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6ab5d35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6ab5d35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7222c7db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7222c7db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fa940987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fa940987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6ab5d35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6ab5d35d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Along with this presentation, we created a whole Jupyter Notebook </a:t>
            </a:r>
            <a:endParaRPr/>
          </a:p>
          <a:p>
            <a:pPr indent="-298450" lvl="0" marL="457200" rtl="0" algn="l">
              <a:spcBef>
                <a:spcPts val="0"/>
              </a:spcBef>
              <a:spcAft>
                <a:spcPts val="0"/>
              </a:spcAft>
              <a:buSzPts val="1100"/>
              <a:buChar char="-"/>
            </a:pPr>
            <a:r>
              <a:rPr lang="en"/>
              <a:t>Could help HR person in charge of reviewing entitlement-account pairings because the model could be used to spit out a color indication that they can aid their judgement or if the model is robust enough, its color indication could determine whether the entitlement-account pairing should be accepted and automating this way removes human manual verification -&gt; saves money, time</a:t>
            </a:r>
            <a:endParaRPr/>
          </a:p>
          <a:p>
            <a:pPr indent="-298450" lvl="0" marL="457200" rtl="0" algn="l">
              <a:spcBef>
                <a:spcPts val="0"/>
              </a:spcBef>
              <a:spcAft>
                <a:spcPts val="0"/>
              </a:spcAft>
              <a:buSzPts val="1100"/>
              <a:buAutoNum type="arabicPeriod"/>
            </a:pPr>
            <a:r>
              <a:rPr lang="en"/>
              <a:t>Shortcomings: fake data and for rules specifically, Wordnet database used only finds semantic relationships between English words, so trying to adapt the model to other languages like French or Chinese would mean that Clearskye would have to use a different natural </a:t>
            </a:r>
            <a:r>
              <a:rPr lang="en"/>
              <a:t>language</a:t>
            </a:r>
            <a:r>
              <a:rPr lang="en"/>
              <a:t> processing library like Wordnet that works for other languages</a:t>
            </a:r>
            <a:endParaRPr/>
          </a:p>
          <a:p>
            <a:pPr indent="-298450" lvl="0" marL="457200" rtl="0" algn="l">
              <a:spcBef>
                <a:spcPts val="0"/>
              </a:spcBef>
              <a:spcAft>
                <a:spcPts val="0"/>
              </a:spcAft>
              <a:buSzPts val="1100"/>
              <a:buAutoNum type="arabicPeriod"/>
            </a:pPr>
            <a:r>
              <a:rPr lang="en"/>
              <a:t>Test the rules and ML models on more robust data - can get an </a:t>
            </a:r>
            <a:r>
              <a:rPr lang="en"/>
              <a:t>accuracy</a:t>
            </a:r>
            <a:r>
              <a:rPr lang="en"/>
              <a:t> and see how to fine tune from there. We provided tools like GridSearch and cross validation to help optimize the model once you have valid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7793540b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7793540b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6ab5d35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6ab5d35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9469d1f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9469d1f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9fa94098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fa94098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3BA3"/>
              </a:buClr>
              <a:buSzPts val="1200"/>
              <a:buFont typeface="Montserrat"/>
              <a:buChar char="●"/>
            </a:pPr>
            <a:r>
              <a:rPr lang="en" sz="1200">
                <a:solidFill>
                  <a:schemeClr val="dk1"/>
                </a:solidFill>
                <a:latin typeface="Montserrat"/>
                <a:ea typeface="Montserrat"/>
                <a:cs typeface="Montserrat"/>
                <a:sym typeface="Montserrat"/>
              </a:rPr>
              <a:t>Research about similar problems and existing approaches, see how we can apply and modify to come up with our unique solution</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RBAC (given access to entitlements based on role title)</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ABAC (given access to entitlements on a multitude of features including title, seniority, typical tasks, environment, location, etc)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ABAC is more prominent in industry, we thought it would better suit our needs so we’re going with this</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Data</a:t>
            </a:r>
            <a:endParaRPr sz="1200">
              <a:solidFill>
                <a:schemeClr val="dk1"/>
              </a:solidFill>
              <a:latin typeface="Montserrat"/>
              <a:ea typeface="Montserrat"/>
              <a:cs typeface="Montserrat"/>
              <a:sym typeface="Montserrat"/>
            </a:endParaRPr>
          </a:p>
          <a:p>
            <a:pPr indent="-304800" lvl="1" marL="9144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Got familiarized with the data</a:t>
            </a:r>
            <a:endParaRPr sz="1200">
              <a:solidFill>
                <a:schemeClr val="dk1"/>
              </a:solidFill>
              <a:latin typeface="Montserrat"/>
              <a:ea typeface="Montserrat"/>
              <a:cs typeface="Montserrat"/>
              <a:sym typeface="Montserrat"/>
            </a:endParaRPr>
          </a:p>
          <a:p>
            <a:pPr indent="-304800" lvl="1" marL="9144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Came up with 5 potentially interesting relationships within the data that we wanted to explore - for ex: location &amp; entitlement, position &amp; entitlement, etc.</a:t>
            </a:r>
            <a:endParaRPr sz="1200">
              <a:solidFill>
                <a:schemeClr val="dk1"/>
              </a:solidFill>
              <a:latin typeface="Montserrat"/>
              <a:ea typeface="Montserrat"/>
              <a:cs typeface="Montserrat"/>
              <a:sym typeface="Montserrat"/>
            </a:endParaRPr>
          </a:p>
          <a:p>
            <a:pPr indent="-304800" lvl="1" marL="9144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We used multiple metrics to clean the data, which we’ll talk about later in this presentation</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EDA</a:t>
            </a:r>
            <a:endParaRPr sz="1200">
              <a:solidFill>
                <a:schemeClr val="dk1"/>
              </a:solidFill>
              <a:latin typeface="Montserrat"/>
              <a:ea typeface="Montserrat"/>
              <a:cs typeface="Montserrat"/>
              <a:sym typeface="Montserrat"/>
            </a:endParaRPr>
          </a:p>
          <a:p>
            <a:pPr indent="-317500" lvl="1" marL="914400" rtl="0" algn="l">
              <a:spcBef>
                <a:spcPts val="0"/>
              </a:spcBef>
              <a:spcAft>
                <a:spcPts val="0"/>
              </a:spcAft>
              <a:buClr>
                <a:srgbClr val="003BA3"/>
              </a:buClr>
              <a:buSzPts val="1400"/>
              <a:buFont typeface="Montserrat"/>
              <a:buChar char="○"/>
            </a:pPr>
            <a:r>
              <a:rPr lang="en" sz="1400">
                <a:solidFill>
                  <a:schemeClr val="dk1"/>
                </a:solidFill>
                <a:latin typeface="Montserrat"/>
                <a:ea typeface="Montserrat"/>
                <a:cs typeface="Montserrat"/>
                <a:sym typeface="Montserrat"/>
              </a:rPr>
              <a:t>Analyzed data tables and created visualizations to deepen our understanding of the data</a:t>
            </a:r>
            <a:endParaRPr sz="1400">
              <a:solidFill>
                <a:schemeClr val="dk1"/>
              </a:solidFill>
              <a:latin typeface="Montserrat"/>
              <a:ea typeface="Montserrat"/>
              <a:cs typeface="Montserrat"/>
              <a:sym typeface="Montserrat"/>
            </a:endParaRPr>
          </a:p>
          <a:p>
            <a:pPr indent="-304800" lvl="1" marL="9144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We then used this understanding to create our rules, which bryce will talk about now</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6ab5d35d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6ab5d35d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4b6353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4b6353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nltk to get the “closeness” of the meaning of two words (primarily used for comparing job titles). If it returns 0, that means the words aren’t semantically similar. Move to second part, entropy-weighted frequency. Takes a naive prior distribution of how likely a member of the target entitlement is to have a matching target feature and combines it with the inverse of the entropy (1/entropy+1), as more variation in the target feature makes it less li</a:t>
            </a:r>
            <a:r>
              <a:rPr lang="en"/>
              <a:t>kely to be a good indicator of entitlement fit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b6353b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b6353b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rule is inverse of first rule. Given an entitlement and an account, we collects all the other accounts present in the data such that their feature is equal to the target account feature, then we return the proportion of accounts that have access to the entitlement. Based on this proportion, we provide a color indication corresponding to whether the given account - entitlement pair is reasonable or not reasonable. The color indications we provide are red, yellow, and green. Green and yellow suggests that the given account - entitlement pair can be accepted with green signifying a higher level of confidence, while red signifies that the account should not be given access to a certain entitlement and that this specific pairing should definitely be further investigated by HR.</a:t>
            </a:r>
            <a:endParaRPr/>
          </a:p>
          <a:p>
            <a:pPr indent="0" lvl="0" marL="0" rtl="0" algn="l">
              <a:spcBef>
                <a:spcPts val="0"/>
              </a:spcBef>
              <a:spcAft>
                <a:spcPts val="0"/>
              </a:spcAft>
              <a:buNone/>
            </a:pPr>
            <a:r>
              <a:rPr lang="en"/>
              <a:t>I’ll pass it over to Bryce again to talk about data cleaning.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6ab5d35d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6ab5d35d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Vital for </a:t>
            </a:r>
            <a:endParaRPr/>
          </a:p>
          <a:p>
            <a:pPr indent="-298450" lvl="1" marL="914400" rtl="0" algn="l">
              <a:spcBef>
                <a:spcPts val="0"/>
              </a:spcBef>
              <a:spcAft>
                <a:spcPts val="0"/>
              </a:spcAft>
              <a:buSzPts val="1100"/>
              <a:buChar char="-"/>
            </a:pPr>
            <a:r>
              <a:rPr lang="en"/>
              <a:t>Understanding data</a:t>
            </a:r>
            <a:endParaRPr/>
          </a:p>
          <a:p>
            <a:pPr indent="-298450" lvl="1" marL="914400" rtl="0" algn="l">
              <a:spcBef>
                <a:spcPts val="0"/>
              </a:spcBef>
              <a:spcAft>
                <a:spcPts val="0"/>
              </a:spcAft>
              <a:buSzPts val="1100"/>
              <a:buChar char="-"/>
            </a:pPr>
            <a:r>
              <a:rPr lang="en"/>
              <a:t>Training model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Light"/>
              <a:buChar char=""/>
              <a:defRPr sz="1400">
                <a:solidFill>
                  <a:schemeClr val="dk1"/>
                </a:solidFill>
              </a:defRPr>
            </a:lvl1pPr>
            <a:lvl2pPr indent="-317500" lvl="1" marL="914400">
              <a:spcBef>
                <a:spcPts val="0"/>
              </a:spcBef>
              <a:spcAft>
                <a:spcPts val="0"/>
              </a:spcAft>
              <a:buClr>
                <a:srgbClr val="000043"/>
              </a:buClr>
              <a:buSzPts val="1400"/>
              <a:buFont typeface="Quicksand Light"/>
              <a:buChar char="●"/>
              <a:defRPr sz="1200"/>
            </a:lvl2pPr>
            <a:lvl3pPr indent="-317500" lvl="2" marL="1371600">
              <a:spcBef>
                <a:spcPts val="1600"/>
              </a:spcBef>
              <a:spcAft>
                <a:spcPts val="0"/>
              </a:spcAft>
              <a:buClr>
                <a:srgbClr val="000043"/>
              </a:buClr>
              <a:buSzPts val="1400"/>
              <a:buFont typeface="Quicksand Light"/>
              <a:buChar char="■"/>
              <a:defRPr sz="1200"/>
            </a:lvl3pPr>
            <a:lvl4pPr indent="-317500" lvl="3" marL="1828800">
              <a:spcBef>
                <a:spcPts val="1600"/>
              </a:spcBef>
              <a:spcAft>
                <a:spcPts val="0"/>
              </a:spcAft>
              <a:buClr>
                <a:srgbClr val="000043"/>
              </a:buClr>
              <a:buSzPts val="1400"/>
              <a:buFont typeface="Quicksand Light"/>
              <a:buChar char="●"/>
              <a:defRPr sz="1200"/>
            </a:lvl4pPr>
            <a:lvl5pPr indent="-317500" lvl="4" marL="2286000">
              <a:spcBef>
                <a:spcPts val="1600"/>
              </a:spcBef>
              <a:spcAft>
                <a:spcPts val="0"/>
              </a:spcAft>
              <a:buClr>
                <a:srgbClr val="000043"/>
              </a:buClr>
              <a:buSzPts val="1400"/>
              <a:buFont typeface="Quicksand Light"/>
              <a:buChar char="○"/>
              <a:defRPr sz="1200"/>
            </a:lvl5pPr>
            <a:lvl6pPr indent="-317500" lvl="5" marL="2743200">
              <a:spcBef>
                <a:spcPts val="1600"/>
              </a:spcBef>
              <a:spcAft>
                <a:spcPts val="0"/>
              </a:spcAft>
              <a:buClr>
                <a:srgbClr val="000043"/>
              </a:buClr>
              <a:buSzPts val="1400"/>
              <a:buFont typeface="Quicksand Light"/>
              <a:buChar char="■"/>
              <a:defRPr sz="1200"/>
            </a:lvl6pPr>
            <a:lvl7pPr indent="-317500" lvl="6" marL="3200400">
              <a:spcBef>
                <a:spcPts val="1600"/>
              </a:spcBef>
              <a:spcAft>
                <a:spcPts val="0"/>
              </a:spcAft>
              <a:buClr>
                <a:srgbClr val="000043"/>
              </a:buClr>
              <a:buSzPts val="1400"/>
              <a:buFont typeface="Quicksand Light"/>
              <a:buChar char="●"/>
              <a:defRPr sz="1200"/>
            </a:lvl7pPr>
            <a:lvl8pPr indent="-317500" lvl="7" marL="3657600">
              <a:spcBef>
                <a:spcPts val="1600"/>
              </a:spcBef>
              <a:spcAft>
                <a:spcPts val="0"/>
              </a:spcAft>
              <a:buClr>
                <a:srgbClr val="000043"/>
              </a:buClr>
              <a:buSzPts val="1400"/>
              <a:buFont typeface="Quicksand Light"/>
              <a:buChar char="○"/>
              <a:defRPr sz="1200"/>
            </a:lvl8pPr>
            <a:lvl9pPr indent="-317500" lvl="8" marL="4114800">
              <a:spcBef>
                <a:spcPts val="1600"/>
              </a:spcBef>
              <a:spcAft>
                <a:spcPts val="1600"/>
              </a:spcAft>
              <a:buClr>
                <a:srgbClr val="000043"/>
              </a:buClr>
              <a:buSzPts val="1400"/>
              <a:buFont typeface="Quicksand Light"/>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Light"/>
              <a:buChar char=""/>
              <a:defRPr sz="1400">
                <a:solidFill>
                  <a:schemeClr val="dk1"/>
                </a:solidFill>
              </a:defRPr>
            </a:lvl1pPr>
            <a:lvl2pPr indent="-317500" lvl="1" marL="914400">
              <a:spcBef>
                <a:spcPts val="0"/>
              </a:spcBef>
              <a:spcAft>
                <a:spcPts val="0"/>
              </a:spcAft>
              <a:buClr>
                <a:srgbClr val="000043"/>
              </a:buClr>
              <a:buSzPts val="1400"/>
              <a:buFont typeface="Quicksand Light"/>
              <a:buChar char="●"/>
              <a:defRPr sz="1200"/>
            </a:lvl2pPr>
            <a:lvl3pPr indent="-317500" lvl="2" marL="1371600">
              <a:spcBef>
                <a:spcPts val="1600"/>
              </a:spcBef>
              <a:spcAft>
                <a:spcPts val="0"/>
              </a:spcAft>
              <a:buClr>
                <a:srgbClr val="000043"/>
              </a:buClr>
              <a:buSzPts val="1400"/>
              <a:buFont typeface="Quicksand Light"/>
              <a:buChar char="■"/>
              <a:defRPr sz="1200"/>
            </a:lvl3pPr>
            <a:lvl4pPr indent="-317500" lvl="3" marL="1828800">
              <a:spcBef>
                <a:spcPts val="1600"/>
              </a:spcBef>
              <a:spcAft>
                <a:spcPts val="0"/>
              </a:spcAft>
              <a:buClr>
                <a:srgbClr val="000043"/>
              </a:buClr>
              <a:buSzPts val="1400"/>
              <a:buFont typeface="Quicksand Light"/>
              <a:buChar char="●"/>
              <a:defRPr sz="1200"/>
            </a:lvl4pPr>
            <a:lvl5pPr indent="-317500" lvl="4" marL="2286000">
              <a:spcBef>
                <a:spcPts val="1600"/>
              </a:spcBef>
              <a:spcAft>
                <a:spcPts val="0"/>
              </a:spcAft>
              <a:buClr>
                <a:srgbClr val="000043"/>
              </a:buClr>
              <a:buSzPts val="1400"/>
              <a:buFont typeface="Quicksand Light"/>
              <a:buChar char="○"/>
              <a:defRPr sz="1200"/>
            </a:lvl5pPr>
            <a:lvl6pPr indent="-317500" lvl="5" marL="2743200">
              <a:spcBef>
                <a:spcPts val="1600"/>
              </a:spcBef>
              <a:spcAft>
                <a:spcPts val="0"/>
              </a:spcAft>
              <a:buClr>
                <a:srgbClr val="000043"/>
              </a:buClr>
              <a:buSzPts val="1400"/>
              <a:buFont typeface="Quicksand Light"/>
              <a:buChar char="■"/>
              <a:defRPr sz="1200"/>
            </a:lvl6pPr>
            <a:lvl7pPr indent="-317500" lvl="6" marL="3200400">
              <a:spcBef>
                <a:spcPts val="1600"/>
              </a:spcBef>
              <a:spcAft>
                <a:spcPts val="0"/>
              </a:spcAft>
              <a:buClr>
                <a:srgbClr val="000043"/>
              </a:buClr>
              <a:buSzPts val="1400"/>
              <a:buFont typeface="Quicksand Light"/>
              <a:buChar char="●"/>
              <a:defRPr sz="1200"/>
            </a:lvl7pPr>
            <a:lvl8pPr indent="-317500" lvl="7" marL="3657600">
              <a:spcBef>
                <a:spcPts val="1600"/>
              </a:spcBef>
              <a:spcAft>
                <a:spcPts val="0"/>
              </a:spcAft>
              <a:buClr>
                <a:srgbClr val="000043"/>
              </a:buClr>
              <a:buSzPts val="1400"/>
              <a:buFont typeface="Quicksand Light"/>
              <a:buChar char="○"/>
              <a:defRPr sz="1200"/>
            </a:lvl8pPr>
            <a:lvl9pPr indent="-317500" lvl="8" marL="4114800">
              <a:spcBef>
                <a:spcPts val="1600"/>
              </a:spcBef>
              <a:spcAft>
                <a:spcPts val="1600"/>
              </a:spcAft>
              <a:buClr>
                <a:srgbClr val="000043"/>
              </a:buClr>
              <a:buSzPts val="1400"/>
              <a:buFont typeface="Quicksand Light"/>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0.xm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1.xml"/><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comments" Target="../comments/comment12.xml"/><Relationship Id="rId4" Type="http://schemas.openxmlformats.org/officeDocument/2006/relationships/image" Target="../media/image11.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comments" Target="../comments/commen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comments" Target="../comments/commen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comments" Target="../comments/commen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comments" Target="../comments/comment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17.xml"/><Relationship Id="rId4" Type="http://schemas.openxmlformats.org/officeDocument/2006/relationships/image" Target="../media/image2.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comments" Target="../comments/comment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4.png"/><Relationship Id="rId9" Type="http://schemas.openxmlformats.org/officeDocument/2006/relationships/image" Target="../media/image3.jpg"/><Relationship Id="rId5" Type="http://schemas.openxmlformats.org/officeDocument/2006/relationships/image" Target="../media/image13.jpg"/><Relationship Id="rId6" Type="http://schemas.openxmlformats.org/officeDocument/2006/relationships/image" Target="../media/image5.jpg"/><Relationship Id="rId7" Type="http://schemas.openxmlformats.org/officeDocument/2006/relationships/image" Target="../media/image12.jpg"/><Relationship Id="rId8" Type="http://schemas.openxmlformats.org/officeDocument/2006/relationships/image" Target="../media/image4.jpg"/><Relationship Id="rId11" Type="http://schemas.openxmlformats.org/officeDocument/2006/relationships/image" Target="../media/image6.png"/><Relationship Id="rId10" Type="http://schemas.openxmlformats.org/officeDocument/2006/relationships/image" Target="../media/image1.jpg"/><Relationship Id="rId1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9.xml"/><Relationship Id="rId4" Type="http://schemas.openxmlformats.org/officeDocument/2006/relationships/image" Target="../media/image2.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8.xml"/><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8"/>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accent1"/>
                </a:solidFill>
              </a:rPr>
              <a:t>BDAB </a:t>
            </a:r>
            <a:r>
              <a:rPr lang="en">
                <a:solidFill>
                  <a:schemeClr val="dk2"/>
                </a:solidFill>
              </a:rPr>
              <a:t>x </a:t>
            </a:r>
            <a:r>
              <a:rPr lang="en">
                <a:solidFill>
                  <a:schemeClr val="accent1"/>
                </a:solidFill>
              </a:rPr>
              <a:t>ClearSkye</a:t>
            </a:r>
            <a:endParaRPr>
              <a:solidFill>
                <a:srgbClr val="4A8CFF"/>
              </a:solidFill>
            </a:endParaRPr>
          </a:p>
        </p:txBody>
      </p:sp>
      <p:sp>
        <p:nvSpPr>
          <p:cNvPr id="182" name="Google Shape;182;p28"/>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Spring 2021 Final Deliverable</a:t>
            </a:r>
            <a:endParaRPr/>
          </a:p>
          <a:p>
            <a:pPr indent="0" lvl="0" marL="0" rtl="0" algn="r">
              <a:spcBef>
                <a:spcPts val="0"/>
              </a:spcBef>
              <a:spcAft>
                <a:spcPts val="0"/>
              </a:spcAft>
              <a:buNone/>
            </a:pPr>
            <a:r>
              <a:t/>
            </a:r>
            <a:endParaRPr/>
          </a:p>
        </p:txBody>
      </p:sp>
      <p:pic>
        <p:nvPicPr>
          <p:cNvPr id="183" name="Google Shape;183;p28"/>
          <p:cNvPicPr preferRelativeResize="0"/>
          <p:nvPr/>
        </p:nvPicPr>
        <p:blipFill>
          <a:blip r:embed="rId4">
            <a:alphaModFix/>
          </a:blip>
          <a:stretch>
            <a:fillRect/>
          </a:stretch>
        </p:blipFill>
        <p:spPr>
          <a:xfrm>
            <a:off x="128425" y="4707150"/>
            <a:ext cx="1274850" cy="305725"/>
          </a:xfrm>
          <a:prstGeom prst="rect">
            <a:avLst/>
          </a:prstGeom>
          <a:noFill/>
          <a:ln>
            <a:noFill/>
          </a:ln>
        </p:spPr>
      </p:pic>
      <p:pic>
        <p:nvPicPr>
          <p:cNvPr id="184" name="Google Shape;184;p28"/>
          <p:cNvPicPr preferRelativeResize="0"/>
          <p:nvPr/>
        </p:nvPicPr>
        <p:blipFill>
          <a:blip r:embed="rId5">
            <a:alphaModFix amt="50000"/>
          </a:blip>
          <a:stretch>
            <a:fillRect/>
          </a:stretch>
        </p:blipFill>
        <p:spPr>
          <a:xfrm>
            <a:off x="7924625" y="62350"/>
            <a:ext cx="1219375" cy="72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03000" y="467625"/>
            <a:ext cx="444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Cleaning Stage</a:t>
            </a:r>
            <a:endParaRPr/>
          </a:p>
        </p:txBody>
      </p:sp>
      <p:sp>
        <p:nvSpPr>
          <p:cNvPr id="290" name="Google Shape;290;p37"/>
          <p:cNvSpPr txBox="1"/>
          <p:nvPr>
            <p:ph idx="1" type="body"/>
          </p:nvPr>
        </p:nvSpPr>
        <p:spPr>
          <a:xfrm>
            <a:off x="4852000" y="1838275"/>
            <a:ext cx="35787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Char char="-"/>
            </a:pPr>
            <a:r>
              <a:rPr lang="en" sz="2100">
                <a:solidFill>
                  <a:schemeClr val="dk1"/>
                </a:solidFill>
              </a:rPr>
              <a:t>Dropped columns containing ID hashes</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374650" lvl="0" marL="457200" rtl="0" algn="l">
              <a:spcBef>
                <a:spcPts val="0"/>
              </a:spcBef>
              <a:spcAft>
                <a:spcPts val="0"/>
              </a:spcAft>
              <a:buClr>
                <a:schemeClr val="dk1"/>
              </a:buClr>
              <a:buSzPts val="2300"/>
              <a:buChar char="-"/>
            </a:pPr>
            <a:r>
              <a:rPr lang="en" sz="2100">
                <a:solidFill>
                  <a:schemeClr val="dk1"/>
                </a:solidFill>
              </a:rPr>
              <a:t>List created with every entitlement and its corresponding accounts</a:t>
            </a:r>
            <a:endParaRPr sz="2100">
              <a:solidFill>
                <a:schemeClr val="dk1"/>
              </a:solidFill>
            </a:endParaRPr>
          </a:p>
        </p:txBody>
      </p:sp>
      <p:pic>
        <p:nvPicPr>
          <p:cNvPr id="291" name="Google Shape;291;p37"/>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292" name="Google Shape;292;p37"/>
          <p:cNvPicPr preferRelativeResize="0"/>
          <p:nvPr/>
        </p:nvPicPr>
        <p:blipFill>
          <a:blip r:embed="rId5">
            <a:alphaModFix/>
          </a:blip>
          <a:stretch>
            <a:fillRect/>
          </a:stretch>
        </p:blipFill>
        <p:spPr>
          <a:xfrm>
            <a:off x="128425" y="4707150"/>
            <a:ext cx="1274850" cy="305725"/>
          </a:xfrm>
          <a:prstGeom prst="rect">
            <a:avLst/>
          </a:prstGeom>
          <a:noFill/>
          <a:ln>
            <a:noFill/>
          </a:ln>
        </p:spPr>
      </p:pic>
      <p:sp>
        <p:nvSpPr>
          <p:cNvPr id="293" name="Google Shape;293;p37"/>
          <p:cNvSpPr/>
          <p:nvPr/>
        </p:nvSpPr>
        <p:spPr>
          <a:xfrm>
            <a:off x="164425" y="557935"/>
            <a:ext cx="125400" cy="142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128425" y="677585"/>
            <a:ext cx="209400" cy="209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128425" y="1591985"/>
            <a:ext cx="209400" cy="20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txBox="1"/>
          <p:nvPr>
            <p:ph type="title"/>
          </p:nvPr>
        </p:nvSpPr>
        <p:spPr>
          <a:xfrm>
            <a:off x="403000" y="1382025"/>
            <a:ext cx="444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9E9E"/>
                </a:solidFill>
              </a:rPr>
              <a:t>Deep</a:t>
            </a:r>
            <a:r>
              <a:rPr lang="en">
                <a:solidFill>
                  <a:srgbClr val="9E9E9E"/>
                </a:solidFill>
              </a:rPr>
              <a:t> Cleaning Stage</a:t>
            </a:r>
            <a:endParaRPr>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403000" y="1382025"/>
            <a:ext cx="444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Cleaning Stage</a:t>
            </a:r>
            <a:endParaRPr/>
          </a:p>
        </p:txBody>
      </p:sp>
      <p:sp>
        <p:nvSpPr>
          <p:cNvPr id="302" name="Google Shape;302;p38"/>
          <p:cNvSpPr txBox="1"/>
          <p:nvPr>
            <p:ph idx="1" type="body"/>
          </p:nvPr>
        </p:nvSpPr>
        <p:spPr>
          <a:xfrm>
            <a:off x="414025" y="2447875"/>
            <a:ext cx="42342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Prune columns containing only one or no values</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Split job </a:t>
            </a:r>
            <a:r>
              <a:rPr lang="en" sz="2100">
                <a:solidFill>
                  <a:schemeClr val="dk1"/>
                </a:solidFill>
              </a:rPr>
              <a:t>titles into individual words</a:t>
            </a:r>
            <a:endParaRPr sz="2100">
              <a:solidFill>
                <a:schemeClr val="dk1"/>
              </a:solidFill>
            </a:endParaRPr>
          </a:p>
        </p:txBody>
      </p:sp>
      <p:pic>
        <p:nvPicPr>
          <p:cNvPr id="303" name="Google Shape;303;p38"/>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304" name="Google Shape;304;p38"/>
          <p:cNvPicPr preferRelativeResize="0"/>
          <p:nvPr/>
        </p:nvPicPr>
        <p:blipFill>
          <a:blip r:embed="rId5">
            <a:alphaModFix/>
          </a:blip>
          <a:stretch>
            <a:fillRect/>
          </a:stretch>
        </p:blipFill>
        <p:spPr>
          <a:xfrm>
            <a:off x="128425" y="4707150"/>
            <a:ext cx="1274850" cy="305725"/>
          </a:xfrm>
          <a:prstGeom prst="rect">
            <a:avLst/>
          </a:prstGeom>
          <a:noFill/>
          <a:ln>
            <a:noFill/>
          </a:ln>
        </p:spPr>
      </p:pic>
      <p:sp>
        <p:nvSpPr>
          <p:cNvPr id="305" name="Google Shape;305;p38"/>
          <p:cNvSpPr/>
          <p:nvPr/>
        </p:nvSpPr>
        <p:spPr>
          <a:xfrm>
            <a:off x="164425" y="557935"/>
            <a:ext cx="125400" cy="142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128425" y="677585"/>
            <a:ext cx="209400" cy="20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128425" y="1591985"/>
            <a:ext cx="209400" cy="209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txBox="1"/>
          <p:nvPr>
            <p:ph type="title"/>
          </p:nvPr>
        </p:nvSpPr>
        <p:spPr>
          <a:xfrm>
            <a:off x="403000" y="467625"/>
            <a:ext cx="444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9E9E"/>
                </a:solidFill>
              </a:rPr>
              <a:t>Initial Cleaning Stage</a:t>
            </a:r>
            <a:endParaRPr>
              <a:solidFill>
                <a:srgbClr val="9E9E9E"/>
              </a:solidFill>
            </a:endParaRPr>
          </a:p>
        </p:txBody>
      </p:sp>
      <p:sp>
        <p:nvSpPr>
          <p:cNvPr id="309" name="Google Shape;309;p38"/>
          <p:cNvSpPr txBox="1"/>
          <p:nvPr>
            <p:ph idx="1" type="body"/>
          </p:nvPr>
        </p:nvSpPr>
        <p:spPr>
          <a:xfrm>
            <a:off x="4736675" y="2371675"/>
            <a:ext cx="42342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One hot encoding</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Correct N/A data</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Shorten column names</a:t>
            </a:r>
            <a:endParaRPr sz="2100">
              <a:solidFill>
                <a:schemeClr val="dk1"/>
              </a:solidFill>
            </a:endParaRPr>
          </a:p>
        </p:txBody>
      </p:sp>
      <p:pic>
        <p:nvPicPr>
          <p:cNvPr descr="Stop One-Hot Encoding Your Categorical Variables. | by Andre Ye | Towards  Data Science" id="310" name="Google Shape;310;p38"/>
          <p:cNvPicPr preferRelativeResize="0"/>
          <p:nvPr/>
        </p:nvPicPr>
        <p:blipFill rotWithShape="1">
          <a:blip r:embed="rId6">
            <a:alphaModFix/>
          </a:blip>
          <a:srcRect b="0" l="15673" r="17171" t="0"/>
          <a:stretch/>
        </p:blipFill>
        <p:spPr>
          <a:xfrm>
            <a:off x="4572025" y="231150"/>
            <a:ext cx="3397025" cy="16071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256657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Model Experimentation</a:t>
            </a:r>
            <a:endParaRPr sz="3600"/>
          </a:p>
        </p:txBody>
      </p:sp>
      <p:sp>
        <p:nvSpPr>
          <p:cNvPr id="316" name="Google Shape;316;p39"/>
          <p:cNvSpPr txBox="1"/>
          <p:nvPr>
            <p:ph idx="2" type="title"/>
          </p:nvPr>
        </p:nvSpPr>
        <p:spPr>
          <a:xfrm>
            <a:off x="393742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pic>
        <p:nvPicPr>
          <p:cNvPr id="317" name="Google Shape;317;p39"/>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318" name="Google Shape;318;p39"/>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idx="2" type="title"/>
          </p:nvPr>
        </p:nvSpPr>
        <p:spPr>
          <a:xfrm>
            <a:off x="3156725" y="2819150"/>
            <a:ext cx="28008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Classification</a:t>
            </a:r>
            <a:endParaRPr sz="2900"/>
          </a:p>
        </p:txBody>
      </p:sp>
      <p:sp>
        <p:nvSpPr>
          <p:cNvPr id="324" name="Google Shape;324;p40"/>
          <p:cNvSpPr txBox="1"/>
          <p:nvPr>
            <p:ph type="title"/>
          </p:nvPr>
        </p:nvSpPr>
        <p:spPr>
          <a:xfrm>
            <a:off x="750975" y="2819150"/>
            <a:ext cx="21642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Equation</a:t>
            </a:r>
            <a:endParaRPr/>
          </a:p>
        </p:txBody>
      </p:sp>
      <p:sp>
        <p:nvSpPr>
          <p:cNvPr id="325" name="Google Shape;325;p40"/>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1 = Yes</a:t>
            </a:r>
            <a:endParaRPr sz="1100"/>
          </a:p>
          <a:p>
            <a:pPr indent="0" lvl="0" marL="0" rtl="0" algn="ctr">
              <a:spcBef>
                <a:spcPts val="1600"/>
              </a:spcBef>
              <a:spcAft>
                <a:spcPts val="1600"/>
              </a:spcAft>
              <a:buNone/>
            </a:pPr>
            <a:r>
              <a:rPr lang="en" sz="1100"/>
              <a:t>0  = No</a:t>
            </a:r>
            <a:endParaRPr sz="1100"/>
          </a:p>
        </p:txBody>
      </p:sp>
      <p:sp>
        <p:nvSpPr>
          <p:cNvPr id="326" name="Google Shape;326;p40"/>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327" name="Google Shape;327;p40"/>
          <p:cNvSpPr txBox="1"/>
          <p:nvPr>
            <p:ph idx="5" type="title"/>
          </p:nvPr>
        </p:nvSpPr>
        <p:spPr>
          <a:xfrm>
            <a:off x="6216100" y="2819150"/>
            <a:ext cx="21642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Threshold</a:t>
            </a:r>
            <a:endParaRPr/>
          </a:p>
        </p:txBody>
      </p:sp>
      <p:sp>
        <p:nvSpPr>
          <p:cNvPr id="328" name="Google Shape;328;p40"/>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If the predicted probability is above 50%, we predict a 1</a:t>
            </a:r>
            <a:endParaRPr sz="1100"/>
          </a:p>
          <a:p>
            <a:pPr indent="0" lvl="0" marL="0" rtl="0" algn="ctr">
              <a:spcBef>
                <a:spcPts val="1600"/>
              </a:spcBef>
              <a:spcAft>
                <a:spcPts val="1600"/>
              </a:spcAft>
              <a:buNone/>
            </a:pPr>
            <a:r>
              <a:t/>
            </a:r>
            <a:endParaRPr/>
          </a:p>
        </p:txBody>
      </p:sp>
      <p:pic>
        <p:nvPicPr>
          <p:cNvPr id="329" name="Google Shape;329;p40"/>
          <p:cNvPicPr preferRelativeResize="0"/>
          <p:nvPr/>
        </p:nvPicPr>
        <p:blipFill>
          <a:blip r:embed="rId4">
            <a:alphaModFix/>
          </a:blip>
          <a:stretch>
            <a:fillRect/>
          </a:stretch>
        </p:blipFill>
        <p:spPr>
          <a:xfrm>
            <a:off x="574225" y="3532450"/>
            <a:ext cx="2582500" cy="504700"/>
          </a:xfrm>
          <a:prstGeom prst="rect">
            <a:avLst/>
          </a:prstGeom>
          <a:noFill/>
          <a:ln>
            <a:noFill/>
          </a:ln>
        </p:spPr>
      </p:pic>
      <p:pic>
        <p:nvPicPr>
          <p:cNvPr id="330" name="Google Shape;330;p40"/>
          <p:cNvPicPr preferRelativeResize="0"/>
          <p:nvPr/>
        </p:nvPicPr>
        <p:blipFill>
          <a:blip r:embed="rId5">
            <a:alphaModFix/>
          </a:blip>
          <a:stretch>
            <a:fillRect/>
          </a:stretch>
        </p:blipFill>
        <p:spPr>
          <a:xfrm>
            <a:off x="2682113" y="1133100"/>
            <a:ext cx="3779562" cy="1410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1"/>
          <p:cNvPicPr preferRelativeResize="0"/>
          <p:nvPr/>
        </p:nvPicPr>
        <p:blipFill>
          <a:blip r:embed="rId4">
            <a:alphaModFix/>
          </a:blip>
          <a:stretch>
            <a:fillRect/>
          </a:stretch>
        </p:blipFill>
        <p:spPr>
          <a:xfrm>
            <a:off x="4626600" y="366525"/>
            <a:ext cx="4365001" cy="2036524"/>
          </a:xfrm>
          <a:prstGeom prst="rect">
            <a:avLst/>
          </a:prstGeom>
          <a:noFill/>
          <a:ln cap="flat" cmpd="sng" w="9525">
            <a:solidFill>
              <a:schemeClr val="dk2"/>
            </a:solidFill>
            <a:prstDash val="solid"/>
            <a:round/>
            <a:headEnd len="sm" w="sm" type="none"/>
            <a:tailEnd len="sm" w="sm" type="none"/>
          </a:ln>
        </p:spPr>
      </p:pic>
      <p:sp>
        <p:nvSpPr>
          <p:cNvPr id="336" name="Google Shape;336;p41"/>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337" name="Google Shape;337;p41"/>
          <p:cNvSpPr txBox="1"/>
          <p:nvPr>
            <p:ph idx="1" type="subTitle"/>
          </p:nvPr>
        </p:nvSpPr>
        <p:spPr>
          <a:xfrm>
            <a:off x="717800" y="1255775"/>
            <a:ext cx="3935700" cy="339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Group of Decision Trees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Random Features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Majority Rule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p:nvPr/>
        </p:nvSpPr>
        <p:spPr>
          <a:xfrm>
            <a:off x="5089900" y="3266400"/>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5089900" y="1633725"/>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p:nvPr/>
        </p:nvSpPr>
        <p:spPr>
          <a:xfrm>
            <a:off x="1643775" y="3266400"/>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p:nvPr/>
        </p:nvSpPr>
        <p:spPr>
          <a:xfrm>
            <a:off x="1643775" y="1633725"/>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
          <p:cNvSpPr/>
          <p:nvPr/>
        </p:nvSpPr>
        <p:spPr>
          <a:xfrm>
            <a:off x="5089825" y="2938650"/>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
          <p:cNvSpPr/>
          <p:nvPr/>
        </p:nvSpPr>
        <p:spPr>
          <a:xfrm>
            <a:off x="5089900" y="1293525"/>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2"/>
          <p:cNvSpPr/>
          <p:nvPr/>
        </p:nvSpPr>
        <p:spPr>
          <a:xfrm>
            <a:off x="1643775" y="2938650"/>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
          <p:cNvSpPr/>
          <p:nvPr/>
        </p:nvSpPr>
        <p:spPr>
          <a:xfrm>
            <a:off x="1643775" y="1293525"/>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2"/>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and Cons</a:t>
            </a:r>
            <a:endParaRPr/>
          </a:p>
        </p:txBody>
      </p:sp>
      <p:sp>
        <p:nvSpPr>
          <p:cNvPr id="351" name="Google Shape;351;p42"/>
          <p:cNvSpPr txBox="1"/>
          <p:nvPr>
            <p:ph idx="1" type="subTitle"/>
          </p:nvPr>
        </p:nvSpPr>
        <p:spPr>
          <a:xfrm>
            <a:off x="1802075"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Logistic Regression</a:t>
            </a:r>
            <a:endParaRPr/>
          </a:p>
        </p:txBody>
      </p:sp>
      <p:sp>
        <p:nvSpPr>
          <p:cNvPr id="352" name="Google Shape;352;p42"/>
          <p:cNvSpPr txBox="1"/>
          <p:nvPr>
            <p:ph idx="2" type="subTitle"/>
          </p:nvPr>
        </p:nvSpPr>
        <p:spPr>
          <a:xfrm>
            <a:off x="1802075" y="1744350"/>
            <a:ext cx="2480700" cy="87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Easy to understand, quicker to train</a:t>
            </a:r>
            <a:endParaRPr sz="1100"/>
          </a:p>
          <a:p>
            <a:pPr indent="-298450" lvl="0" marL="457200" rtl="0" algn="l">
              <a:spcBef>
                <a:spcPts val="0"/>
              </a:spcBef>
              <a:spcAft>
                <a:spcPts val="0"/>
              </a:spcAft>
              <a:buSzPts val="1100"/>
              <a:buChar char="●"/>
            </a:pPr>
            <a:r>
              <a:rPr lang="en" sz="1100"/>
              <a:t>Good accuracy for simple models</a:t>
            </a:r>
            <a:endParaRPr sz="1100"/>
          </a:p>
        </p:txBody>
      </p:sp>
      <p:sp>
        <p:nvSpPr>
          <p:cNvPr id="353" name="Google Shape;353;p42"/>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a:t>
            </a:r>
            <a:endParaRPr/>
          </a:p>
        </p:txBody>
      </p:sp>
      <p:sp>
        <p:nvSpPr>
          <p:cNvPr id="354" name="Google Shape;354;p42"/>
          <p:cNvSpPr/>
          <p:nvPr/>
        </p:nvSpPr>
        <p:spPr>
          <a:xfrm>
            <a:off x="1048050" y="1296475"/>
            <a:ext cx="406200" cy="145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1048125" y="2939400"/>
            <a:ext cx="406200" cy="145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txBox="1"/>
          <p:nvPr>
            <p:ph idx="9" type="subTitle"/>
          </p:nvPr>
        </p:nvSpPr>
        <p:spPr>
          <a:xfrm rot="-5400803">
            <a:off x="609166" y="1779625"/>
            <a:ext cx="12840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Strengths</a:t>
            </a:r>
            <a:endParaRPr sz="1600"/>
          </a:p>
        </p:txBody>
      </p:sp>
      <p:sp>
        <p:nvSpPr>
          <p:cNvPr id="357" name="Google Shape;357;p42"/>
          <p:cNvSpPr txBox="1"/>
          <p:nvPr>
            <p:ph idx="13" type="subTitle"/>
          </p:nvPr>
        </p:nvSpPr>
        <p:spPr>
          <a:xfrm rot="-5400000">
            <a:off x="652275" y="3422400"/>
            <a:ext cx="12843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Weaknesses</a:t>
            </a:r>
            <a:endParaRPr sz="1300"/>
          </a:p>
        </p:txBody>
      </p:sp>
      <p:sp>
        <p:nvSpPr>
          <p:cNvPr id="358" name="Google Shape;358;p42"/>
          <p:cNvSpPr txBox="1"/>
          <p:nvPr>
            <p:ph idx="2" type="subTitle"/>
          </p:nvPr>
        </p:nvSpPr>
        <p:spPr>
          <a:xfrm>
            <a:off x="1802075" y="3344550"/>
            <a:ext cx="2480700" cy="87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Not as accurate for more complex relationships</a:t>
            </a:r>
            <a:endParaRPr sz="1100"/>
          </a:p>
          <a:p>
            <a:pPr indent="-298450" lvl="0" marL="457200" rtl="0" algn="l">
              <a:spcBef>
                <a:spcPts val="0"/>
              </a:spcBef>
              <a:spcAft>
                <a:spcPts val="0"/>
              </a:spcAft>
              <a:buSzPts val="1100"/>
              <a:buChar char="●"/>
            </a:pPr>
            <a:r>
              <a:rPr lang="en" sz="1100"/>
              <a:t>Assumed log linearity between features</a:t>
            </a:r>
            <a:endParaRPr sz="1100"/>
          </a:p>
        </p:txBody>
      </p:sp>
      <p:sp>
        <p:nvSpPr>
          <p:cNvPr id="359" name="Google Shape;359;p42"/>
          <p:cNvSpPr txBox="1"/>
          <p:nvPr>
            <p:ph idx="2" type="subTitle"/>
          </p:nvPr>
        </p:nvSpPr>
        <p:spPr>
          <a:xfrm>
            <a:off x="5243350" y="1744350"/>
            <a:ext cx="2480700" cy="87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Can do well with both linear and nonlinear relationships</a:t>
            </a:r>
            <a:endParaRPr sz="1100"/>
          </a:p>
          <a:p>
            <a:pPr indent="-298450" lvl="0" marL="457200" rtl="0" algn="l">
              <a:spcBef>
                <a:spcPts val="0"/>
              </a:spcBef>
              <a:spcAft>
                <a:spcPts val="0"/>
              </a:spcAft>
              <a:buSzPts val="1100"/>
              <a:buChar char="●"/>
            </a:pPr>
            <a:r>
              <a:rPr lang="en" sz="1100"/>
              <a:t>Generally provides a high accuracy</a:t>
            </a:r>
            <a:endParaRPr sz="1100"/>
          </a:p>
        </p:txBody>
      </p:sp>
      <p:sp>
        <p:nvSpPr>
          <p:cNvPr id="360" name="Google Shape;360;p42"/>
          <p:cNvSpPr txBox="1"/>
          <p:nvPr>
            <p:ph idx="2" type="subTitle"/>
          </p:nvPr>
        </p:nvSpPr>
        <p:spPr>
          <a:xfrm>
            <a:off x="5232175" y="3390750"/>
            <a:ext cx="2480700" cy="87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Harder to interpret</a:t>
            </a:r>
            <a:endParaRPr sz="1100"/>
          </a:p>
          <a:p>
            <a:pPr indent="-298450" lvl="0" marL="457200" rtl="0" algn="l">
              <a:spcBef>
                <a:spcPts val="0"/>
              </a:spcBef>
              <a:spcAft>
                <a:spcPts val="0"/>
              </a:spcAft>
              <a:buSzPts val="1100"/>
              <a:buChar char="●"/>
            </a:pPr>
            <a:r>
              <a:rPr lang="en" sz="1100"/>
              <a:t>Takes longer to train</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100075" y="1631700"/>
            <a:ext cx="5559000" cy="109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It can be a good idea to combine the two models</a:t>
            </a:r>
            <a:endParaRPr/>
          </a:p>
        </p:txBody>
      </p:sp>
      <p:sp>
        <p:nvSpPr>
          <p:cNvPr id="366" name="Google Shape;366;p43"/>
          <p:cNvSpPr txBox="1"/>
          <p:nvPr>
            <p:ph idx="1" type="subTitle"/>
          </p:nvPr>
        </p:nvSpPr>
        <p:spPr>
          <a:xfrm>
            <a:off x="3958675" y="2726700"/>
            <a:ext cx="4700700" cy="109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Depending on the linearity between the features and the entitlements for each company, the logistic regression and random forest models can compensate for each others’ </a:t>
            </a:r>
            <a:r>
              <a:rPr lang="en"/>
              <a:t>weaknesses</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Feature Importance</a:t>
            </a:r>
            <a:endParaRPr/>
          </a:p>
        </p:txBody>
      </p:sp>
      <p:sp>
        <p:nvSpPr>
          <p:cNvPr id="372" name="Google Shape;372;p44"/>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function get RF_FeatureImportance displays the relevant importance of each feature to the </a:t>
            </a:r>
            <a:r>
              <a:rPr lang="en"/>
              <a:t>model</a:t>
            </a:r>
            <a:r>
              <a:rPr lang="en"/>
              <a:t>. </a:t>
            </a:r>
            <a:endParaRPr/>
          </a:p>
        </p:txBody>
      </p:sp>
      <p:pic>
        <p:nvPicPr>
          <p:cNvPr id="373" name="Google Shape;373;p44"/>
          <p:cNvPicPr preferRelativeResize="0"/>
          <p:nvPr/>
        </p:nvPicPr>
        <p:blipFill rotWithShape="1">
          <a:blip r:embed="rId4">
            <a:alphaModFix/>
          </a:blip>
          <a:srcRect b="0" l="1487" r="0" t="0"/>
          <a:stretch/>
        </p:blipFill>
        <p:spPr>
          <a:xfrm>
            <a:off x="4471400" y="3492800"/>
            <a:ext cx="3625350" cy="1419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256657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Fine Tuning</a:t>
            </a:r>
            <a:endParaRPr sz="3600"/>
          </a:p>
        </p:txBody>
      </p:sp>
      <p:sp>
        <p:nvSpPr>
          <p:cNvPr id="379" name="Google Shape;379;p45"/>
          <p:cNvSpPr txBox="1"/>
          <p:nvPr>
            <p:ph idx="2" type="title"/>
          </p:nvPr>
        </p:nvSpPr>
        <p:spPr>
          <a:xfrm>
            <a:off x="393742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pic>
        <p:nvPicPr>
          <p:cNvPr id="380" name="Google Shape;380;p45"/>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381" name="Google Shape;381;p45"/>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Validation</a:t>
            </a:r>
            <a:endParaRPr/>
          </a:p>
        </p:txBody>
      </p:sp>
      <p:sp>
        <p:nvSpPr>
          <p:cNvPr id="387" name="Google Shape;387;p46"/>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GridSearchCV</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Currently tuning MaxFeatures parameter</a:t>
            </a:r>
            <a:endParaRPr/>
          </a:p>
          <a:p>
            <a:pPr indent="0" lvl="0" marL="457200" rtl="0" algn="l">
              <a:spcBef>
                <a:spcPts val="1600"/>
              </a:spcBef>
              <a:spcAft>
                <a:spcPts val="0"/>
              </a:spcAft>
              <a:buNone/>
            </a:pPr>
            <a:r>
              <a:rPr lang="en"/>
              <a:t> </a:t>
            </a:r>
            <a:endParaRPr/>
          </a:p>
          <a:p>
            <a:pPr indent="-317500" lvl="0" marL="457200" rtl="0" algn="l">
              <a:spcBef>
                <a:spcPts val="1600"/>
              </a:spcBef>
              <a:spcAft>
                <a:spcPts val="0"/>
              </a:spcAft>
              <a:buSzPts val="1400"/>
              <a:buChar char="●"/>
            </a:pPr>
            <a:r>
              <a:rPr lang="en"/>
              <a:t>Other features to tune include number of leaves, </a:t>
            </a:r>
            <a:r>
              <a:rPr lang="en"/>
              <a:t>sample</a:t>
            </a:r>
            <a:r>
              <a:rPr lang="en"/>
              <a:t> depth, and number of estimators</a:t>
            </a:r>
            <a:endParaRPr/>
          </a:p>
          <a:p>
            <a:pPr indent="-317500" lvl="1" marL="914400" rtl="0" algn="l">
              <a:spcBef>
                <a:spcPts val="0"/>
              </a:spcBef>
              <a:spcAft>
                <a:spcPts val="0"/>
              </a:spcAft>
              <a:buSzPts val="1400"/>
              <a:buChar char="○"/>
            </a:pPr>
            <a:r>
              <a:rPr lang="en"/>
              <a:t>Increased training time</a:t>
            </a:r>
            <a:endParaRPr/>
          </a:p>
        </p:txBody>
      </p:sp>
      <p:pic>
        <p:nvPicPr>
          <p:cNvPr id="388" name="Google Shape;388;p46"/>
          <p:cNvPicPr preferRelativeResize="0"/>
          <p:nvPr/>
        </p:nvPicPr>
        <p:blipFill>
          <a:blip r:embed="rId4">
            <a:alphaModFix/>
          </a:blip>
          <a:stretch>
            <a:fillRect/>
          </a:stretch>
        </p:blipFill>
        <p:spPr>
          <a:xfrm>
            <a:off x="5554700" y="232475"/>
            <a:ext cx="3318501" cy="19951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670975" y="21000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90" name="Google Shape;190;p29"/>
          <p:cNvSpPr txBox="1"/>
          <p:nvPr>
            <p:ph idx="1" type="subTitle"/>
          </p:nvPr>
        </p:nvSpPr>
        <p:spPr>
          <a:xfrm>
            <a:off x="872825" y="2262981"/>
            <a:ext cx="1643700" cy="25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Ahmed Baqai</a:t>
            </a:r>
            <a:endParaRPr sz="1600"/>
          </a:p>
        </p:txBody>
      </p:sp>
      <p:sp>
        <p:nvSpPr>
          <p:cNvPr id="191" name="Google Shape;191;p29"/>
          <p:cNvSpPr txBox="1"/>
          <p:nvPr>
            <p:ph idx="2" type="subTitle"/>
          </p:nvPr>
        </p:nvSpPr>
        <p:spPr>
          <a:xfrm>
            <a:off x="872825" y="2522482"/>
            <a:ext cx="1643700" cy="4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Project Manager</a:t>
            </a:r>
            <a:endParaRPr i="1" sz="1200"/>
          </a:p>
        </p:txBody>
      </p:sp>
      <p:pic>
        <p:nvPicPr>
          <p:cNvPr id="192" name="Google Shape;192;p29"/>
          <p:cNvPicPr preferRelativeResize="0"/>
          <p:nvPr/>
        </p:nvPicPr>
        <p:blipFill rotWithShape="1">
          <a:blip r:embed="rId4">
            <a:alphaModFix/>
          </a:blip>
          <a:srcRect b="0" l="4329" r="4338" t="0"/>
          <a:stretch/>
        </p:blipFill>
        <p:spPr>
          <a:xfrm>
            <a:off x="1081925" y="1072975"/>
            <a:ext cx="1225500" cy="1159200"/>
          </a:xfrm>
          <a:prstGeom prst="ellipse">
            <a:avLst/>
          </a:prstGeom>
          <a:noFill/>
          <a:ln>
            <a:noFill/>
          </a:ln>
        </p:spPr>
      </p:pic>
      <p:sp>
        <p:nvSpPr>
          <p:cNvPr id="193" name="Google Shape;193;p29"/>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ph idx="1" type="subTitle"/>
          </p:nvPr>
        </p:nvSpPr>
        <p:spPr>
          <a:xfrm>
            <a:off x="2584973" y="2262972"/>
            <a:ext cx="1986900" cy="25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Arshia Singhani</a:t>
            </a:r>
            <a:endParaRPr sz="1600"/>
          </a:p>
        </p:txBody>
      </p:sp>
      <p:sp>
        <p:nvSpPr>
          <p:cNvPr id="195" name="Google Shape;195;p29"/>
          <p:cNvSpPr txBox="1"/>
          <p:nvPr>
            <p:ph idx="2" type="subTitle"/>
          </p:nvPr>
        </p:nvSpPr>
        <p:spPr>
          <a:xfrm>
            <a:off x="2756392" y="2522482"/>
            <a:ext cx="1643700" cy="4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Project Manager</a:t>
            </a:r>
            <a:endParaRPr i="1" sz="1200"/>
          </a:p>
        </p:txBody>
      </p:sp>
      <p:sp>
        <p:nvSpPr>
          <p:cNvPr id="196" name="Google Shape;196;p29"/>
          <p:cNvSpPr txBox="1"/>
          <p:nvPr>
            <p:ph idx="1" type="subTitle"/>
          </p:nvPr>
        </p:nvSpPr>
        <p:spPr>
          <a:xfrm>
            <a:off x="4712699" y="2262981"/>
            <a:ext cx="1643700" cy="25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Bryce Fang</a:t>
            </a:r>
            <a:endParaRPr sz="1600"/>
          </a:p>
        </p:txBody>
      </p:sp>
      <p:sp>
        <p:nvSpPr>
          <p:cNvPr id="197" name="Google Shape;197;p29"/>
          <p:cNvSpPr txBox="1"/>
          <p:nvPr>
            <p:ph idx="2" type="subTitle"/>
          </p:nvPr>
        </p:nvSpPr>
        <p:spPr>
          <a:xfrm>
            <a:off x="4686137" y="2522482"/>
            <a:ext cx="1643700" cy="4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Consultant</a:t>
            </a:r>
            <a:endParaRPr i="1" sz="1200"/>
          </a:p>
        </p:txBody>
      </p:sp>
      <p:sp>
        <p:nvSpPr>
          <p:cNvPr id="198" name="Google Shape;198;p29"/>
          <p:cNvSpPr txBox="1"/>
          <p:nvPr>
            <p:ph idx="1" type="subTitle"/>
          </p:nvPr>
        </p:nvSpPr>
        <p:spPr>
          <a:xfrm>
            <a:off x="6642464" y="2262981"/>
            <a:ext cx="1643700" cy="259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Ethan Shedd</a:t>
            </a:r>
            <a:endParaRPr sz="1600"/>
          </a:p>
        </p:txBody>
      </p:sp>
      <p:sp>
        <p:nvSpPr>
          <p:cNvPr id="199" name="Google Shape;199;p29"/>
          <p:cNvSpPr txBox="1"/>
          <p:nvPr>
            <p:ph idx="2" type="subTitle"/>
          </p:nvPr>
        </p:nvSpPr>
        <p:spPr>
          <a:xfrm>
            <a:off x="6669025" y="2522482"/>
            <a:ext cx="1643700" cy="45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Consultant</a:t>
            </a:r>
            <a:endParaRPr i="1" sz="1200"/>
          </a:p>
        </p:txBody>
      </p:sp>
      <p:sp>
        <p:nvSpPr>
          <p:cNvPr id="200" name="Google Shape;200;p29"/>
          <p:cNvSpPr txBox="1"/>
          <p:nvPr>
            <p:ph idx="1" type="subTitle"/>
          </p:nvPr>
        </p:nvSpPr>
        <p:spPr>
          <a:xfrm>
            <a:off x="1657825" y="4440600"/>
            <a:ext cx="1834500" cy="2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Justin Wong</a:t>
            </a:r>
            <a:endParaRPr sz="1600"/>
          </a:p>
        </p:txBody>
      </p:sp>
      <p:sp>
        <p:nvSpPr>
          <p:cNvPr id="201" name="Google Shape;201;p29"/>
          <p:cNvSpPr txBox="1"/>
          <p:nvPr>
            <p:ph idx="2" type="subTitle"/>
          </p:nvPr>
        </p:nvSpPr>
        <p:spPr>
          <a:xfrm>
            <a:off x="1834475" y="4694216"/>
            <a:ext cx="15918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Consultant</a:t>
            </a:r>
            <a:endParaRPr i="1" sz="1200"/>
          </a:p>
        </p:txBody>
      </p:sp>
      <p:sp>
        <p:nvSpPr>
          <p:cNvPr id="202" name="Google Shape;202;p29"/>
          <p:cNvSpPr txBox="1"/>
          <p:nvPr>
            <p:ph idx="1" type="subTitle"/>
          </p:nvPr>
        </p:nvSpPr>
        <p:spPr>
          <a:xfrm>
            <a:off x="3569765" y="4440594"/>
            <a:ext cx="1923600" cy="2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Kaitlyn Zhang</a:t>
            </a:r>
            <a:endParaRPr sz="1600"/>
          </a:p>
        </p:txBody>
      </p:sp>
      <p:sp>
        <p:nvSpPr>
          <p:cNvPr id="203" name="Google Shape;203;p29"/>
          <p:cNvSpPr txBox="1"/>
          <p:nvPr>
            <p:ph idx="2" type="subTitle"/>
          </p:nvPr>
        </p:nvSpPr>
        <p:spPr>
          <a:xfrm>
            <a:off x="3735747" y="4694216"/>
            <a:ext cx="15918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Consultant</a:t>
            </a:r>
            <a:endParaRPr i="1" sz="1200"/>
          </a:p>
        </p:txBody>
      </p:sp>
      <p:sp>
        <p:nvSpPr>
          <p:cNvPr id="204" name="Google Shape;204;p29"/>
          <p:cNvSpPr txBox="1"/>
          <p:nvPr>
            <p:ph idx="1" type="subTitle"/>
          </p:nvPr>
        </p:nvSpPr>
        <p:spPr>
          <a:xfrm>
            <a:off x="5380625" y="4440600"/>
            <a:ext cx="2225400" cy="2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Surya Mamidyala</a:t>
            </a:r>
            <a:endParaRPr sz="1600"/>
          </a:p>
        </p:txBody>
      </p:sp>
      <p:sp>
        <p:nvSpPr>
          <p:cNvPr id="205" name="Google Shape;205;p29"/>
          <p:cNvSpPr txBox="1"/>
          <p:nvPr>
            <p:ph idx="2" type="subTitle"/>
          </p:nvPr>
        </p:nvSpPr>
        <p:spPr>
          <a:xfrm>
            <a:off x="5697427" y="4642900"/>
            <a:ext cx="15918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t>Consultant</a:t>
            </a:r>
            <a:endParaRPr i="1" sz="1200"/>
          </a:p>
        </p:txBody>
      </p:sp>
      <p:pic>
        <p:nvPicPr>
          <p:cNvPr id="206" name="Google Shape;206;p29"/>
          <p:cNvPicPr preferRelativeResize="0"/>
          <p:nvPr/>
        </p:nvPicPr>
        <p:blipFill rotWithShape="1">
          <a:blip r:embed="rId5">
            <a:alphaModFix/>
          </a:blip>
          <a:srcRect b="0" l="16188" r="16188" t="0"/>
          <a:stretch/>
        </p:blipFill>
        <p:spPr>
          <a:xfrm>
            <a:off x="2863150" y="1048400"/>
            <a:ext cx="1225500" cy="1208400"/>
          </a:xfrm>
          <a:prstGeom prst="ellipse">
            <a:avLst/>
          </a:prstGeom>
          <a:noFill/>
          <a:ln>
            <a:noFill/>
          </a:ln>
          <a:effectLst>
            <a:outerShdw blurRad="57150" rotWithShape="0" algn="bl" dir="5400000" dist="19050">
              <a:srgbClr val="000000">
                <a:alpha val="50000"/>
              </a:srgbClr>
            </a:outerShdw>
          </a:effectLst>
        </p:spPr>
      </p:pic>
      <p:pic>
        <p:nvPicPr>
          <p:cNvPr id="207" name="Google Shape;207;p29"/>
          <p:cNvPicPr preferRelativeResize="0"/>
          <p:nvPr/>
        </p:nvPicPr>
        <p:blipFill rotWithShape="1">
          <a:blip r:embed="rId6">
            <a:alphaModFix/>
          </a:blip>
          <a:srcRect b="40205" l="19163" r="19157" t="20911"/>
          <a:stretch/>
        </p:blipFill>
        <p:spPr>
          <a:xfrm>
            <a:off x="4921800" y="1072975"/>
            <a:ext cx="1225500" cy="1159200"/>
          </a:xfrm>
          <a:prstGeom prst="ellipse">
            <a:avLst/>
          </a:prstGeom>
          <a:noFill/>
          <a:ln>
            <a:noFill/>
          </a:ln>
        </p:spPr>
      </p:pic>
      <p:pic>
        <p:nvPicPr>
          <p:cNvPr id="208" name="Google Shape;208;p29"/>
          <p:cNvPicPr preferRelativeResize="0"/>
          <p:nvPr/>
        </p:nvPicPr>
        <p:blipFill rotWithShape="1">
          <a:blip r:embed="rId7">
            <a:alphaModFix/>
          </a:blip>
          <a:srcRect b="35437" l="15345" r="22975" t="20805"/>
          <a:stretch/>
        </p:blipFill>
        <p:spPr>
          <a:xfrm>
            <a:off x="6769200" y="1072975"/>
            <a:ext cx="1225500" cy="1159200"/>
          </a:xfrm>
          <a:prstGeom prst="ellipse">
            <a:avLst/>
          </a:prstGeom>
          <a:noFill/>
          <a:ln>
            <a:noFill/>
          </a:ln>
        </p:spPr>
      </p:pic>
      <p:pic>
        <p:nvPicPr>
          <p:cNvPr id="209" name="Google Shape;209;p29"/>
          <p:cNvPicPr preferRelativeResize="0"/>
          <p:nvPr/>
        </p:nvPicPr>
        <p:blipFill rotWithShape="1">
          <a:blip r:embed="rId8">
            <a:alphaModFix/>
          </a:blip>
          <a:srcRect b="0" l="4987" r="4987" t="0"/>
          <a:stretch/>
        </p:blipFill>
        <p:spPr>
          <a:xfrm>
            <a:off x="1962325" y="3233038"/>
            <a:ext cx="1225500" cy="1159200"/>
          </a:xfrm>
          <a:prstGeom prst="ellipse">
            <a:avLst/>
          </a:prstGeom>
          <a:noFill/>
          <a:ln>
            <a:noFill/>
          </a:ln>
        </p:spPr>
      </p:pic>
      <p:pic>
        <p:nvPicPr>
          <p:cNvPr id="210" name="Google Shape;210;p29"/>
          <p:cNvPicPr preferRelativeResize="0"/>
          <p:nvPr/>
        </p:nvPicPr>
        <p:blipFill rotWithShape="1">
          <a:blip r:embed="rId9">
            <a:alphaModFix/>
          </a:blip>
          <a:srcRect b="2705" l="0" r="0" t="2705"/>
          <a:stretch/>
        </p:blipFill>
        <p:spPr>
          <a:xfrm>
            <a:off x="3896250" y="3258688"/>
            <a:ext cx="1225500" cy="1159200"/>
          </a:xfrm>
          <a:prstGeom prst="ellipse">
            <a:avLst/>
          </a:prstGeom>
          <a:noFill/>
          <a:ln>
            <a:noFill/>
          </a:ln>
        </p:spPr>
      </p:pic>
      <p:pic>
        <p:nvPicPr>
          <p:cNvPr id="211" name="Google Shape;211;p29"/>
          <p:cNvPicPr preferRelativeResize="0"/>
          <p:nvPr/>
        </p:nvPicPr>
        <p:blipFill rotWithShape="1">
          <a:blip r:embed="rId10">
            <a:alphaModFix/>
          </a:blip>
          <a:srcRect b="2705" l="0" r="0" t="2705"/>
          <a:stretch/>
        </p:blipFill>
        <p:spPr>
          <a:xfrm>
            <a:off x="5880575" y="3233025"/>
            <a:ext cx="1225500" cy="1159200"/>
          </a:xfrm>
          <a:prstGeom prst="ellipse">
            <a:avLst/>
          </a:prstGeom>
          <a:noFill/>
          <a:ln>
            <a:noFill/>
          </a:ln>
        </p:spPr>
      </p:pic>
      <p:pic>
        <p:nvPicPr>
          <p:cNvPr id="212" name="Google Shape;212;p29"/>
          <p:cNvPicPr preferRelativeResize="0"/>
          <p:nvPr/>
        </p:nvPicPr>
        <p:blipFill>
          <a:blip r:embed="rId11">
            <a:alphaModFix/>
          </a:blip>
          <a:stretch>
            <a:fillRect/>
          </a:stretch>
        </p:blipFill>
        <p:spPr>
          <a:xfrm>
            <a:off x="128425" y="4707150"/>
            <a:ext cx="1274850" cy="305725"/>
          </a:xfrm>
          <a:prstGeom prst="rect">
            <a:avLst/>
          </a:prstGeom>
          <a:noFill/>
          <a:ln>
            <a:noFill/>
          </a:ln>
        </p:spPr>
      </p:pic>
      <p:pic>
        <p:nvPicPr>
          <p:cNvPr id="213" name="Google Shape;213;p29"/>
          <p:cNvPicPr preferRelativeResize="0"/>
          <p:nvPr/>
        </p:nvPicPr>
        <p:blipFill>
          <a:blip r:embed="rId12">
            <a:alphaModFix amt="50000"/>
          </a:blip>
          <a:stretch>
            <a:fillRect/>
          </a:stretch>
        </p:blipFill>
        <p:spPr>
          <a:xfrm>
            <a:off x="7924625" y="62350"/>
            <a:ext cx="1219375" cy="72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256657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Next Steps</a:t>
            </a:r>
            <a:endParaRPr sz="3600"/>
          </a:p>
        </p:txBody>
      </p:sp>
      <p:sp>
        <p:nvSpPr>
          <p:cNvPr id="394" name="Google Shape;394;p47"/>
          <p:cNvSpPr txBox="1"/>
          <p:nvPr>
            <p:ph idx="2" type="title"/>
          </p:nvPr>
        </p:nvSpPr>
        <p:spPr>
          <a:xfrm>
            <a:off x="393742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pic>
        <p:nvPicPr>
          <p:cNvPr id="395" name="Google Shape;395;p47"/>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396" name="Google Shape;396;p47"/>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idx="2" type="title"/>
          </p:nvPr>
        </p:nvSpPr>
        <p:spPr>
          <a:xfrm>
            <a:off x="2896500" y="2842225"/>
            <a:ext cx="57627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219" name="Google Shape;219;p30"/>
          <p:cNvSpPr txBox="1"/>
          <p:nvPr>
            <p:ph idx="4" type="ctrTitle"/>
          </p:nvPr>
        </p:nvSpPr>
        <p:spPr>
          <a:xfrm>
            <a:off x="2218250" y="1301375"/>
            <a:ext cx="4707300" cy="3364200"/>
          </a:xfrm>
          <a:prstGeom prst="rect">
            <a:avLst/>
          </a:prstGeom>
        </p:spPr>
        <p:txBody>
          <a:bodyPr anchorCtr="0" anchor="t" bIns="91425" lIns="91425" spcFirstLastPara="1" rIns="91425" wrap="square" tIns="91425">
            <a:noAutofit/>
          </a:bodyPr>
          <a:lstStyle/>
          <a:p>
            <a:pPr indent="0" lvl="0" marL="0" rtl="0" algn="ctr">
              <a:lnSpc>
                <a:spcPct val="170000"/>
              </a:lnSpc>
              <a:spcBef>
                <a:spcPts val="0"/>
              </a:spcBef>
              <a:spcAft>
                <a:spcPts val="0"/>
              </a:spcAft>
              <a:buNone/>
            </a:pPr>
            <a:r>
              <a:rPr lang="en">
                <a:solidFill>
                  <a:schemeClr val="dk2"/>
                </a:solidFill>
              </a:rPr>
              <a:t>01. </a:t>
            </a:r>
            <a:r>
              <a:rPr lang="en">
                <a:solidFill>
                  <a:schemeClr val="dk2"/>
                </a:solidFill>
              </a:rPr>
              <a:t>Initial Exploration</a:t>
            </a:r>
            <a:endParaRPr>
              <a:solidFill>
                <a:schemeClr val="dk2"/>
              </a:solidFill>
            </a:endParaRPr>
          </a:p>
          <a:p>
            <a:pPr indent="0" lvl="0" marL="0" rtl="0" algn="ctr">
              <a:lnSpc>
                <a:spcPct val="170000"/>
              </a:lnSpc>
              <a:spcBef>
                <a:spcPts val="0"/>
              </a:spcBef>
              <a:spcAft>
                <a:spcPts val="0"/>
              </a:spcAft>
              <a:buNone/>
            </a:pPr>
            <a:r>
              <a:rPr lang="en">
                <a:solidFill>
                  <a:schemeClr val="dk2"/>
                </a:solidFill>
              </a:rPr>
              <a:t>02. Rules</a:t>
            </a:r>
            <a:endParaRPr>
              <a:solidFill>
                <a:schemeClr val="dk2"/>
              </a:solidFill>
            </a:endParaRPr>
          </a:p>
          <a:p>
            <a:pPr indent="0" lvl="0" marL="0" rtl="0" algn="ctr">
              <a:lnSpc>
                <a:spcPct val="170000"/>
              </a:lnSpc>
              <a:spcBef>
                <a:spcPts val="0"/>
              </a:spcBef>
              <a:spcAft>
                <a:spcPts val="0"/>
              </a:spcAft>
              <a:buNone/>
            </a:pPr>
            <a:r>
              <a:rPr lang="en">
                <a:solidFill>
                  <a:schemeClr val="dk2"/>
                </a:solidFill>
              </a:rPr>
              <a:t>03. Data Cleaning</a:t>
            </a:r>
            <a:endParaRPr>
              <a:solidFill>
                <a:schemeClr val="dk2"/>
              </a:solidFill>
            </a:endParaRPr>
          </a:p>
          <a:p>
            <a:pPr indent="0" lvl="0" marL="0" rtl="0" algn="ctr">
              <a:lnSpc>
                <a:spcPct val="170000"/>
              </a:lnSpc>
              <a:spcBef>
                <a:spcPts val="0"/>
              </a:spcBef>
              <a:spcAft>
                <a:spcPts val="0"/>
              </a:spcAft>
              <a:buNone/>
            </a:pPr>
            <a:r>
              <a:rPr lang="en">
                <a:solidFill>
                  <a:schemeClr val="dk2"/>
                </a:solidFill>
              </a:rPr>
              <a:t>04. Model </a:t>
            </a:r>
            <a:r>
              <a:rPr lang="en">
                <a:solidFill>
                  <a:schemeClr val="dk2"/>
                </a:solidFill>
              </a:rPr>
              <a:t>Experimentation</a:t>
            </a:r>
            <a:endParaRPr>
              <a:solidFill>
                <a:schemeClr val="dk2"/>
              </a:solidFill>
            </a:endParaRPr>
          </a:p>
          <a:p>
            <a:pPr indent="0" lvl="0" marL="0" rtl="0" algn="ctr">
              <a:lnSpc>
                <a:spcPct val="170000"/>
              </a:lnSpc>
              <a:spcBef>
                <a:spcPts val="0"/>
              </a:spcBef>
              <a:spcAft>
                <a:spcPts val="0"/>
              </a:spcAft>
              <a:buNone/>
            </a:pPr>
            <a:r>
              <a:rPr lang="en">
                <a:solidFill>
                  <a:schemeClr val="dk2"/>
                </a:solidFill>
              </a:rPr>
              <a:t>05. Fine tuning</a:t>
            </a:r>
            <a:endParaRPr>
              <a:solidFill>
                <a:schemeClr val="dk2"/>
              </a:solidFill>
            </a:endParaRPr>
          </a:p>
          <a:p>
            <a:pPr indent="0" lvl="0" marL="0" rtl="0" algn="ctr">
              <a:lnSpc>
                <a:spcPct val="170000"/>
              </a:lnSpc>
              <a:spcBef>
                <a:spcPts val="0"/>
              </a:spcBef>
              <a:spcAft>
                <a:spcPts val="0"/>
              </a:spcAft>
              <a:buNone/>
            </a:pPr>
            <a:r>
              <a:rPr lang="en">
                <a:solidFill>
                  <a:schemeClr val="dk2"/>
                </a:solidFill>
              </a:rPr>
              <a:t>06. Next steps</a:t>
            </a:r>
            <a:endParaRPr>
              <a:solidFill>
                <a:schemeClr val="dk2"/>
              </a:solidFill>
            </a:endParaRPr>
          </a:p>
          <a:p>
            <a:pPr indent="0" lvl="0" marL="0" rtl="0" algn="ctr">
              <a:lnSpc>
                <a:spcPct val="170000"/>
              </a:lnSpc>
              <a:spcBef>
                <a:spcPts val="0"/>
              </a:spcBef>
              <a:spcAft>
                <a:spcPts val="0"/>
              </a:spcAft>
              <a:buNone/>
            </a:pPr>
            <a:r>
              <a:t/>
            </a:r>
            <a:endParaRPr>
              <a:solidFill>
                <a:schemeClr val="dk2"/>
              </a:solidFill>
            </a:endParaRPr>
          </a:p>
        </p:txBody>
      </p:sp>
      <p:pic>
        <p:nvPicPr>
          <p:cNvPr id="220" name="Google Shape;220;p30"/>
          <p:cNvPicPr preferRelativeResize="0"/>
          <p:nvPr/>
        </p:nvPicPr>
        <p:blipFill>
          <a:blip r:embed="rId4">
            <a:alphaModFix/>
          </a:blip>
          <a:stretch>
            <a:fillRect/>
          </a:stretch>
        </p:blipFill>
        <p:spPr>
          <a:xfrm>
            <a:off x="62350" y="4457775"/>
            <a:ext cx="1274850" cy="305725"/>
          </a:xfrm>
          <a:prstGeom prst="rect">
            <a:avLst/>
          </a:prstGeom>
          <a:noFill/>
          <a:ln>
            <a:noFill/>
          </a:ln>
        </p:spPr>
      </p:pic>
      <p:pic>
        <p:nvPicPr>
          <p:cNvPr id="221" name="Google Shape;221;p30"/>
          <p:cNvPicPr preferRelativeResize="0"/>
          <p:nvPr/>
        </p:nvPicPr>
        <p:blipFill>
          <a:blip r:embed="rId5">
            <a:alphaModFix amt="50000"/>
          </a:blip>
          <a:stretch>
            <a:fillRect/>
          </a:stretch>
        </p:blipFill>
        <p:spPr>
          <a:xfrm>
            <a:off x="7924625" y="62350"/>
            <a:ext cx="1219375" cy="72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249382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500"/>
              <a:t>Initial Exploration</a:t>
            </a:r>
            <a:endParaRPr sz="3500"/>
          </a:p>
        </p:txBody>
      </p:sp>
      <p:sp>
        <p:nvSpPr>
          <p:cNvPr id="227" name="Google Shape;227;p31"/>
          <p:cNvSpPr txBox="1"/>
          <p:nvPr>
            <p:ph idx="2" type="title"/>
          </p:nvPr>
        </p:nvSpPr>
        <p:spPr>
          <a:xfrm>
            <a:off x="393717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pic>
        <p:nvPicPr>
          <p:cNvPr id="228" name="Google Shape;228;p31"/>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229" name="Google Shape;229;p31"/>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p:nvPr/>
        </p:nvSpPr>
        <p:spPr>
          <a:xfrm>
            <a:off x="5399774"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3093580"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Exploration</a:t>
            </a:r>
            <a:endParaRPr/>
          </a:p>
        </p:txBody>
      </p:sp>
      <p:sp>
        <p:nvSpPr>
          <p:cNvPr id="237" name="Google Shape;237;p32"/>
          <p:cNvSpPr/>
          <p:nvPr/>
        </p:nvSpPr>
        <p:spPr>
          <a:xfrm>
            <a:off x="717875"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txBox="1"/>
          <p:nvPr>
            <p:ph idx="4294967295" type="subTitle"/>
          </p:nvPr>
        </p:nvSpPr>
        <p:spPr>
          <a:xfrm>
            <a:off x="1154752" y="17648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Research</a:t>
            </a:r>
            <a:endParaRPr b="1">
              <a:solidFill>
                <a:schemeClr val="lt1"/>
              </a:solidFill>
            </a:endParaRPr>
          </a:p>
        </p:txBody>
      </p:sp>
      <p:sp>
        <p:nvSpPr>
          <p:cNvPr id="239" name="Google Shape;239;p32"/>
          <p:cNvSpPr txBox="1"/>
          <p:nvPr>
            <p:ph idx="4294967295" type="subTitle"/>
          </p:nvPr>
        </p:nvSpPr>
        <p:spPr>
          <a:xfrm>
            <a:off x="3820573" y="17648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Data</a:t>
            </a:r>
            <a:endParaRPr b="1">
              <a:solidFill>
                <a:schemeClr val="lt1"/>
              </a:solidFill>
            </a:endParaRPr>
          </a:p>
        </p:txBody>
      </p:sp>
      <p:sp>
        <p:nvSpPr>
          <p:cNvPr id="240" name="Google Shape;240;p32"/>
          <p:cNvSpPr txBox="1"/>
          <p:nvPr>
            <p:ph idx="4294967295" type="subTitle"/>
          </p:nvPr>
        </p:nvSpPr>
        <p:spPr>
          <a:xfrm>
            <a:off x="6253966" y="17648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EDA</a:t>
            </a:r>
            <a:endParaRPr b="1">
              <a:solidFill>
                <a:schemeClr val="lt1"/>
              </a:solidFill>
            </a:endParaRPr>
          </a:p>
        </p:txBody>
      </p:sp>
      <p:sp>
        <p:nvSpPr>
          <p:cNvPr id="241" name="Google Shape;241;p32"/>
          <p:cNvSpPr txBox="1"/>
          <p:nvPr>
            <p:ph idx="4294967295" type="subTitle"/>
          </p:nvPr>
        </p:nvSpPr>
        <p:spPr>
          <a:xfrm>
            <a:off x="717875" y="2714225"/>
            <a:ext cx="2433300" cy="1666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Attribute-Based Access Control or Role Based Access Control</a:t>
            </a:r>
            <a:endParaRPr sz="1400">
              <a:solidFill>
                <a:schemeClr val="dk1"/>
              </a:solidFill>
            </a:endParaRPr>
          </a:p>
        </p:txBody>
      </p:sp>
      <p:sp>
        <p:nvSpPr>
          <p:cNvPr id="242" name="Google Shape;242;p32"/>
          <p:cNvSpPr txBox="1"/>
          <p:nvPr>
            <p:ph idx="4294967295" type="subTitle"/>
          </p:nvPr>
        </p:nvSpPr>
        <p:spPr>
          <a:xfrm>
            <a:off x="3136675" y="2714225"/>
            <a:ext cx="2433300" cy="16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a:solidFill>
                  <a:schemeClr val="dk1"/>
                </a:solidFill>
              </a:rPr>
              <a:t>Come up with relationships of the data we would like to explore</a:t>
            </a: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Clean the Data for Exploratory Data Analysis (EDA)</a:t>
            </a:r>
            <a:endParaRPr sz="1400">
              <a:solidFill>
                <a:schemeClr val="dk1"/>
              </a:solidFill>
            </a:endParaRPr>
          </a:p>
          <a:p>
            <a:pPr indent="0" lvl="0" marL="457200" rtl="0" algn="l">
              <a:spcBef>
                <a:spcPts val="1600"/>
              </a:spcBef>
              <a:spcAft>
                <a:spcPts val="1600"/>
              </a:spcAft>
              <a:buNone/>
            </a:pPr>
            <a:r>
              <a:t/>
            </a:r>
            <a:endParaRPr sz="1400">
              <a:solidFill>
                <a:schemeClr val="dk1"/>
              </a:solidFill>
            </a:endParaRPr>
          </a:p>
        </p:txBody>
      </p:sp>
      <p:sp>
        <p:nvSpPr>
          <p:cNvPr id="243" name="Google Shape;243;p32"/>
          <p:cNvSpPr txBox="1"/>
          <p:nvPr>
            <p:ph idx="4294967295" type="subTitle"/>
          </p:nvPr>
        </p:nvSpPr>
        <p:spPr>
          <a:xfrm>
            <a:off x="5555475" y="2714225"/>
            <a:ext cx="2433300" cy="16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a:solidFill>
                  <a:schemeClr val="dk1"/>
                </a:solidFill>
              </a:rPr>
              <a:t>Analyzed data tables and created visualizations to deepen our understanding of the data</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249382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Rules</a:t>
            </a:r>
            <a:endParaRPr sz="4000"/>
          </a:p>
        </p:txBody>
      </p:sp>
      <p:sp>
        <p:nvSpPr>
          <p:cNvPr id="249" name="Google Shape;249;p33"/>
          <p:cNvSpPr txBox="1"/>
          <p:nvPr>
            <p:ph idx="2" type="title"/>
          </p:nvPr>
        </p:nvSpPr>
        <p:spPr>
          <a:xfrm>
            <a:off x="393717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pic>
        <p:nvPicPr>
          <p:cNvPr id="250" name="Google Shape;250;p33"/>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251" name="Google Shape;251;p33"/>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 1</a:t>
            </a:r>
            <a:endParaRPr/>
          </a:p>
        </p:txBody>
      </p:sp>
      <p:sp>
        <p:nvSpPr>
          <p:cNvPr id="257" name="Google Shape;257;p34"/>
          <p:cNvSpPr txBox="1"/>
          <p:nvPr>
            <p:ph idx="1" type="body"/>
          </p:nvPr>
        </p:nvSpPr>
        <p:spPr>
          <a:xfrm>
            <a:off x="713225" y="2469500"/>
            <a:ext cx="2987100" cy="12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 semantic similarity check with the nltk library on the desired features and entitlement assignment</a:t>
            </a:r>
            <a:endParaRPr/>
          </a:p>
        </p:txBody>
      </p:sp>
      <p:sp>
        <p:nvSpPr>
          <p:cNvPr id="258" name="Google Shape;258;p34"/>
          <p:cNvSpPr txBox="1"/>
          <p:nvPr>
            <p:ph idx="2" type="body"/>
          </p:nvPr>
        </p:nvSpPr>
        <p:spPr>
          <a:xfrm>
            <a:off x="4186025" y="3348650"/>
            <a:ext cx="29871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the frequency that the value of the target feature occurs in the entitlement, and multi</a:t>
            </a:r>
            <a:r>
              <a:rPr lang="en"/>
              <a:t>ply it by the inverse of the entropy</a:t>
            </a:r>
            <a:endParaRPr/>
          </a:p>
        </p:txBody>
      </p:sp>
      <p:sp>
        <p:nvSpPr>
          <p:cNvPr id="259" name="Google Shape;259;p34"/>
          <p:cNvSpPr txBox="1"/>
          <p:nvPr>
            <p:ph idx="3" type="subTitle"/>
          </p:nvPr>
        </p:nvSpPr>
        <p:spPr>
          <a:xfrm>
            <a:off x="713225" y="1758075"/>
            <a:ext cx="2987100" cy="17250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Check Semantic Similarity</a:t>
            </a:r>
            <a:endParaRPr/>
          </a:p>
        </p:txBody>
      </p:sp>
      <p:sp>
        <p:nvSpPr>
          <p:cNvPr id="260" name="Google Shape;260;p34"/>
          <p:cNvSpPr txBox="1"/>
          <p:nvPr>
            <p:ph idx="4" type="subTitle"/>
          </p:nvPr>
        </p:nvSpPr>
        <p:spPr>
          <a:xfrm>
            <a:off x="4186025" y="2637225"/>
            <a:ext cx="2987100" cy="19905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Run Entropy-Weighted Frequency</a:t>
            </a:r>
            <a:endParaRPr/>
          </a:p>
        </p:txBody>
      </p:sp>
      <p:sp>
        <p:nvSpPr>
          <p:cNvPr id="261" name="Google Shape;261;p34"/>
          <p:cNvSpPr/>
          <p:nvPr/>
        </p:nvSpPr>
        <p:spPr>
          <a:xfrm rot="5400000">
            <a:off x="4608800" y="1079900"/>
            <a:ext cx="684900" cy="2145600"/>
          </a:xfrm>
          <a:prstGeom prst="bentArrow">
            <a:avLst>
              <a:gd fmla="val 50000" name="adj1"/>
              <a:gd fmla="val 50000" name="adj2"/>
              <a:gd fmla="val 23507" name="adj3"/>
              <a:gd fmla="val 3265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txBox="1"/>
          <p:nvPr/>
        </p:nvSpPr>
        <p:spPr>
          <a:xfrm>
            <a:off x="4249692" y="1782300"/>
            <a:ext cx="11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If returns 0 </a:t>
            </a:r>
            <a:endParaRPr>
              <a:latin typeface="Montserrat"/>
              <a:ea typeface="Montserrat"/>
              <a:cs typeface="Montserrat"/>
              <a:sym typeface="Montserrat"/>
            </a:endParaRPr>
          </a:p>
        </p:txBody>
      </p:sp>
      <p:sp>
        <p:nvSpPr>
          <p:cNvPr id="263" name="Google Shape;263;p34"/>
          <p:cNvSpPr txBox="1"/>
          <p:nvPr/>
        </p:nvSpPr>
        <p:spPr>
          <a:xfrm>
            <a:off x="3111449" y="823929"/>
            <a:ext cx="2921100" cy="7080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600"/>
              </a:spcAft>
              <a:buNone/>
            </a:pPr>
            <a:r>
              <a:rPr b="1" lang="en" sz="1800">
                <a:solidFill>
                  <a:schemeClr val="accent1"/>
                </a:solidFill>
                <a:latin typeface="Montserrat"/>
                <a:ea typeface="Montserrat"/>
                <a:cs typeface="Montserrat"/>
                <a:sym typeface="Montserrat"/>
              </a:rPr>
              <a:t>Inputs: </a:t>
            </a:r>
            <a:r>
              <a:rPr lang="en" sz="1600">
                <a:latin typeface="Montserrat"/>
                <a:ea typeface="Montserrat"/>
                <a:cs typeface="Montserrat"/>
                <a:sym typeface="Montserrat"/>
              </a:rPr>
              <a:t>User, Entitlement, Target Feature</a:t>
            </a:r>
            <a:endParaRPr sz="1600">
              <a:latin typeface="Montserrat"/>
              <a:ea typeface="Montserrat"/>
              <a:cs typeface="Montserrat"/>
              <a:sym typeface="Montserrat"/>
            </a:endParaRPr>
          </a:p>
        </p:txBody>
      </p:sp>
      <p:sp>
        <p:nvSpPr>
          <p:cNvPr id="264" name="Google Shape;264;p34"/>
          <p:cNvSpPr/>
          <p:nvPr/>
        </p:nvSpPr>
        <p:spPr>
          <a:xfrm flipH="1" rot="-5400000">
            <a:off x="2068475" y="819375"/>
            <a:ext cx="657000" cy="1076100"/>
          </a:xfrm>
          <a:prstGeom prst="bentArrow">
            <a:avLst>
              <a:gd fmla="val 45493" name="adj1"/>
              <a:gd fmla="val 50000" name="adj2"/>
              <a:gd fmla="val 25000" name="adj3"/>
              <a:gd fmla="val 4762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 2</a:t>
            </a:r>
            <a:endParaRPr/>
          </a:p>
        </p:txBody>
      </p:sp>
      <p:pic>
        <p:nvPicPr>
          <p:cNvPr id="270" name="Google Shape;270;p35"/>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271" name="Google Shape;271;p35"/>
          <p:cNvPicPr preferRelativeResize="0"/>
          <p:nvPr/>
        </p:nvPicPr>
        <p:blipFill>
          <a:blip r:embed="rId5">
            <a:alphaModFix/>
          </a:blip>
          <a:stretch>
            <a:fillRect/>
          </a:stretch>
        </p:blipFill>
        <p:spPr>
          <a:xfrm>
            <a:off x="128425" y="4707150"/>
            <a:ext cx="1274850" cy="305725"/>
          </a:xfrm>
          <a:prstGeom prst="rect">
            <a:avLst/>
          </a:prstGeom>
          <a:noFill/>
          <a:ln>
            <a:noFill/>
          </a:ln>
        </p:spPr>
      </p:pic>
      <p:sp>
        <p:nvSpPr>
          <p:cNvPr id="272" name="Google Shape;272;p35"/>
          <p:cNvSpPr txBox="1"/>
          <p:nvPr/>
        </p:nvSpPr>
        <p:spPr>
          <a:xfrm>
            <a:off x="3111449" y="823929"/>
            <a:ext cx="2921100" cy="7080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1600"/>
              </a:spcAft>
              <a:buNone/>
            </a:pPr>
            <a:r>
              <a:rPr b="1" lang="en" sz="1800">
                <a:solidFill>
                  <a:schemeClr val="accent1"/>
                </a:solidFill>
                <a:latin typeface="Montserrat"/>
                <a:ea typeface="Montserrat"/>
                <a:cs typeface="Montserrat"/>
                <a:sym typeface="Montserrat"/>
              </a:rPr>
              <a:t>Inputs: </a:t>
            </a:r>
            <a:r>
              <a:rPr lang="en" sz="1600">
                <a:latin typeface="Montserrat"/>
                <a:ea typeface="Montserrat"/>
                <a:cs typeface="Montserrat"/>
                <a:sym typeface="Montserrat"/>
              </a:rPr>
              <a:t>User, Entitlement, Target Feature</a:t>
            </a:r>
            <a:endParaRPr sz="1600">
              <a:latin typeface="Montserrat"/>
              <a:ea typeface="Montserrat"/>
              <a:cs typeface="Montserrat"/>
              <a:sym typeface="Montserrat"/>
            </a:endParaRPr>
          </a:p>
        </p:txBody>
      </p:sp>
      <p:sp>
        <p:nvSpPr>
          <p:cNvPr id="273" name="Google Shape;273;p35"/>
          <p:cNvSpPr txBox="1"/>
          <p:nvPr>
            <p:ph idx="4294967295" type="subTitle"/>
          </p:nvPr>
        </p:nvSpPr>
        <p:spPr>
          <a:xfrm>
            <a:off x="713225" y="1758075"/>
            <a:ext cx="3072900" cy="24006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Check Feature</a:t>
            </a:r>
            <a:r>
              <a:rPr lang="en"/>
              <a:t> </a:t>
            </a:r>
            <a:r>
              <a:rPr b="1" lang="en">
                <a:solidFill>
                  <a:schemeClr val="accent1"/>
                </a:solidFill>
              </a:rPr>
              <a:t>Similarity</a:t>
            </a:r>
            <a:endParaRPr/>
          </a:p>
          <a:p>
            <a:pPr indent="0" lvl="0" marL="0" rtl="0" algn="l">
              <a:spcBef>
                <a:spcPts val="1600"/>
              </a:spcBef>
              <a:spcAft>
                <a:spcPts val="1600"/>
              </a:spcAft>
              <a:buNone/>
            </a:pPr>
            <a:r>
              <a:rPr lang="en" sz="1600">
                <a:solidFill>
                  <a:srgbClr val="000000"/>
                </a:solidFill>
              </a:rPr>
              <a:t>Returns proportion of other accounts (such that their feature is the same as the target account feature) that have access to the entitlement in question</a:t>
            </a:r>
            <a:endParaRPr/>
          </a:p>
        </p:txBody>
      </p:sp>
      <p:sp>
        <p:nvSpPr>
          <p:cNvPr id="274" name="Google Shape;274;p35"/>
          <p:cNvSpPr/>
          <p:nvPr/>
        </p:nvSpPr>
        <p:spPr>
          <a:xfrm flipH="1" rot="-5400000">
            <a:off x="2068475" y="819375"/>
            <a:ext cx="657000" cy="1076100"/>
          </a:xfrm>
          <a:prstGeom prst="bentArrow">
            <a:avLst>
              <a:gd fmla="val 45493" name="adj1"/>
              <a:gd fmla="val 50000" name="adj2"/>
              <a:gd fmla="val 25000" name="adj3"/>
              <a:gd fmla="val 4762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rot="5400000">
            <a:off x="4608800" y="1079900"/>
            <a:ext cx="684900" cy="2145600"/>
          </a:xfrm>
          <a:prstGeom prst="bentArrow">
            <a:avLst>
              <a:gd fmla="val 50000" name="adj1"/>
              <a:gd fmla="val 50000" name="adj2"/>
              <a:gd fmla="val 23507" name="adj3"/>
              <a:gd fmla="val 3265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txBox="1"/>
          <p:nvPr>
            <p:ph idx="4294967295" type="subTitle"/>
          </p:nvPr>
        </p:nvSpPr>
        <p:spPr>
          <a:xfrm>
            <a:off x="4170475" y="2645000"/>
            <a:ext cx="3072900" cy="21336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Provide an Indication</a:t>
            </a:r>
            <a:endParaRPr b="1">
              <a:solidFill>
                <a:schemeClr val="accent1"/>
              </a:solidFill>
            </a:endParaRPr>
          </a:p>
          <a:p>
            <a:pPr indent="0" lvl="0" marL="0" rtl="0" algn="l">
              <a:spcBef>
                <a:spcPts val="1600"/>
              </a:spcBef>
              <a:spcAft>
                <a:spcPts val="1600"/>
              </a:spcAft>
              <a:buNone/>
            </a:pPr>
            <a:r>
              <a:rPr lang="en" sz="1600">
                <a:solidFill>
                  <a:srgbClr val="000000"/>
                </a:solidFill>
              </a:rPr>
              <a:t>A simple color-based indication is provided corresponding to whether the given account - entitlement pair is reasonable </a:t>
            </a:r>
            <a:endParaRPr b="1">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2493825" y="2757000"/>
            <a:ext cx="590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Data Cleaning</a:t>
            </a:r>
            <a:endParaRPr sz="4000"/>
          </a:p>
        </p:txBody>
      </p:sp>
      <p:sp>
        <p:nvSpPr>
          <p:cNvPr id="282" name="Google Shape;282;p36"/>
          <p:cNvSpPr txBox="1"/>
          <p:nvPr>
            <p:ph idx="2" type="title"/>
          </p:nvPr>
        </p:nvSpPr>
        <p:spPr>
          <a:xfrm>
            <a:off x="3937175" y="179227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pic>
        <p:nvPicPr>
          <p:cNvPr id="283" name="Google Shape;283;p36"/>
          <p:cNvPicPr preferRelativeResize="0"/>
          <p:nvPr/>
        </p:nvPicPr>
        <p:blipFill>
          <a:blip r:embed="rId4">
            <a:alphaModFix amt="50000"/>
          </a:blip>
          <a:stretch>
            <a:fillRect/>
          </a:stretch>
        </p:blipFill>
        <p:spPr>
          <a:xfrm>
            <a:off x="7924625" y="62350"/>
            <a:ext cx="1219375" cy="727350"/>
          </a:xfrm>
          <a:prstGeom prst="rect">
            <a:avLst/>
          </a:prstGeom>
          <a:noFill/>
          <a:ln>
            <a:noFill/>
          </a:ln>
        </p:spPr>
      </p:pic>
      <p:pic>
        <p:nvPicPr>
          <p:cNvPr id="284" name="Google Shape;284;p36"/>
          <p:cNvPicPr preferRelativeResize="0"/>
          <p:nvPr/>
        </p:nvPicPr>
        <p:blipFill>
          <a:blip r:embed="rId5">
            <a:alphaModFix/>
          </a:blip>
          <a:stretch>
            <a:fillRect/>
          </a:stretch>
        </p:blipFill>
        <p:spPr>
          <a:xfrm>
            <a:off x="128425" y="4707150"/>
            <a:ext cx="1274850" cy="30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