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31"/>
  </p:notesMasterIdLst>
  <p:sldIdLst>
    <p:sldId id="256" r:id="rId2"/>
    <p:sldId id="258" r:id="rId3"/>
    <p:sldId id="261" r:id="rId4"/>
    <p:sldId id="295" r:id="rId5"/>
    <p:sldId id="259" r:id="rId6"/>
    <p:sldId id="318" r:id="rId7"/>
    <p:sldId id="320" r:id="rId8"/>
    <p:sldId id="297" r:id="rId9"/>
    <p:sldId id="319" r:id="rId10"/>
    <p:sldId id="306" r:id="rId11"/>
    <p:sldId id="312" r:id="rId12"/>
    <p:sldId id="30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03" r:id="rId26"/>
    <p:sldId id="305" r:id="rId27"/>
    <p:sldId id="316" r:id="rId28"/>
    <p:sldId id="304" r:id="rId29"/>
    <p:sldId id="264" r:id="rId30"/>
  </p:sldIdLst>
  <p:sldSz cx="9144000" cy="5143500" type="screen16x9"/>
  <p:notesSz cx="6858000" cy="9144000"/>
  <p:embeddedFontLst>
    <p:embeddedFont>
      <p:font typeface="Montserrat" panose="020B0604020202020204" charset="0"/>
      <p:regular r:id="rId32"/>
      <p:bold r:id="rId33"/>
      <p:italic r:id="rId34"/>
      <p:boldItalic r:id="rId35"/>
    </p:embeddedFont>
    <p:embeddedFont>
      <p:font typeface="Bebas Neue" panose="020B0604020202020204" charset="0"/>
      <p:regular r:id="rId36"/>
    </p:embeddedFont>
    <p:embeddedFont>
      <p:font typeface="Open Sans" panose="020B0604020202020204" charset="0"/>
      <p:regular r:id="rId37"/>
      <p:bold r:id="rId38"/>
      <p:italic r:id="rId39"/>
      <p:boldItalic r:id="rId40"/>
    </p:embeddedFont>
    <p:embeddedFont>
      <p:font typeface="Source Sans Pro" panose="020B0604020202020204" charset="0"/>
      <p:regular r:id="rId41"/>
      <p:bold r:id="rId42"/>
      <p:italic r:id="rId43"/>
      <p:boldItalic r:id="rId44"/>
    </p:embeddedFont>
    <p:embeddedFont>
      <p:font typeface="Lato" panose="020B060402020202020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EA9C57A-C3BD-4C7E-932B-B244296F1ABF}">
  <a:tblStyle styleId="{9EA9C57A-C3BD-4C7E-932B-B244296F1A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04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font" Target="fonts/font17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e38dc7bb6a_1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e38dc7bb6a_1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ge29f085d7a_1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2" name="Google Shape;2432;ge29f085d7a_1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9825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e1886a29ab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e1886a29ab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1226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e38dc7bb6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e38dc7bb6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36792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Google Shape;2286;ge39e3565a8_0_6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7" name="Google Shape;2287;ge39e3565a8_0_6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12355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e38dc7bb6a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e38dc7bb6a_0_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80919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e38dc7bb6a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e38dc7bb6a_0_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91609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e38dc7bb6a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e38dc7bb6a_0_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76660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e38dc7bb6a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e38dc7bb6a_0_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84639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e38dc7bb6a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e38dc7bb6a_0_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19739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e38dc7bb6a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e38dc7bb6a_0_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2295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e1886a29ab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e1886a29ab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e38dc7bb6a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e38dc7bb6a_0_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50938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e38dc7bb6a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e38dc7bb6a_0_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35257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e38dc7bb6a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e38dc7bb6a_0_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35433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e38dc7bb6a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e38dc7bb6a_0_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00151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e38dc7bb6a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e38dc7bb6a_0_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3438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e38dc7bb6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e38dc7bb6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33690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5" name="Google Shape;3045;ge29f085d7a_1_309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6" name="Google Shape;3046;ge29f085d7a_1_309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2016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5" name="Google Shape;3045;ge29f085d7a_1_309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6" name="Google Shape;3046;ge29f085d7a_1_309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15539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e38dc7bb6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e38dc7bb6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44008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e38dc7bb6a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e38dc7bb6a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e38dc7bb6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e38dc7bb6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e1886a29ab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e1886a29ab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5644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e1886a29ab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e1886a29ab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e1886a29ab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e1886a29ab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3079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e1886a29ab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e1886a29ab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8469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e38dc7bb6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e38dc7bb6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8998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ge39e3565a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6" name="Google Shape;1246;ge39e3565a8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9879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19709" y="2145759"/>
            <a:ext cx="289868" cy="852000"/>
            <a:chOff x="456616" y="2161476"/>
            <a:chExt cx="289868" cy="852000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16" name="Google Shape;16;p2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2758638" y="4173929"/>
            <a:ext cx="3178775" cy="1439250"/>
            <a:chOff x="2608550" y="4236013"/>
            <a:chExt cx="3178775" cy="1439250"/>
          </a:xfrm>
        </p:grpSpPr>
        <p:grpSp>
          <p:nvGrpSpPr>
            <p:cNvPr id="19" name="Google Shape;19;p2"/>
            <p:cNvGrpSpPr/>
            <p:nvPr/>
          </p:nvGrpSpPr>
          <p:grpSpPr>
            <a:xfrm rot="10800000" flipH="1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 rot="10800000" flipH="1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 rot="10800000" flipH="1">
            <a:off x="7154325" y="3924763"/>
            <a:ext cx="474200" cy="1505350"/>
            <a:chOff x="3995775" y="-443725"/>
            <a:chExt cx="474200" cy="1505350"/>
          </a:xfrm>
        </p:grpSpPr>
        <p:sp>
          <p:nvSpPr>
            <p:cNvPr id="32" name="Google Shape;32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35" name="Google Shape;35;p2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38" name="Google Shape;38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41" name="Google Shape;41;p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44" name="Google Shape;44;p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47" name="Google Shape;47;p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50" name="Google Shape;50;p2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53" name="Google Shape;53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56" name="Google Shape;56;p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58;p2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59" name="Google Shape;59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1;p2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62" name="Google Shape;62;p2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63" name="Google Shape;63;p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66" name="Google Shape;66;p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8" name="Google Shape;68;p2"/>
          <p:cNvSpPr txBox="1">
            <a:spLocks noGrp="1"/>
          </p:cNvSpPr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2"/>
          <p:cNvSpPr txBox="1">
            <a:spLocks noGrp="1"/>
          </p:cNvSpPr>
          <p:nvPr>
            <p:ph type="subTitle" idx="1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_1_1_1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6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26"/>
          <p:cNvSpPr txBox="1">
            <a:spLocks noGrp="1"/>
          </p:cNvSpPr>
          <p:nvPr>
            <p:ph type="body" idx="1"/>
          </p:nvPr>
        </p:nvSpPr>
        <p:spPr>
          <a:xfrm>
            <a:off x="1370205" y="1727864"/>
            <a:ext cx="4611900" cy="27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702" name="Google Shape;702;p26"/>
          <p:cNvGrpSpPr/>
          <p:nvPr/>
        </p:nvGrpSpPr>
        <p:grpSpPr>
          <a:xfrm>
            <a:off x="-1411812" y="3924763"/>
            <a:ext cx="2961179" cy="2085654"/>
            <a:chOff x="-1411812" y="3924763"/>
            <a:chExt cx="2961179" cy="2085654"/>
          </a:xfrm>
        </p:grpSpPr>
        <p:grpSp>
          <p:nvGrpSpPr>
            <p:cNvPr id="703" name="Google Shape;703;p26"/>
            <p:cNvGrpSpPr/>
            <p:nvPr/>
          </p:nvGrpSpPr>
          <p:grpSpPr>
            <a:xfrm flipH="1">
              <a:off x="-1411812" y="4556641"/>
              <a:ext cx="2808779" cy="1148975"/>
              <a:chOff x="6525475" y="148600"/>
              <a:chExt cx="2808779" cy="1148975"/>
            </a:xfrm>
          </p:grpSpPr>
          <p:sp>
            <p:nvSpPr>
              <p:cNvPr id="704" name="Google Shape;704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6" name="Google Shape;706;p26"/>
            <p:cNvGrpSpPr/>
            <p:nvPr/>
          </p:nvGrpSpPr>
          <p:grpSpPr>
            <a:xfrm rot="10800000">
              <a:off x="282879" y="3924763"/>
              <a:ext cx="474200" cy="1505350"/>
              <a:chOff x="3995775" y="-443725"/>
              <a:chExt cx="474200" cy="1505350"/>
            </a:xfrm>
          </p:grpSpPr>
          <p:sp>
            <p:nvSpPr>
              <p:cNvPr id="707" name="Google Shape;707;p26"/>
              <p:cNvSpPr/>
              <p:nvPr/>
            </p:nvSpPr>
            <p:spPr>
              <a:xfrm>
                <a:off x="4042125" y="-443725"/>
                <a:ext cx="427850" cy="1386800"/>
              </a:xfrm>
              <a:custGeom>
                <a:avLst/>
                <a:gdLst/>
                <a:ahLst/>
                <a:cxnLst/>
                <a:rect l="l" t="t" r="r" b="b"/>
                <a:pathLst>
                  <a:path w="17114" h="55472" fill="none" extrusionOk="0">
                    <a:moveTo>
                      <a:pt x="1" y="55472"/>
                    </a:moveTo>
                    <a:lnTo>
                      <a:pt x="1" y="40669"/>
                    </a:lnTo>
                    <a:lnTo>
                      <a:pt x="17114" y="40669"/>
                    </a:lnTo>
                    <a:lnTo>
                      <a:pt x="171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3995775" y="943825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fill="none" extrusionOk="0">
                    <a:moveTo>
                      <a:pt x="1" y="2006"/>
                    </a:moveTo>
                    <a:cubicBezTo>
                      <a:pt x="1" y="3830"/>
                      <a:pt x="2159" y="4712"/>
                      <a:pt x="3435" y="3465"/>
                    </a:cubicBezTo>
                    <a:cubicBezTo>
                      <a:pt x="4712" y="2189"/>
                      <a:pt x="3800" y="0"/>
                      <a:pt x="2007" y="0"/>
                    </a:cubicBezTo>
                    <a:cubicBezTo>
                      <a:pt x="882" y="0"/>
                      <a:pt x="1" y="912"/>
                      <a:pt x="1" y="20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9" name="Google Shape;709;p26"/>
            <p:cNvGrpSpPr/>
            <p:nvPr/>
          </p:nvGrpSpPr>
          <p:grpSpPr>
            <a:xfrm flipH="1">
              <a:off x="-1259412" y="4861441"/>
              <a:ext cx="2808779" cy="1148975"/>
              <a:chOff x="6525475" y="148600"/>
              <a:chExt cx="2808779" cy="1148975"/>
            </a:xfrm>
          </p:grpSpPr>
          <p:sp>
            <p:nvSpPr>
              <p:cNvPr id="710" name="Google Shape;710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2" name="Google Shape;712;p26"/>
          <p:cNvGrpSpPr/>
          <p:nvPr/>
        </p:nvGrpSpPr>
        <p:grpSpPr>
          <a:xfrm flipH="1">
            <a:off x="7393917" y="159663"/>
            <a:ext cx="2014791" cy="464410"/>
            <a:chOff x="-35118" y="4350781"/>
            <a:chExt cx="2014791" cy="464410"/>
          </a:xfrm>
        </p:grpSpPr>
        <p:sp>
          <p:nvSpPr>
            <p:cNvPr id="713" name="Google Shape;713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1861099" y="4350781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5" name="Google Shape;715;p26"/>
          <p:cNvGrpSpPr/>
          <p:nvPr/>
        </p:nvGrpSpPr>
        <p:grpSpPr>
          <a:xfrm flipH="1">
            <a:off x="7393917" y="480896"/>
            <a:ext cx="2014791" cy="473128"/>
            <a:chOff x="-35118" y="4342063"/>
            <a:chExt cx="2014791" cy="473128"/>
          </a:xfrm>
        </p:grpSpPr>
        <p:sp>
          <p:nvSpPr>
            <p:cNvPr id="716" name="Google Shape;716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8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748" name="Google Shape;748;p28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49" name="Google Shape;749;p2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1" name="Google Shape;751;p28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52" name="Google Shape;752;p2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4" name="Google Shape;754;p28"/>
          <p:cNvGrpSpPr/>
          <p:nvPr/>
        </p:nvGrpSpPr>
        <p:grpSpPr>
          <a:xfrm>
            <a:off x="-1256133" y="867643"/>
            <a:ext cx="2014791" cy="473128"/>
            <a:chOff x="-35118" y="4342063"/>
            <a:chExt cx="2014791" cy="473128"/>
          </a:xfrm>
        </p:grpSpPr>
        <p:sp>
          <p:nvSpPr>
            <p:cNvPr id="755" name="Google Shape;755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28"/>
          <p:cNvGrpSpPr/>
          <p:nvPr/>
        </p:nvGrpSpPr>
        <p:grpSpPr>
          <a:xfrm>
            <a:off x="-1179939" y="1195668"/>
            <a:ext cx="2014791" cy="473128"/>
            <a:chOff x="-35118" y="4342063"/>
            <a:chExt cx="2014791" cy="473128"/>
          </a:xfrm>
        </p:grpSpPr>
        <p:sp>
          <p:nvSpPr>
            <p:cNvPr id="758" name="Google Shape;758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28"/>
          <p:cNvGrpSpPr/>
          <p:nvPr/>
        </p:nvGrpSpPr>
        <p:grpSpPr>
          <a:xfrm rot="10800000" flipH="1">
            <a:off x="39853" y="-260807"/>
            <a:ext cx="2014791" cy="473128"/>
            <a:chOff x="-35118" y="4342063"/>
            <a:chExt cx="2014791" cy="473128"/>
          </a:xfrm>
        </p:grpSpPr>
        <p:sp>
          <p:nvSpPr>
            <p:cNvPr id="761" name="Google Shape;761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" name="Google Shape;763;p28"/>
          <p:cNvGrpSpPr/>
          <p:nvPr/>
        </p:nvGrpSpPr>
        <p:grpSpPr>
          <a:xfrm rot="10800000">
            <a:off x="7755996" y="4031858"/>
            <a:ext cx="1129225" cy="1439250"/>
            <a:chOff x="5173625" y="-443725"/>
            <a:chExt cx="1129225" cy="1439250"/>
          </a:xfrm>
        </p:grpSpPr>
        <p:sp>
          <p:nvSpPr>
            <p:cNvPr id="764" name="Google Shape;764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28"/>
          <p:cNvGrpSpPr/>
          <p:nvPr/>
        </p:nvGrpSpPr>
        <p:grpSpPr>
          <a:xfrm rot="10800000" flipH="1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767" name="Google Shape;767;p2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28"/>
          <p:cNvGrpSpPr/>
          <p:nvPr/>
        </p:nvGrpSpPr>
        <p:grpSpPr>
          <a:xfrm rot="10800000">
            <a:off x="7953846" y="4266083"/>
            <a:ext cx="1129225" cy="1439250"/>
            <a:chOff x="5173625" y="-443725"/>
            <a:chExt cx="1129225" cy="1439250"/>
          </a:xfrm>
        </p:grpSpPr>
        <p:sp>
          <p:nvSpPr>
            <p:cNvPr id="770" name="Google Shape;770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9"/>
          <p:cNvGrpSpPr/>
          <p:nvPr/>
        </p:nvGrpSpPr>
        <p:grpSpPr>
          <a:xfrm rot="10800000">
            <a:off x="-483504" y="3973396"/>
            <a:ext cx="920275" cy="1078300"/>
            <a:chOff x="4679675" y="-1053325"/>
            <a:chExt cx="920275" cy="1078300"/>
          </a:xfrm>
        </p:grpSpPr>
        <p:sp>
          <p:nvSpPr>
            <p:cNvPr id="774" name="Google Shape;774;p29"/>
            <p:cNvSpPr/>
            <p:nvPr/>
          </p:nvSpPr>
          <p:spPr>
            <a:xfrm>
              <a:off x="4783025" y="-10533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679675" y="-936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29"/>
          <p:cNvGrpSpPr/>
          <p:nvPr/>
        </p:nvGrpSpPr>
        <p:grpSpPr>
          <a:xfrm rot="10800000">
            <a:off x="-364004" y="3564321"/>
            <a:ext cx="1129225" cy="1439250"/>
            <a:chOff x="5173625" y="-443725"/>
            <a:chExt cx="1129225" cy="1439250"/>
          </a:xfrm>
        </p:grpSpPr>
        <p:sp>
          <p:nvSpPr>
            <p:cNvPr id="777" name="Google Shape;777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29"/>
          <p:cNvGrpSpPr/>
          <p:nvPr/>
        </p:nvGrpSpPr>
        <p:grpSpPr>
          <a:xfrm rot="10800000" flipH="1">
            <a:off x="-351289" y="128490"/>
            <a:ext cx="2014791" cy="473128"/>
            <a:chOff x="-35118" y="4342063"/>
            <a:chExt cx="2014791" cy="473128"/>
          </a:xfrm>
        </p:grpSpPr>
        <p:sp>
          <p:nvSpPr>
            <p:cNvPr id="780" name="Google Shape;780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29"/>
          <p:cNvGrpSpPr/>
          <p:nvPr/>
        </p:nvGrpSpPr>
        <p:grpSpPr>
          <a:xfrm rot="10800000" flipH="1">
            <a:off x="-407289" y="4585092"/>
            <a:ext cx="2014791" cy="473128"/>
            <a:chOff x="-35118" y="4342063"/>
            <a:chExt cx="2014791" cy="473128"/>
          </a:xfrm>
        </p:grpSpPr>
        <p:sp>
          <p:nvSpPr>
            <p:cNvPr id="783" name="Google Shape;783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29"/>
          <p:cNvGrpSpPr/>
          <p:nvPr/>
        </p:nvGrpSpPr>
        <p:grpSpPr>
          <a:xfrm>
            <a:off x="-407297" y="4545227"/>
            <a:ext cx="2014791" cy="473128"/>
            <a:chOff x="-35118" y="4342063"/>
            <a:chExt cx="2014791" cy="473128"/>
          </a:xfrm>
        </p:grpSpPr>
        <p:sp>
          <p:nvSpPr>
            <p:cNvPr id="786" name="Google Shape;786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29"/>
          <p:cNvGrpSpPr/>
          <p:nvPr/>
        </p:nvGrpSpPr>
        <p:grpSpPr>
          <a:xfrm flipH="1">
            <a:off x="7755996" y="-324096"/>
            <a:ext cx="1129225" cy="1439250"/>
            <a:chOff x="5173625" y="-443725"/>
            <a:chExt cx="1129225" cy="1439250"/>
          </a:xfrm>
        </p:grpSpPr>
        <p:sp>
          <p:nvSpPr>
            <p:cNvPr id="789" name="Google Shape;789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29"/>
          <p:cNvGrpSpPr/>
          <p:nvPr/>
        </p:nvGrpSpPr>
        <p:grpSpPr>
          <a:xfrm>
            <a:off x="7506654" y="-466167"/>
            <a:ext cx="920275" cy="1078300"/>
            <a:chOff x="4679675" y="-443725"/>
            <a:chExt cx="920275" cy="1078300"/>
          </a:xfrm>
        </p:grpSpPr>
        <p:sp>
          <p:nvSpPr>
            <p:cNvPr id="792" name="Google Shape;792;p2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29"/>
          <p:cNvGrpSpPr/>
          <p:nvPr/>
        </p:nvGrpSpPr>
        <p:grpSpPr>
          <a:xfrm flipH="1">
            <a:off x="7953846" y="-558321"/>
            <a:ext cx="1129225" cy="1439250"/>
            <a:chOff x="5173625" y="-443725"/>
            <a:chExt cx="1129225" cy="1439250"/>
          </a:xfrm>
        </p:grpSpPr>
        <p:sp>
          <p:nvSpPr>
            <p:cNvPr id="795" name="Google Shape;795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29"/>
          <p:cNvGrpSpPr/>
          <p:nvPr/>
        </p:nvGrpSpPr>
        <p:grpSpPr>
          <a:xfrm rot="10800000" flipH="1">
            <a:off x="-198889" y="-100110"/>
            <a:ext cx="2014791" cy="473128"/>
            <a:chOff x="-35118" y="4342063"/>
            <a:chExt cx="2014791" cy="473128"/>
          </a:xfrm>
        </p:grpSpPr>
        <p:sp>
          <p:nvSpPr>
            <p:cNvPr id="798" name="Google Shape;798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30"/>
          <p:cNvGrpSpPr/>
          <p:nvPr/>
        </p:nvGrpSpPr>
        <p:grpSpPr>
          <a:xfrm flipH="1">
            <a:off x="-365562" y="4556641"/>
            <a:ext cx="2808779" cy="1148975"/>
            <a:chOff x="6525475" y="148600"/>
            <a:chExt cx="2808779" cy="1148975"/>
          </a:xfrm>
        </p:grpSpPr>
        <p:sp>
          <p:nvSpPr>
            <p:cNvPr id="802" name="Google Shape;802;p30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30"/>
          <p:cNvGrpSpPr/>
          <p:nvPr/>
        </p:nvGrpSpPr>
        <p:grpSpPr>
          <a:xfrm rot="10800000">
            <a:off x="7497756" y="4534879"/>
            <a:ext cx="1368260" cy="1078296"/>
            <a:chOff x="4231725" y="-443721"/>
            <a:chExt cx="1368260" cy="1078296"/>
          </a:xfrm>
        </p:grpSpPr>
        <p:sp>
          <p:nvSpPr>
            <p:cNvPr id="805" name="Google Shape;805;p30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30"/>
          <p:cNvGrpSpPr/>
          <p:nvPr/>
        </p:nvGrpSpPr>
        <p:grpSpPr>
          <a:xfrm rot="10800000">
            <a:off x="6794891" y="4173929"/>
            <a:ext cx="1129225" cy="1439250"/>
            <a:chOff x="5173625" y="-443725"/>
            <a:chExt cx="1129225" cy="1439250"/>
          </a:xfrm>
        </p:grpSpPr>
        <p:sp>
          <p:nvSpPr>
            <p:cNvPr id="808" name="Google Shape;808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0"/>
          <p:cNvGrpSpPr/>
          <p:nvPr/>
        </p:nvGrpSpPr>
        <p:grpSpPr>
          <a:xfrm rot="10800000" flipH="1">
            <a:off x="3706041" y="4534879"/>
            <a:ext cx="920275" cy="1078300"/>
            <a:chOff x="4679675" y="-443725"/>
            <a:chExt cx="920275" cy="1078300"/>
          </a:xfrm>
        </p:grpSpPr>
        <p:sp>
          <p:nvSpPr>
            <p:cNvPr id="811" name="Google Shape;81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30"/>
          <p:cNvGrpSpPr/>
          <p:nvPr/>
        </p:nvGrpSpPr>
        <p:grpSpPr>
          <a:xfrm rot="10800000" flipH="1">
            <a:off x="4199991" y="4173929"/>
            <a:ext cx="1129225" cy="1439250"/>
            <a:chOff x="5173625" y="-443725"/>
            <a:chExt cx="1129225" cy="1439250"/>
          </a:xfrm>
        </p:grpSpPr>
        <p:sp>
          <p:nvSpPr>
            <p:cNvPr id="814" name="Google Shape;81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30"/>
          <p:cNvGrpSpPr/>
          <p:nvPr/>
        </p:nvGrpSpPr>
        <p:grpSpPr>
          <a:xfrm rot="10800000">
            <a:off x="1329129" y="3924763"/>
            <a:ext cx="474200" cy="1505350"/>
            <a:chOff x="3995775" y="-443725"/>
            <a:chExt cx="474200" cy="1505350"/>
          </a:xfrm>
        </p:grpSpPr>
        <p:sp>
          <p:nvSpPr>
            <p:cNvPr id="817" name="Google Shape;817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30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820" name="Google Shape;820;p30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0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823" name="Google Shape;823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" name="Google Shape;825;p30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826" name="Google Shape;826;p3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8" name="Google Shape;828;p30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829" name="Google Shape;829;p30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30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832" name="Google Shape;832;p30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30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835" name="Google Shape;835;p30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30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838" name="Google Shape;838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841" name="Google Shape;84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30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844" name="Google Shape;84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6" name="Google Shape;846;p30"/>
          <p:cNvGrpSpPr/>
          <p:nvPr/>
        </p:nvGrpSpPr>
        <p:grpSpPr>
          <a:xfrm rot="5400000" flipH="1">
            <a:off x="-766398" y="4711608"/>
            <a:ext cx="2014791" cy="719731"/>
            <a:chOff x="-85249" y="4203623"/>
            <a:chExt cx="2014791" cy="719731"/>
          </a:xfrm>
        </p:grpSpPr>
        <p:grpSp>
          <p:nvGrpSpPr>
            <p:cNvPr id="847" name="Google Shape;847;p3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48" name="Google Shape;848;p3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0" name="Google Shape;850;p3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51" name="Google Shape;851;p3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53" name="Google Shape;853;p30"/>
          <p:cNvGrpSpPr/>
          <p:nvPr/>
        </p:nvGrpSpPr>
        <p:grpSpPr>
          <a:xfrm flipH="1">
            <a:off x="8418670" y="734101"/>
            <a:ext cx="2014791" cy="469195"/>
            <a:chOff x="-35118" y="4163517"/>
            <a:chExt cx="2014791" cy="469195"/>
          </a:xfrm>
        </p:grpSpPr>
        <p:sp>
          <p:nvSpPr>
            <p:cNvPr id="854" name="Google Shape;854;p3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861099" y="4163517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24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649" name="Google Shape;649;p24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1" name="Google Shape;651;p24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652" name="Google Shape;652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4" name="Google Shape;654;p24"/>
          <p:cNvGrpSpPr/>
          <p:nvPr/>
        </p:nvGrpSpPr>
        <p:grpSpPr>
          <a:xfrm rot="-5400000">
            <a:off x="38041" y="-247490"/>
            <a:ext cx="2181860" cy="892524"/>
            <a:chOff x="6525475" y="148600"/>
            <a:chExt cx="2808779" cy="1148975"/>
          </a:xfrm>
        </p:grpSpPr>
        <p:sp>
          <p:nvSpPr>
            <p:cNvPr id="655" name="Google Shape;655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24"/>
          <p:cNvGrpSpPr/>
          <p:nvPr/>
        </p:nvGrpSpPr>
        <p:grpSpPr>
          <a:xfrm flipH="1">
            <a:off x="6888680" y="-997823"/>
            <a:ext cx="1994692" cy="2439924"/>
            <a:chOff x="403404" y="-997823"/>
            <a:chExt cx="1994692" cy="2439924"/>
          </a:xfrm>
        </p:grpSpPr>
        <p:grpSp>
          <p:nvGrpSpPr>
            <p:cNvPr id="658" name="Google Shape;658;p24"/>
            <p:cNvGrpSpPr/>
            <p:nvPr/>
          </p:nvGrpSpPr>
          <p:grpSpPr>
            <a:xfrm>
              <a:off x="1202748" y="-317129"/>
              <a:ext cx="1195349" cy="1078296"/>
              <a:chOff x="4404625" y="-443721"/>
              <a:chExt cx="1195349" cy="1078296"/>
            </a:xfrm>
          </p:grpSpPr>
          <p:sp>
            <p:nvSpPr>
              <p:cNvPr id="659" name="Google Shape;659;p24"/>
              <p:cNvSpPr/>
              <p:nvPr/>
            </p:nvSpPr>
            <p:spPr>
              <a:xfrm>
                <a:off x="4501128" y="-443721"/>
                <a:ext cx="109884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24"/>
              <p:cNvSpPr/>
              <p:nvPr/>
            </p:nvSpPr>
            <p:spPr>
              <a:xfrm>
                <a:off x="44046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1" name="Google Shape;661;p24"/>
            <p:cNvGrpSpPr/>
            <p:nvPr/>
          </p:nvGrpSpPr>
          <p:grpSpPr>
            <a:xfrm rot="-5400000">
              <a:off x="-241263" y="-353155"/>
              <a:ext cx="2181860" cy="892524"/>
              <a:chOff x="6525475" y="148600"/>
              <a:chExt cx="2808779" cy="1148975"/>
            </a:xfrm>
          </p:grpSpPr>
          <p:sp>
            <p:nvSpPr>
              <p:cNvPr id="662" name="Google Shape;662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4" name="Google Shape;664;p24"/>
            <p:cNvGrpSpPr/>
            <p:nvPr/>
          </p:nvGrpSpPr>
          <p:grpSpPr>
            <a:xfrm rot="-5400000">
              <a:off x="182166" y="-95090"/>
              <a:ext cx="2181860" cy="892524"/>
              <a:chOff x="6525475" y="148600"/>
              <a:chExt cx="2808779" cy="1148975"/>
            </a:xfrm>
          </p:grpSpPr>
          <p:sp>
            <p:nvSpPr>
              <p:cNvPr id="665" name="Google Shape;665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67" name="Google Shape;667;p24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68" name="Google Shape;668;p24"/>
          <p:cNvSpPr txBox="1">
            <a:spLocks noGrp="1"/>
          </p:cNvSpPr>
          <p:nvPr>
            <p:ph type="body" idx="1"/>
          </p:nvPr>
        </p:nvSpPr>
        <p:spPr>
          <a:xfrm>
            <a:off x="713250" y="1342250"/>
            <a:ext cx="7717500" cy="3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669" name="Google Shape;669;p24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670" name="Google Shape;670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Google Shape;672;p24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673" name="Google Shape;673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24"/>
          <p:cNvGrpSpPr/>
          <p:nvPr/>
        </p:nvGrpSpPr>
        <p:grpSpPr>
          <a:xfrm rot="10800000">
            <a:off x="7239830" y="4310943"/>
            <a:ext cx="2014791" cy="473128"/>
            <a:chOff x="-35118" y="4342063"/>
            <a:chExt cx="2014791" cy="473128"/>
          </a:xfrm>
        </p:grpSpPr>
        <p:sp>
          <p:nvSpPr>
            <p:cNvPr id="676" name="Google Shape;676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78481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2450700" y="3072854"/>
            <a:ext cx="4242600" cy="6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title" idx="2" hasCustomPrompt="1"/>
          </p:nvPr>
        </p:nvSpPr>
        <p:spPr>
          <a:xfrm>
            <a:off x="3995121" y="1227576"/>
            <a:ext cx="1157400" cy="11574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>
            <a:spLocks noGrp="1"/>
          </p:cNvSpPr>
          <p:nvPr>
            <p:ph type="subTitle" idx="1"/>
          </p:nvPr>
        </p:nvSpPr>
        <p:spPr>
          <a:xfrm>
            <a:off x="2509200" y="3652872"/>
            <a:ext cx="41256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4" name="Google Shape;74;p3"/>
          <p:cNvGrpSpPr/>
          <p:nvPr/>
        </p:nvGrpSpPr>
        <p:grpSpPr>
          <a:xfrm flipH="1">
            <a:off x="7153751" y="4056822"/>
            <a:ext cx="2074949" cy="962378"/>
            <a:chOff x="-85249" y="3960975"/>
            <a:chExt cx="2074949" cy="962378"/>
          </a:xfrm>
        </p:grpSpPr>
        <p:grpSp>
          <p:nvGrpSpPr>
            <p:cNvPr id="75" name="Google Shape;75;p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6" name="Google Shape;76;p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" name="Google Shape;78;p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9" name="Google Shape;79;p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" name="Google Shape;81;p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2" name="Google Shape;82;p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4" name="Google Shape;84;p3"/>
          <p:cNvGrpSpPr/>
          <p:nvPr/>
        </p:nvGrpSpPr>
        <p:grpSpPr>
          <a:xfrm flipH="1">
            <a:off x="323625" y="3807546"/>
            <a:ext cx="1138350" cy="1418750"/>
            <a:chOff x="1287525" y="3801250"/>
            <a:chExt cx="1138350" cy="1418750"/>
          </a:xfrm>
        </p:grpSpPr>
        <p:sp>
          <p:nvSpPr>
            <p:cNvPr id="85" name="Google Shape;85;p3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3"/>
          <p:cNvGrpSpPr/>
          <p:nvPr/>
        </p:nvGrpSpPr>
        <p:grpSpPr>
          <a:xfrm flipH="1">
            <a:off x="210775" y="4159825"/>
            <a:ext cx="929375" cy="1057800"/>
            <a:chOff x="8076400" y="4159825"/>
            <a:chExt cx="929375" cy="1057800"/>
          </a:xfrm>
        </p:grpSpPr>
        <p:sp>
          <p:nvSpPr>
            <p:cNvPr id="88" name="Google Shape;88;p3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90;p3"/>
          <p:cNvGrpSpPr/>
          <p:nvPr/>
        </p:nvGrpSpPr>
        <p:grpSpPr>
          <a:xfrm>
            <a:off x="6993948" y="5750"/>
            <a:ext cx="1195349" cy="1078296"/>
            <a:chOff x="4404625" y="-443721"/>
            <a:chExt cx="1195349" cy="1078296"/>
          </a:xfrm>
        </p:grpSpPr>
        <p:sp>
          <p:nvSpPr>
            <p:cNvPr id="91" name="Google Shape;91;p3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3"/>
          <p:cNvGrpSpPr/>
          <p:nvPr/>
        </p:nvGrpSpPr>
        <p:grpSpPr>
          <a:xfrm>
            <a:off x="7810151" y="-104276"/>
            <a:ext cx="1129225" cy="1439250"/>
            <a:chOff x="5173625" y="-443725"/>
            <a:chExt cx="1129225" cy="1439250"/>
          </a:xfrm>
        </p:grpSpPr>
        <p:sp>
          <p:nvSpPr>
            <p:cNvPr id="94" name="Google Shape;94;p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96;p3"/>
          <p:cNvGrpSpPr/>
          <p:nvPr/>
        </p:nvGrpSpPr>
        <p:grpSpPr>
          <a:xfrm rot="10800000" flipH="1">
            <a:off x="-784112" y="147249"/>
            <a:ext cx="1138350" cy="1418750"/>
            <a:chOff x="-784112" y="3818928"/>
            <a:chExt cx="1138350" cy="1418750"/>
          </a:xfrm>
        </p:grpSpPr>
        <p:sp>
          <p:nvSpPr>
            <p:cNvPr id="97" name="Google Shape;97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3"/>
          <p:cNvGrpSpPr/>
          <p:nvPr/>
        </p:nvGrpSpPr>
        <p:grpSpPr>
          <a:xfrm rot="10800000" flipH="1">
            <a:off x="-370081" y="-96211"/>
            <a:ext cx="1138350" cy="1418750"/>
            <a:chOff x="-784112" y="3818928"/>
            <a:chExt cx="1138350" cy="1418750"/>
          </a:xfrm>
        </p:grpSpPr>
        <p:sp>
          <p:nvSpPr>
            <p:cNvPr id="100" name="Google Shape;100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02;p3"/>
          <p:cNvGrpSpPr/>
          <p:nvPr/>
        </p:nvGrpSpPr>
        <p:grpSpPr>
          <a:xfrm rot="10800000" flipH="1">
            <a:off x="70117" y="-395120"/>
            <a:ext cx="1138350" cy="1418750"/>
            <a:chOff x="-784112" y="3818928"/>
            <a:chExt cx="1138350" cy="1418750"/>
          </a:xfrm>
        </p:grpSpPr>
        <p:sp>
          <p:nvSpPr>
            <p:cNvPr id="103" name="Google Shape;103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5"/>
          <p:cNvGrpSpPr/>
          <p:nvPr/>
        </p:nvGrpSpPr>
        <p:grpSpPr>
          <a:xfrm>
            <a:off x="288363" y="-791171"/>
            <a:ext cx="1368260" cy="1078296"/>
            <a:chOff x="4231725" y="-443721"/>
            <a:chExt cx="1368260" cy="1078296"/>
          </a:xfrm>
        </p:grpSpPr>
        <p:sp>
          <p:nvSpPr>
            <p:cNvPr id="130" name="Google Shape;130;p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" name="Google Shape;132;p5"/>
          <p:cNvGrpSpPr/>
          <p:nvPr/>
        </p:nvGrpSpPr>
        <p:grpSpPr>
          <a:xfrm>
            <a:off x="163463" y="-105375"/>
            <a:ext cx="1129225" cy="1439250"/>
            <a:chOff x="5173625" y="-443725"/>
            <a:chExt cx="1129225" cy="1439250"/>
          </a:xfrm>
        </p:grpSpPr>
        <p:sp>
          <p:nvSpPr>
            <p:cNvPr id="133" name="Google Shape;133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5"/>
          <p:cNvGrpSpPr/>
          <p:nvPr/>
        </p:nvGrpSpPr>
        <p:grpSpPr>
          <a:xfrm flipH="1">
            <a:off x="7898942" y="-257775"/>
            <a:ext cx="920275" cy="1078300"/>
            <a:chOff x="4679675" y="-443725"/>
            <a:chExt cx="920275" cy="1078300"/>
          </a:xfrm>
        </p:grpSpPr>
        <p:sp>
          <p:nvSpPr>
            <p:cNvPr id="136" name="Google Shape;136;p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5"/>
          <p:cNvGrpSpPr/>
          <p:nvPr/>
        </p:nvGrpSpPr>
        <p:grpSpPr>
          <a:xfrm flipH="1">
            <a:off x="7348442" y="-105375"/>
            <a:ext cx="1129225" cy="1439250"/>
            <a:chOff x="5173625" y="-443725"/>
            <a:chExt cx="1129225" cy="1439250"/>
          </a:xfrm>
        </p:grpSpPr>
        <p:sp>
          <p:nvSpPr>
            <p:cNvPr id="139" name="Google Shape;139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5"/>
          <p:cNvSpPr txBox="1">
            <a:spLocks noGrp="1"/>
          </p:cNvSpPr>
          <p:nvPr>
            <p:ph type="subTitle" idx="1"/>
          </p:nvPr>
        </p:nvSpPr>
        <p:spPr>
          <a:xfrm>
            <a:off x="1290763" y="3086429"/>
            <a:ext cx="2425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2"/>
          </p:nvPr>
        </p:nvSpPr>
        <p:spPr>
          <a:xfrm>
            <a:off x="5427738" y="3086429"/>
            <a:ext cx="2425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subTitle" idx="3"/>
          </p:nvPr>
        </p:nvSpPr>
        <p:spPr>
          <a:xfrm>
            <a:off x="1290775" y="3562899"/>
            <a:ext cx="2425500" cy="80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subTitle" idx="4"/>
          </p:nvPr>
        </p:nvSpPr>
        <p:spPr>
          <a:xfrm>
            <a:off x="5427750" y="3562899"/>
            <a:ext cx="2425500" cy="8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title"/>
          </p:nvPr>
        </p:nvSpPr>
        <p:spPr>
          <a:xfrm>
            <a:off x="1704750" y="539700"/>
            <a:ext cx="5734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8"/>
          <p:cNvGrpSpPr/>
          <p:nvPr/>
        </p:nvGrpSpPr>
        <p:grpSpPr>
          <a:xfrm>
            <a:off x="260351" y="2145759"/>
            <a:ext cx="289868" cy="852000"/>
            <a:chOff x="456616" y="2161476"/>
            <a:chExt cx="289868" cy="852000"/>
          </a:xfrm>
        </p:grpSpPr>
        <p:sp>
          <p:nvSpPr>
            <p:cNvPr id="208" name="Google Shape;208;p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8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214" name="Google Shape;21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8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217" name="Google Shape;217;p8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218" name="Google Shape;218;p8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8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221" name="Google Shape;221;p8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3" name="Google Shape;223;p8"/>
          <p:cNvGrpSpPr/>
          <p:nvPr/>
        </p:nvGrpSpPr>
        <p:grpSpPr>
          <a:xfrm rot="-5400000">
            <a:off x="7870685" y="4684474"/>
            <a:ext cx="2014791" cy="469199"/>
            <a:chOff x="-35118" y="4345992"/>
            <a:chExt cx="2014791" cy="469199"/>
          </a:xfrm>
        </p:grpSpPr>
        <p:sp>
          <p:nvSpPr>
            <p:cNvPr id="224" name="Google Shape;224;p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Google Shape;226;p8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227" name="Google Shape;227;p8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" name="Google Shape;230;p8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231" name="Google Shape;231;p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3" name="Google Shape;233;p8"/>
          <p:cNvGrpSpPr/>
          <p:nvPr/>
        </p:nvGrpSpPr>
        <p:grpSpPr>
          <a:xfrm>
            <a:off x="6362038" y="4861441"/>
            <a:ext cx="2808779" cy="1148975"/>
            <a:chOff x="6525475" y="148600"/>
            <a:chExt cx="2808779" cy="1148975"/>
          </a:xfrm>
        </p:grpSpPr>
        <p:sp>
          <p:nvSpPr>
            <p:cNvPr id="234" name="Google Shape;23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236;p8"/>
          <p:cNvSpPr txBox="1">
            <a:spLocks noGrp="1"/>
          </p:cNvSpPr>
          <p:nvPr>
            <p:ph type="title"/>
          </p:nvPr>
        </p:nvSpPr>
        <p:spPr>
          <a:xfrm>
            <a:off x="766675" y="1421850"/>
            <a:ext cx="4616100" cy="22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9"/>
          <p:cNvGrpSpPr/>
          <p:nvPr/>
        </p:nvGrpSpPr>
        <p:grpSpPr>
          <a:xfrm rot="-5400000" flipH="1">
            <a:off x="8142388" y="3383598"/>
            <a:ext cx="1138350" cy="1418750"/>
            <a:chOff x="-784112" y="3818928"/>
            <a:chExt cx="1138350" cy="1418750"/>
          </a:xfrm>
        </p:grpSpPr>
        <p:sp>
          <p:nvSpPr>
            <p:cNvPr id="239" name="Google Shape;239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" name="Google Shape;241;p9"/>
          <p:cNvGrpSpPr/>
          <p:nvPr/>
        </p:nvGrpSpPr>
        <p:grpSpPr>
          <a:xfrm rot="-5400000" flipH="1">
            <a:off x="8374988" y="3596148"/>
            <a:ext cx="1138350" cy="1418750"/>
            <a:chOff x="-784112" y="3818928"/>
            <a:chExt cx="1138350" cy="1418750"/>
          </a:xfrm>
        </p:grpSpPr>
        <p:sp>
          <p:nvSpPr>
            <p:cNvPr id="242" name="Google Shape;242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9"/>
          <p:cNvGrpSpPr/>
          <p:nvPr/>
        </p:nvGrpSpPr>
        <p:grpSpPr>
          <a:xfrm>
            <a:off x="-272766" y="74745"/>
            <a:ext cx="2014791" cy="473128"/>
            <a:chOff x="-35118" y="4342063"/>
            <a:chExt cx="2014791" cy="473128"/>
          </a:xfrm>
        </p:grpSpPr>
        <p:sp>
          <p:nvSpPr>
            <p:cNvPr id="245" name="Google Shape;245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" name="Google Shape;247;p9"/>
          <p:cNvGrpSpPr/>
          <p:nvPr/>
        </p:nvGrpSpPr>
        <p:grpSpPr>
          <a:xfrm>
            <a:off x="7413751" y="76596"/>
            <a:ext cx="2033837" cy="1117221"/>
            <a:chOff x="7413751" y="76596"/>
            <a:chExt cx="2033837" cy="1117221"/>
          </a:xfrm>
        </p:grpSpPr>
        <p:grpSp>
          <p:nvGrpSpPr>
            <p:cNvPr id="248" name="Google Shape;248;p9"/>
            <p:cNvGrpSpPr/>
            <p:nvPr/>
          </p:nvGrpSpPr>
          <p:grpSpPr>
            <a:xfrm flipH="1">
              <a:off x="7413751" y="76596"/>
              <a:ext cx="2033837" cy="463108"/>
              <a:chOff x="-101291" y="3967072"/>
              <a:chExt cx="2033837" cy="463108"/>
            </a:xfrm>
          </p:grpSpPr>
          <p:sp>
            <p:nvSpPr>
              <p:cNvPr id="249" name="Google Shape;249;p9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1813971" y="396707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" name="Google Shape;251;p9"/>
            <p:cNvGrpSpPr/>
            <p:nvPr/>
          </p:nvGrpSpPr>
          <p:grpSpPr>
            <a:xfrm flipH="1">
              <a:off x="7423284" y="366543"/>
              <a:ext cx="2014791" cy="473124"/>
              <a:chOff x="-35118" y="4159588"/>
              <a:chExt cx="2014791" cy="473124"/>
            </a:xfrm>
          </p:grpSpPr>
          <p:sp>
            <p:nvSpPr>
              <p:cNvPr id="252" name="Google Shape;252;p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1861099" y="4159588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9"/>
            <p:cNvGrpSpPr/>
            <p:nvPr/>
          </p:nvGrpSpPr>
          <p:grpSpPr>
            <a:xfrm flipH="1">
              <a:off x="7423276" y="720689"/>
              <a:ext cx="2014791" cy="473128"/>
              <a:chOff x="-35118" y="4342063"/>
              <a:chExt cx="2014791" cy="473128"/>
            </a:xfrm>
          </p:grpSpPr>
          <p:sp>
            <p:nvSpPr>
              <p:cNvPr id="255" name="Google Shape;255;p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1861099" y="4342063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7" name="Google Shape;257;p9"/>
          <p:cNvGrpSpPr/>
          <p:nvPr/>
        </p:nvGrpSpPr>
        <p:grpSpPr>
          <a:xfrm>
            <a:off x="-370266" y="473288"/>
            <a:ext cx="2014791" cy="473128"/>
            <a:chOff x="-35118" y="4342063"/>
            <a:chExt cx="2014791" cy="473128"/>
          </a:xfrm>
        </p:grpSpPr>
        <p:sp>
          <p:nvSpPr>
            <p:cNvPr id="258" name="Google Shape;258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9"/>
          <p:cNvSpPr txBox="1">
            <a:spLocks noGrp="1"/>
          </p:cNvSpPr>
          <p:nvPr>
            <p:ph type="title"/>
          </p:nvPr>
        </p:nvSpPr>
        <p:spPr>
          <a:xfrm>
            <a:off x="4691075" y="1303150"/>
            <a:ext cx="3663300" cy="7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1" name="Google Shape;261;p9"/>
          <p:cNvSpPr txBox="1">
            <a:spLocks noGrp="1"/>
          </p:cNvSpPr>
          <p:nvPr>
            <p:ph type="subTitle" idx="1"/>
          </p:nvPr>
        </p:nvSpPr>
        <p:spPr>
          <a:xfrm>
            <a:off x="4691175" y="2143100"/>
            <a:ext cx="3663300" cy="16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>
            <a:spLocks noGrp="1"/>
          </p:cNvSpPr>
          <p:nvPr>
            <p:ph type="title"/>
          </p:nvPr>
        </p:nvSpPr>
        <p:spPr>
          <a:xfrm>
            <a:off x="713325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2" hasCustomPrompt="1"/>
          </p:nvPr>
        </p:nvSpPr>
        <p:spPr>
          <a:xfrm>
            <a:off x="713325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1"/>
          </p:nvPr>
        </p:nvSpPr>
        <p:spPr>
          <a:xfrm>
            <a:off x="713313" y="2405941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 idx="3"/>
          </p:nvPr>
        </p:nvSpPr>
        <p:spPr>
          <a:xfrm>
            <a:off x="3878250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title" idx="4" hasCustomPrompt="1"/>
          </p:nvPr>
        </p:nvSpPr>
        <p:spPr>
          <a:xfrm>
            <a:off x="3878250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>
            <a:spLocks noGrp="1"/>
          </p:cNvSpPr>
          <p:nvPr>
            <p:ph type="subTitle" idx="5"/>
          </p:nvPr>
        </p:nvSpPr>
        <p:spPr>
          <a:xfrm>
            <a:off x="3878238" y="2405941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title" idx="6"/>
          </p:nvPr>
        </p:nvSpPr>
        <p:spPr>
          <a:xfrm>
            <a:off x="720000" y="539700"/>
            <a:ext cx="5365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title" idx="7"/>
          </p:nvPr>
        </p:nvSpPr>
        <p:spPr>
          <a:xfrm>
            <a:off x="720000" y="3622629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title" idx="8" hasCustomPrompt="1"/>
          </p:nvPr>
        </p:nvSpPr>
        <p:spPr>
          <a:xfrm>
            <a:off x="720000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>
            <a:spLocks noGrp="1"/>
          </p:cNvSpPr>
          <p:nvPr>
            <p:ph type="subTitle" idx="9"/>
          </p:nvPr>
        </p:nvSpPr>
        <p:spPr>
          <a:xfrm>
            <a:off x="719988" y="4070479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title" idx="13"/>
          </p:nvPr>
        </p:nvSpPr>
        <p:spPr>
          <a:xfrm>
            <a:off x="3884925" y="3622629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title" idx="14" hasCustomPrompt="1"/>
          </p:nvPr>
        </p:nvSpPr>
        <p:spPr>
          <a:xfrm>
            <a:off x="3884925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1" name="Google Shape;311;p13"/>
          <p:cNvSpPr txBox="1">
            <a:spLocks noGrp="1"/>
          </p:cNvSpPr>
          <p:nvPr>
            <p:ph type="subTitle" idx="15"/>
          </p:nvPr>
        </p:nvSpPr>
        <p:spPr>
          <a:xfrm>
            <a:off x="3884913" y="4070479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12" name="Google Shape;312;p13"/>
          <p:cNvGrpSpPr/>
          <p:nvPr/>
        </p:nvGrpSpPr>
        <p:grpSpPr>
          <a:xfrm>
            <a:off x="7730824" y="2876232"/>
            <a:ext cx="1697125" cy="1382731"/>
            <a:chOff x="7748374" y="2845645"/>
            <a:chExt cx="1697125" cy="1382731"/>
          </a:xfrm>
        </p:grpSpPr>
        <p:grpSp>
          <p:nvGrpSpPr>
            <p:cNvPr id="313" name="Google Shape;313;p13"/>
            <p:cNvGrpSpPr/>
            <p:nvPr/>
          </p:nvGrpSpPr>
          <p:grpSpPr>
            <a:xfrm rot="-5400000">
              <a:off x="8306336" y="3089213"/>
              <a:ext cx="581201" cy="1697125"/>
              <a:chOff x="79461" y="58200"/>
              <a:chExt cx="581201" cy="1697125"/>
            </a:xfrm>
          </p:grpSpPr>
          <p:grpSp>
            <p:nvGrpSpPr>
              <p:cNvPr id="314" name="Google Shape;314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15" name="Google Shape;315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22" name="Google Shape;322;p13"/>
            <p:cNvGrpSpPr/>
            <p:nvPr/>
          </p:nvGrpSpPr>
          <p:grpSpPr>
            <a:xfrm rot="-5400000" flipH="1">
              <a:off x="8306336" y="2287683"/>
              <a:ext cx="581201" cy="1697125"/>
              <a:chOff x="79461" y="58200"/>
              <a:chExt cx="581201" cy="1697125"/>
            </a:xfrm>
          </p:grpSpPr>
          <p:grpSp>
            <p:nvGrpSpPr>
              <p:cNvPr id="323" name="Google Shape;323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24" name="Google Shape;324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7" name="Google Shape;327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28" name="Google Shape;328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31" name="Google Shape;331;p13"/>
            <p:cNvSpPr/>
            <p:nvPr/>
          </p:nvSpPr>
          <p:spPr>
            <a:xfrm>
              <a:off x="8620769" y="3295674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8631373" y="3712149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" name="Google Shape;333;p13"/>
          <p:cNvGrpSpPr/>
          <p:nvPr/>
        </p:nvGrpSpPr>
        <p:grpSpPr>
          <a:xfrm>
            <a:off x="8620769" y="604477"/>
            <a:ext cx="640686" cy="543853"/>
            <a:chOff x="8620769" y="639586"/>
            <a:chExt cx="640686" cy="543853"/>
          </a:xfrm>
        </p:grpSpPr>
        <p:sp>
          <p:nvSpPr>
            <p:cNvPr id="334" name="Google Shape;334;p13"/>
            <p:cNvSpPr/>
            <p:nvPr/>
          </p:nvSpPr>
          <p:spPr>
            <a:xfrm>
              <a:off x="8620769" y="639586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8631373" y="1056062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_1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0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519" name="Google Shape;519;p20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520" name="Google Shape;520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20"/>
          <p:cNvGrpSpPr/>
          <p:nvPr/>
        </p:nvGrpSpPr>
        <p:grpSpPr>
          <a:xfrm>
            <a:off x="-519445" y="4548261"/>
            <a:ext cx="2014791" cy="473128"/>
            <a:chOff x="-35118" y="4342063"/>
            <a:chExt cx="2014791" cy="473128"/>
          </a:xfrm>
        </p:grpSpPr>
        <p:sp>
          <p:nvSpPr>
            <p:cNvPr id="523" name="Google Shape;523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20"/>
          <p:cNvGrpSpPr/>
          <p:nvPr/>
        </p:nvGrpSpPr>
        <p:grpSpPr>
          <a:xfrm>
            <a:off x="283349" y="-475160"/>
            <a:ext cx="482550" cy="1505350"/>
            <a:chOff x="3121150" y="-443725"/>
            <a:chExt cx="482550" cy="1505350"/>
          </a:xfrm>
        </p:grpSpPr>
        <p:sp>
          <p:nvSpPr>
            <p:cNvPr id="526" name="Google Shape;526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0"/>
          <p:cNvGrpSpPr/>
          <p:nvPr/>
        </p:nvGrpSpPr>
        <p:grpSpPr>
          <a:xfrm>
            <a:off x="87035" y="-122260"/>
            <a:ext cx="482550" cy="1505350"/>
            <a:chOff x="3121150" y="-443725"/>
            <a:chExt cx="482550" cy="1505350"/>
          </a:xfrm>
        </p:grpSpPr>
        <p:sp>
          <p:nvSpPr>
            <p:cNvPr id="529" name="Google Shape;529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1" name="Google Shape;531;p20"/>
          <p:cNvGrpSpPr/>
          <p:nvPr/>
        </p:nvGrpSpPr>
        <p:grpSpPr>
          <a:xfrm flipH="1">
            <a:off x="8377659" y="-483877"/>
            <a:ext cx="482550" cy="1505350"/>
            <a:chOff x="3121150" y="-443725"/>
            <a:chExt cx="482550" cy="1505350"/>
          </a:xfrm>
        </p:grpSpPr>
        <p:sp>
          <p:nvSpPr>
            <p:cNvPr id="532" name="Google Shape;532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20"/>
          <p:cNvGrpSpPr/>
          <p:nvPr/>
        </p:nvGrpSpPr>
        <p:grpSpPr>
          <a:xfrm flipH="1">
            <a:off x="8573974" y="-130977"/>
            <a:ext cx="482550" cy="1505350"/>
            <a:chOff x="3121150" y="-443725"/>
            <a:chExt cx="482550" cy="1505350"/>
          </a:xfrm>
        </p:grpSpPr>
        <p:sp>
          <p:nvSpPr>
            <p:cNvPr id="535" name="Google Shape;535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3"/>
          <p:cNvSpPr txBox="1">
            <a:spLocks noGrp="1"/>
          </p:cNvSpPr>
          <p:nvPr>
            <p:ph type="title"/>
          </p:nvPr>
        </p:nvSpPr>
        <p:spPr>
          <a:xfrm>
            <a:off x="803750" y="1813650"/>
            <a:ext cx="3372600" cy="6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06" name="Google Shape;606;p23"/>
          <p:cNvSpPr txBox="1">
            <a:spLocks noGrp="1"/>
          </p:cNvSpPr>
          <p:nvPr>
            <p:ph type="subTitle" idx="1"/>
          </p:nvPr>
        </p:nvSpPr>
        <p:spPr>
          <a:xfrm>
            <a:off x="803738" y="2546138"/>
            <a:ext cx="3453900" cy="9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07" name="Google Shape;607;p23"/>
          <p:cNvGrpSpPr/>
          <p:nvPr/>
        </p:nvGrpSpPr>
        <p:grpSpPr>
          <a:xfrm>
            <a:off x="8429813" y="-482281"/>
            <a:ext cx="474200" cy="1505350"/>
            <a:chOff x="3995775" y="-443725"/>
            <a:chExt cx="474200" cy="1505350"/>
          </a:xfrm>
        </p:grpSpPr>
        <p:sp>
          <p:nvSpPr>
            <p:cNvPr id="608" name="Google Shape;608;p23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23"/>
          <p:cNvGrpSpPr/>
          <p:nvPr/>
        </p:nvGrpSpPr>
        <p:grpSpPr>
          <a:xfrm>
            <a:off x="7118075" y="-467301"/>
            <a:ext cx="920275" cy="1078300"/>
            <a:chOff x="4679675" y="-443725"/>
            <a:chExt cx="920275" cy="1078300"/>
          </a:xfrm>
        </p:grpSpPr>
        <p:sp>
          <p:nvSpPr>
            <p:cNvPr id="611" name="Google Shape;611;p23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23"/>
          <p:cNvGrpSpPr/>
          <p:nvPr/>
        </p:nvGrpSpPr>
        <p:grpSpPr>
          <a:xfrm>
            <a:off x="7612025" y="-1076901"/>
            <a:ext cx="1129225" cy="1439250"/>
            <a:chOff x="5173625" y="-443725"/>
            <a:chExt cx="1129225" cy="1439250"/>
          </a:xfrm>
        </p:grpSpPr>
        <p:sp>
          <p:nvSpPr>
            <p:cNvPr id="614" name="Google Shape;614;p2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6" name="Google Shape;616;p23"/>
          <p:cNvGrpSpPr/>
          <p:nvPr/>
        </p:nvGrpSpPr>
        <p:grpSpPr>
          <a:xfrm>
            <a:off x="7970938" y="-761576"/>
            <a:ext cx="2240950" cy="1657325"/>
            <a:chOff x="4603700" y="-443725"/>
            <a:chExt cx="2240950" cy="1657325"/>
          </a:xfrm>
        </p:grpSpPr>
        <p:sp>
          <p:nvSpPr>
            <p:cNvPr id="617" name="Google Shape;617;p23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9" name="Google Shape;619;p23"/>
          <p:cNvGrpSpPr/>
          <p:nvPr/>
        </p:nvGrpSpPr>
        <p:grpSpPr>
          <a:xfrm rot="10800000" flipH="1">
            <a:off x="-483489" y="4432692"/>
            <a:ext cx="2014791" cy="473128"/>
            <a:chOff x="-35118" y="4342063"/>
            <a:chExt cx="2014791" cy="473128"/>
          </a:xfrm>
        </p:grpSpPr>
        <p:sp>
          <p:nvSpPr>
            <p:cNvPr id="620" name="Google Shape;620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23"/>
          <p:cNvGrpSpPr/>
          <p:nvPr/>
        </p:nvGrpSpPr>
        <p:grpSpPr>
          <a:xfrm>
            <a:off x="-483497" y="4392827"/>
            <a:ext cx="2014791" cy="473128"/>
            <a:chOff x="-35118" y="4342063"/>
            <a:chExt cx="2014791" cy="473128"/>
          </a:xfrm>
        </p:grpSpPr>
        <p:sp>
          <p:nvSpPr>
            <p:cNvPr id="623" name="Google Shape;623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23"/>
          <p:cNvGrpSpPr/>
          <p:nvPr/>
        </p:nvGrpSpPr>
        <p:grpSpPr>
          <a:xfrm>
            <a:off x="239988" y="-482281"/>
            <a:ext cx="482550" cy="1505350"/>
            <a:chOff x="3121150" y="-443725"/>
            <a:chExt cx="482550" cy="1505350"/>
          </a:xfrm>
        </p:grpSpPr>
        <p:sp>
          <p:nvSpPr>
            <p:cNvPr id="626" name="Google Shape;626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23"/>
          <p:cNvGrpSpPr/>
          <p:nvPr/>
        </p:nvGrpSpPr>
        <p:grpSpPr>
          <a:xfrm>
            <a:off x="444769" y="-913981"/>
            <a:ext cx="482550" cy="1505350"/>
            <a:chOff x="3121150" y="-443725"/>
            <a:chExt cx="482550" cy="1505350"/>
          </a:xfrm>
        </p:grpSpPr>
        <p:sp>
          <p:nvSpPr>
            <p:cNvPr id="629" name="Google Shape;629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23"/>
          <p:cNvGrpSpPr/>
          <p:nvPr/>
        </p:nvGrpSpPr>
        <p:grpSpPr>
          <a:xfrm rot="5400000">
            <a:off x="965855" y="-856180"/>
            <a:ext cx="2290315" cy="1518337"/>
            <a:chOff x="-736445" y="1581995"/>
            <a:chExt cx="2290315" cy="1518337"/>
          </a:xfrm>
        </p:grpSpPr>
        <p:sp>
          <p:nvSpPr>
            <p:cNvPr id="632" name="Google Shape;632;p23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3" name="Google Shape;633;p23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634" name="Google Shape;634;p23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5" name="Google Shape;635;p23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636" name="Google Shape;636;p23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23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38" name="Google Shape;638;p23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639" name="Google Shape;639;p23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23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1" name="Google Shape;641;p23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642" name="Google Shape;642;p23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23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4" name="Google Shape;644;p23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645" name="Google Shape;645;p23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23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325" y="1152475"/>
            <a:ext cx="7717500" cy="3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8" r:id="rId6"/>
    <p:sldLayoutId id="2147483659" r:id="rId7"/>
    <p:sldLayoutId id="2147483666" r:id="rId8"/>
    <p:sldLayoutId id="2147483669" r:id="rId9"/>
    <p:sldLayoutId id="2147483672" r:id="rId10"/>
    <p:sldLayoutId id="2147483674" r:id="rId11"/>
    <p:sldLayoutId id="2147483675" r:id="rId12"/>
    <p:sldLayoutId id="2147483676" r:id="rId13"/>
    <p:sldLayoutId id="2147483680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fenet-inc.de/Products/Data_Protection/Hardware_Security_Modules/General_Purpose_HSMs,_Network_Attached/Luna_SA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3"/>
          <p:cNvSpPr txBox="1">
            <a:spLocks noGrp="1"/>
          </p:cNvSpPr>
          <p:nvPr>
            <p:ph type="ctrTitle"/>
          </p:nvPr>
        </p:nvSpPr>
        <p:spPr>
          <a:xfrm>
            <a:off x="1539653" y="1344060"/>
            <a:ext cx="5411400" cy="18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LinOTP</a:t>
            </a:r>
            <a:endParaRPr sz="6600" dirty="0"/>
          </a:p>
        </p:txBody>
      </p:sp>
      <p:sp>
        <p:nvSpPr>
          <p:cNvPr id="865" name="Google Shape;865;p33"/>
          <p:cNvSpPr txBox="1">
            <a:spLocks noGrp="1"/>
          </p:cNvSpPr>
          <p:nvPr>
            <p:ph type="subTitle" idx="1"/>
          </p:nvPr>
        </p:nvSpPr>
        <p:spPr>
          <a:xfrm>
            <a:off x="930433" y="2742869"/>
            <a:ext cx="5005500" cy="12376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Nhóm 10: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Hoàng Văn Chúc – 19521288</a:t>
            </a:r>
          </a:p>
          <a:p>
            <a:pPr marL="0" indent="0"/>
            <a:r>
              <a:rPr lang="en-US" dirty="0" err="1"/>
              <a:t>Lê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Phong</a:t>
            </a:r>
            <a:r>
              <a:rPr lang="en-US" dirty="0"/>
              <a:t> – 19522010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Trần Như Phát – 19520211</a:t>
            </a:r>
          </a:p>
        </p:txBody>
      </p:sp>
      <p:grpSp>
        <p:nvGrpSpPr>
          <p:cNvPr id="866" name="Google Shape;866;p33"/>
          <p:cNvGrpSpPr/>
          <p:nvPr/>
        </p:nvGrpSpPr>
        <p:grpSpPr>
          <a:xfrm>
            <a:off x="-85249" y="4056822"/>
            <a:ext cx="2074949" cy="962378"/>
            <a:chOff x="-85249" y="3960975"/>
            <a:chExt cx="2074949" cy="962378"/>
          </a:xfrm>
        </p:grpSpPr>
        <p:grpSp>
          <p:nvGrpSpPr>
            <p:cNvPr id="867" name="Google Shape;867;p3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868" name="Google Shape;868;p3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0" name="Google Shape;870;p3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71" name="Google Shape;871;p3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3" name="Google Shape;873;p3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74" name="Google Shape;874;p3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76" name="Google Shape;876;p33"/>
          <p:cNvGrpSpPr/>
          <p:nvPr/>
        </p:nvGrpSpPr>
        <p:grpSpPr>
          <a:xfrm>
            <a:off x="746475" y="-467301"/>
            <a:ext cx="2249325" cy="1657325"/>
            <a:chOff x="746475" y="-443725"/>
            <a:chExt cx="2249325" cy="1657325"/>
          </a:xfrm>
        </p:grpSpPr>
        <p:sp>
          <p:nvSpPr>
            <p:cNvPr id="877" name="Google Shape;877;p33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3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9" name="Google Shape;879;p33"/>
          <p:cNvGrpSpPr/>
          <p:nvPr/>
        </p:nvGrpSpPr>
        <p:grpSpPr>
          <a:xfrm>
            <a:off x="4603700" y="-467301"/>
            <a:ext cx="2240950" cy="1657325"/>
            <a:chOff x="4603700" y="-443725"/>
            <a:chExt cx="2240950" cy="1657325"/>
          </a:xfrm>
        </p:grpSpPr>
        <p:sp>
          <p:nvSpPr>
            <p:cNvPr id="880" name="Google Shape;880;p33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3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2" name="Google Shape;882;p33"/>
          <p:cNvGrpSpPr/>
          <p:nvPr/>
        </p:nvGrpSpPr>
        <p:grpSpPr>
          <a:xfrm rot="-2700000">
            <a:off x="6490736" y="438502"/>
            <a:ext cx="3288742" cy="3288676"/>
            <a:chOff x="7037775" y="2589850"/>
            <a:chExt cx="2493825" cy="2493775"/>
          </a:xfrm>
        </p:grpSpPr>
        <p:grpSp>
          <p:nvGrpSpPr>
            <p:cNvPr id="883" name="Google Shape;883;p33"/>
            <p:cNvGrpSpPr/>
            <p:nvPr/>
          </p:nvGrpSpPr>
          <p:grpSpPr>
            <a:xfrm>
              <a:off x="7037775" y="3117000"/>
              <a:ext cx="1966625" cy="1966625"/>
              <a:chOff x="7037775" y="3117000"/>
              <a:chExt cx="1966625" cy="1966625"/>
            </a:xfrm>
          </p:grpSpPr>
          <p:sp>
            <p:nvSpPr>
              <p:cNvPr id="884" name="Google Shape;884;p33"/>
              <p:cNvSpPr/>
              <p:nvPr/>
            </p:nvSpPr>
            <p:spPr>
              <a:xfrm>
                <a:off x="7268000" y="3348775"/>
                <a:ext cx="1504625" cy="752300"/>
              </a:xfrm>
              <a:custGeom>
                <a:avLst/>
                <a:gdLst/>
                <a:ahLst/>
                <a:cxnLst/>
                <a:rect l="l" t="t" r="r" b="b"/>
                <a:pathLst>
                  <a:path w="60185" h="30092" fill="none" extrusionOk="0">
                    <a:moveTo>
                      <a:pt x="1" y="9727"/>
                    </a:moveTo>
                    <a:lnTo>
                      <a:pt x="11673" y="21368"/>
                    </a:lnTo>
                    <a:lnTo>
                      <a:pt x="22159" y="21368"/>
                    </a:lnTo>
                    <a:lnTo>
                      <a:pt x="30093" y="13435"/>
                    </a:lnTo>
                    <a:lnTo>
                      <a:pt x="30093" y="30092"/>
                    </a:lnTo>
                    <a:lnTo>
                      <a:pt x="6018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3"/>
              <p:cNvSpPr/>
              <p:nvPr/>
            </p:nvSpPr>
            <p:spPr>
              <a:xfrm>
                <a:off x="7883525" y="3511375"/>
                <a:ext cx="299425" cy="284225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11369" fill="none" extrusionOk="0">
                    <a:moveTo>
                      <a:pt x="5472" y="6809"/>
                    </a:moveTo>
                    <a:lnTo>
                      <a:pt x="8511" y="11369"/>
                    </a:lnTo>
                    <a:cubicBezTo>
                      <a:pt x="11976" y="9089"/>
                      <a:pt x="11733" y="3952"/>
                      <a:pt x="8086" y="1976"/>
                    </a:cubicBezTo>
                    <a:cubicBezTo>
                      <a:pt x="4408" y="1"/>
                      <a:pt x="0" y="2676"/>
                      <a:pt x="0" y="6809"/>
                    </a:cubicBezTo>
                    <a:cubicBezTo>
                      <a:pt x="0" y="7204"/>
                      <a:pt x="31" y="7600"/>
                      <a:pt x="122" y="7964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33"/>
              <p:cNvSpPr/>
              <p:nvPr/>
            </p:nvSpPr>
            <p:spPr>
              <a:xfrm>
                <a:off x="7529425" y="3857575"/>
                <a:ext cx="59750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1984" extrusionOk="0">
                    <a:moveTo>
                      <a:pt x="1275" y="1"/>
                    </a:moveTo>
                    <a:cubicBezTo>
                      <a:pt x="1094" y="1"/>
                      <a:pt x="907" y="52"/>
                      <a:pt x="730" y="165"/>
                    </a:cubicBezTo>
                    <a:cubicBezTo>
                      <a:pt x="0" y="651"/>
                      <a:pt x="213" y="1776"/>
                      <a:pt x="1064" y="1958"/>
                    </a:cubicBezTo>
                    <a:cubicBezTo>
                      <a:pt x="1140" y="1975"/>
                      <a:pt x="1215" y="1983"/>
                      <a:pt x="1288" y="1983"/>
                    </a:cubicBezTo>
                    <a:cubicBezTo>
                      <a:pt x="1747" y="1983"/>
                      <a:pt x="2145" y="1670"/>
                      <a:pt x="2249" y="1199"/>
                    </a:cubicBezTo>
                    <a:cubicBezTo>
                      <a:pt x="2389" y="546"/>
                      <a:pt x="1868" y="1"/>
                      <a:pt x="1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3"/>
              <p:cNvSpPr/>
              <p:nvPr/>
            </p:nvSpPr>
            <p:spPr>
              <a:xfrm>
                <a:off x="7791575" y="3857575"/>
                <a:ext cx="60525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1984" extrusionOk="0">
                    <a:moveTo>
                      <a:pt x="1293" y="1"/>
                    </a:moveTo>
                    <a:cubicBezTo>
                      <a:pt x="1114" y="1"/>
                      <a:pt x="931" y="52"/>
                      <a:pt x="760" y="165"/>
                    </a:cubicBezTo>
                    <a:cubicBezTo>
                      <a:pt x="1" y="651"/>
                      <a:pt x="244" y="1776"/>
                      <a:pt x="1095" y="1958"/>
                    </a:cubicBezTo>
                    <a:cubicBezTo>
                      <a:pt x="1171" y="1975"/>
                      <a:pt x="1246" y="1983"/>
                      <a:pt x="1319" y="1983"/>
                    </a:cubicBezTo>
                    <a:cubicBezTo>
                      <a:pt x="1777" y="1983"/>
                      <a:pt x="2176" y="1670"/>
                      <a:pt x="2280" y="1199"/>
                    </a:cubicBezTo>
                    <a:cubicBezTo>
                      <a:pt x="2420" y="546"/>
                      <a:pt x="1881" y="1"/>
                      <a:pt x="1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3"/>
              <p:cNvSpPr/>
              <p:nvPr/>
            </p:nvSpPr>
            <p:spPr>
              <a:xfrm>
                <a:off x="7989150" y="4074925"/>
                <a:ext cx="59750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003" extrusionOk="0">
                    <a:moveTo>
                      <a:pt x="1273" y="0"/>
                    </a:moveTo>
                    <a:cubicBezTo>
                      <a:pt x="1093" y="0"/>
                      <a:pt x="907" y="51"/>
                      <a:pt x="730" y="164"/>
                    </a:cubicBezTo>
                    <a:cubicBezTo>
                      <a:pt x="0" y="651"/>
                      <a:pt x="213" y="1806"/>
                      <a:pt x="1095" y="1988"/>
                    </a:cubicBezTo>
                    <a:cubicBezTo>
                      <a:pt x="1152" y="1998"/>
                      <a:pt x="1209" y="2003"/>
                      <a:pt x="1266" y="2003"/>
                    </a:cubicBezTo>
                    <a:cubicBezTo>
                      <a:pt x="1721" y="2003"/>
                      <a:pt x="2142" y="1688"/>
                      <a:pt x="2250" y="1228"/>
                    </a:cubicBezTo>
                    <a:cubicBezTo>
                      <a:pt x="2390" y="552"/>
                      <a:pt x="1867" y="0"/>
                      <a:pt x="1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3"/>
              <p:cNvSpPr/>
              <p:nvPr/>
            </p:nvSpPr>
            <p:spPr>
              <a:xfrm>
                <a:off x="7037775" y="3117000"/>
                <a:ext cx="1966625" cy="1966625"/>
              </a:xfrm>
              <a:custGeom>
                <a:avLst/>
                <a:gdLst/>
                <a:ahLst/>
                <a:cxnLst/>
                <a:rect l="l" t="t" r="r" b="b"/>
                <a:pathLst>
                  <a:path w="78665" h="78665" fill="none" extrusionOk="0">
                    <a:moveTo>
                      <a:pt x="64682" y="14013"/>
                    </a:moveTo>
                    <a:cubicBezTo>
                      <a:pt x="78664" y="27995"/>
                      <a:pt x="78664" y="50670"/>
                      <a:pt x="64682" y="64682"/>
                    </a:cubicBezTo>
                    <a:cubicBezTo>
                      <a:pt x="50670" y="78664"/>
                      <a:pt x="27994" y="78664"/>
                      <a:pt x="14012" y="64682"/>
                    </a:cubicBezTo>
                    <a:cubicBezTo>
                      <a:pt x="0" y="50670"/>
                      <a:pt x="0" y="27995"/>
                      <a:pt x="14012" y="14013"/>
                    </a:cubicBezTo>
                    <a:cubicBezTo>
                      <a:pt x="27994" y="0"/>
                      <a:pt x="50670" y="0"/>
                      <a:pt x="64682" y="14013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3"/>
              <p:cNvSpPr/>
              <p:nvPr/>
            </p:nvSpPr>
            <p:spPr>
              <a:xfrm>
                <a:off x="7333350" y="3412600"/>
                <a:ext cx="1375450" cy="1375425"/>
              </a:xfrm>
              <a:custGeom>
                <a:avLst/>
                <a:gdLst/>
                <a:ahLst/>
                <a:cxnLst/>
                <a:rect l="l" t="t" r="r" b="b"/>
                <a:pathLst>
                  <a:path w="55018" h="55017" fill="none" extrusionOk="0">
                    <a:moveTo>
                      <a:pt x="45230" y="9788"/>
                    </a:moveTo>
                    <a:cubicBezTo>
                      <a:pt x="55017" y="19575"/>
                      <a:pt x="55017" y="35442"/>
                      <a:pt x="45230" y="45229"/>
                    </a:cubicBezTo>
                    <a:cubicBezTo>
                      <a:pt x="35442" y="55016"/>
                      <a:pt x="19576" y="55016"/>
                      <a:pt x="9788" y="45229"/>
                    </a:cubicBezTo>
                    <a:cubicBezTo>
                      <a:pt x="1" y="35442"/>
                      <a:pt x="1" y="19575"/>
                      <a:pt x="9788" y="9788"/>
                    </a:cubicBezTo>
                    <a:cubicBezTo>
                      <a:pt x="19576" y="0"/>
                      <a:pt x="35442" y="0"/>
                      <a:pt x="45230" y="9788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3"/>
              <p:cNvSpPr/>
              <p:nvPr/>
            </p:nvSpPr>
            <p:spPr>
              <a:xfrm>
                <a:off x="7240650" y="3319900"/>
                <a:ext cx="1560850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62434" h="62433" fill="none" extrusionOk="0">
                    <a:moveTo>
                      <a:pt x="62433" y="31216"/>
                    </a:moveTo>
                    <a:cubicBezTo>
                      <a:pt x="62433" y="48451"/>
                      <a:pt x="48451" y="62433"/>
                      <a:pt x="31217" y="62433"/>
                    </a:cubicBezTo>
                    <a:cubicBezTo>
                      <a:pt x="13983" y="62433"/>
                      <a:pt x="1" y="48451"/>
                      <a:pt x="1" y="31216"/>
                    </a:cubicBezTo>
                    <a:cubicBezTo>
                      <a:pt x="1" y="13982"/>
                      <a:pt x="13983" y="0"/>
                      <a:pt x="31217" y="0"/>
                    </a:cubicBezTo>
                    <a:cubicBezTo>
                      <a:pt x="48451" y="0"/>
                      <a:pt x="62433" y="13982"/>
                      <a:pt x="62433" y="3121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3"/>
              <p:cNvSpPr/>
              <p:nvPr/>
            </p:nvSpPr>
            <p:spPr>
              <a:xfrm>
                <a:off x="7898725" y="4005675"/>
                <a:ext cx="227200" cy="189100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7564" extrusionOk="0">
                    <a:moveTo>
                      <a:pt x="4888" y="0"/>
                    </a:moveTo>
                    <a:cubicBezTo>
                      <a:pt x="4189" y="0"/>
                      <a:pt x="3468" y="202"/>
                      <a:pt x="2797" y="655"/>
                    </a:cubicBezTo>
                    <a:cubicBezTo>
                      <a:pt x="0" y="2509"/>
                      <a:pt x="851" y="6825"/>
                      <a:pt x="4165" y="7494"/>
                    </a:cubicBezTo>
                    <a:cubicBezTo>
                      <a:pt x="4409" y="7541"/>
                      <a:pt x="4653" y="7564"/>
                      <a:pt x="4893" y="7564"/>
                    </a:cubicBezTo>
                    <a:cubicBezTo>
                      <a:pt x="6653" y="7564"/>
                      <a:pt x="8228" y="6334"/>
                      <a:pt x="8602" y="4515"/>
                    </a:cubicBezTo>
                    <a:cubicBezTo>
                      <a:pt x="9087" y="2021"/>
                      <a:pt x="7098" y="0"/>
                      <a:pt x="48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3"/>
              <p:cNvSpPr/>
              <p:nvPr/>
            </p:nvSpPr>
            <p:spPr>
              <a:xfrm>
                <a:off x="7869075" y="3947550"/>
                <a:ext cx="304000" cy="304750"/>
              </a:xfrm>
              <a:custGeom>
                <a:avLst/>
                <a:gdLst/>
                <a:ahLst/>
                <a:cxnLst/>
                <a:rect l="l" t="t" r="r" b="b"/>
                <a:pathLst>
                  <a:path w="12160" h="12190" fill="none" extrusionOk="0">
                    <a:moveTo>
                      <a:pt x="10518" y="3132"/>
                    </a:moveTo>
                    <a:cubicBezTo>
                      <a:pt x="12159" y="5594"/>
                      <a:pt x="11491" y="8907"/>
                      <a:pt x="9059" y="10548"/>
                    </a:cubicBezTo>
                    <a:cubicBezTo>
                      <a:pt x="6597" y="12189"/>
                      <a:pt x="3284" y="11521"/>
                      <a:pt x="1642" y="9059"/>
                    </a:cubicBezTo>
                    <a:cubicBezTo>
                      <a:pt x="1" y="6597"/>
                      <a:pt x="670" y="3284"/>
                      <a:pt x="3101" y="1642"/>
                    </a:cubicBezTo>
                    <a:cubicBezTo>
                      <a:pt x="5563" y="1"/>
                      <a:pt x="8876" y="669"/>
                      <a:pt x="10518" y="3132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3"/>
              <p:cNvSpPr/>
              <p:nvPr/>
            </p:nvSpPr>
            <p:spPr>
              <a:xfrm>
                <a:off x="7992200" y="4076575"/>
                <a:ext cx="53200" cy="4975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1990" extrusionOk="0">
                    <a:moveTo>
                      <a:pt x="1031" y="0"/>
                    </a:moveTo>
                    <a:cubicBezTo>
                      <a:pt x="992" y="0"/>
                      <a:pt x="952" y="3"/>
                      <a:pt x="912" y="7"/>
                    </a:cubicBezTo>
                    <a:cubicBezTo>
                      <a:pt x="365" y="98"/>
                      <a:pt x="0" y="585"/>
                      <a:pt x="91" y="1132"/>
                    </a:cubicBezTo>
                    <a:cubicBezTo>
                      <a:pt x="148" y="1639"/>
                      <a:pt x="596" y="1989"/>
                      <a:pt x="1073" y="1989"/>
                    </a:cubicBezTo>
                    <a:cubicBezTo>
                      <a:pt x="1110" y="1989"/>
                      <a:pt x="1148" y="1987"/>
                      <a:pt x="1185" y="1983"/>
                    </a:cubicBezTo>
                    <a:cubicBezTo>
                      <a:pt x="1733" y="1892"/>
                      <a:pt x="2128" y="1405"/>
                      <a:pt x="2037" y="858"/>
                    </a:cubicBezTo>
                    <a:cubicBezTo>
                      <a:pt x="1980" y="351"/>
                      <a:pt x="1532" y="0"/>
                      <a:pt x="10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3"/>
              <p:cNvSpPr/>
              <p:nvPr/>
            </p:nvSpPr>
            <p:spPr>
              <a:xfrm>
                <a:off x="7991200" y="3641863"/>
                <a:ext cx="59750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1984" extrusionOk="0">
                    <a:moveTo>
                      <a:pt x="1275" y="1"/>
                    </a:moveTo>
                    <a:cubicBezTo>
                      <a:pt x="1094" y="1"/>
                      <a:pt x="907" y="52"/>
                      <a:pt x="730" y="165"/>
                    </a:cubicBezTo>
                    <a:cubicBezTo>
                      <a:pt x="0" y="651"/>
                      <a:pt x="213" y="1776"/>
                      <a:pt x="1064" y="1958"/>
                    </a:cubicBezTo>
                    <a:cubicBezTo>
                      <a:pt x="1140" y="1975"/>
                      <a:pt x="1215" y="1983"/>
                      <a:pt x="1288" y="1983"/>
                    </a:cubicBezTo>
                    <a:cubicBezTo>
                      <a:pt x="1747" y="1983"/>
                      <a:pt x="2145" y="1670"/>
                      <a:pt x="2249" y="1199"/>
                    </a:cubicBezTo>
                    <a:cubicBezTo>
                      <a:pt x="2389" y="546"/>
                      <a:pt x="1868" y="1"/>
                      <a:pt x="1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96" name="Google Shape;896;p33"/>
            <p:cNvCxnSpPr/>
            <p:nvPr/>
          </p:nvCxnSpPr>
          <p:spPr>
            <a:xfrm rot="10800000" flipH="1">
              <a:off x="8619300" y="2589850"/>
              <a:ext cx="912300" cy="912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4" name="Google Shape;2434;p55"/>
          <p:cNvGrpSpPr/>
          <p:nvPr/>
        </p:nvGrpSpPr>
        <p:grpSpPr>
          <a:xfrm>
            <a:off x="4808500" y="1462675"/>
            <a:ext cx="3553741" cy="2692288"/>
            <a:chOff x="5028921" y="1280766"/>
            <a:chExt cx="3319082" cy="2514512"/>
          </a:xfrm>
        </p:grpSpPr>
        <p:grpSp>
          <p:nvGrpSpPr>
            <p:cNvPr id="2435" name="Google Shape;2435;p55"/>
            <p:cNvGrpSpPr/>
            <p:nvPr/>
          </p:nvGrpSpPr>
          <p:grpSpPr>
            <a:xfrm>
              <a:off x="6217550" y="3331823"/>
              <a:ext cx="941837" cy="463455"/>
              <a:chOff x="6220825" y="3479898"/>
              <a:chExt cx="941837" cy="463455"/>
            </a:xfrm>
          </p:grpSpPr>
          <p:sp>
            <p:nvSpPr>
              <p:cNvPr id="2436" name="Google Shape;2436;p55"/>
              <p:cNvSpPr/>
              <p:nvPr/>
            </p:nvSpPr>
            <p:spPr>
              <a:xfrm>
                <a:off x="6282283" y="3479898"/>
                <a:ext cx="818985" cy="359802"/>
              </a:xfrm>
              <a:custGeom>
                <a:avLst/>
                <a:gdLst/>
                <a:ahLst/>
                <a:cxnLst/>
                <a:rect l="l" t="t" r="r" b="b"/>
                <a:pathLst>
                  <a:path w="20326" h="9884" extrusionOk="0">
                    <a:moveTo>
                      <a:pt x="2967" y="0"/>
                    </a:moveTo>
                    <a:lnTo>
                      <a:pt x="0" y="9884"/>
                    </a:lnTo>
                    <a:lnTo>
                      <a:pt x="20325" y="9884"/>
                    </a:lnTo>
                    <a:lnTo>
                      <a:pt x="17359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55"/>
              <p:cNvSpPr/>
              <p:nvPr/>
            </p:nvSpPr>
            <p:spPr>
              <a:xfrm>
                <a:off x="6220825" y="3842002"/>
                <a:ext cx="941837" cy="101352"/>
              </a:xfrm>
              <a:custGeom>
                <a:avLst/>
                <a:gdLst/>
                <a:ahLst/>
                <a:cxnLst/>
                <a:rect l="l" t="t" r="r" b="b"/>
                <a:pathLst>
                  <a:path w="23375" h="1541" extrusionOk="0">
                    <a:moveTo>
                      <a:pt x="492" y="0"/>
                    </a:moveTo>
                    <a:cubicBezTo>
                      <a:pt x="214" y="0"/>
                      <a:pt x="1" y="230"/>
                      <a:pt x="1" y="492"/>
                    </a:cubicBezTo>
                    <a:lnTo>
                      <a:pt x="1" y="1541"/>
                    </a:lnTo>
                    <a:lnTo>
                      <a:pt x="23375" y="1541"/>
                    </a:lnTo>
                    <a:lnTo>
                      <a:pt x="23375" y="492"/>
                    </a:lnTo>
                    <a:cubicBezTo>
                      <a:pt x="23375" y="213"/>
                      <a:pt x="23145" y="0"/>
                      <a:pt x="22883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8" name="Google Shape;2438;p55"/>
            <p:cNvGrpSpPr/>
            <p:nvPr/>
          </p:nvGrpSpPr>
          <p:grpSpPr>
            <a:xfrm>
              <a:off x="5028921" y="1280766"/>
              <a:ext cx="3319082" cy="2051064"/>
              <a:chOff x="5028921" y="1280766"/>
              <a:chExt cx="3319082" cy="2051064"/>
            </a:xfrm>
          </p:grpSpPr>
          <p:sp>
            <p:nvSpPr>
              <p:cNvPr id="2439" name="Google Shape;2439;p55"/>
              <p:cNvSpPr/>
              <p:nvPr/>
            </p:nvSpPr>
            <p:spPr>
              <a:xfrm>
                <a:off x="5028921" y="1280766"/>
                <a:ext cx="3319082" cy="2051064"/>
              </a:xfrm>
              <a:custGeom>
                <a:avLst/>
                <a:gdLst/>
                <a:ahLst/>
                <a:cxnLst/>
                <a:rect l="l" t="t" r="r" b="b"/>
                <a:pathLst>
                  <a:path w="73172" h="45602" extrusionOk="0">
                    <a:moveTo>
                      <a:pt x="426" y="1"/>
                    </a:moveTo>
                    <a:cubicBezTo>
                      <a:pt x="197" y="1"/>
                      <a:pt x="0" y="181"/>
                      <a:pt x="0" y="411"/>
                    </a:cubicBezTo>
                    <a:lnTo>
                      <a:pt x="0" y="45175"/>
                    </a:lnTo>
                    <a:cubicBezTo>
                      <a:pt x="0" y="45405"/>
                      <a:pt x="197" y="45601"/>
                      <a:pt x="426" y="45601"/>
                    </a:cubicBezTo>
                    <a:lnTo>
                      <a:pt x="72745" y="45601"/>
                    </a:lnTo>
                    <a:cubicBezTo>
                      <a:pt x="72975" y="45601"/>
                      <a:pt x="73171" y="45405"/>
                      <a:pt x="73171" y="45175"/>
                    </a:cubicBezTo>
                    <a:lnTo>
                      <a:pt x="73171" y="411"/>
                    </a:lnTo>
                    <a:cubicBezTo>
                      <a:pt x="73171" y="181"/>
                      <a:pt x="72975" y="1"/>
                      <a:pt x="72745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55"/>
              <p:cNvSpPr/>
              <p:nvPr/>
            </p:nvSpPr>
            <p:spPr>
              <a:xfrm rot="10800000" flipH="1">
                <a:off x="6636211" y="1325532"/>
                <a:ext cx="111118" cy="93444"/>
              </a:xfrm>
              <a:custGeom>
                <a:avLst/>
                <a:gdLst/>
                <a:ahLst/>
                <a:cxnLst/>
                <a:rect l="l" t="t" r="r" b="b"/>
                <a:pathLst>
                  <a:path w="1148" h="997" extrusionOk="0">
                    <a:moveTo>
                      <a:pt x="656" y="1"/>
                    </a:moveTo>
                    <a:cubicBezTo>
                      <a:pt x="213" y="1"/>
                      <a:pt x="0" y="541"/>
                      <a:pt x="312" y="853"/>
                    </a:cubicBezTo>
                    <a:cubicBezTo>
                      <a:pt x="411" y="952"/>
                      <a:pt x="532" y="996"/>
                      <a:pt x="650" y="996"/>
                    </a:cubicBezTo>
                    <a:cubicBezTo>
                      <a:pt x="904" y="996"/>
                      <a:pt x="1147" y="794"/>
                      <a:pt x="1147" y="492"/>
                    </a:cubicBezTo>
                    <a:cubicBezTo>
                      <a:pt x="1147" y="230"/>
                      <a:pt x="934" y="1"/>
                      <a:pt x="656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42" name="Google Shape;2442;p55"/>
          <p:cNvSpPr txBox="1">
            <a:spLocks noGrp="1"/>
          </p:cNvSpPr>
          <p:nvPr>
            <p:ph type="subTitle" idx="1"/>
          </p:nvPr>
        </p:nvSpPr>
        <p:spPr>
          <a:xfrm>
            <a:off x="712665" y="1354008"/>
            <a:ext cx="3879330" cy="19364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vi-VN" sz="1600" b="1" dirty="0"/>
              <a:t>LinOTP</a:t>
            </a:r>
            <a:r>
              <a:rPr lang="vi-VN" sz="1600" dirty="0"/>
              <a:t> là phần mềm dựa trên Linux để quản lý các thiết bị xác thực để xác thực hai yếu tố với </a:t>
            </a:r>
            <a:r>
              <a:rPr lang="en-US" sz="1600" dirty="0"/>
              <a:t>OTP</a:t>
            </a:r>
            <a:r>
              <a:rPr lang="vi-VN" sz="1600" dirty="0"/>
              <a:t>. Nó được cài đặt như một dịch vụ web dựa trên framework Pylons. Vì vậy nó yêu cầu 1 cái web server để</a:t>
            </a:r>
            <a:r>
              <a:rPr lang="en-US" sz="1600" dirty="0"/>
              <a:t> </a:t>
            </a:r>
            <a:r>
              <a:rPr lang="en-US" sz="1600" dirty="0" err="1"/>
              <a:t>chạy</a:t>
            </a:r>
            <a:r>
              <a:rPr lang="en-US" sz="1600" dirty="0"/>
              <a:t>.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endParaRPr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925" y="1227212"/>
            <a:ext cx="2667000" cy="2667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2665" y="3054266"/>
            <a:ext cx="367145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vi-VN" sz="1600" dirty="0">
                <a:solidFill>
                  <a:schemeClr val="tx1"/>
                </a:solidFill>
                <a:latin typeface="Source Sans Pro" panose="020B0604020202020204" charset="0"/>
              </a:rPr>
              <a:t>LinOTP có các tính năng: Server, User ID Resolver, Token, Audit, Management, Virtual appliance, Enterprise support.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25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2" grpId="0" build="p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1" name="Google Shape;961;p36"/>
          <p:cNvGrpSpPr/>
          <p:nvPr/>
        </p:nvGrpSpPr>
        <p:grpSpPr>
          <a:xfrm>
            <a:off x="592752" y="2145759"/>
            <a:ext cx="289868" cy="852000"/>
            <a:chOff x="456616" y="2161476"/>
            <a:chExt cx="289868" cy="852000"/>
          </a:xfrm>
        </p:grpSpPr>
        <p:sp>
          <p:nvSpPr>
            <p:cNvPr id="962" name="Google Shape;962;p36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6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6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6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6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7" name="Google Shape;967;p36"/>
          <p:cNvGrpSpPr/>
          <p:nvPr/>
        </p:nvGrpSpPr>
        <p:grpSpPr>
          <a:xfrm>
            <a:off x="3778284" y="2145759"/>
            <a:ext cx="289868" cy="852000"/>
            <a:chOff x="456616" y="2161476"/>
            <a:chExt cx="289868" cy="852000"/>
          </a:xfrm>
        </p:grpSpPr>
        <p:sp>
          <p:nvSpPr>
            <p:cNvPr id="968" name="Google Shape;968;p36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6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6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6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6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3" name="Google Shape;973;p36"/>
          <p:cNvGrpSpPr/>
          <p:nvPr/>
        </p:nvGrpSpPr>
        <p:grpSpPr>
          <a:xfrm rot="5400000">
            <a:off x="2230150" y="586105"/>
            <a:ext cx="289868" cy="852000"/>
            <a:chOff x="456616" y="2161476"/>
            <a:chExt cx="289868" cy="852000"/>
          </a:xfrm>
        </p:grpSpPr>
        <p:sp>
          <p:nvSpPr>
            <p:cNvPr id="974" name="Google Shape;974;p36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6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6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6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6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9" name="Google Shape;979;p36"/>
          <p:cNvGrpSpPr/>
          <p:nvPr/>
        </p:nvGrpSpPr>
        <p:grpSpPr>
          <a:xfrm rot="5400000">
            <a:off x="2174552" y="3674791"/>
            <a:ext cx="289868" cy="852000"/>
            <a:chOff x="456616" y="2161476"/>
            <a:chExt cx="289868" cy="852000"/>
          </a:xfrm>
        </p:grpSpPr>
        <p:sp>
          <p:nvSpPr>
            <p:cNvPr id="980" name="Google Shape;980;p36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6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6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6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6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/>
          <p:cNvSpPr/>
          <p:nvPr/>
        </p:nvSpPr>
        <p:spPr>
          <a:xfrm>
            <a:off x="4530436" y="1012105"/>
            <a:ext cx="415452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b="1" dirty="0">
                <a:solidFill>
                  <a:schemeClr val="tx1"/>
                </a:solidFill>
                <a:latin typeface="Source Sans Pro" panose="020B0604020202020204" charset="0"/>
              </a:rPr>
              <a:t>OpenVPN</a:t>
            </a:r>
            <a:r>
              <a:rPr lang="vi-VN" dirty="0">
                <a:solidFill>
                  <a:schemeClr val="tx1"/>
                </a:solidFill>
                <a:latin typeface="Source Sans Pro" panose="020B0604020202020204" charset="0"/>
              </a:rPr>
              <a:t> là một phần mềm thương mại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mã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nguồn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mở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vi-VN" dirty="0">
                <a:solidFill>
                  <a:schemeClr val="tx1"/>
                </a:solidFill>
                <a:latin typeface="Source Sans Pro" panose="020B0604020202020204" charset="0"/>
              </a:rPr>
              <a:t>thực hiện kỹ thuật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 Virtual Private Network </a:t>
            </a:r>
            <a:r>
              <a:rPr lang="vi-VN" dirty="0">
                <a:solidFill>
                  <a:schemeClr val="tx1"/>
                </a:solidFill>
                <a:latin typeface="Source Sans Pro" panose="020B0604020202020204" charset="0"/>
              </a:rPr>
              <a:t>VPN) để tạo ra các kết nối 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point-to-point</a:t>
            </a:r>
            <a:r>
              <a:rPr lang="vi-VN" dirty="0">
                <a:solidFill>
                  <a:schemeClr val="tx1"/>
                </a:solidFill>
                <a:latin typeface="Source Sans Pro" panose="020B0604020202020204" charset="0"/>
              </a:rPr>
              <a:t> hoặc site-to-site an toàn. Nó dùng một giao thức bảo mật tùy chỉnh sử dụng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 SSL/TLS </a:t>
            </a:r>
            <a:r>
              <a:rPr lang="vi-VN" dirty="0">
                <a:solidFill>
                  <a:schemeClr val="tx1"/>
                </a:solidFill>
                <a:latin typeface="Source Sans Pro" panose="020B0604020202020204" charset="0"/>
              </a:rPr>
              <a:t>để trao đổi khóa.</a:t>
            </a:r>
            <a:endParaRPr lang="en-US" sz="1600" dirty="0">
              <a:solidFill>
                <a:schemeClr val="tx1"/>
              </a:solidFill>
              <a:latin typeface="Source Sans Pro" panose="020B0604020202020204" charset="0"/>
            </a:endParaRPr>
          </a:p>
        </p:txBody>
      </p:sp>
      <p:pic>
        <p:nvPicPr>
          <p:cNvPr id="1026" name="Picture 2" descr="OpenVPN đánh giá 2021: Có đáng đồng tiền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77" y="1511227"/>
            <a:ext cx="2473905" cy="209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30436" y="2429843"/>
            <a:ext cx="37892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schemeClr val="tx1"/>
                </a:solidFill>
                <a:latin typeface="Source Sans Pro" panose="020B0604020202020204" charset="0"/>
              </a:rPr>
              <a:t>OpenVPN cho phép các bên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xác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thực</a:t>
            </a:r>
            <a:r>
              <a:rPr lang="vi-VN" dirty="0">
                <a:solidFill>
                  <a:schemeClr val="tx1"/>
                </a:solidFill>
                <a:latin typeface="Source Sans Pro" panose="020B0604020202020204" charset="0"/>
              </a:rPr>
              <a:t> lẫn nhau bằng cách sử dụng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 Private key/Public key </a:t>
            </a:r>
            <a:r>
              <a:rPr lang="vi-VN" dirty="0">
                <a:solidFill>
                  <a:schemeClr val="tx1"/>
                </a:solidFill>
                <a:latin typeface="Source Sans Pro" panose="020B0604020202020204" charset="0"/>
              </a:rPr>
              <a:t>hoặc 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User/Password</a:t>
            </a:r>
            <a:r>
              <a:rPr lang="vi-VN" dirty="0">
                <a:solidFill>
                  <a:schemeClr val="tx1"/>
                </a:solidFill>
                <a:latin typeface="Source Sans Pro" panose="020B0604020202020204" charset="0"/>
              </a:rPr>
              <a:t>. Khi được sử dụng trong cấu hình multiclient-server, nó cho phép máy chủ phát hành một chứng thư xác thực cho mỗi client. Nó sử dụng thư viện mã hoá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 OpenSSL</a:t>
            </a:r>
            <a:r>
              <a:rPr lang="vi-VN" dirty="0">
                <a:solidFill>
                  <a:schemeClr val="tx1"/>
                </a:solidFill>
                <a:latin typeface="Source Sans Pro" panose="020B0604020202020204" charset="0"/>
              </a:rPr>
              <a:t> cũng như giao thức TLS một cách rộng rãi, và chứa nhiều tính năng kiểm soát và bảo mật.</a:t>
            </a:r>
            <a:endParaRPr lang="en-US" dirty="0">
              <a:solidFill>
                <a:schemeClr val="tx1"/>
              </a:solidFill>
              <a:latin typeface="Source Sans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96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38"/>
          <p:cNvSpPr txBox="1">
            <a:spLocks noGrp="1"/>
          </p:cNvSpPr>
          <p:nvPr>
            <p:ph type="title"/>
          </p:nvPr>
        </p:nvSpPr>
        <p:spPr>
          <a:xfrm>
            <a:off x="2450699" y="3195036"/>
            <a:ext cx="4242600" cy="6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Tính năng</a:t>
            </a:r>
            <a:endParaRPr dirty="0"/>
          </a:p>
        </p:txBody>
      </p:sp>
      <p:sp>
        <p:nvSpPr>
          <p:cNvPr id="1008" name="Google Shape;1008;p38"/>
          <p:cNvSpPr txBox="1">
            <a:spLocks noGrp="1"/>
          </p:cNvSpPr>
          <p:nvPr>
            <p:ph type="title" idx="2"/>
          </p:nvPr>
        </p:nvSpPr>
        <p:spPr>
          <a:xfrm>
            <a:off x="3949520" y="1224497"/>
            <a:ext cx="1271447" cy="11900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1010" name="Google Shape;1010;p38"/>
          <p:cNvCxnSpPr/>
          <p:nvPr/>
        </p:nvCxnSpPr>
        <p:spPr>
          <a:xfrm>
            <a:off x="3443700" y="4310199"/>
            <a:ext cx="22566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011" name="Google Shape;1011;p38"/>
          <p:cNvGrpSpPr/>
          <p:nvPr/>
        </p:nvGrpSpPr>
        <p:grpSpPr>
          <a:xfrm>
            <a:off x="3518490" y="1380273"/>
            <a:ext cx="289868" cy="852000"/>
            <a:chOff x="456616" y="2161476"/>
            <a:chExt cx="289868" cy="852000"/>
          </a:xfrm>
        </p:grpSpPr>
        <p:sp>
          <p:nvSpPr>
            <p:cNvPr id="1012" name="Google Shape;1012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8"/>
          <p:cNvGrpSpPr/>
          <p:nvPr/>
        </p:nvGrpSpPr>
        <p:grpSpPr>
          <a:xfrm>
            <a:off x="5325572" y="1380273"/>
            <a:ext cx="289868" cy="852000"/>
            <a:chOff x="456616" y="2161476"/>
            <a:chExt cx="289868" cy="852000"/>
          </a:xfrm>
        </p:grpSpPr>
        <p:sp>
          <p:nvSpPr>
            <p:cNvPr id="1018" name="Google Shape;1018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38"/>
          <p:cNvGrpSpPr/>
          <p:nvPr/>
        </p:nvGrpSpPr>
        <p:grpSpPr>
          <a:xfrm rot="5400000">
            <a:off x="4427066" y="498842"/>
            <a:ext cx="289868" cy="852000"/>
            <a:chOff x="456616" y="2161476"/>
            <a:chExt cx="289868" cy="852000"/>
          </a:xfrm>
        </p:grpSpPr>
        <p:sp>
          <p:nvSpPr>
            <p:cNvPr id="1024" name="Google Shape;1024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38"/>
          <p:cNvGrpSpPr/>
          <p:nvPr/>
        </p:nvGrpSpPr>
        <p:grpSpPr>
          <a:xfrm rot="5400000">
            <a:off x="4427066" y="2261724"/>
            <a:ext cx="289868" cy="852000"/>
            <a:chOff x="456616" y="2161476"/>
            <a:chExt cx="289868" cy="852000"/>
          </a:xfrm>
        </p:grpSpPr>
        <p:sp>
          <p:nvSpPr>
            <p:cNvPr id="1030" name="Google Shape;1030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9792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908;p35">
            <a:extLst>
              <a:ext uri="{FF2B5EF4-FFF2-40B4-BE49-F238E27FC236}">
                <a16:creationId xmlns:a16="http://schemas.microsoft.com/office/drawing/2014/main" id="{D5205A41-CCA5-43A5-B230-8311C41613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22666" y="1704620"/>
            <a:ext cx="1008506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>
                <a:latin typeface="+mj-lt"/>
                <a:ea typeface="Source Sans Pro" panose="020B0503030403020204" pitchFamily="34" charset="0"/>
              </a:rPr>
              <a:t>Server</a:t>
            </a:r>
            <a:endParaRPr sz="2000" b="0" dirty="0">
              <a:latin typeface="+mj-lt"/>
              <a:ea typeface="Source Sans Pro" panose="020B0503030403020204" pitchFamily="34" charset="0"/>
            </a:endParaRPr>
          </a:p>
        </p:txBody>
      </p:sp>
      <p:sp>
        <p:nvSpPr>
          <p:cNvPr id="67" name="Google Shape;910;p35">
            <a:extLst>
              <a:ext uri="{FF2B5EF4-FFF2-40B4-BE49-F238E27FC236}">
                <a16:creationId xmlns:a16="http://schemas.microsoft.com/office/drawing/2014/main" id="{45DFD98A-8F9E-4528-9657-5A0331DBA75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22665" y="3025798"/>
            <a:ext cx="1201722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>
                <a:latin typeface="+mj-lt"/>
                <a:ea typeface="Source Sans Pro" panose="020B0503030403020204" pitchFamily="34" charset="0"/>
              </a:rPr>
              <a:t>Token</a:t>
            </a:r>
            <a:endParaRPr dirty="0">
              <a:latin typeface="+mj-lt"/>
            </a:endParaRPr>
          </a:p>
        </p:txBody>
      </p:sp>
      <p:sp>
        <p:nvSpPr>
          <p:cNvPr id="68" name="Google Shape;911;p35">
            <a:extLst>
              <a:ext uri="{FF2B5EF4-FFF2-40B4-BE49-F238E27FC236}">
                <a16:creationId xmlns:a16="http://schemas.microsoft.com/office/drawing/2014/main" id="{863420FB-5025-426F-98F4-3A25DA470DBD}"/>
              </a:ext>
            </a:extLst>
          </p:cNvPr>
          <p:cNvSpPr txBox="1">
            <a:spLocks/>
          </p:cNvSpPr>
          <p:nvPr/>
        </p:nvSpPr>
        <p:spPr>
          <a:xfrm>
            <a:off x="5927834" y="1676847"/>
            <a:ext cx="2770400" cy="505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l"/>
            <a:r>
              <a:rPr lang="en-US" sz="2000" dirty="0">
                <a:latin typeface="+mj-lt"/>
              </a:rPr>
              <a:t>User ID Resolver</a:t>
            </a:r>
          </a:p>
        </p:txBody>
      </p:sp>
      <p:sp>
        <p:nvSpPr>
          <p:cNvPr id="70" name="Google Shape;913;p35">
            <a:extLst>
              <a:ext uri="{FF2B5EF4-FFF2-40B4-BE49-F238E27FC236}">
                <a16:creationId xmlns:a16="http://schemas.microsoft.com/office/drawing/2014/main" id="{D5FA14A3-C9DA-4207-B8FB-4C5DEAB019D8}"/>
              </a:ext>
            </a:extLst>
          </p:cNvPr>
          <p:cNvSpPr txBox="1">
            <a:spLocks/>
          </p:cNvSpPr>
          <p:nvPr/>
        </p:nvSpPr>
        <p:spPr>
          <a:xfrm>
            <a:off x="5927834" y="2892325"/>
            <a:ext cx="1667603" cy="7946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 smtClean="0">
                <a:solidFill>
                  <a:schemeClr val="tx1"/>
                </a:solidFill>
                <a:latin typeface="+mj-lt"/>
                <a:ea typeface="Source Sans Pro" panose="020B0503030403020204" pitchFamily="34" charset="0"/>
              </a:rPr>
              <a:t>Management</a:t>
            </a:r>
            <a:endParaRPr lang="en-US" sz="2000" dirty="0">
              <a:solidFill>
                <a:schemeClr val="tx1"/>
              </a:solidFill>
              <a:latin typeface="+mj-lt"/>
              <a:ea typeface="Source Sans Pro" panose="020B0503030403020204" pitchFamily="34" charset="0"/>
            </a:endParaRPr>
          </a:p>
        </p:txBody>
      </p:sp>
      <p:sp>
        <p:nvSpPr>
          <p:cNvPr id="88" name="Google Shape;1007;p38">
            <a:extLst>
              <a:ext uri="{FF2B5EF4-FFF2-40B4-BE49-F238E27FC236}">
                <a16:creationId xmlns:a16="http://schemas.microsoft.com/office/drawing/2014/main" id="{F09FEB91-25D3-4871-A0AC-CA1768BDDF73}"/>
              </a:ext>
            </a:extLst>
          </p:cNvPr>
          <p:cNvSpPr txBox="1">
            <a:spLocks/>
          </p:cNvSpPr>
          <p:nvPr/>
        </p:nvSpPr>
        <p:spPr>
          <a:xfrm>
            <a:off x="2246780" y="583590"/>
            <a:ext cx="42426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800" dirty="0" err="1">
                <a:latin typeface="+mj-lt"/>
              </a:rPr>
              <a:t>Tính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năng</a:t>
            </a:r>
            <a:endParaRPr lang="en-US" sz="2800" dirty="0">
              <a:latin typeface="+mj-lt"/>
            </a:endParaRPr>
          </a:p>
        </p:txBody>
      </p:sp>
      <p:sp>
        <p:nvSpPr>
          <p:cNvPr id="12" name="Google Shape;1008;p38"/>
          <p:cNvSpPr txBox="1">
            <a:spLocks/>
          </p:cNvSpPr>
          <p:nvPr/>
        </p:nvSpPr>
        <p:spPr>
          <a:xfrm>
            <a:off x="1373978" y="1636813"/>
            <a:ext cx="625807" cy="58573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" dirty="0" smtClean="0">
                <a:latin typeface="+mj-lt"/>
              </a:rPr>
              <a:t>01</a:t>
            </a:r>
            <a:endParaRPr lang="en" dirty="0">
              <a:latin typeface="+mj-lt"/>
            </a:endParaRPr>
          </a:p>
        </p:txBody>
      </p:sp>
      <p:sp>
        <p:nvSpPr>
          <p:cNvPr id="14" name="Google Shape;1008;p38"/>
          <p:cNvSpPr txBox="1">
            <a:spLocks/>
          </p:cNvSpPr>
          <p:nvPr/>
        </p:nvSpPr>
        <p:spPr>
          <a:xfrm>
            <a:off x="1373977" y="2996778"/>
            <a:ext cx="625807" cy="58573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" dirty="0" smtClean="0">
                <a:latin typeface="+mj-lt"/>
              </a:rPr>
              <a:t>03</a:t>
            </a:r>
            <a:endParaRPr lang="en" dirty="0">
              <a:latin typeface="+mj-lt"/>
            </a:endParaRPr>
          </a:p>
        </p:txBody>
      </p:sp>
      <p:sp>
        <p:nvSpPr>
          <p:cNvPr id="15" name="Google Shape;1008;p38"/>
          <p:cNvSpPr txBox="1">
            <a:spLocks/>
          </p:cNvSpPr>
          <p:nvPr/>
        </p:nvSpPr>
        <p:spPr>
          <a:xfrm>
            <a:off x="5041936" y="1636813"/>
            <a:ext cx="625807" cy="58573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" dirty="0" smtClean="0">
                <a:latin typeface="+mj-lt"/>
              </a:rPr>
              <a:t>02</a:t>
            </a:r>
            <a:endParaRPr lang="en" dirty="0">
              <a:latin typeface="+mj-lt"/>
            </a:endParaRPr>
          </a:p>
        </p:txBody>
      </p:sp>
      <p:sp>
        <p:nvSpPr>
          <p:cNvPr id="17" name="Google Shape;1008;p38"/>
          <p:cNvSpPr txBox="1">
            <a:spLocks/>
          </p:cNvSpPr>
          <p:nvPr/>
        </p:nvSpPr>
        <p:spPr>
          <a:xfrm>
            <a:off x="5041935" y="2996778"/>
            <a:ext cx="625807" cy="58573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" dirty="0" smtClean="0">
                <a:latin typeface="+mj-lt"/>
              </a:rPr>
              <a:t>04</a:t>
            </a:r>
            <a:endParaRPr lang="e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0915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45"/>
          <p:cNvSpPr txBox="1">
            <a:spLocks noGrp="1"/>
          </p:cNvSpPr>
          <p:nvPr>
            <p:ph type="body" idx="1"/>
          </p:nvPr>
        </p:nvSpPr>
        <p:spPr>
          <a:xfrm>
            <a:off x="735558" y="665019"/>
            <a:ext cx="7452478" cy="3775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>
              <a:buNone/>
            </a:pPr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Server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sz="2400" b="1" dirty="0">
              <a:latin typeface="+mj-l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sz="2400" dirty="0">
              <a:latin typeface="+mj-lt"/>
            </a:endParaRPr>
          </a:p>
        </p:txBody>
      </p:sp>
      <p:cxnSp>
        <p:nvCxnSpPr>
          <p:cNvPr id="1243" name="Google Shape;1243;p45"/>
          <p:cNvCxnSpPr/>
          <p:nvPr/>
        </p:nvCxnSpPr>
        <p:spPr>
          <a:xfrm flipV="1">
            <a:off x="991642" y="782782"/>
            <a:ext cx="6288922" cy="10448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TextBox 6"/>
          <p:cNvSpPr txBox="1"/>
          <p:nvPr/>
        </p:nvSpPr>
        <p:spPr>
          <a:xfrm>
            <a:off x="1320372" y="1338568"/>
            <a:ext cx="5915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vi-VN" dirty="0">
                <a:solidFill>
                  <a:schemeClr val="tx1"/>
                </a:solidFill>
                <a:latin typeface="+mn-lt"/>
              </a:rPr>
              <a:t>Xác thực được chứng nhận OATH và xử </a:t>
            </a:r>
            <a:r>
              <a:rPr lang="vi-VN" dirty="0" smtClean="0">
                <a:solidFill>
                  <a:schemeClr val="tx1"/>
                </a:solidFill>
                <a:latin typeface="+mn-lt"/>
              </a:rPr>
              <a:t>lý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token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A3B714-A262-4F16-A1CB-664AE0BF4346}"/>
              </a:ext>
            </a:extLst>
          </p:cNvPr>
          <p:cNvSpPr txBox="1"/>
          <p:nvPr/>
        </p:nvSpPr>
        <p:spPr>
          <a:xfrm>
            <a:off x="1320373" y="1868573"/>
            <a:ext cx="5915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  <a:latin typeface="+mn-lt"/>
              </a:rPr>
              <a:t>Framework </a:t>
            </a:r>
            <a:r>
              <a:rPr lang="vi-VN" dirty="0" smtClean="0">
                <a:solidFill>
                  <a:schemeClr val="tx1"/>
                </a:solidFill>
                <a:latin typeface="+mn-lt"/>
              </a:rPr>
              <a:t>chính </a:t>
            </a:r>
            <a:r>
              <a:rPr lang="vi-VN" dirty="0">
                <a:solidFill>
                  <a:schemeClr val="tx1"/>
                </a:solidFill>
                <a:latin typeface="+mn-lt"/>
              </a:rPr>
              <a:t>sách mở rộng cho phép </a:t>
            </a:r>
            <a:r>
              <a:rPr lang="vi-VN" dirty="0" smtClean="0">
                <a:solidFill>
                  <a:schemeClr val="tx1"/>
                </a:solidFill>
                <a:latin typeface="+mn-lt"/>
              </a:rPr>
              <a:t>định </a:t>
            </a:r>
            <a:r>
              <a:rPr lang="vi-VN" dirty="0">
                <a:solidFill>
                  <a:schemeClr val="tx1"/>
                </a:solidFill>
                <a:latin typeface="+mn-lt"/>
              </a:rPr>
              <a:t>nghĩa chi tiết </a:t>
            </a:r>
            <a:r>
              <a:rPr lang="vi-VN" dirty="0" smtClean="0">
                <a:solidFill>
                  <a:schemeClr val="tx1"/>
                </a:solidFill>
                <a:latin typeface="+mn-lt"/>
              </a:rPr>
              <a:t>vai </a:t>
            </a:r>
            <a:r>
              <a:rPr lang="vi-VN" dirty="0">
                <a:solidFill>
                  <a:schemeClr val="tx1"/>
                </a:solidFill>
                <a:latin typeface="+mn-lt"/>
              </a:rPr>
              <a:t>trò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của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+mn-lt"/>
              </a:rPr>
              <a:t>quản trị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viên</a:t>
            </a:r>
            <a:r>
              <a:rPr lang="vi-VN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vi-VN" dirty="0">
                <a:solidFill>
                  <a:schemeClr val="tx1"/>
                </a:solidFill>
                <a:latin typeface="+mn-lt"/>
              </a:rPr>
              <a:t>quy tắc xác thực, </a:t>
            </a:r>
            <a:r>
              <a:rPr lang="vi-VN" dirty="0" smtClean="0">
                <a:solidFill>
                  <a:schemeClr val="tx1"/>
                </a:solidFill>
                <a:latin typeface="+mn-lt"/>
              </a:rPr>
              <a:t>t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oken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,…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FDED02-D151-4366-BA60-585CCD74E0BF}"/>
              </a:ext>
            </a:extLst>
          </p:cNvPr>
          <p:cNvSpPr txBox="1"/>
          <p:nvPr/>
        </p:nvSpPr>
        <p:spPr>
          <a:xfrm>
            <a:off x="1320372" y="3199001"/>
            <a:ext cx="5915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chemeClr val="tx1"/>
                </a:solidFill>
                <a:latin typeface="+mj-lt"/>
              </a:rPr>
              <a:t>Cung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cấp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các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API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cho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việc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quản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lí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xác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thực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user ID resolver, audit log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,…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3070D1-E836-4985-B43C-959586CC1B9C}"/>
              </a:ext>
            </a:extLst>
          </p:cNvPr>
          <p:cNvSpPr txBox="1"/>
          <p:nvPr/>
        </p:nvSpPr>
        <p:spPr>
          <a:xfrm>
            <a:off x="1320375" y="3921716"/>
            <a:ext cx="5915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vi-VN" dirty="0">
                <a:solidFill>
                  <a:schemeClr val="tx1"/>
                </a:solidFill>
                <a:latin typeface="+mn-lt"/>
              </a:rPr>
              <a:t>Hỗ trợ PKCS11 / HSM cho các Mô-đun bảo mật phần cứng như </a:t>
            </a:r>
            <a:r>
              <a:rPr lang="vi-VN" dirty="0">
                <a:solidFill>
                  <a:schemeClr val="tx1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SafeNet Luna SA</a:t>
            </a:r>
            <a:endParaRPr lang="vi-VN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BF2836-5B80-4E31-B6FE-4B072E2A10B7}"/>
              </a:ext>
            </a:extLst>
          </p:cNvPr>
          <p:cNvSpPr txBox="1"/>
          <p:nvPr/>
        </p:nvSpPr>
        <p:spPr>
          <a:xfrm>
            <a:off x="1320374" y="2533787"/>
            <a:ext cx="6234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Hỗ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trợ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nhiều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loại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database: MySQL, MariaDB, PostgreSQL, SQLite, Oracle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,…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Google Shape;1008;p38"/>
          <p:cNvSpPr txBox="1">
            <a:spLocks/>
          </p:cNvSpPr>
          <p:nvPr/>
        </p:nvSpPr>
        <p:spPr>
          <a:xfrm>
            <a:off x="237793" y="180843"/>
            <a:ext cx="625807" cy="58573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" sz="1400" dirty="0" smtClean="0">
                <a:latin typeface="+mj-lt"/>
              </a:rPr>
              <a:t>01</a:t>
            </a:r>
            <a:endParaRPr lang="en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003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45"/>
          <p:cNvSpPr txBox="1">
            <a:spLocks noGrp="1"/>
          </p:cNvSpPr>
          <p:nvPr>
            <p:ph type="body" idx="1"/>
          </p:nvPr>
        </p:nvSpPr>
        <p:spPr>
          <a:xfrm>
            <a:off x="735558" y="394917"/>
            <a:ext cx="7452478" cy="6476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>
              <a:buNone/>
            </a:pPr>
            <a:r>
              <a:rPr lang="en-US" sz="2400" b="1" dirty="0"/>
              <a:t>User ID Resolver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sz="20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dirty="0"/>
          </a:p>
        </p:txBody>
      </p:sp>
      <p:cxnSp>
        <p:nvCxnSpPr>
          <p:cNvPr id="1243" name="Google Shape;1243;p45"/>
          <p:cNvCxnSpPr/>
          <p:nvPr/>
        </p:nvCxnSpPr>
        <p:spPr>
          <a:xfrm flipV="1">
            <a:off x="991642" y="782782"/>
            <a:ext cx="6288922" cy="10448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TextBox 6"/>
          <p:cNvSpPr txBox="1"/>
          <p:nvPr/>
        </p:nvSpPr>
        <p:spPr>
          <a:xfrm>
            <a:off x="822187" y="1042611"/>
            <a:ext cx="5915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vi-VN" b="0" i="0" dirty="0">
                <a:solidFill>
                  <a:schemeClr val="tx1"/>
                </a:solidFill>
                <a:effectLst/>
                <a:latin typeface="+mn-lt"/>
              </a:rPr>
              <a:t>LinOTP UserIDResolvers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+mn-lt"/>
              </a:rPr>
              <a:t>sẽ</a:t>
            </a:r>
            <a:r>
              <a:rPr lang="vi-VN" b="0" i="0" dirty="0">
                <a:solidFill>
                  <a:schemeClr val="tx1"/>
                </a:solidFill>
                <a:effectLst/>
                <a:latin typeface="+mn-lt"/>
              </a:rPr>
              <a:t> kết nối với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+mn-lt"/>
              </a:rPr>
              <a:t>kho</a:t>
            </a:r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+mn-lt"/>
              </a:rPr>
              <a:t>lưu</a:t>
            </a:r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+mn-lt"/>
              </a:rPr>
              <a:t>trữ</a:t>
            </a:r>
            <a:r>
              <a:rPr lang="vi-VN" b="0" i="0" dirty="0">
                <a:solidFill>
                  <a:schemeClr val="tx1"/>
                </a:solidFill>
                <a:effectLst/>
                <a:latin typeface="+mn-lt"/>
              </a:rPr>
              <a:t> người dùng của bạn. UserIDResolvers chỉ cần quyền truy cập </a:t>
            </a:r>
            <a:r>
              <a:rPr lang="vi-VN" b="1" i="0" dirty="0">
                <a:solidFill>
                  <a:schemeClr val="tx1"/>
                </a:solidFill>
                <a:effectLst/>
                <a:latin typeface="+mn-lt"/>
              </a:rPr>
              <a:t>đọc</a:t>
            </a:r>
            <a:r>
              <a:rPr lang="vi-VN" b="0" i="0" dirty="0">
                <a:solidFill>
                  <a:schemeClr val="tx1"/>
                </a:solidFill>
                <a:effectLst/>
                <a:latin typeface="+mn-lt"/>
              </a:rPr>
              <a:t> .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994F63-E440-4B91-BC9C-3CCB8F796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141" y="1948618"/>
            <a:ext cx="6621822" cy="24281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Google Shape;1008;p38"/>
          <p:cNvSpPr txBox="1">
            <a:spLocks/>
          </p:cNvSpPr>
          <p:nvPr/>
        </p:nvSpPr>
        <p:spPr>
          <a:xfrm>
            <a:off x="196380" y="165486"/>
            <a:ext cx="625807" cy="58573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" dirty="0" smtClean="0"/>
              <a:t>02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94794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45"/>
          <p:cNvSpPr txBox="1">
            <a:spLocks noGrp="1"/>
          </p:cNvSpPr>
          <p:nvPr>
            <p:ph type="body" idx="1"/>
          </p:nvPr>
        </p:nvSpPr>
        <p:spPr>
          <a:xfrm>
            <a:off x="735558" y="394917"/>
            <a:ext cx="7452478" cy="6476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>
              <a:buNone/>
            </a:pPr>
            <a:r>
              <a:rPr lang="en-US" sz="2400" b="1" dirty="0"/>
              <a:t>User ID Resolver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sz="20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dirty="0"/>
          </a:p>
        </p:txBody>
      </p:sp>
      <p:cxnSp>
        <p:nvCxnSpPr>
          <p:cNvPr id="1243" name="Google Shape;1243;p45"/>
          <p:cNvCxnSpPr/>
          <p:nvPr/>
        </p:nvCxnSpPr>
        <p:spPr>
          <a:xfrm flipV="1">
            <a:off x="991642" y="782782"/>
            <a:ext cx="6288922" cy="10448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TextBox 6"/>
          <p:cNvSpPr txBox="1"/>
          <p:nvPr/>
        </p:nvSpPr>
        <p:spPr>
          <a:xfrm>
            <a:off x="822187" y="1042611"/>
            <a:ext cx="5915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b="0" i="0" dirty="0" err="1">
                <a:solidFill>
                  <a:schemeClr val="tx1"/>
                </a:solidFill>
                <a:effectLst/>
                <a:latin typeface="+mj-lt"/>
              </a:rPr>
              <a:t>Hiện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 nay,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+mj-lt"/>
              </a:rPr>
              <a:t>các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 User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+mj-lt"/>
              </a:rPr>
              <a:t>sẽ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+mj-lt"/>
              </a:rPr>
              <a:t>được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+mj-lt"/>
              </a:rPr>
              <a:t>đọc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+mj-lt"/>
              </a:rPr>
              <a:t>từ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 2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+mj-lt"/>
              </a:rPr>
              <a:t>kho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+mj-lt"/>
              </a:rPr>
              <a:t>lưu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+mj-lt"/>
              </a:rPr>
              <a:t>trữ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: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CC20B8-39E5-4049-A82D-525BCF4A3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059" y="2017001"/>
            <a:ext cx="3024600" cy="13063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FD5828-1B2E-497C-B25C-FBF9A3A4B660}"/>
              </a:ext>
            </a:extLst>
          </p:cNvPr>
          <p:cNvSpPr txBox="1"/>
          <p:nvPr/>
        </p:nvSpPr>
        <p:spPr>
          <a:xfrm>
            <a:off x="359455" y="1570246"/>
            <a:ext cx="28188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LDAP: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+mj-lt"/>
              </a:rPr>
              <a:t>- 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Microsoft Active Directory (via LDAP or LDAPS, only read access needed, </a:t>
            </a:r>
            <a:r>
              <a:rPr lang="en-US" b="1" i="0" dirty="0">
                <a:solidFill>
                  <a:schemeClr val="tx1"/>
                </a:solidFill>
                <a:effectLst/>
                <a:latin typeface="+mj-lt"/>
              </a:rPr>
              <a:t>no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 schema extension)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-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+mj-lt"/>
              </a:rPr>
              <a:t>OpenLDAP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- 389 Server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- Novell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+mj-lt"/>
              </a:rPr>
              <a:t>eDirectory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- Any LDAP interface adhering to the protocol standards.</a:t>
            </a:r>
          </a:p>
          <a:p>
            <a:r>
              <a:rPr lang="en-US" dirty="0">
                <a:latin typeface="+mj-lt"/>
              </a:rPr>
              <a:t/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0C6C76-5268-4CF0-A340-1EDA2579CD18}"/>
              </a:ext>
            </a:extLst>
          </p:cNvPr>
          <p:cNvSpPr txBox="1"/>
          <p:nvPr/>
        </p:nvSpPr>
        <p:spPr>
          <a:xfrm>
            <a:off x="6653048" y="1564991"/>
            <a:ext cx="196123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Database SQL: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- </a:t>
            </a:r>
            <a:r>
              <a:rPr lang="vi-VN" b="0" i="0" dirty="0">
                <a:solidFill>
                  <a:schemeClr val="tx1"/>
                </a:solidFill>
                <a:effectLst/>
                <a:latin typeface="+mj-lt"/>
              </a:rPr>
              <a:t>MySQL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- </a:t>
            </a:r>
            <a:r>
              <a:rPr lang="vi-VN" b="0" i="0" dirty="0">
                <a:solidFill>
                  <a:schemeClr val="tx1"/>
                </a:solidFill>
                <a:effectLst/>
                <a:latin typeface="+mj-lt"/>
              </a:rPr>
              <a:t>MariaDB</a:t>
            </a:r>
            <a:endParaRPr lang="en-US" b="0" i="0" dirty="0">
              <a:solidFill>
                <a:schemeClr val="tx1"/>
              </a:solidFill>
              <a:effectLst/>
              <a:latin typeface="+mj-lt"/>
            </a:endParaRP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- </a:t>
            </a:r>
            <a:r>
              <a:rPr lang="vi-VN" b="0" i="0" dirty="0">
                <a:solidFill>
                  <a:schemeClr val="tx1"/>
                </a:solidFill>
                <a:effectLst/>
                <a:latin typeface="+mj-lt"/>
              </a:rPr>
              <a:t>PostgreSQL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- </a:t>
            </a:r>
            <a:r>
              <a:rPr lang="vi-VN" b="0" i="0" dirty="0">
                <a:solidFill>
                  <a:schemeClr val="tx1"/>
                </a:solidFill>
                <a:effectLst/>
                <a:latin typeface="+mj-lt"/>
              </a:rPr>
              <a:t>SQLite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- </a:t>
            </a:r>
            <a:r>
              <a:rPr lang="vi-VN" b="0" i="0" dirty="0">
                <a:solidFill>
                  <a:schemeClr val="tx1"/>
                </a:solidFill>
                <a:effectLst/>
                <a:latin typeface="+mj-lt"/>
              </a:rPr>
              <a:t>Oracle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- </a:t>
            </a:r>
            <a:r>
              <a:rPr lang="vi-VN" b="0" i="0" dirty="0">
                <a:solidFill>
                  <a:schemeClr val="tx1"/>
                </a:solidFill>
                <a:effectLst/>
                <a:latin typeface="+mj-lt"/>
              </a:rPr>
              <a:t>DB2 của IBM</a:t>
            </a:r>
            <a:endParaRPr lang="en-US" b="0" i="0" dirty="0">
              <a:solidFill>
                <a:schemeClr val="tx1"/>
              </a:solidFill>
              <a:effectLst/>
              <a:latin typeface="+mj-lt"/>
            </a:endParaRP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- </a:t>
            </a:r>
            <a:r>
              <a:rPr lang="vi-VN" b="0" i="0" dirty="0">
                <a:solidFill>
                  <a:schemeClr val="tx1"/>
                </a:solidFill>
                <a:effectLst/>
                <a:latin typeface="+mj-lt"/>
              </a:rPr>
              <a:t>Có thể sử dụng MS-SQL với các thư viện OSS bổ sung.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8" name="Google Shape;1008;p38"/>
          <p:cNvSpPr txBox="1">
            <a:spLocks/>
          </p:cNvSpPr>
          <p:nvPr/>
        </p:nvSpPr>
        <p:spPr>
          <a:xfrm>
            <a:off x="196380" y="165486"/>
            <a:ext cx="625807" cy="58573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" dirty="0" smtClean="0"/>
              <a:t>02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07974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45"/>
          <p:cNvSpPr txBox="1">
            <a:spLocks noGrp="1"/>
          </p:cNvSpPr>
          <p:nvPr>
            <p:ph type="body" idx="1"/>
          </p:nvPr>
        </p:nvSpPr>
        <p:spPr>
          <a:xfrm>
            <a:off x="735558" y="394917"/>
            <a:ext cx="7452478" cy="6476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>
              <a:buNone/>
            </a:pPr>
            <a:r>
              <a:rPr lang="en-US" sz="2400" b="1" dirty="0"/>
              <a:t>Token</a:t>
            </a:r>
            <a:endParaRPr sz="20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dirty="0"/>
          </a:p>
        </p:txBody>
      </p:sp>
      <p:cxnSp>
        <p:nvCxnSpPr>
          <p:cNvPr id="1243" name="Google Shape;1243;p45"/>
          <p:cNvCxnSpPr/>
          <p:nvPr/>
        </p:nvCxnSpPr>
        <p:spPr>
          <a:xfrm flipV="1">
            <a:off x="991642" y="782782"/>
            <a:ext cx="6288922" cy="10448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81F3DBC-2253-46B0-9ABA-A9EA1B6F9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997" y="1430476"/>
            <a:ext cx="3177726" cy="21628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9DE6C6-2A59-4865-A053-A3D25B2040AE}"/>
              </a:ext>
            </a:extLst>
          </p:cNvPr>
          <p:cNvSpPr txBox="1"/>
          <p:nvPr/>
        </p:nvSpPr>
        <p:spPr>
          <a:xfrm>
            <a:off x="543688" y="1346550"/>
            <a:ext cx="46309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vi-VN" b="0" i="0" dirty="0" smtClean="0">
                <a:solidFill>
                  <a:schemeClr val="tx1"/>
                </a:solidFill>
                <a:effectLst/>
                <a:latin typeface="+mn-lt"/>
              </a:rPr>
              <a:t>Token</a:t>
            </a:r>
            <a:r>
              <a:rPr lang="en-US" b="0" i="0" dirty="0" smtClean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i="0" dirty="0" err="1" smtClean="0">
                <a:solidFill>
                  <a:schemeClr val="tx1"/>
                </a:solidFill>
                <a:effectLst/>
                <a:latin typeface="+mj-lt"/>
              </a:rPr>
              <a:t>được</a:t>
            </a:r>
            <a:r>
              <a:rPr lang="en-US" b="0" i="0" dirty="0" smtClean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i="0" dirty="0" err="1" smtClean="0">
                <a:solidFill>
                  <a:schemeClr val="tx1"/>
                </a:solidFill>
                <a:effectLst/>
                <a:latin typeface="+mj-lt"/>
              </a:rPr>
              <a:t>hiểu</a:t>
            </a:r>
            <a:r>
              <a:rPr lang="vi-VN" b="0" i="0" dirty="0" smtClean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i="0" dirty="0" err="1" smtClean="0">
                <a:solidFill>
                  <a:schemeClr val="tx1"/>
                </a:solidFill>
                <a:effectLst/>
                <a:latin typeface="+mj-lt"/>
              </a:rPr>
              <a:t>là</a:t>
            </a:r>
            <a:r>
              <a:rPr lang="en-US" b="0" i="0" dirty="0" smtClean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i="0" dirty="0" err="1" smtClean="0">
                <a:solidFill>
                  <a:schemeClr val="tx1"/>
                </a:solidFill>
                <a:effectLst/>
                <a:latin typeface="+mj-lt"/>
              </a:rPr>
              <a:t>một</a:t>
            </a:r>
            <a:r>
              <a:rPr lang="en-US" b="0" i="0" dirty="0" smtClean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i="0" dirty="0" err="1" smtClean="0">
                <a:solidFill>
                  <a:schemeClr val="tx1"/>
                </a:solidFill>
                <a:effectLst/>
                <a:latin typeface="+mj-lt"/>
              </a:rPr>
              <a:t>thiết</a:t>
            </a:r>
            <a:r>
              <a:rPr lang="en-US" b="0" i="0" dirty="0" smtClean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i="0" dirty="0" err="1" smtClean="0">
                <a:solidFill>
                  <a:schemeClr val="tx1"/>
                </a:solidFill>
                <a:effectLst/>
                <a:latin typeface="+mj-lt"/>
              </a:rPr>
              <a:t>bị</a:t>
            </a:r>
            <a:r>
              <a:rPr lang="en-US" b="0" i="0" dirty="0" smtClean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i="0" dirty="0" err="1" smtClean="0">
                <a:solidFill>
                  <a:schemeClr val="tx1"/>
                </a:solidFill>
                <a:effectLst/>
                <a:latin typeface="+mj-lt"/>
              </a:rPr>
              <a:t>thứ</a:t>
            </a:r>
            <a:r>
              <a:rPr lang="en-US" b="0" i="0" dirty="0" smtClean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i="0" dirty="0" err="1" smtClean="0">
                <a:solidFill>
                  <a:schemeClr val="tx1"/>
                </a:solidFill>
                <a:effectLst/>
                <a:latin typeface="+mj-lt"/>
              </a:rPr>
              <a:t>cấ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p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dùng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để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xác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thực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người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dùng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LinOTP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sử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dụng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các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token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này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kèm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với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mật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khẩu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để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xác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thực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 err="1" smtClean="0">
                <a:solidFill>
                  <a:schemeClr val="tx1"/>
                </a:solidFill>
                <a:latin typeface="+mj-lt"/>
              </a:rPr>
              <a:t>Các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loại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Token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chính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được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LinOTP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sử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dụng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:</a:t>
            </a:r>
          </a:p>
          <a:p>
            <a:pPr marL="285750" indent="-285750">
              <a:buClr>
                <a:schemeClr val="tx1"/>
              </a:buClr>
              <a:buFontTx/>
              <a:buChar char="-"/>
            </a:pPr>
            <a:r>
              <a:rPr lang="en-US" dirty="0">
                <a:solidFill>
                  <a:schemeClr val="tx1"/>
                </a:solidFill>
                <a:latin typeface="+mj-lt"/>
              </a:rPr>
              <a:t>Hardware Token</a:t>
            </a:r>
          </a:p>
          <a:p>
            <a:pPr marL="285750" indent="-285750">
              <a:buClr>
                <a:schemeClr val="tx1"/>
              </a:buClr>
              <a:buFontTx/>
              <a:buChar char="-"/>
            </a:pPr>
            <a:r>
              <a:rPr lang="en-US" dirty="0">
                <a:solidFill>
                  <a:schemeClr val="tx1"/>
                </a:solidFill>
                <a:latin typeface="+mj-lt"/>
              </a:rPr>
              <a:t>Software Token</a:t>
            </a:r>
          </a:p>
          <a:p>
            <a:pPr marL="285750" indent="-285750">
              <a:buClr>
                <a:schemeClr val="tx1"/>
              </a:buClr>
              <a:buFontTx/>
              <a:buChar char="-"/>
            </a:pPr>
            <a:r>
              <a:rPr lang="en-US" dirty="0">
                <a:solidFill>
                  <a:schemeClr val="tx1"/>
                </a:solidFill>
                <a:latin typeface="+mj-lt"/>
              </a:rPr>
              <a:t>Tokens for login and transaction security (challenge response)</a:t>
            </a:r>
          </a:p>
          <a:p>
            <a:pPr marL="285750" indent="-285750">
              <a:buClr>
                <a:schemeClr val="tx1"/>
              </a:buClr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Special Token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Google Shape;1008;p38"/>
          <p:cNvSpPr txBox="1">
            <a:spLocks/>
          </p:cNvSpPr>
          <p:nvPr/>
        </p:nvSpPr>
        <p:spPr>
          <a:xfrm>
            <a:off x="237793" y="315972"/>
            <a:ext cx="625807" cy="58573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" dirty="0" smtClean="0"/>
              <a:t>03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66101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45"/>
          <p:cNvSpPr txBox="1">
            <a:spLocks noGrp="1"/>
          </p:cNvSpPr>
          <p:nvPr>
            <p:ph type="body" idx="1"/>
          </p:nvPr>
        </p:nvSpPr>
        <p:spPr>
          <a:xfrm>
            <a:off x="735558" y="394917"/>
            <a:ext cx="7452478" cy="6476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>
              <a:buNone/>
            </a:pPr>
            <a:r>
              <a:rPr lang="en-US" sz="2400" b="1" dirty="0"/>
              <a:t>Token – Hardware Token</a:t>
            </a:r>
            <a:endParaRPr sz="20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dirty="0"/>
          </a:p>
        </p:txBody>
      </p:sp>
      <p:cxnSp>
        <p:nvCxnSpPr>
          <p:cNvPr id="1243" name="Google Shape;1243;p45"/>
          <p:cNvCxnSpPr/>
          <p:nvPr/>
        </p:nvCxnSpPr>
        <p:spPr>
          <a:xfrm flipV="1">
            <a:off x="991642" y="782782"/>
            <a:ext cx="6288922" cy="10448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79DE6C6-2A59-4865-A053-A3D25B2040AE}"/>
              </a:ext>
            </a:extLst>
          </p:cNvPr>
          <p:cNvSpPr txBox="1"/>
          <p:nvPr/>
        </p:nvSpPr>
        <p:spPr>
          <a:xfrm>
            <a:off x="404252" y="1450475"/>
            <a:ext cx="33053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Hardware </a:t>
            </a:r>
            <a:r>
              <a:rPr lang="en-US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Token: l</a:t>
            </a:r>
            <a:r>
              <a:rPr lang="vi-VN" b="0" i="0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à</a:t>
            </a:r>
            <a:r>
              <a:rPr lang="vi-VN" b="0" i="0" dirty="0"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lang="vi-VN" b="0" i="0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một thiết bị nhỏ gọn như chiếc </a:t>
            </a:r>
            <a:r>
              <a:rPr lang="vi-VN" b="0" i="0" dirty="0" smtClean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USB</a:t>
            </a:r>
            <a:r>
              <a:rPr lang="en-US" b="0" i="0" dirty="0" smtClean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m</a:t>
            </a:r>
            <a:r>
              <a:rPr lang="vi-VN" b="0" i="0" dirty="0" smtClean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ỗi </a:t>
            </a:r>
            <a:r>
              <a:rPr lang="vi-VN" b="0" i="0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khi giao </a:t>
            </a:r>
            <a:r>
              <a:rPr lang="vi-VN" b="0" i="0" dirty="0" smtClean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dịch</a:t>
            </a:r>
            <a:r>
              <a:rPr lang="en-US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ta </a:t>
            </a:r>
            <a:r>
              <a:rPr lang="en-US" dirty="0" err="1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sẽ</a:t>
            </a:r>
            <a:r>
              <a:rPr lang="en-US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lấy</a:t>
            </a:r>
            <a:r>
              <a:rPr lang="en-US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mã</a:t>
            </a:r>
            <a:r>
              <a:rPr lang="en-US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OTP </a:t>
            </a:r>
            <a:r>
              <a:rPr lang="en-US" dirty="0" err="1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bị</a:t>
            </a:r>
            <a:r>
              <a:rPr lang="en-US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này</a:t>
            </a:r>
            <a:endParaRPr lang="vi-VN" b="0" i="0" dirty="0">
              <a:solidFill>
                <a:schemeClr val="tx1"/>
              </a:solidFill>
              <a:effectLst/>
              <a:latin typeface="+mn-lt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850379-F096-4F17-8ED1-AFD0ADF25B23}"/>
              </a:ext>
            </a:extLst>
          </p:cNvPr>
          <p:cNvSpPr txBox="1"/>
          <p:nvPr/>
        </p:nvSpPr>
        <p:spPr>
          <a:xfrm>
            <a:off x="1506890" y="3168790"/>
            <a:ext cx="668114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+mj-lt"/>
              </a:rPr>
              <a:t> Hardware Token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mà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LinOTP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sử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dụng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: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-   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+mj-lt"/>
              </a:rPr>
              <a:t>Yubico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+mj-lt"/>
              </a:rPr>
              <a:t>Yubikey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 in OATH mode,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+mj-lt"/>
              </a:rPr>
              <a:t>Yubico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+mj-lt"/>
              </a:rPr>
              <a:t>Yubikey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 authentication against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+mj-lt"/>
              </a:rPr>
              <a:t>Yubico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 Cloud service,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+mj-lt"/>
              </a:rPr>
              <a:t>Yubico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+mj-lt"/>
              </a:rPr>
              <a:t>Yubikey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 in AES mode,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+mj-lt"/>
              </a:rPr>
              <a:t>Feitian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 C-100 (HOTP),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+mj-lt"/>
              </a:rPr>
              <a:t>Feitian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 C-200 (TOTP),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+mj-lt"/>
              </a:rPr>
              <a:t>Feitian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 C-300 (OCRA), </a:t>
            </a:r>
            <a:r>
              <a:rPr lang="en-US" dirty="0" err="1">
                <a:solidFill>
                  <a:srgbClr val="FFFFFF"/>
                </a:solidFill>
                <a:latin typeface="+mj-lt"/>
              </a:rPr>
              <a:t>Feitian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c601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 (optical OCRA),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SmartDisplayer</a:t>
            </a:r>
            <a:r>
              <a:rPr lang="en-US" strike="noStrike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SafeNet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+mj-lt"/>
              </a:rPr>
              <a:t>eToken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 Pass, SafeNet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+mj-lt"/>
              </a:rPr>
              <a:t>eToken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 NG OTP, SafeNet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+mj-lt"/>
              </a:rPr>
              <a:t>Safeword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 Alpine, Vasco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+mj-lt"/>
              </a:rPr>
              <a:t>Digipass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 Go (OATH),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+mj-lt"/>
              </a:rPr>
              <a:t>NagraID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 106/103, </a:t>
            </a:r>
            <a:r>
              <a:rPr lang="en-US" dirty="0" err="1">
                <a:solidFill>
                  <a:srgbClr val="FFFFFF"/>
                </a:solidFill>
                <a:latin typeface="+mj-lt"/>
              </a:rPr>
              <a:t>NagraID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306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 (OCRA)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61346B-F2AC-4E53-8FF1-24652F6A5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670" y="1235032"/>
            <a:ext cx="3374012" cy="1600438"/>
          </a:xfrm>
          <a:prstGeom prst="rect">
            <a:avLst/>
          </a:prstGeom>
        </p:spPr>
      </p:pic>
      <p:sp>
        <p:nvSpPr>
          <p:cNvPr id="8" name="Google Shape;1008;p38"/>
          <p:cNvSpPr txBox="1">
            <a:spLocks/>
          </p:cNvSpPr>
          <p:nvPr/>
        </p:nvSpPr>
        <p:spPr>
          <a:xfrm>
            <a:off x="237793" y="315972"/>
            <a:ext cx="625807" cy="58573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" dirty="0" smtClean="0"/>
              <a:t>03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2408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45"/>
          <p:cNvSpPr txBox="1">
            <a:spLocks noGrp="1"/>
          </p:cNvSpPr>
          <p:nvPr>
            <p:ph type="body" idx="1"/>
          </p:nvPr>
        </p:nvSpPr>
        <p:spPr>
          <a:xfrm>
            <a:off x="735558" y="394917"/>
            <a:ext cx="7452478" cy="6476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>
              <a:buNone/>
            </a:pPr>
            <a:r>
              <a:rPr lang="en-US" sz="2400" b="1" dirty="0"/>
              <a:t>Token – Software Token</a:t>
            </a:r>
            <a:endParaRPr sz="20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dirty="0"/>
          </a:p>
        </p:txBody>
      </p:sp>
      <p:cxnSp>
        <p:nvCxnSpPr>
          <p:cNvPr id="1243" name="Google Shape;1243;p45"/>
          <p:cNvCxnSpPr/>
          <p:nvPr/>
        </p:nvCxnSpPr>
        <p:spPr>
          <a:xfrm flipV="1">
            <a:off x="991642" y="782782"/>
            <a:ext cx="6288922" cy="10448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79DE6C6-2A59-4865-A053-A3D25B2040AE}"/>
              </a:ext>
            </a:extLst>
          </p:cNvPr>
          <p:cNvSpPr txBox="1"/>
          <p:nvPr/>
        </p:nvSpPr>
        <p:spPr>
          <a:xfrm>
            <a:off x="419643" y="1248311"/>
            <a:ext cx="34712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+mj-lt"/>
              </a:rPr>
              <a:t> Software Token: </a:t>
            </a:r>
            <a:r>
              <a:rPr lang="vi-VN" b="0" i="0" dirty="0">
                <a:solidFill>
                  <a:schemeClr val="tx1"/>
                </a:solidFill>
                <a:effectLst/>
                <a:latin typeface="+mn-lt"/>
              </a:rPr>
              <a:t>Là một phần mềm được cài đặt trên máy tính hoặc điện thoại/máy tính bảng và phần mềm này cũng cung cấp mã </a:t>
            </a:r>
            <a:r>
              <a:rPr lang="en-US" b="0" i="0" dirty="0" smtClean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OTP</a:t>
            </a:r>
            <a:r>
              <a:rPr lang="vi-VN" b="0" i="0" dirty="0" smtClean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vi-VN" b="0" i="0" dirty="0">
                <a:solidFill>
                  <a:schemeClr val="tx1"/>
                </a:solidFill>
                <a:effectLst/>
                <a:latin typeface="+mn-lt"/>
              </a:rPr>
              <a:t>cho bạn khi giao dịch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97854B-5CCD-4A71-B1E8-E38EBDF99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342" y="2571750"/>
            <a:ext cx="3769437" cy="2085520"/>
          </a:xfrm>
          <a:prstGeom prst="rect">
            <a:avLst/>
          </a:prstGeom>
        </p:spPr>
      </p:pic>
      <p:sp>
        <p:nvSpPr>
          <p:cNvPr id="6" name="Google Shape;1008;p38"/>
          <p:cNvSpPr txBox="1">
            <a:spLocks/>
          </p:cNvSpPr>
          <p:nvPr/>
        </p:nvSpPr>
        <p:spPr>
          <a:xfrm>
            <a:off x="237793" y="315972"/>
            <a:ext cx="625807" cy="58573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" dirty="0" smtClean="0"/>
              <a:t>03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6617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35"/>
          <p:cNvSpPr txBox="1">
            <a:spLocks noGrp="1"/>
          </p:cNvSpPr>
          <p:nvPr>
            <p:ph type="title"/>
          </p:nvPr>
        </p:nvSpPr>
        <p:spPr>
          <a:xfrm>
            <a:off x="802476" y="933612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Ngữ cảnh</a:t>
            </a:r>
            <a:endParaRPr dirty="0"/>
          </a:p>
        </p:txBody>
      </p:sp>
      <p:sp>
        <p:nvSpPr>
          <p:cNvPr id="909" name="Google Shape;909;p35"/>
          <p:cNvSpPr txBox="1">
            <a:spLocks noGrp="1"/>
          </p:cNvSpPr>
          <p:nvPr>
            <p:ph type="title" idx="2"/>
          </p:nvPr>
        </p:nvSpPr>
        <p:spPr>
          <a:xfrm>
            <a:off x="802476" y="374556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910" name="Google Shape;910;p35"/>
          <p:cNvSpPr txBox="1">
            <a:spLocks noGrp="1"/>
          </p:cNvSpPr>
          <p:nvPr>
            <p:ph type="subTitle" idx="1"/>
          </p:nvPr>
        </p:nvSpPr>
        <p:spPr>
          <a:xfrm>
            <a:off x="802476" y="1324040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Đặt vấn đề</a:t>
            </a:r>
            <a:endParaRPr dirty="0"/>
          </a:p>
        </p:txBody>
      </p:sp>
      <p:sp>
        <p:nvSpPr>
          <p:cNvPr id="911" name="Google Shape;911;p35"/>
          <p:cNvSpPr txBox="1">
            <a:spLocks noGrp="1"/>
          </p:cNvSpPr>
          <p:nvPr>
            <p:ph type="title" idx="3"/>
          </p:nvPr>
        </p:nvSpPr>
        <p:spPr>
          <a:xfrm>
            <a:off x="3947764" y="967191"/>
            <a:ext cx="2941313" cy="5056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Tổng quan về LinOTP và OpenVPN</a:t>
            </a:r>
            <a:endParaRPr sz="1800" dirty="0"/>
          </a:p>
        </p:txBody>
      </p:sp>
      <p:sp>
        <p:nvSpPr>
          <p:cNvPr id="912" name="Google Shape;912;p35"/>
          <p:cNvSpPr txBox="1">
            <a:spLocks noGrp="1"/>
          </p:cNvSpPr>
          <p:nvPr>
            <p:ph type="title" idx="4"/>
          </p:nvPr>
        </p:nvSpPr>
        <p:spPr>
          <a:xfrm>
            <a:off x="4076913" y="37999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913" name="Google Shape;913;p35"/>
          <p:cNvSpPr txBox="1">
            <a:spLocks noGrp="1"/>
          </p:cNvSpPr>
          <p:nvPr>
            <p:ph type="subTitle" idx="5"/>
          </p:nvPr>
        </p:nvSpPr>
        <p:spPr>
          <a:xfrm>
            <a:off x="3954752" y="1523344"/>
            <a:ext cx="3116462" cy="3236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</a:t>
            </a:r>
            <a:r>
              <a:rPr lang="en" dirty="0"/>
              <a:t>iới thiệu về LinOTP &amp; OpenVPN</a:t>
            </a:r>
            <a:endParaRPr dirty="0"/>
          </a:p>
        </p:txBody>
      </p:sp>
      <p:sp>
        <p:nvSpPr>
          <p:cNvPr id="915" name="Google Shape;915;p35"/>
          <p:cNvSpPr txBox="1">
            <a:spLocks noGrp="1"/>
          </p:cNvSpPr>
          <p:nvPr>
            <p:ph type="title" idx="7"/>
          </p:nvPr>
        </p:nvSpPr>
        <p:spPr>
          <a:xfrm>
            <a:off x="802476" y="2806975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Tính năng</a:t>
            </a:r>
            <a:endParaRPr dirty="0"/>
          </a:p>
        </p:txBody>
      </p:sp>
      <p:sp>
        <p:nvSpPr>
          <p:cNvPr id="916" name="Google Shape;916;p35"/>
          <p:cNvSpPr txBox="1">
            <a:spLocks noGrp="1"/>
          </p:cNvSpPr>
          <p:nvPr>
            <p:ph type="title" idx="8"/>
          </p:nvPr>
        </p:nvSpPr>
        <p:spPr>
          <a:xfrm>
            <a:off x="802476" y="2211400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917" name="Google Shape;917;p35"/>
          <p:cNvSpPr txBox="1">
            <a:spLocks noGrp="1"/>
          </p:cNvSpPr>
          <p:nvPr>
            <p:ph type="subTitle" idx="9"/>
          </p:nvPr>
        </p:nvSpPr>
        <p:spPr>
          <a:xfrm>
            <a:off x="792601" y="3198069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</a:t>
            </a:r>
            <a:r>
              <a:rPr lang="en-US" dirty="0"/>
              <a:t>h</a:t>
            </a:r>
            <a:r>
              <a:rPr lang="en" dirty="0"/>
              <a:t>i tiết từng tính năng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Cấu hình một số thuộc tính</a:t>
            </a:r>
            <a:endParaRPr dirty="0"/>
          </a:p>
        </p:txBody>
      </p:sp>
      <p:sp>
        <p:nvSpPr>
          <p:cNvPr id="918" name="Google Shape;918;p35"/>
          <p:cNvSpPr txBox="1">
            <a:spLocks noGrp="1"/>
          </p:cNvSpPr>
          <p:nvPr>
            <p:ph type="title" idx="13"/>
          </p:nvPr>
        </p:nvSpPr>
        <p:spPr>
          <a:xfrm>
            <a:off x="3884913" y="2786997"/>
            <a:ext cx="2698512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Mô hình triển Khai</a:t>
            </a:r>
            <a:endParaRPr dirty="0"/>
          </a:p>
        </p:txBody>
      </p:sp>
      <p:sp>
        <p:nvSpPr>
          <p:cNvPr id="919" name="Google Shape;919;p35"/>
          <p:cNvSpPr txBox="1">
            <a:spLocks noGrp="1"/>
          </p:cNvSpPr>
          <p:nvPr>
            <p:ph type="title" idx="14"/>
          </p:nvPr>
        </p:nvSpPr>
        <p:spPr>
          <a:xfrm>
            <a:off x="3989013" y="2208817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920" name="Google Shape;920;p35"/>
          <p:cNvSpPr txBox="1">
            <a:spLocks noGrp="1"/>
          </p:cNvSpPr>
          <p:nvPr>
            <p:ph type="subTitle" idx="15"/>
          </p:nvPr>
        </p:nvSpPr>
        <p:spPr>
          <a:xfrm>
            <a:off x="3884913" y="3197983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Mô hình tổng quan, mô hình làm lab</a:t>
            </a:r>
            <a:endParaRPr dirty="0"/>
          </a:p>
        </p:txBody>
      </p:sp>
      <p:grpSp>
        <p:nvGrpSpPr>
          <p:cNvPr id="921" name="Google Shape;921;p35"/>
          <p:cNvGrpSpPr/>
          <p:nvPr/>
        </p:nvGrpSpPr>
        <p:grpSpPr>
          <a:xfrm>
            <a:off x="6673825" y="1829350"/>
            <a:ext cx="2649775" cy="3476500"/>
            <a:chOff x="6528600" y="1774925"/>
            <a:chExt cx="2649775" cy="3476500"/>
          </a:xfrm>
        </p:grpSpPr>
        <p:sp>
          <p:nvSpPr>
            <p:cNvPr id="922" name="Google Shape;922;p35"/>
            <p:cNvSpPr/>
            <p:nvPr/>
          </p:nvSpPr>
          <p:spPr>
            <a:xfrm>
              <a:off x="6737575" y="331445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0" y="2007"/>
                  </a:moveTo>
                  <a:cubicBezTo>
                    <a:pt x="0" y="3831"/>
                    <a:pt x="2189" y="4712"/>
                    <a:pt x="3465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0" y="913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5"/>
            <p:cNvSpPr/>
            <p:nvPr/>
          </p:nvSpPr>
          <p:spPr>
            <a:xfrm>
              <a:off x="6825725" y="2420825"/>
              <a:ext cx="2342775" cy="913400"/>
            </a:xfrm>
            <a:custGeom>
              <a:avLst/>
              <a:gdLst/>
              <a:ahLst/>
              <a:cxnLst/>
              <a:rect l="l" t="t" r="r" b="b"/>
              <a:pathLst>
                <a:path w="93711" h="36536" fill="none" extrusionOk="0">
                  <a:moveTo>
                    <a:pt x="0" y="36536"/>
                  </a:moveTo>
                  <a:lnTo>
                    <a:pt x="36262" y="0"/>
                  </a:lnTo>
                  <a:lnTo>
                    <a:pt x="93710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5"/>
            <p:cNvSpPr/>
            <p:nvPr/>
          </p:nvSpPr>
          <p:spPr>
            <a:xfrm>
              <a:off x="6632700" y="1774925"/>
              <a:ext cx="2545675" cy="1481800"/>
            </a:xfrm>
            <a:custGeom>
              <a:avLst/>
              <a:gdLst/>
              <a:ahLst/>
              <a:cxnLst/>
              <a:rect l="l" t="t" r="r" b="b"/>
              <a:pathLst>
                <a:path w="101827" h="59272" fill="none" extrusionOk="0">
                  <a:moveTo>
                    <a:pt x="1" y="59272"/>
                  </a:moveTo>
                  <a:lnTo>
                    <a:pt x="25442" y="59272"/>
                  </a:lnTo>
                  <a:lnTo>
                    <a:pt x="25442" y="33435"/>
                  </a:lnTo>
                  <a:lnTo>
                    <a:pt x="66871" y="33435"/>
                  </a:lnTo>
                  <a:lnTo>
                    <a:pt x="66871" y="0"/>
                  </a:lnTo>
                  <a:lnTo>
                    <a:pt x="10182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5"/>
            <p:cNvSpPr/>
            <p:nvPr/>
          </p:nvSpPr>
          <p:spPr>
            <a:xfrm>
              <a:off x="6528600" y="3209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5"/>
            <p:cNvSpPr/>
            <p:nvPr/>
          </p:nvSpPr>
          <p:spPr>
            <a:xfrm>
              <a:off x="6789250" y="2050750"/>
              <a:ext cx="2389125" cy="955975"/>
            </a:xfrm>
            <a:custGeom>
              <a:avLst/>
              <a:gdLst/>
              <a:ahLst/>
              <a:cxnLst/>
              <a:rect l="l" t="t" r="r" b="b"/>
              <a:pathLst>
                <a:path w="95565" h="38239" fill="none" extrusionOk="0">
                  <a:moveTo>
                    <a:pt x="0" y="38238"/>
                  </a:moveTo>
                  <a:lnTo>
                    <a:pt x="37843" y="1"/>
                  </a:lnTo>
                  <a:lnTo>
                    <a:pt x="95564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5"/>
            <p:cNvSpPr/>
            <p:nvPr/>
          </p:nvSpPr>
          <p:spPr>
            <a:xfrm>
              <a:off x="6699575" y="29915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5"/>
            <p:cNvSpPr/>
            <p:nvPr/>
          </p:nvSpPr>
          <p:spPr>
            <a:xfrm>
              <a:off x="6737575" y="35948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0" y="2706"/>
                  </a:moveTo>
                  <a:cubicBezTo>
                    <a:pt x="0" y="913"/>
                    <a:pt x="2189" y="1"/>
                    <a:pt x="3465" y="1277"/>
                  </a:cubicBezTo>
                  <a:cubicBezTo>
                    <a:pt x="4742" y="2554"/>
                    <a:pt x="3830" y="4742"/>
                    <a:pt x="2037" y="4742"/>
                  </a:cubicBezTo>
                  <a:cubicBezTo>
                    <a:pt x="912" y="4742"/>
                    <a:pt x="0" y="3830"/>
                    <a:pt x="0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5"/>
            <p:cNvSpPr/>
            <p:nvPr/>
          </p:nvSpPr>
          <p:spPr>
            <a:xfrm>
              <a:off x="6825725" y="3692125"/>
              <a:ext cx="2342775" cy="913400"/>
            </a:xfrm>
            <a:custGeom>
              <a:avLst/>
              <a:gdLst/>
              <a:ahLst/>
              <a:cxnLst/>
              <a:rect l="l" t="t" r="r" b="b"/>
              <a:pathLst>
                <a:path w="93711" h="36536" fill="none" extrusionOk="0">
                  <a:moveTo>
                    <a:pt x="0" y="0"/>
                  </a:moveTo>
                  <a:lnTo>
                    <a:pt x="36262" y="36536"/>
                  </a:lnTo>
                  <a:lnTo>
                    <a:pt x="93710" y="36536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5"/>
            <p:cNvSpPr/>
            <p:nvPr/>
          </p:nvSpPr>
          <p:spPr>
            <a:xfrm>
              <a:off x="6632700" y="3769625"/>
              <a:ext cx="2545675" cy="1481800"/>
            </a:xfrm>
            <a:custGeom>
              <a:avLst/>
              <a:gdLst/>
              <a:ahLst/>
              <a:cxnLst/>
              <a:rect l="l" t="t" r="r" b="b"/>
              <a:pathLst>
                <a:path w="101827" h="59272" fill="none" extrusionOk="0">
                  <a:moveTo>
                    <a:pt x="1" y="1"/>
                  </a:moveTo>
                  <a:lnTo>
                    <a:pt x="25442" y="1"/>
                  </a:lnTo>
                  <a:lnTo>
                    <a:pt x="25442" y="25837"/>
                  </a:lnTo>
                  <a:lnTo>
                    <a:pt x="66871" y="25837"/>
                  </a:lnTo>
                  <a:lnTo>
                    <a:pt x="66871" y="59272"/>
                  </a:lnTo>
                  <a:lnTo>
                    <a:pt x="101826" y="59272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5"/>
            <p:cNvSpPr/>
            <p:nvPr/>
          </p:nvSpPr>
          <p:spPr>
            <a:xfrm>
              <a:off x="6528600" y="36997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5"/>
            <p:cNvSpPr/>
            <p:nvPr/>
          </p:nvSpPr>
          <p:spPr>
            <a:xfrm>
              <a:off x="6789250" y="4019625"/>
              <a:ext cx="2389125" cy="956725"/>
            </a:xfrm>
            <a:custGeom>
              <a:avLst/>
              <a:gdLst/>
              <a:ahLst/>
              <a:cxnLst/>
              <a:rect l="l" t="t" r="r" b="b"/>
              <a:pathLst>
                <a:path w="95565" h="38269" fill="none" extrusionOk="0">
                  <a:moveTo>
                    <a:pt x="0" y="1"/>
                  </a:moveTo>
                  <a:lnTo>
                    <a:pt x="37843" y="38269"/>
                  </a:lnTo>
                  <a:lnTo>
                    <a:pt x="95564" y="38269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5"/>
            <p:cNvSpPr/>
            <p:nvPr/>
          </p:nvSpPr>
          <p:spPr>
            <a:xfrm>
              <a:off x="6699575" y="39178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1" y="2706"/>
                  </a:moveTo>
                  <a:cubicBezTo>
                    <a:pt x="1" y="913"/>
                    <a:pt x="2189" y="1"/>
                    <a:pt x="3466" y="1277"/>
                  </a:cubicBezTo>
                  <a:cubicBezTo>
                    <a:pt x="4742" y="2554"/>
                    <a:pt x="3830" y="4742"/>
                    <a:pt x="2037" y="4742"/>
                  </a:cubicBezTo>
                  <a:cubicBezTo>
                    <a:pt x="912" y="4742"/>
                    <a:pt x="1" y="3831"/>
                    <a:pt x="1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4" name="Google Shape;934;p35"/>
          <p:cNvGrpSpPr/>
          <p:nvPr/>
        </p:nvGrpSpPr>
        <p:grpSpPr>
          <a:xfrm>
            <a:off x="6521425" y="118391"/>
            <a:ext cx="2853985" cy="1525277"/>
            <a:chOff x="6521425" y="153500"/>
            <a:chExt cx="2853985" cy="1525277"/>
          </a:xfrm>
        </p:grpSpPr>
        <p:grpSp>
          <p:nvGrpSpPr>
            <p:cNvPr id="935" name="Google Shape;935;p35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936" name="Google Shape;936;p35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avLst/>
                <a:gdLst/>
                <a:ahLst/>
                <a:cxnLst/>
                <a:rect l="l" t="t" r="r" b="b"/>
                <a:pathLst>
                  <a:path w="49394" h="7844" extrusionOk="0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35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8" name="Google Shape;938;p35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939" name="Google Shape;939;p35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avLst/>
                <a:gdLst/>
                <a:ahLst/>
                <a:cxnLst/>
                <a:rect l="l" t="t" r="r" b="b"/>
                <a:pathLst>
                  <a:path w="56050" h="8041" extrusionOk="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5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1" name="Google Shape;941;p35"/>
            <p:cNvSpPr/>
            <p:nvPr/>
          </p:nvSpPr>
          <p:spPr>
            <a:xfrm>
              <a:off x="6775775" y="828443"/>
              <a:ext cx="1708408" cy="26575"/>
            </a:xfrm>
            <a:custGeom>
              <a:avLst/>
              <a:gdLst/>
              <a:ahLst/>
              <a:cxnLst/>
              <a:rect l="l" t="t" r="r" b="b"/>
              <a:pathLst>
                <a:path w="39150" h="609" extrusionOk="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5"/>
            <p:cNvSpPr/>
            <p:nvPr/>
          </p:nvSpPr>
          <p:spPr>
            <a:xfrm>
              <a:off x="6673825" y="791573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3" name="Google Shape;943;p35"/>
            <p:cNvGrpSpPr/>
            <p:nvPr/>
          </p:nvGrpSpPr>
          <p:grpSpPr>
            <a:xfrm>
              <a:off x="6673825" y="951277"/>
              <a:ext cx="1810358" cy="117800"/>
              <a:chOff x="6673825" y="951277"/>
              <a:chExt cx="1810358" cy="117800"/>
            </a:xfrm>
          </p:grpSpPr>
          <p:sp>
            <p:nvSpPr>
              <p:cNvPr id="944" name="Google Shape;944;p35"/>
              <p:cNvSpPr/>
              <p:nvPr/>
            </p:nvSpPr>
            <p:spPr>
              <a:xfrm>
                <a:off x="6775775" y="990814"/>
                <a:ext cx="1708408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39150" h="578" extrusionOk="0">
                    <a:moveTo>
                      <a:pt x="0" y="0"/>
                    </a:moveTo>
                    <a:lnTo>
                      <a:pt x="0" y="578"/>
                    </a:lnTo>
                    <a:lnTo>
                      <a:pt x="39150" y="578"/>
                    </a:lnTo>
                    <a:lnTo>
                      <a:pt x="391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35"/>
              <p:cNvSpPr/>
              <p:nvPr/>
            </p:nvSpPr>
            <p:spPr>
              <a:xfrm>
                <a:off x="6673825" y="951277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6" name="Google Shape;946;p35"/>
            <p:cNvGrpSpPr/>
            <p:nvPr/>
          </p:nvGrpSpPr>
          <p:grpSpPr>
            <a:xfrm>
              <a:off x="6826225" y="1108284"/>
              <a:ext cx="2549185" cy="396427"/>
              <a:chOff x="6826225" y="1090729"/>
              <a:chExt cx="2549185" cy="396427"/>
            </a:xfrm>
          </p:grpSpPr>
          <p:sp>
            <p:nvSpPr>
              <p:cNvPr id="947" name="Google Shape;947;p35"/>
              <p:cNvSpPr/>
              <p:nvPr/>
            </p:nvSpPr>
            <p:spPr>
              <a:xfrm>
                <a:off x="6928175" y="1136704"/>
                <a:ext cx="2447235" cy="350453"/>
              </a:xfrm>
              <a:custGeom>
                <a:avLst/>
                <a:gdLst/>
                <a:ahLst/>
                <a:cxnLst/>
                <a:rect l="l" t="t" r="r" b="b"/>
                <a:pathLst>
                  <a:path w="56081" h="8031" extrusionOk="0">
                    <a:moveTo>
                      <a:pt x="35564" y="1"/>
                    </a:moveTo>
                    <a:cubicBezTo>
                      <a:pt x="35533" y="1"/>
                      <a:pt x="35502" y="3"/>
                      <a:pt x="35472" y="7"/>
                    </a:cubicBezTo>
                    <a:lnTo>
                      <a:pt x="0" y="7"/>
                    </a:lnTo>
                    <a:lnTo>
                      <a:pt x="0" y="584"/>
                    </a:lnTo>
                    <a:lnTo>
                      <a:pt x="35594" y="584"/>
                    </a:lnTo>
                    <a:cubicBezTo>
                      <a:pt x="35624" y="614"/>
                      <a:pt x="35654" y="645"/>
                      <a:pt x="35685" y="675"/>
                    </a:cubicBezTo>
                    <a:cubicBezTo>
                      <a:pt x="35746" y="736"/>
                      <a:pt x="35776" y="797"/>
                      <a:pt x="35837" y="827"/>
                    </a:cubicBezTo>
                    <a:lnTo>
                      <a:pt x="42706" y="7697"/>
                    </a:lnTo>
                    <a:cubicBezTo>
                      <a:pt x="42858" y="7909"/>
                      <a:pt x="43132" y="8031"/>
                      <a:pt x="43375" y="8031"/>
                    </a:cubicBezTo>
                    <a:lnTo>
                      <a:pt x="43527" y="8001"/>
                    </a:lnTo>
                    <a:lnTo>
                      <a:pt x="56080" y="8001"/>
                    </a:lnTo>
                    <a:lnTo>
                      <a:pt x="56080" y="7423"/>
                    </a:lnTo>
                    <a:lnTo>
                      <a:pt x="43497" y="7423"/>
                    </a:lnTo>
                    <a:cubicBezTo>
                      <a:pt x="43284" y="7423"/>
                      <a:pt x="43223" y="7423"/>
                      <a:pt x="43223" y="7362"/>
                    </a:cubicBezTo>
                    <a:lnTo>
                      <a:pt x="36232" y="371"/>
                    </a:lnTo>
                    <a:cubicBezTo>
                      <a:pt x="36202" y="341"/>
                      <a:pt x="36171" y="311"/>
                      <a:pt x="36141" y="280"/>
                    </a:cubicBezTo>
                    <a:cubicBezTo>
                      <a:pt x="36008" y="94"/>
                      <a:pt x="35782" y="1"/>
                      <a:pt x="355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5"/>
              <p:cNvSpPr/>
              <p:nvPr/>
            </p:nvSpPr>
            <p:spPr>
              <a:xfrm>
                <a:off x="6826225" y="1090729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9" name="Google Shape;949;p35"/>
            <p:cNvGrpSpPr/>
            <p:nvPr/>
          </p:nvGrpSpPr>
          <p:grpSpPr>
            <a:xfrm>
              <a:off x="6521425" y="1294500"/>
              <a:ext cx="2256028" cy="384277"/>
              <a:chOff x="6521425" y="1294500"/>
              <a:chExt cx="2256028" cy="384277"/>
            </a:xfrm>
          </p:grpSpPr>
          <p:sp>
            <p:nvSpPr>
              <p:cNvPr id="950" name="Google Shape;950;p35"/>
              <p:cNvSpPr/>
              <p:nvPr/>
            </p:nvSpPr>
            <p:spPr>
              <a:xfrm>
                <a:off x="6623375" y="1336528"/>
                <a:ext cx="2154078" cy="342249"/>
              </a:xfrm>
              <a:custGeom>
                <a:avLst/>
                <a:gdLst/>
                <a:ahLst/>
                <a:cxnLst/>
                <a:rect l="l" t="t" r="r" b="b"/>
                <a:pathLst>
                  <a:path w="49363" h="7843" extrusionOk="0">
                    <a:moveTo>
                      <a:pt x="0" y="0"/>
                    </a:moveTo>
                    <a:lnTo>
                      <a:pt x="0" y="578"/>
                    </a:lnTo>
                    <a:lnTo>
                      <a:pt x="34104" y="578"/>
                    </a:lnTo>
                    <a:lnTo>
                      <a:pt x="41095" y="7569"/>
                    </a:lnTo>
                    <a:lnTo>
                      <a:pt x="41369" y="7842"/>
                    </a:lnTo>
                    <a:lnTo>
                      <a:pt x="49363" y="7842"/>
                    </a:lnTo>
                    <a:lnTo>
                      <a:pt x="49363" y="7265"/>
                    </a:lnTo>
                    <a:lnTo>
                      <a:pt x="41642" y="7265"/>
                    </a:lnTo>
                    <a:lnTo>
                      <a:pt x="34408" y="31"/>
                    </a:lnTo>
                    <a:lnTo>
                      <a:pt x="34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35"/>
              <p:cNvSpPr/>
              <p:nvPr/>
            </p:nvSpPr>
            <p:spPr>
              <a:xfrm>
                <a:off x="6521425" y="12945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952" name="Google Shape;952;p35"/>
          <p:cNvCxnSpPr/>
          <p:nvPr/>
        </p:nvCxnSpPr>
        <p:spPr>
          <a:xfrm>
            <a:off x="1628400" y="638406"/>
            <a:ext cx="22566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53" name="Google Shape;953;p35"/>
          <p:cNvCxnSpPr/>
          <p:nvPr/>
        </p:nvCxnSpPr>
        <p:spPr>
          <a:xfrm>
            <a:off x="1628313" y="2475250"/>
            <a:ext cx="22566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" name="Rectangle 2"/>
          <p:cNvSpPr/>
          <p:nvPr/>
        </p:nvSpPr>
        <p:spPr>
          <a:xfrm>
            <a:off x="1593318" y="4048953"/>
            <a:ext cx="75693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" sz="3500" b="1" dirty="0">
                <a:solidFill>
                  <a:schemeClr val="accent1"/>
                </a:solidFill>
                <a:latin typeface="Montserrat" panose="020B0604020202020204" charset="0"/>
              </a:rPr>
              <a:t>05</a:t>
            </a:r>
          </a:p>
        </p:txBody>
      </p:sp>
      <p:cxnSp>
        <p:nvCxnSpPr>
          <p:cNvPr id="50" name="Google Shape;953;p35"/>
          <p:cNvCxnSpPr>
            <a:endCxn id="52" idx="1"/>
          </p:cNvCxnSpPr>
          <p:nvPr/>
        </p:nvCxnSpPr>
        <p:spPr>
          <a:xfrm>
            <a:off x="2366076" y="4400001"/>
            <a:ext cx="710104" cy="11195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2" name="Google Shape;918;p35"/>
          <p:cNvSpPr txBox="1">
            <a:spLocks noGrp="1"/>
          </p:cNvSpPr>
          <p:nvPr>
            <p:ph type="title" idx="13"/>
          </p:nvPr>
        </p:nvSpPr>
        <p:spPr>
          <a:xfrm>
            <a:off x="3076180" y="4172246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45"/>
          <p:cNvSpPr txBox="1">
            <a:spLocks noGrp="1"/>
          </p:cNvSpPr>
          <p:nvPr>
            <p:ph type="body" idx="1"/>
          </p:nvPr>
        </p:nvSpPr>
        <p:spPr>
          <a:xfrm>
            <a:off x="735558" y="394917"/>
            <a:ext cx="7452478" cy="6476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>
              <a:buNone/>
            </a:pPr>
            <a:r>
              <a:rPr lang="en-US" sz="2400" b="1" dirty="0"/>
              <a:t>Token – Software Token</a:t>
            </a:r>
            <a:endParaRPr sz="20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dirty="0"/>
          </a:p>
        </p:txBody>
      </p:sp>
      <p:cxnSp>
        <p:nvCxnSpPr>
          <p:cNvPr id="1243" name="Google Shape;1243;p45"/>
          <p:cNvCxnSpPr/>
          <p:nvPr/>
        </p:nvCxnSpPr>
        <p:spPr>
          <a:xfrm flipV="1">
            <a:off x="991642" y="782782"/>
            <a:ext cx="6288922" cy="10448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79DE6C6-2A59-4865-A053-A3D25B2040AE}"/>
              </a:ext>
            </a:extLst>
          </p:cNvPr>
          <p:cNvSpPr txBox="1"/>
          <p:nvPr/>
        </p:nvSpPr>
        <p:spPr>
          <a:xfrm>
            <a:off x="407030" y="1091922"/>
            <a:ext cx="7191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LinOTP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hỗ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trợ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tất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cả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các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software token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được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tiêu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chuẩn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hóa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CCD8A6-C5DE-4B26-A673-28720702F72C}"/>
              </a:ext>
            </a:extLst>
          </p:cNvPr>
          <p:cNvSpPr txBox="1"/>
          <p:nvPr/>
        </p:nvSpPr>
        <p:spPr>
          <a:xfrm>
            <a:off x="1258367" y="1558618"/>
            <a:ext cx="71919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 HOTP 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m</a:t>
            </a:r>
            <a:r>
              <a:rPr lang="vi-VN" sz="1600" b="0" i="0" dirty="0">
                <a:solidFill>
                  <a:schemeClr val="tx1"/>
                </a:solidFill>
                <a:effectLst/>
                <a:latin typeface="+mn-lt"/>
              </a:rPr>
              <a:t>ã thông báo dựa trên sự kiện có thể được sử dụng cùng với các APP tương thích (như Google Authenticator hoặc FreeOTP)</a:t>
            </a:r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33DE73-3B6E-4A3C-8FB7-045AC1CA1A60}"/>
              </a:ext>
            </a:extLst>
          </p:cNvPr>
          <p:cNvSpPr txBox="1"/>
          <p:nvPr/>
        </p:nvSpPr>
        <p:spPr>
          <a:xfrm>
            <a:off x="1258366" y="2583645"/>
            <a:ext cx="71919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 TOTP: 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m</a:t>
            </a:r>
            <a:r>
              <a:rPr lang="vi-VN" sz="1600" b="0" i="0" dirty="0">
                <a:solidFill>
                  <a:schemeClr val="tx1"/>
                </a:solidFill>
                <a:effectLst/>
                <a:latin typeface="+mn-lt"/>
              </a:rPr>
              <a:t>ã thông báo dựa trên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+mn-lt"/>
              </a:rPr>
              <a:t>thời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+mn-lt"/>
              </a:rPr>
              <a:t>gian</a:t>
            </a:r>
            <a:r>
              <a:rPr lang="vi-VN" sz="1600" b="0" i="0" dirty="0">
                <a:solidFill>
                  <a:schemeClr val="tx1"/>
                </a:solidFill>
                <a:effectLst/>
                <a:latin typeface="+mn-lt"/>
              </a:rPr>
              <a:t> có thể được sử dụng cùng với các APP tương thích (như Google Authenticator hoặc FreeOTP).</a:t>
            </a:r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7AFD6D-41B4-48DE-A6F7-015A390E977B}"/>
              </a:ext>
            </a:extLst>
          </p:cNvPr>
          <p:cNvSpPr txBox="1"/>
          <p:nvPr/>
        </p:nvSpPr>
        <p:spPr>
          <a:xfrm>
            <a:off x="1258367" y="3619362"/>
            <a:ext cx="71919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mOTP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là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một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thuật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toán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OTP.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Là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vi-VN" sz="1600" b="0" i="0" dirty="0">
                <a:solidFill>
                  <a:schemeClr val="tx1"/>
                </a:solidFill>
                <a:effectLst/>
                <a:latin typeface="+mn-lt"/>
              </a:rPr>
              <a:t>các</a:t>
            </a:r>
            <a:r>
              <a:rPr lang="vi-VN" sz="1600" b="0" i="0" dirty="0">
                <a:solidFill>
                  <a:schemeClr val="tx1"/>
                </a:solidFill>
                <a:effectLst/>
                <a:latin typeface="+mj-lt"/>
              </a:rPr>
              <a:t> OTP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+mj-lt"/>
              </a:rPr>
              <a:t> token</a:t>
            </a:r>
            <a:r>
              <a:rPr lang="vi-VN" sz="16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vi-VN" sz="1600" b="0" i="0" dirty="0">
                <a:solidFill>
                  <a:schemeClr val="tx1"/>
                </a:solidFill>
                <a:effectLst/>
                <a:latin typeface="+mn-lt"/>
              </a:rPr>
              <a:t>mã nguồn mở dựa trên thời gian có thể được cài đặt trên điện thoại di động</a:t>
            </a:r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Google Shape;1008;p38"/>
          <p:cNvSpPr txBox="1">
            <a:spLocks/>
          </p:cNvSpPr>
          <p:nvPr/>
        </p:nvSpPr>
        <p:spPr>
          <a:xfrm>
            <a:off x="237793" y="315972"/>
            <a:ext cx="625807" cy="58573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" dirty="0" smtClean="0"/>
              <a:t>03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2542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45"/>
          <p:cNvSpPr txBox="1">
            <a:spLocks noGrp="1"/>
          </p:cNvSpPr>
          <p:nvPr>
            <p:ph type="body" idx="1"/>
          </p:nvPr>
        </p:nvSpPr>
        <p:spPr>
          <a:xfrm>
            <a:off x="735558" y="394917"/>
            <a:ext cx="7452478" cy="6476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>
              <a:buNone/>
            </a:pPr>
            <a:r>
              <a:rPr lang="en-US" sz="2400" b="1" dirty="0"/>
              <a:t>Token – </a:t>
            </a:r>
            <a:r>
              <a:rPr lang="en-US" sz="2400" b="1" dirty="0" err="1"/>
              <a:t>Challange</a:t>
            </a:r>
            <a:r>
              <a:rPr lang="en-US" sz="2400" b="1" dirty="0"/>
              <a:t> </a:t>
            </a:r>
            <a:r>
              <a:rPr lang="en-US" sz="2400" b="1" dirty="0" err="1"/>
              <a:t>Respone</a:t>
            </a:r>
            <a:r>
              <a:rPr lang="en-US" sz="2400" b="1" dirty="0"/>
              <a:t> Token</a:t>
            </a:r>
            <a:endParaRPr sz="20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dirty="0"/>
          </a:p>
        </p:txBody>
      </p:sp>
      <p:cxnSp>
        <p:nvCxnSpPr>
          <p:cNvPr id="1243" name="Google Shape;1243;p45"/>
          <p:cNvCxnSpPr/>
          <p:nvPr/>
        </p:nvCxnSpPr>
        <p:spPr>
          <a:xfrm flipV="1">
            <a:off x="991642" y="782782"/>
            <a:ext cx="6288922" cy="10448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5524CB4-6141-4115-B413-BE6D03D06699}"/>
              </a:ext>
            </a:extLst>
          </p:cNvPr>
          <p:cNvSpPr txBox="1"/>
          <p:nvPr/>
        </p:nvSpPr>
        <p:spPr>
          <a:xfrm>
            <a:off x="1714995" y="1042611"/>
            <a:ext cx="50074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b="0" i="0" dirty="0" smtClean="0">
                <a:solidFill>
                  <a:schemeClr val="tx1"/>
                </a:solidFill>
                <a:effectLst/>
                <a:latin typeface="+mj-lt"/>
              </a:rPr>
              <a:t>SMS 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+mj-lt"/>
              </a:rPr>
              <a:t>Token: </a:t>
            </a:r>
            <a:r>
              <a:rPr lang="vi-VN" sz="1600" b="0" i="0" dirty="0">
                <a:solidFill>
                  <a:schemeClr val="tx1"/>
                </a:solidFill>
                <a:effectLst/>
                <a:latin typeface="+mn-lt"/>
              </a:rPr>
              <a:t>LinOTP có thể đăng ký SMS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+mn-lt"/>
              </a:rPr>
              <a:t> token, 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token</a:t>
            </a:r>
            <a:r>
              <a:rPr lang="vi-VN" sz="1600" b="0" i="0" dirty="0">
                <a:solidFill>
                  <a:schemeClr val="tx1"/>
                </a:solidFill>
                <a:effectLst/>
                <a:latin typeface="+mn-lt"/>
              </a:rPr>
              <a:t> này sẽ gửi </a:t>
            </a:r>
            <a:r>
              <a:rPr lang="vi-VN" sz="1600" b="0" i="0" dirty="0" smtClean="0">
                <a:solidFill>
                  <a:schemeClr val="tx1"/>
                </a:solidFill>
                <a:effectLst/>
                <a:latin typeface="+mn-lt"/>
              </a:rPr>
              <a:t>OTP </a:t>
            </a:r>
            <a:r>
              <a:rPr lang="vi-VN" sz="1600" b="0" i="0" dirty="0">
                <a:solidFill>
                  <a:schemeClr val="tx1"/>
                </a:solidFill>
                <a:effectLst/>
                <a:latin typeface="+mn-lt"/>
              </a:rPr>
              <a:t>qua SMS đến số điện thoại di động </a:t>
            </a:r>
            <a:r>
              <a:rPr lang="vi-VN" sz="1600" b="0" i="0" dirty="0" smtClean="0">
                <a:solidFill>
                  <a:schemeClr val="tx1"/>
                </a:solidFill>
                <a:effectLst/>
                <a:latin typeface="+mn-lt"/>
              </a:rPr>
              <a:t>của </a:t>
            </a:r>
            <a:r>
              <a:rPr lang="vi-VN" sz="1600" b="0" i="0" dirty="0">
                <a:solidFill>
                  <a:schemeClr val="tx1"/>
                </a:solidFill>
                <a:effectLst/>
                <a:latin typeface="+mn-lt"/>
              </a:rPr>
              <a:t>người </a:t>
            </a:r>
            <a:r>
              <a:rPr lang="vi-VN" sz="1600" b="0" i="0" dirty="0" smtClean="0">
                <a:solidFill>
                  <a:schemeClr val="tx1"/>
                </a:solidFill>
                <a:effectLst/>
                <a:latin typeface="+mn-lt"/>
              </a:rPr>
              <a:t>dùng.</a:t>
            </a:r>
            <a:r>
              <a:rPr lang="en-US" sz="1600" b="0" i="0" dirty="0" smtClean="0">
                <a:solidFill>
                  <a:schemeClr val="tx1"/>
                </a:solidFill>
                <a:effectLst/>
                <a:latin typeface="+mn-lt"/>
              </a:rPr>
              <a:t> </a:t>
            </a:r>
            <a:endParaRPr lang="en-US" sz="1600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Email Token: </a:t>
            </a:r>
            <a:r>
              <a:rPr lang="vi-VN" sz="1600" b="0" i="0" dirty="0" smtClean="0">
                <a:solidFill>
                  <a:schemeClr val="tx1"/>
                </a:solidFill>
                <a:effectLst/>
                <a:latin typeface="+mn-lt"/>
              </a:rPr>
              <a:t>LinOTP gửi </a:t>
            </a:r>
            <a:r>
              <a:rPr lang="vi-VN" sz="1600" b="0" i="0" dirty="0">
                <a:solidFill>
                  <a:schemeClr val="tx1"/>
                </a:solidFill>
                <a:effectLst/>
                <a:latin typeface="+mn-lt"/>
              </a:rPr>
              <a:t>một e-mail </a:t>
            </a:r>
            <a:r>
              <a:rPr lang="vi-VN" sz="1600" b="0" i="0" dirty="0" smtClean="0">
                <a:solidFill>
                  <a:schemeClr val="tx1"/>
                </a:solidFill>
                <a:effectLst/>
                <a:latin typeface="+mn-lt"/>
              </a:rPr>
              <a:t>có </a:t>
            </a:r>
            <a:r>
              <a:rPr lang="vi-VN" sz="1600" b="0" i="0" dirty="0">
                <a:solidFill>
                  <a:schemeClr val="tx1"/>
                </a:solidFill>
                <a:effectLst/>
                <a:latin typeface="+mn-lt"/>
              </a:rPr>
              <a:t>chứa OTP và </a:t>
            </a:r>
            <a:r>
              <a:rPr lang="en-US" sz="1600" b="0" i="0" dirty="0" err="1" smtClean="0">
                <a:solidFill>
                  <a:schemeClr val="tx1"/>
                </a:solidFill>
                <a:effectLst/>
                <a:latin typeface="+mn-lt"/>
              </a:rPr>
              <a:t>người</a:t>
            </a:r>
            <a:r>
              <a:rPr lang="en-US" sz="1600" b="0" i="0" dirty="0" smtClean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1600" b="0" i="0" dirty="0" err="1" smtClean="0">
                <a:solidFill>
                  <a:schemeClr val="tx1"/>
                </a:solidFill>
                <a:effectLst/>
                <a:latin typeface="+mn-lt"/>
              </a:rPr>
              <a:t>dùng</a:t>
            </a:r>
            <a:r>
              <a:rPr lang="en-US" sz="1600" b="0" i="0" dirty="0" smtClean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1600" b="0" i="0" dirty="0" err="1" smtClean="0">
                <a:solidFill>
                  <a:schemeClr val="tx1"/>
                </a:solidFill>
                <a:effectLst/>
                <a:latin typeface="+mn-lt"/>
              </a:rPr>
              <a:t>phản</a:t>
            </a:r>
            <a:r>
              <a:rPr lang="en-US" sz="1600" b="0" i="0" dirty="0" smtClean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1600" b="0" i="0" dirty="0" err="1" smtClean="0">
                <a:solidFill>
                  <a:schemeClr val="tx1"/>
                </a:solidFill>
                <a:effectLst/>
                <a:latin typeface="+mn-lt"/>
              </a:rPr>
              <a:t>hồi</a:t>
            </a:r>
            <a:r>
              <a:rPr lang="en-US" sz="1600" b="0" i="0" dirty="0" smtClean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vi-VN" sz="1600" b="0" i="0" dirty="0" smtClean="0">
                <a:solidFill>
                  <a:schemeClr val="tx1"/>
                </a:solidFill>
                <a:effectLst/>
                <a:latin typeface="+mn-lt"/>
              </a:rPr>
              <a:t>bằng OTP</a:t>
            </a:r>
            <a:r>
              <a:rPr lang="en-US" sz="1600" b="0" i="0" dirty="0" smtClean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1600" b="0" i="0" dirty="0" err="1" smtClean="0">
                <a:solidFill>
                  <a:schemeClr val="tx1"/>
                </a:solidFill>
                <a:effectLst/>
                <a:latin typeface="+mn-lt"/>
              </a:rPr>
              <a:t>đã</a:t>
            </a:r>
            <a:r>
              <a:rPr lang="en-US" sz="1600" b="0" i="0" dirty="0" smtClean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1600" b="0" i="0" dirty="0" err="1" smtClean="0">
                <a:solidFill>
                  <a:schemeClr val="tx1"/>
                </a:solidFill>
                <a:effectLst/>
                <a:latin typeface="+mn-lt"/>
              </a:rPr>
              <a:t>được</a:t>
            </a:r>
            <a:r>
              <a:rPr lang="en-US" sz="1600" b="0" i="0" dirty="0" smtClean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1600" b="0" i="0" dirty="0" err="1" smtClean="0">
                <a:solidFill>
                  <a:schemeClr val="tx1"/>
                </a:solidFill>
                <a:effectLst/>
                <a:latin typeface="+mn-lt"/>
              </a:rPr>
              <a:t>gửi</a:t>
            </a:r>
            <a:r>
              <a:rPr lang="en-US" sz="1600" b="0" i="0" dirty="0" smtClean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1600" b="0" i="0" dirty="0" err="1" smtClean="0">
                <a:solidFill>
                  <a:schemeClr val="tx1"/>
                </a:solidFill>
                <a:effectLst/>
                <a:latin typeface="+mn-lt"/>
              </a:rPr>
              <a:t>đến</a:t>
            </a:r>
            <a:r>
              <a:rPr lang="vi-VN" sz="1600" b="0" i="0" dirty="0" smtClean="0">
                <a:solidFill>
                  <a:schemeClr val="tx1"/>
                </a:solidFill>
                <a:effectLst/>
                <a:latin typeface="+mn-lt"/>
              </a:rPr>
              <a:t>.</a:t>
            </a:r>
            <a:r>
              <a:rPr lang="vi-VN" sz="1600" b="0" i="0" dirty="0">
                <a:solidFill>
                  <a:schemeClr val="tx1"/>
                </a:solidFill>
                <a:effectLst/>
                <a:latin typeface="+mn-lt"/>
              </a:rPr>
              <a:t> Địa chỉ e-mail </a:t>
            </a:r>
            <a:r>
              <a:rPr lang="en-US" sz="1600" b="0" i="0" dirty="0" err="1" smtClean="0">
                <a:solidFill>
                  <a:schemeClr val="tx1"/>
                </a:solidFill>
                <a:effectLst/>
                <a:latin typeface="+mn-lt"/>
              </a:rPr>
              <a:t>nhận</a:t>
            </a:r>
            <a:r>
              <a:rPr lang="vi-VN" sz="1600" b="0" i="0" dirty="0" smtClean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vi-VN" sz="1600" b="0" i="0" dirty="0">
                <a:solidFill>
                  <a:schemeClr val="tx1"/>
                </a:solidFill>
                <a:effectLst/>
                <a:latin typeface="+mn-lt"/>
              </a:rPr>
              <a:t>OTP có thể được </a:t>
            </a:r>
            <a:r>
              <a:rPr lang="en-US" sz="1600" b="0" i="0" dirty="0" err="1" smtClean="0">
                <a:solidFill>
                  <a:schemeClr val="tx1"/>
                </a:solidFill>
                <a:effectLst/>
                <a:latin typeface="+mn-lt"/>
              </a:rPr>
              <a:t>cài</a:t>
            </a:r>
            <a:r>
              <a:rPr lang="en-US" sz="1600" b="0" i="0" dirty="0" smtClean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1600" b="0" i="0" dirty="0" err="1" smtClean="0">
                <a:solidFill>
                  <a:schemeClr val="tx1"/>
                </a:solidFill>
                <a:effectLst/>
                <a:latin typeface="+mn-lt"/>
              </a:rPr>
              <a:t>đặt</a:t>
            </a:r>
            <a:r>
              <a:rPr lang="en-US" sz="1600" b="0" i="0" dirty="0" smtClean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1600" b="0" i="0" dirty="0" err="1" smtClean="0">
                <a:solidFill>
                  <a:schemeClr val="tx1"/>
                </a:solidFill>
                <a:effectLst/>
                <a:latin typeface="+mn-lt"/>
              </a:rPr>
              <a:t>trong</a:t>
            </a:r>
            <a:r>
              <a:rPr lang="en-US" sz="1600" b="0" i="0" dirty="0" smtClean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1600" b="0" i="0" dirty="0" err="1" smtClean="0">
                <a:solidFill>
                  <a:schemeClr val="tx1"/>
                </a:solidFill>
                <a:effectLst/>
                <a:latin typeface="+mn-lt"/>
              </a:rPr>
              <a:t>quá</a:t>
            </a:r>
            <a:r>
              <a:rPr lang="en-US" sz="1600" b="0" i="0" dirty="0" smtClean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1600" b="0" i="0" dirty="0" err="1" smtClean="0">
                <a:solidFill>
                  <a:schemeClr val="tx1"/>
                </a:solidFill>
                <a:effectLst/>
                <a:latin typeface="+mn-lt"/>
              </a:rPr>
              <a:t>trình</a:t>
            </a:r>
            <a:r>
              <a:rPr lang="en-US" sz="1600" b="0" i="0" dirty="0" smtClean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1600" b="0" i="0" dirty="0" err="1" smtClean="0">
                <a:solidFill>
                  <a:schemeClr val="tx1"/>
                </a:solidFill>
                <a:effectLst/>
                <a:latin typeface="+mn-lt"/>
              </a:rPr>
              <a:t>cài</a:t>
            </a:r>
            <a:r>
              <a:rPr lang="en-US" sz="1600" b="0" i="0" dirty="0" smtClean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1600" b="0" i="0" dirty="0" err="1" smtClean="0">
                <a:solidFill>
                  <a:schemeClr val="tx1"/>
                </a:solidFill>
                <a:effectLst/>
                <a:latin typeface="+mn-lt"/>
              </a:rPr>
              <a:t>đặt</a:t>
            </a:r>
            <a:r>
              <a:rPr lang="en-US" sz="1600" b="0" i="0" dirty="0" smtClean="0">
                <a:solidFill>
                  <a:schemeClr val="tx1"/>
                </a:solidFill>
                <a:effectLst/>
                <a:latin typeface="+mn-lt"/>
              </a:rPr>
              <a:t> Token </a:t>
            </a:r>
            <a:r>
              <a:rPr lang="vi-VN" sz="1600" b="0" i="0" dirty="0" smtClean="0">
                <a:solidFill>
                  <a:schemeClr val="tx1"/>
                </a:solidFill>
                <a:effectLst/>
                <a:latin typeface="+mn-lt"/>
              </a:rPr>
              <a:t>cho </a:t>
            </a:r>
            <a:r>
              <a:rPr lang="vi-VN" sz="1600" b="0" i="0" dirty="0">
                <a:solidFill>
                  <a:schemeClr val="tx1"/>
                </a:solidFill>
                <a:effectLst/>
                <a:latin typeface="+mn-lt"/>
              </a:rPr>
              <a:t>người dùng.</a:t>
            </a: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+mj-lt"/>
              </a:rPr>
              <a:t>Voice T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oken: </a:t>
            </a:r>
            <a:r>
              <a:rPr lang="en-US" sz="1600" dirty="0" err="1" smtClean="0">
                <a:solidFill>
                  <a:schemeClr val="tx1"/>
                </a:solidFill>
                <a:latin typeface="+mj-lt"/>
              </a:rPr>
              <a:t>mã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vi-VN" sz="1600" b="0" i="0" dirty="0" smtClean="0">
                <a:solidFill>
                  <a:schemeClr val="tx1"/>
                </a:solidFill>
                <a:effectLst/>
                <a:latin typeface="+mn-lt"/>
              </a:rPr>
              <a:t>OTP </a:t>
            </a:r>
            <a:r>
              <a:rPr lang="en-US" sz="1600" dirty="0" err="1" smtClean="0">
                <a:solidFill>
                  <a:schemeClr val="tx1"/>
                </a:solidFill>
                <a:latin typeface="+mn-lt"/>
              </a:rPr>
              <a:t>được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+mn-lt"/>
              </a:rPr>
              <a:t>chuyển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+mn-lt"/>
              </a:rPr>
              <a:t>đến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+mn-lt"/>
              </a:rPr>
              <a:t>người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 dung </a:t>
            </a:r>
            <a:r>
              <a:rPr lang="vi-VN" sz="1600" b="0" i="0" dirty="0" smtClean="0">
                <a:solidFill>
                  <a:schemeClr val="tx1"/>
                </a:solidFill>
                <a:effectLst/>
                <a:latin typeface="+mn-lt"/>
              </a:rPr>
              <a:t>qua </a:t>
            </a:r>
            <a:r>
              <a:rPr lang="vi-VN" sz="1600" b="0" i="0" dirty="0">
                <a:solidFill>
                  <a:schemeClr val="tx1"/>
                </a:solidFill>
                <a:effectLst/>
                <a:latin typeface="+mn-lt"/>
              </a:rPr>
              <a:t>cuộc gọi điện thoại. </a:t>
            </a:r>
            <a:endParaRPr lang="en-US" sz="1600" b="0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Google Shape;1008;p38"/>
          <p:cNvSpPr txBox="1">
            <a:spLocks/>
          </p:cNvSpPr>
          <p:nvPr/>
        </p:nvSpPr>
        <p:spPr>
          <a:xfrm>
            <a:off x="237793" y="315972"/>
            <a:ext cx="625807" cy="58573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" dirty="0" smtClean="0"/>
              <a:t>03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10527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45"/>
          <p:cNvSpPr txBox="1">
            <a:spLocks noGrp="1"/>
          </p:cNvSpPr>
          <p:nvPr>
            <p:ph type="body" idx="1"/>
          </p:nvPr>
        </p:nvSpPr>
        <p:spPr>
          <a:xfrm>
            <a:off x="735558" y="394917"/>
            <a:ext cx="7452478" cy="6476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>
              <a:buNone/>
            </a:pPr>
            <a:r>
              <a:rPr lang="en-US" sz="2400" b="1" dirty="0"/>
              <a:t>Token – Special Token</a:t>
            </a:r>
            <a:endParaRPr sz="20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dirty="0"/>
          </a:p>
        </p:txBody>
      </p:sp>
      <p:cxnSp>
        <p:nvCxnSpPr>
          <p:cNvPr id="1243" name="Google Shape;1243;p45"/>
          <p:cNvCxnSpPr/>
          <p:nvPr/>
        </p:nvCxnSpPr>
        <p:spPr>
          <a:xfrm flipV="1">
            <a:off x="991642" y="782782"/>
            <a:ext cx="6288922" cy="10448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8D22263-41EC-41BB-8CB9-2D34D5196B77}"/>
              </a:ext>
            </a:extLst>
          </p:cNvPr>
          <p:cNvSpPr txBox="1"/>
          <p:nvPr/>
        </p:nvSpPr>
        <p:spPr>
          <a:xfrm>
            <a:off x="1683464" y="1344508"/>
            <a:ext cx="5007421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+mj-lt"/>
              </a:rPr>
              <a:t>Special Token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+mj-lt"/>
              </a:rPr>
              <a:t>LinOTP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+mj-lt"/>
              </a:rPr>
              <a:t>sử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+mj-lt"/>
              </a:rPr>
              <a:t>dụng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algn="l"/>
            <a:r>
              <a:rPr lang="en-US" sz="16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-    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LinOTP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Push Token</a:t>
            </a:r>
          </a:p>
          <a:p>
            <a:pPr algn="l"/>
            <a:r>
              <a:rPr lang="en-US" sz="16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-    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LinOTP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QR Token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Open Sans" panose="020B0606030504020204" pitchFamily="34" charset="0"/>
              </a:rPr>
              <a:t>-    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LinOTP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Remote Token</a:t>
            </a:r>
          </a:p>
          <a:p>
            <a:pPr algn="l"/>
            <a:r>
              <a:rPr lang="en-US" sz="16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-    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LinOTP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Radius Token</a:t>
            </a:r>
          </a:p>
          <a:p>
            <a:pPr algn="l"/>
            <a:r>
              <a:rPr lang="en-US" sz="16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-    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LinOTP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Static Password Token</a:t>
            </a:r>
          </a:p>
          <a:p>
            <a:pPr algn="l"/>
            <a:r>
              <a:rPr lang="en-US" sz="16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-    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LinOTP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Simple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PassToken</a:t>
            </a:r>
            <a:endParaRPr lang="en-US" sz="1600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sz="16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-    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LinOTP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Tagespasswort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dirty="0" smtClean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Token</a:t>
            </a:r>
            <a:endParaRPr lang="en-US" sz="1600" b="0" i="0" dirty="0">
              <a:solidFill>
                <a:schemeClr val="tx1"/>
              </a:solidFill>
              <a:effectLst/>
              <a:latin typeface="+mj-lt"/>
            </a:endParaRP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  <a:latin typeface="+mn-lt"/>
              </a:rPr>
              <a:t>    </a:t>
            </a:r>
          </a:p>
        </p:txBody>
      </p:sp>
      <p:sp>
        <p:nvSpPr>
          <p:cNvPr id="5" name="Google Shape;1008;p38"/>
          <p:cNvSpPr txBox="1">
            <a:spLocks/>
          </p:cNvSpPr>
          <p:nvPr/>
        </p:nvSpPr>
        <p:spPr>
          <a:xfrm>
            <a:off x="237793" y="315972"/>
            <a:ext cx="625807" cy="58573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" dirty="0" smtClean="0"/>
              <a:t>03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15237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45"/>
          <p:cNvSpPr txBox="1">
            <a:spLocks noGrp="1"/>
          </p:cNvSpPr>
          <p:nvPr>
            <p:ph type="body" idx="1"/>
          </p:nvPr>
        </p:nvSpPr>
        <p:spPr>
          <a:xfrm>
            <a:off x="735558" y="394917"/>
            <a:ext cx="7452478" cy="6476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>
              <a:buNone/>
            </a:pPr>
            <a:r>
              <a:rPr lang="en-US" sz="2400" b="1" dirty="0"/>
              <a:t>Management</a:t>
            </a:r>
            <a:endParaRPr sz="20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dirty="0"/>
          </a:p>
        </p:txBody>
      </p:sp>
      <p:cxnSp>
        <p:nvCxnSpPr>
          <p:cNvPr id="1243" name="Google Shape;1243;p45"/>
          <p:cNvCxnSpPr/>
          <p:nvPr/>
        </p:nvCxnSpPr>
        <p:spPr>
          <a:xfrm flipV="1">
            <a:off x="991642" y="782782"/>
            <a:ext cx="6288922" cy="10448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8D22263-41EC-41BB-8CB9-2D34D5196B77}"/>
              </a:ext>
            </a:extLst>
          </p:cNvPr>
          <p:cNvSpPr txBox="1"/>
          <p:nvPr/>
        </p:nvSpPr>
        <p:spPr>
          <a:xfrm>
            <a:off x="405182" y="1646664"/>
            <a:ext cx="451366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 err="1" smtClean="0">
                <a:solidFill>
                  <a:schemeClr val="tx1"/>
                </a:solidFill>
                <a:latin typeface="+mj-lt"/>
              </a:rPr>
              <a:t>LinOTP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quản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lý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thông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qua:</a:t>
            </a:r>
          </a:p>
          <a:p>
            <a:pPr>
              <a:buClr>
                <a:schemeClr val="tx1"/>
              </a:buClr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-    G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+mj-lt"/>
              </a:rPr>
              <a:t>iao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+mj-lt"/>
              </a:rPr>
              <a:t>diện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+mj-lt"/>
              </a:rPr>
              <a:t> web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+mj-lt"/>
              </a:rPr>
              <a:t>hoặc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+mj-lt"/>
              </a:rPr>
              <a:t>ứng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+mj-lt"/>
              </a:rPr>
              <a:t>dụng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+mj-lt"/>
              </a:rPr>
              <a:t>dòng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+mj-lt"/>
              </a:rPr>
              <a:t>lệnh</a:t>
            </a:r>
            <a:endParaRPr lang="en-US" sz="1600" b="0" i="0" dirty="0">
              <a:solidFill>
                <a:schemeClr val="tx1"/>
              </a:solidFill>
              <a:effectLst/>
              <a:latin typeface="+mj-lt"/>
            </a:endParaRPr>
          </a:p>
          <a:p>
            <a:pPr marL="285750" indent="-285750">
              <a:buClr>
                <a:schemeClr val="tx1"/>
              </a:buClr>
              <a:buFontTx/>
              <a:buChar char="-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+mj-lt"/>
              </a:rPr>
              <a:t>Native client (GTK)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  <a:p>
            <a:pPr marL="285750" indent="-285750">
              <a:buClr>
                <a:schemeClr val="tx1"/>
              </a:buClr>
              <a:buFontTx/>
              <a:buChar char="-"/>
            </a:pPr>
            <a:r>
              <a:rPr lang="en-US" sz="1600" b="0" i="0" dirty="0" err="1">
                <a:solidFill>
                  <a:schemeClr val="tx1"/>
                </a:solidFill>
                <a:effectLst/>
                <a:latin typeface="+mj-lt"/>
              </a:rPr>
              <a:t>Selfservice</a:t>
            </a:r>
            <a:endParaRPr lang="en-US" sz="1600" b="0" i="0" dirty="0">
              <a:solidFill>
                <a:schemeClr val="tx1"/>
              </a:solidFill>
              <a:effectLst/>
              <a:latin typeface="+mj-lt"/>
            </a:endParaRP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  <a:latin typeface="+mn-lt"/>
              </a:rPr>
              <a:t>  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3A3165-0604-4246-8D0E-12334FC65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453" y="1181095"/>
            <a:ext cx="2920842" cy="15553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819910-C7B6-45FA-BDB0-283BD405FA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6145" y="3080653"/>
            <a:ext cx="3451710" cy="1763503"/>
          </a:xfrm>
          <a:prstGeom prst="rect">
            <a:avLst/>
          </a:prstGeom>
        </p:spPr>
      </p:pic>
      <p:sp>
        <p:nvSpPr>
          <p:cNvPr id="7" name="Google Shape;1008;p38"/>
          <p:cNvSpPr txBox="1">
            <a:spLocks/>
          </p:cNvSpPr>
          <p:nvPr/>
        </p:nvSpPr>
        <p:spPr>
          <a:xfrm>
            <a:off x="237793" y="315972"/>
            <a:ext cx="625807" cy="58573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" dirty="0" smtClean="0"/>
              <a:t>04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83693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45"/>
          <p:cNvSpPr txBox="1">
            <a:spLocks noGrp="1"/>
          </p:cNvSpPr>
          <p:nvPr>
            <p:ph type="body" idx="1"/>
          </p:nvPr>
        </p:nvSpPr>
        <p:spPr>
          <a:xfrm>
            <a:off x="735558" y="394917"/>
            <a:ext cx="7452478" cy="6476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>
              <a:buNone/>
            </a:pPr>
            <a:r>
              <a:rPr lang="en-US" sz="2400" b="1" dirty="0"/>
              <a:t>Management</a:t>
            </a:r>
            <a:endParaRPr sz="20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dirty="0"/>
          </a:p>
        </p:txBody>
      </p:sp>
      <p:cxnSp>
        <p:nvCxnSpPr>
          <p:cNvPr id="1243" name="Google Shape;1243;p45"/>
          <p:cNvCxnSpPr/>
          <p:nvPr/>
        </p:nvCxnSpPr>
        <p:spPr>
          <a:xfrm flipV="1">
            <a:off x="991642" y="782782"/>
            <a:ext cx="6288922" cy="10448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8D22263-41EC-41BB-8CB9-2D34D5196B77}"/>
              </a:ext>
            </a:extLst>
          </p:cNvPr>
          <p:cNvSpPr txBox="1"/>
          <p:nvPr/>
        </p:nvSpPr>
        <p:spPr>
          <a:xfrm>
            <a:off x="1672729" y="1526846"/>
            <a:ext cx="451366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Chức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năng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: </a:t>
            </a:r>
          </a:p>
          <a:p>
            <a:pPr algn="l"/>
            <a:r>
              <a:rPr lang="en-US" sz="1600" b="0" i="0" dirty="0">
                <a:solidFill>
                  <a:schemeClr val="tx1"/>
                </a:solidFill>
                <a:effectLst/>
                <a:latin typeface="+mj-lt"/>
              </a:rPr>
              <a:t>-    Enroll/assign tokens</a:t>
            </a:r>
          </a:p>
          <a:p>
            <a:pPr algn="l"/>
            <a:r>
              <a:rPr lang="en-US" sz="1600" b="0" i="0" dirty="0">
                <a:solidFill>
                  <a:schemeClr val="tx1"/>
                </a:solidFill>
                <a:effectLst/>
                <a:latin typeface="+mj-lt"/>
              </a:rPr>
              <a:t>-    Synchronize, resynchronize, automatic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+mj-lt"/>
              </a:rPr>
              <a:t>resychronization</a:t>
            </a:r>
            <a:endParaRPr lang="en-US" sz="1600" b="0" i="0" dirty="0">
              <a:solidFill>
                <a:schemeClr val="tx1"/>
              </a:solidFill>
              <a:effectLst/>
              <a:latin typeface="+mj-lt"/>
            </a:endParaRPr>
          </a:p>
          <a:p>
            <a:pPr algn="l"/>
            <a:r>
              <a:rPr lang="en-US" sz="1600" b="0" i="0" dirty="0">
                <a:solidFill>
                  <a:schemeClr val="tx1"/>
                </a:solidFill>
                <a:effectLst/>
                <a:latin typeface="+mj-lt"/>
              </a:rPr>
              <a:t>-    Activate/deactivate/delete tokens</a:t>
            </a:r>
          </a:p>
          <a:p>
            <a:pPr algn="l"/>
            <a:r>
              <a:rPr lang="en-US" sz="1600" b="0" i="0" dirty="0">
                <a:solidFill>
                  <a:schemeClr val="tx1"/>
                </a:solidFill>
                <a:effectLst/>
                <a:latin typeface="+mj-lt"/>
              </a:rPr>
              <a:t>-   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A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+mj-lt"/>
              </a:rPr>
              <a:t>utoassignment</a:t>
            </a:r>
            <a:endParaRPr lang="en-US" sz="1600" b="0" i="0" dirty="0">
              <a:solidFill>
                <a:schemeClr val="tx1"/>
              </a:solidFill>
              <a:effectLst/>
              <a:latin typeface="+mj-lt"/>
            </a:endParaRPr>
          </a:p>
          <a:p>
            <a:pPr algn="l"/>
            <a:r>
              <a:rPr lang="en-US" sz="1600" b="0" i="0" dirty="0">
                <a:solidFill>
                  <a:schemeClr val="tx1"/>
                </a:solidFill>
                <a:effectLst/>
                <a:latin typeface="+mj-lt"/>
              </a:rPr>
              <a:t>-    Lost token scenario</a:t>
            </a:r>
          </a:p>
          <a:p>
            <a:pPr algn="l"/>
            <a:r>
              <a:rPr lang="en-US" sz="1600" b="0" i="0" dirty="0">
                <a:solidFill>
                  <a:schemeClr val="tx1"/>
                </a:solidFill>
                <a:effectLst/>
                <a:latin typeface="+mj-lt"/>
              </a:rPr>
              <a:t>-    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F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+mj-lt"/>
              </a:rPr>
              <a:t>ind token by OTP value</a:t>
            </a:r>
          </a:p>
          <a:p>
            <a:pPr algn="l"/>
            <a:r>
              <a:rPr lang="en-US" sz="1600" b="0" i="0" dirty="0">
                <a:solidFill>
                  <a:schemeClr val="tx1"/>
                </a:solidFill>
                <a:effectLst/>
                <a:latin typeface="+mj-lt"/>
              </a:rPr>
              <a:t>-    Get OTP value</a:t>
            </a:r>
          </a:p>
          <a:p>
            <a:pPr>
              <a:buClr>
                <a:schemeClr val="tx1"/>
              </a:buClr>
            </a:pPr>
            <a:endParaRPr lang="en-US" sz="1600" b="0" i="0" dirty="0">
              <a:solidFill>
                <a:schemeClr val="tx1"/>
              </a:solidFill>
              <a:effectLst/>
              <a:latin typeface="+mj-lt"/>
            </a:endParaRP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  <a:latin typeface="+mn-lt"/>
              </a:rPr>
              <a:t>    </a:t>
            </a:r>
          </a:p>
        </p:txBody>
      </p:sp>
      <p:sp>
        <p:nvSpPr>
          <p:cNvPr id="5" name="Google Shape;1008;p38"/>
          <p:cNvSpPr txBox="1">
            <a:spLocks/>
          </p:cNvSpPr>
          <p:nvPr/>
        </p:nvSpPr>
        <p:spPr>
          <a:xfrm>
            <a:off x="237793" y="315972"/>
            <a:ext cx="625807" cy="58573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" dirty="0" smtClean="0"/>
              <a:t>04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66829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38"/>
          <p:cNvSpPr txBox="1">
            <a:spLocks noGrp="1"/>
          </p:cNvSpPr>
          <p:nvPr>
            <p:ph type="title"/>
          </p:nvPr>
        </p:nvSpPr>
        <p:spPr>
          <a:xfrm>
            <a:off x="2253439" y="3190928"/>
            <a:ext cx="4663610" cy="6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Mô hình triển khai</a:t>
            </a:r>
            <a:endParaRPr dirty="0"/>
          </a:p>
        </p:txBody>
      </p:sp>
      <p:sp>
        <p:nvSpPr>
          <p:cNvPr id="1008" name="Google Shape;1008;p38"/>
          <p:cNvSpPr txBox="1">
            <a:spLocks noGrp="1"/>
          </p:cNvSpPr>
          <p:nvPr>
            <p:ph type="title" idx="2"/>
          </p:nvPr>
        </p:nvSpPr>
        <p:spPr>
          <a:xfrm>
            <a:off x="3926720" y="1216030"/>
            <a:ext cx="1317048" cy="12069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1010" name="Google Shape;1010;p38"/>
          <p:cNvCxnSpPr/>
          <p:nvPr/>
        </p:nvCxnSpPr>
        <p:spPr>
          <a:xfrm>
            <a:off x="3443700" y="4310199"/>
            <a:ext cx="22566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011" name="Google Shape;1011;p38"/>
          <p:cNvGrpSpPr/>
          <p:nvPr/>
        </p:nvGrpSpPr>
        <p:grpSpPr>
          <a:xfrm>
            <a:off x="3518490" y="1380273"/>
            <a:ext cx="289868" cy="852000"/>
            <a:chOff x="456616" y="2161476"/>
            <a:chExt cx="289868" cy="852000"/>
          </a:xfrm>
        </p:grpSpPr>
        <p:sp>
          <p:nvSpPr>
            <p:cNvPr id="1012" name="Google Shape;1012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8"/>
          <p:cNvGrpSpPr/>
          <p:nvPr/>
        </p:nvGrpSpPr>
        <p:grpSpPr>
          <a:xfrm>
            <a:off x="5325572" y="1380273"/>
            <a:ext cx="289868" cy="852000"/>
            <a:chOff x="456616" y="2161476"/>
            <a:chExt cx="289868" cy="852000"/>
          </a:xfrm>
        </p:grpSpPr>
        <p:sp>
          <p:nvSpPr>
            <p:cNvPr id="1018" name="Google Shape;1018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38"/>
          <p:cNvGrpSpPr/>
          <p:nvPr/>
        </p:nvGrpSpPr>
        <p:grpSpPr>
          <a:xfrm rot="5400000">
            <a:off x="4427066" y="498842"/>
            <a:ext cx="289868" cy="852000"/>
            <a:chOff x="456616" y="2161476"/>
            <a:chExt cx="289868" cy="852000"/>
          </a:xfrm>
        </p:grpSpPr>
        <p:sp>
          <p:nvSpPr>
            <p:cNvPr id="1024" name="Google Shape;1024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38"/>
          <p:cNvGrpSpPr/>
          <p:nvPr/>
        </p:nvGrpSpPr>
        <p:grpSpPr>
          <a:xfrm rot="5400000">
            <a:off x="4427066" y="2261724"/>
            <a:ext cx="289868" cy="852000"/>
            <a:chOff x="456616" y="2161476"/>
            <a:chExt cx="289868" cy="852000"/>
          </a:xfrm>
        </p:grpSpPr>
        <p:sp>
          <p:nvSpPr>
            <p:cNvPr id="1030" name="Google Shape;1030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7899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3245;p65"/>
          <p:cNvGrpSpPr/>
          <p:nvPr/>
        </p:nvGrpSpPr>
        <p:grpSpPr>
          <a:xfrm>
            <a:off x="1114803" y="3051288"/>
            <a:ext cx="3744017" cy="1287779"/>
            <a:chOff x="1046767" y="4756633"/>
            <a:chExt cx="856161" cy="292841"/>
          </a:xfrm>
        </p:grpSpPr>
        <p:sp>
          <p:nvSpPr>
            <p:cNvPr id="30" name="Google Shape;3246;p65"/>
            <p:cNvSpPr/>
            <p:nvPr/>
          </p:nvSpPr>
          <p:spPr>
            <a:xfrm>
              <a:off x="1046767" y="4811593"/>
              <a:ext cx="856161" cy="237881"/>
            </a:xfrm>
            <a:custGeom>
              <a:avLst/>
              <a:gdLst/>
              <a:ahLst/>
              <a:cxnLst/>
              <a:rect l="l" t="t" r="r" b="b"/>
              <a:pathLst>
                <a:path w="129416" h="35812" fill="none" extrusionOk="0">
                  <a:moveTo>
                    <a:pt x="31737" y="0"/>
                  </a:moveTo>
                  <a:cubicBezTo>
                    <a:pt x="33960" y="8644"/>
                    <a:pt x="27539" y="17041"/>
                    <a:pt x="18524" y="17041"/>
                  </a:cubicBezTo>
                  <a:cubicBezTo>
                    <a:pt x="9633" y="17041"/>
                    <a:pt x="3088" y="8644"/>
                    <a:pt x="5434" y="0"/>
                  </a:cubicBezTo>
                  <a:lnTo>
                    <a:pt x="2594" y="0"/>
                  </a:lnTo>
                  <a:cubicBezTo>
                    <a:pt x="1236" y="0"/>
                    <a:pt x="1" y="1112"/>
                    <a:pt x="1" y="2594"/>
                  </a:cubicBezTo>
                  <a:lnTo>
                    <a:pt x="1" y="35811"/>
                  </a:lnTo>
                  <a:lnTo>
                    <a:pt x="126823" y="35811"/>
                  </a:lnTo>
                  <a:cubicBezTo>
                    <a:pt x="128304" y="35811"/>
                    <a:pt x="129416" y="34576"/>
                    <a:pt x="129416" y="33218"/>
                  </a:cubicBezTo>
                  <a:lnTo>
                    <a:pt x="129416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247;p65"/>
            <p:cNvSpPr/>
            <p:nvPr/>
          </p:nvSpPr>
          <p:spPr>
            <a:xfrm>
              <a:off x="1046767" y="4983846"/>
              <a:ext cx="65628" cy="65628"/>
            </a:xfrm>
            <a:custGeom>
              <a:avLst/>
              <a:gdLst/>
              <a:ahLst/>
              <a:cxnLst/>
              <a:rect l="l" t="t" r="r" b="b"/>
              <a:pathLst>
                <a:path w="9880" h="9880" fill="none" extrusionOk="0">
                  <a:moveTo>
                    <a:pt x="1" y="0"/>
                  </a:moveTo>
                  <a:lnTo>
                    <a:pt x="1" y="9879"/>
                  </a:lnTo>
                  <a:lnTo>
                    <a:pt x="9880" y="9879"/>
                  </a:ln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48;p65"/>
            <p:cNvSpPr/>
            <p:nvPr/>
          </p:nvSpPr>
          <p:spPr>
            <a:xfrm>
              <a:off x="1067279" y="4756633"/>
              <a:ext cx="179640" cy="179646"/>
            </a:xfrm>
            <a:custGeom>
              <a:avLst/>
              <a:gdLst/>
              <a:ahLst/>
              <a:cxnLst/>
              <a:rect l="l" t="t" r="r" b="b"/>
              <a:pathLst>
                <a:path w="27044" h="27045" fill="none" extrusionOk="0">
                  <a:moveTo>
                    <a:pt x="15560" y="1"/>
                  </a:moveTo>
                  <a:cubicBezTo>
                    <a:pt x="5187" y="1"/>
                    <a:pt x="0" y="12473"/>
                    <a:pt x="7286" y="19759"/>
                  </a:cubicBezTo>
                  <a:cubicBezTo>
                    <a:pt x="14572" y="27044"/>
                    <a:pt x="27044" y="21858"/>
                    <a:pt x="27044" y="11609"/>
                  </a:cubicBezTo>
                  <a:cubicBezTo>
                    <a:pt x="27044" y="5187"/>
                    <a:pt x="21857" y="1"/>
                    <a:pt x="1556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miter lim="1234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3184;p65"/>
          <p:cNvGrpSpPr/>
          <p:nvPr/>
        </p:nvGrpSpPr>
        <p:grpSpPr>
          <a:xfrm>
            <a:off x="1114803" y="861761"/>
            <a:ext cx="3624837" cy="1154418"/>
            <a:chOff x="4411970" y="1801825"/>
            <a:chExt cx="734586" cy="409262"/>
          </a:xfrm>
        </p:grpSpPr>
        <p:sp>
          <p:nvSpPr>
            <p:cNvPr id="34" name="Google Shape;3185;p65"/>
            <p:cNvSpPr/>
            <p:nvPr/>
          </p:nvSpPr>
          <p:spPr>
            <a:xfrm>
              <a:off x="4411970" y="1801825"/>
              <a:ext cx="734586" cy="409262"/>
            </a:xfrm>
            <a:custGeom>
              <a:avLst/>
              <a:gdLst/>
              <a:ahLst/>
              <a:cxnLst/>
              <a:rect l="l" t="t" r="r" b="b"/>
              <a:pathLst>
                <a:path w="16269" h="9064" extrusionOk="0">
                  <a:moveTo>
                    <a:pt x="428" y="0"/>
                  </a:moveTo>
                  <a:cubicBezTo>
                    <a:pt x="193" y="0"/>
                    <a:pt x="2" y="191"/>
                    <a:pt x="2" y="428"/>
                  </a:cubicBezTo>
                  <a:lnTo>
                    <a:pt x="2" y="6900"/>
                  </a:lnTo>
                  <a:cubicBezTo>
                    <a:pt x="1" y="7136"/>
                    <a:pt x="193" y="7328"/>
                    <a:pt x="428" y="7328"/>
                  </a:cubicBezTo>
                  <a:lnTo>
                    <a:pt x="12834" y="7328"/>
                  </a:lnTo>
                  <a:lnTo>
                    <a:pt x="13836" y="9064"/>
                  </a:lnTo>
                  <a:lnTo>
                    <a:pt x="14839" y="7328"/>
                  </a:lnTo>
                  <a:lnTo>
                    <a:pt x="15839" y="7328"/>
                  </a:lnTo>
                  <a:cubicBezTo>
                    <a:pt x="16076" y="7328"/>
                    <a:pt x="16269" y="7137"/>
                    <a:pt x="16269" y="6900"/>
                  </a:cubicBezTo>
                  <a:lnTo>
                    <a:pt x="16269" y="428"/>
                  </a:lnTo>
                  <a:cubicBezTo>
                    <a:pt x="16267" y="191"/>
                    <a:pt x="16076" y="0"/>
                    <a:pt x="1583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B3C3C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186;p65"/>
            <p:cNvSpPr/>
            <p:nvPr/>
          </p:nvSpPr>
          <p:spPr>
            <a:xfrm>
              <a:off x="4411970" y="1801825"/>
              <a:ext cx="184087" cy="330923"/>
            </a:xfrm>
            <a:custGeom>
              <a:avLst/>
              <a:gdLst/>
              <a:ahLst/>
              <a:cxnLst/>
              <a:rect l="l" t="t" r="r" b="b"/>
              <a:pathLst>
                <a:path w="4077" h="7329" extrusionOk="0">
                  <a:moveTo>
                    <a:pt x="428" y="0"/>
                  </a:moveTo>
                  <a:cubicBezTo>
                    <a:pt x="193" y="0"/>
                    <a:pt x="2" y="191"/>
                    <a:pt x="2" y="428"/>
                  </a:cubicBezTo>
                  <a:lnTo>
                    <a:pt x="2" y="6900"/>
                  </a:lnTo>
                  <a:cubicBezTo>
                    <a:pt x="1" y="7136"/>
                    <a:pt x="193" y="7328"/>
                    <a:pt x="428" y="7328"/>
                  </a:cubicBezTo>
                  <a:lnTo>
                    <a:pt x="4076" y="7328"/>
                  </a:lnTo>
                  <a:lnTo>
                    <a:pt x="4076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10585;p69"/>
          <p:cNvGrpSpPr/>
          <p:nvPr/>
        </p:nvGrpSpPr>
        <p:grpSpPr>
          <a:xfrm>
            <a:off x="6977180" y="921830"/>
            <a:ext cx="1179323" cy="813306"/>
            <a:chOff x="6134814" y="4086186"/>
            <a:chExt cx="293891" cy="293891"/>
          </a:xfrm>
        </p:grpSpPr>
        <p:sp>
          <p:nvSpPr>
            <p:cNvPr id="37" name="Google Shape;10586;p69"/>
            <p:cNvSpPr/>
            <p:nvPr/>
          </p:nvSpPr>
          <p:spPr>
            <a:xfrm>
              <a:off x="6134814" y="4086186"/>
              <a:ext cx="293891" cy="293891"/>
            </a:xfrm>
            <a:custGeom>
              <a:avLst/>
              <a:gdLst/>
              <a:ahLst/>
              <a:cxnLst/>
              <a:rect l="l" t="t" r="r" b="b"/>
              <a:pathLst>
                <a:path w="19240" h="19240" extrusionOk="0">
                  <a:moveTo>
                    <a:pt x="1" y="1"/>
                  </a:moveTo>
                  <a:lnTo>
                    <a:pt x="1" y="9619"/>
                  </a:lnTo>
                  <a:cubicBezTo>
                    <a:pt x="1" y="14930"/>
                    <a:pt x="4308" y="19240"/>
                    <a:pt x="9619" y="19240"/>
                  </a:cubicBezTo>
                  <a:cubicBezTo>
                    <a:pt x="14933" y="19240"/>
                    <a:pt x="19240" y="14933"/>
                    <a:pt x="19240" y="9619"/>
                  </a:cubicBezTo>
                  <a:lnTo>
                    <a:pt x="1924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587;p69"/>
            <p:cNvSpPr/>
            <p:nvPr/>
          </p:nvSpPr>
          <p:spPr>
            <a:xfrm>
              <a:off x="6149520" y="4108790"/>
              <a:ext cx="118946" cy="102635"/>
            </a:xfrm>
            <a:custGeom>
              <a:avLst/>
              <a:gdLst/>
              <a:ahLst/>
              <a:cxnLst/>
              <a:rect l="l" t="t" r="r" b="b"/>
              <a:pathLst>
                <a:path w="7787" h="7026" extrusionOk="0">
                  <a:moveTo>
                    <a:pt x="0" y="0"/>
                  </a:moveTo>
                  <a:lnTo>
                    <a:pt x="0" y="7026"/>
                  </a:lnTo>
                  <a:lnTo>
                    <a:pt x="778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7210866" y="1203960"/>
            <a:ext cx="815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/>
                </a:solidFill>
                <a:latin typeface="Source Sans Pro" panose="020B0604020202020204" charset="0"/>
              </a:rPr>
              <a:t>LinOTP</a:t>
            </a:r>
            <a:endParaRPr lang="en-US" b="1" dirty="0">
              <a:solidFill>
                <a:schemeClr val="tx1"/>
              </a:solidFill>
              <a:latin typeface="Source Sans Pro" panose="020B060402020202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2334" y="1049630"/>
            <a:ext cx="728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Source Sans Pro" panose="020B0604020202020204" charset="0"/>
              </a:rPr>
              <a:t>VPN Server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345208" y="3236416"/>
            <a:ext cx="677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Source Sans Pro" panose="020B0604020202020204" charset="0"/>
              </a:rPr>
              <a:t>Client</a:t>
            </a:r>
          </a:p>
        </p:txBody>
      </p:sp>
      <p:grpSp>
        <p:nvGrpSpPr>
          <p:cNvPr id="42" name="Google Shape;3274;p65"/>
          <p:cNvGrpSpPr/>
          <p:nvPr/>
        </p:nvGrpSpPr>
        <p:grpSpPr>
          <a:xfrm rot="16200000">
            <a:off x="2072683" y="2312187"/>
            <a:ext cx="1029601" cy="448599"/>
            <a:chOff x="4659775" y="2072775"/>
            <a:chExt cx="74325" cy="28700"/>
          </a:xfrm>
        </p:grpSpPr>
        <p:sp>
          <p:nvSpPr>
            <p:cNvPr id="43" name="Google Shape;3275;p65"/>
            <p:cNvSpPr/>
            <p:nvPr/>
          </p:nvSpPr>
          <p:spPr>
            <a:xfrm>
              <a:off x="4659775" y="2072775"/>
              <a:ext cx="38075" cy="28700"/>
            </a:xfrm>
            <a:custGeom>
              <a:avLst/>
              <a:gdLst/>
              <a:ahLst/>
              <a:cxnLst/>
              <a:rect l="l" t="t" r="r" b="b"/>
              <a:pathLst>
                <a:path w="1523" h="1148" extrusionOk="0">
                  <a:moveTo>
                    <a:pt x="1" y="0"/>
                  </a:moveTo>
                  <a:lnTo>
                    <a:pt x="578" y="570"/>
                  </a:lnTo>
                  <a:lnTo>
                    <a:pt x="1" y="1147"/>
                  </a:lnTo>
                  <a:lnTo>
                    <a:pt x="945" y="1147"/>
                  </a:lnTo>
                  <a:lnTo>
                    <a:pt x="1522" y="570"/>
                  </a:lnTo>
                  <a:lnTo>
                    <a:pt x="94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276;p65"/>
            <p:cNvSpPr/>
            <p:nvPr/>
          </p:nvSpPr>
          <p:spPr>
            <a:xfrm>
              <a:off x="4691875" y="2072775"/>
              <a:ext cx="24550" cy="28700"/>
            </a:xfrm>
            <a:custGeom>
              <a:avLst/>
              <a:gdLst/>
              <a:ahLst/>
              <a:cxnLst/>
              <a:rect l="l" t="t" r="r" b="b"/>
              <a:pathLst>
                <a:path w="982" h="1148" extrusionOk="0">
                  <a:moveTo>
                    <a:pt x="0" y="0"/>
                  </a:moveTo>
                  <a:lnTo>
                    <a:pt x="570" y="570"/>
                  </a:lnTo>
                  <a:lnTo>
                    <a:pt x="0" y="1147"/>
                  </a:lnTo>
                  <a:lnTo>
                    <a:pt x="411" y="1147"/>
                  </a:lnTo>
                  <a:lnTo>
                    <a:pt x="981" y="570"/>
                  </a:lnTo>
                  <a:lnTo>
                    <a:pt x="4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277;p65"/>
            <p:cNvSpPr/>
            <p:nvPr/>
          </p:nvSpPr>
          <p:spPr>
            <a:xfrm>
              <a:off x="4709350" y="2072775"/>
              <a:ext cx="24750" cy="28700"/>
            </a:xfrm>
            <a:custGeom>
              <a:avLst/>
              <a:gdLst/>
              <a:ahLst/>
              <a:cxnLst/>
              <a:rect l="l" t="t" r="r" b="b"/>
              <a:pathLst>
                <a:path w="990" h="1148" extrusionOk="0">
                  <a:moveTo>
                    <a:pt x="1" y="0"/>
                  </a:moveTo>
                  <a:lnTo>
                    <a:pt x="578" y="570"/>
                  </a:lnTo>
                  <a:lnTo>
                    <a:pt x="1" y="1147"/>
                  </a:lnTo>
                  <a:lnTo>
                    <a:pt x="412" y="1147"/>
                  </a:lnTo>
                  <a:lnTo>
                    <a:pt x="989" y="570"/>
                  </a:lnTo>
                  <a:lnTo>
                    <a:pt x="41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3274;p65"/>
          <p:cNvGrpSpPr/>
          <p:nvPr/>
        </p:nvGrpSpPr>
        <p:grpSpPr>
          <a:xfrm rot="5400000">
            <a:off x="2815669" y="2323658"/>
            <a:ext cx="1040550" cy="414711"/>
            <a:chOff x="4659775" y="2072775"/>
            <a:chExt cx="74325" cy="28700"/>
          </a:xfrm>
        </p:grpSpPr>
        <p:sp>
          <p:nvSpPr>
            <p:cNvPr id="47" name="Google Shape;3275;p65"/>
            <p:cNvSpPr/>
            <p:nvPr/>
          </p:nvSpPr>
          <p:spPr>
            <a:xfrm>
              <a:off x="4659775" y="2072775"/>
              <a:ext cx="38075" cy="28700"/>
            </a:xfrm>
            <a:custGeom>
              <a:avLst/>
              <a:gdLst/>
              <a:ahLst/>
              <a:cxnLst/>
              <a:rect l="l" t="t" r="r" b="b"/>
              <a:pathLst>
                <a:path w="1523" h="1148" extrusionOk="0">
                  <a:moveTo>
                    <a:pt x="1" y="0"/>
                  </a:moveTo>
                  <a:lnTo>
                    <a:pt x="578" y="570"/>
                  </a:lnTo>
                  <a:lnTo>
                    <a:pt x="1" y="1147"/>
                  </a:lnTo>
                  <a:lnTo>
                    <a:pt x="945" y="1147"/>
                  </a:lnTo>
                  <a:lnTo>
                    <a:pt x="1522" y="570"/>
                  </a:lnTo>
                  <a:lnTo>
                    <a:pt x="94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276;p65"/>
            <p:cNvSpPr/>
            <p:nvPr/>
          </p:nvSpPr>
          <p:spPr>
            <a:xfrm>
              <a:off x="4691875" y="2072775"/>
              <a:ext cx="24550" cy="28700"/>
            </a:xfrm>
            <a:custGeom>
              <a:avLst/>
              <a:gdLst/>
              <a:ahLst/>
              <a:cxnLst/>
              <a:rect l="l" t="t" r="r" b="b"/>
              <a:pathLst>
                <a:path w="982" h="1148" extrusionOk="0">
                  <a:moveTo>
                    <a:pt x="0" y="0"/>
                  </a:moveTo>
                  <a:lnTo>
                    <a:pt x="570" y="570"/>
                  </a:lnTo>
                  <a:lnTo>
                    <a:pt x="0" y="1147"/>
                  </a:lnTo>
                  <a:lnTo>
                    <a:pt x="411" y="1147"/>
                  </a:lnTo>
                  <a:lnTo>
                    <a:pt x="981" y="570"/>
                  </a:lnTo>
                  <a:lnTo>
                    <a:pt x="4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277;p65"/>
            <p:cNvSpPr/>
            <p:nvPr/>
          </p:nvSpPr>
          <p:spPr>
            <a:xfrm>
              <a:off x="4709350" y="2072775"/>
              <a:ext cx="24750" cy="28700"/>
            </a:xfrm>
            <a:custGeom>
              <a:avLst/>
              <a:gdLst/>
              <a:ahLst/>
              <a:cxnLst/>
              <a:rect l="l" t="t" r="r" b="b"/>
              <a:pathLst>
                <a:path w="990" h="1148" extrusionOk="0">
                  <a:moveTo>
                    <a:pt x="1" y="0"/>
                  </a:moveTo>
                  <a:lnTo>
                    <a:pt x="578" y="570"/>
                  </a:lnTo>
                  <a:lnTo>
                    <a:pt x="1" y="1147"/>
                  </a:lnTo>
                  <a:lnTo>
                    <a:pt x="412" y="1147"/>
                  </a:lnTo>
                  <a:lnTo>
                    <a:pt x="989" y="570"/>
                  </a:lnTo>
                  <a:lnTo>
                    <a:pt x="41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002379" y="2253183"/>
            <a:ext cx="14023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Source Sans Pro" panose="020B0604020202020204" charset="0"/>
              </a:rPr>
              <a:t>Request for </a:t>
            </a:r>
            <a:r>
              <a:rPr lang="en-US" sz="1300" dirty="0" err="1">
                <a:solidFill>
                  <a:schemeClr val="tx1"/>
                </a:solidFill>
                <a:latin typeface="Source Sans Pro" panose="020B0604020202020204" charset="0"/>
              </a:rPr>
              <a:t>authentification</a:t>
            </a:r>
            <a:endParaRPr lang="en-US" sz="1300" dirty="0">
              <a:solidFill>
                <a:schemeClr val="tx1"/>
              </a:solidFill>
              <a:latin typeface="Source Sans Pro" panose="020B060402020202020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566089" y="2251736"/>
            <a:ext cx="17494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Grants permission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to connect the client</a:t>
            </a:r>
          </a:p>
        </p:txBody>
      </p:sp>
      <p:cxnSp>
        <p:nvCxnSpPr>
          <p:cNvPr id="54" name="Google Shape;9954;p67"/>
          <p:cNvCxnSpPr/>
          <p:nvPr/>
        </p:nvCxnSpPr>
        <p:spPr>
          <a:xfrm flipV="1">
            <a:off x="4858820" y="1196340"/>
            <a:ext cx="1999180" cy="7620"/>
          </a:xfrm>
          <a:prstGeom prst="straightConnector1">
            <a:avLst/>
          </a:prstGeom>
          <a:noFill/>
          <a:ln w="9525" cap="flat" cmpd="sng">
            <a:solidFill>
              <a:srgbClr val="A5B7C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" name="Google Shape;9954;p67"/>
          <p:cNvCxnSpPr/>
          <p:nvPr/>
        </p:nvCxnSpPr>
        <p:spPr>
          <a:xfrm flipH="1">
            <a:off x="4858820" y="1405059"/>
            <a:ext cx="1999180" cy="8220"/>
          </a:xfrm>
          <a:prstGeom prst="straightConnector1">
            <a:avLst/>
          </a:prstGeom>
          <a:noFill/>
          <a:ln w="9525" cap="flat" cmpd="sng">
            <a:solidFill>
              <a:srgbClr val="A5B7C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Rectangle 59"/>
          <p:cNvSpPr/>
          <p:nvPr/>
        </p:nvSpPr>
        <p:spPr>
          <a:xfrm>
            <a:off x="5798820" y="2430625"/>
            <a:ext cx="26623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3000" b="1" dirty="0">
                <a:solidFill>
                  <a:schemeClr val="tx1"/>
                </a:solidFill>
                <a:latin typeface="Montserrat" panose="020B0604020202020204" charset="0"/>
              </a:rPr>
              <a:t>Mô hình pam_linOTP </a:t>
            </a:r>
            <a:endParaRPr lang="en-US" sz="3000" b="1" dirty="0">
              <a:solidFill>
                <a:schemeClr val="tx1"/>
              </a:solidFill>
              <a:latin typeface="Montserrat" panose="020B060402020202020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881362" y="532609"/>
            <a:ext cx="20362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Source Sans Pro" panose="020B0604020202020204" charset="0"/>
              </a:rPr>
              <a:t>Check username and PIN + OTP against </a:t>
            </a:r>
            <a:r>
              <a:rPr lang="en-US" sz="1100" dirty="0" err="1">
                <a:solidFill>
                  <a:schemeClr val="tx1"/>
                </a:solidFill>
                <a:latin typeface="Source Sans Pro" panose="020B0604020202020204" charset="0"/>
              </a:rPr>
              <a:t>webinterface</a:t>
            </a:r>
            <a:r>
              <a:rPr lang="en-US" sz="1100" dirty="0">
                <a:solidFill>
                  <a:schemeClr val="tx1"/>
                </a:solidFill>
                <a:latin typeface="Source Sans Pro" panose="020B0604020202020204" charset="0"/>
              </a:rPr>
              <a:t> of the </a:t>
            </a:r>
            <a:r>
              <a:rPr lang="en-US" sz="1100" dirty="0" err="1">
                <a:solidFill>
                  <a:schemeClr val="tx1"/>
                </a:solidFill>
                <a:latin typeface="Source Sans Pro" panose="020B0604020202020204" charset="0"/>
              </a:rPr>
              <a:t>linOTP</a:t>
            </a:r>
            <a:r>
              <a:rPr lang="en-US" sz="1100" dirty="0">
                <a:solidFill>
                  <a:schemeClr val="tx1"/>
                </a:solidFill>
                <a:latin typeface="Source Sans Pro" panose="020B0604020202020204" charset="0"/>
              </a:rPr>
              <a:t> instance 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254719" y="1442045"/>
            <a:ext cx="12073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Source Sans Pro" panose="020B0604020202020204" charset="0"/>
              </a:rPr>
              <a:t>Validates request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467521" y="3474332"/>
            <a:ext cx="2476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Client- certificate</a:t>
            </a:r>
            <a:b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</a:b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Username </a:t>
            </a:r>
            <a:b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</a:b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PIN + OTP</a:t>
            </a:r>
          </a:p>
        </p:txBody>
      </p:sp>
      <p:sp>
        <p:nvSpPr>
          <p:cNvPr id="66" name="Google Shape;3249;p65"/>
          <p:cNvSpPr/>
          <p:nvPr/>
        </p:nvSpPr>
        <p:spPr>
          <a:xfrm rot="16200000">
            <a:off x="2727713" y="1134169"/>
            <a:ext cx="685092" cy="311154"/>
          </a:xfrm>
          <a:custGeom>
            <a:avLst/>
            <a:gdLst/>
            <a:ahLst/>
            <a:cxnLst/>
            <a:rect l="l" t="t" r="r" b="b"/>
            <a:pathLst>
              <a:path w="3045" h="1544" extrusionOk="0">
                <a:moveTo>
                  <a:pt x="1645" y="0"/>
                </a:moveTo>
                <a:lnTo>
                  <a:pt x="2143" y="505"/>
                </a:lnTo>
                <a:lnTo>
                  <a:pt x="0" y="505"/>
                </a:lnTo>
                <a:lnTo>
                  <a:pt x="0" y="1046"/>
                </a:lnTo>
                <a:lnTo>
                  <a:pt x="2143" y="1046"/>
                </a:lnTo>
                <a:lnTo>
                  <a:pt x="1645" y="1544"/>
                </a:lnTo>
                <a:lnTo>
                  <a:pt x="2272" y="1544"/>
                </a:lnTo>
                <a:lnTo>
                  <a:pt x="3044" y="772"/>
                </a:lnTo>
                <a:lnTo>
                  <a:pt x="2272" y="0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3249;p65"/>
          <p:cNvSpPr/>
          <p:nvPr/>
        </p:nvSpPr>
        <p:spPr>
          <a:xfrm rot="5400000">
            <a:off x="3086350" y="1152057"/>
            <a:ext cx="685092" cy="311154"/>
          </a:xfrm>
          <a:custGeom>
            <a:avLst/>
            <a:gdLst/>
            <a:ahLst/>
            <a:cxnLst/>
            <a:rect l="l" t="t" r="r" b="b"/>
            <a:pathLst>
              <a:path w="3045" h="1544" extrusionOk="0">
                <a:moveTo>
                  <a:pt x="1645" y="0"/>
                </a:moveTo>
                <a:lnTo>
                  <a:pt x="2143" y="505"/>
                </a:lnTo>
                <a:lnTo>
                  <a:pt x="0" y="505"/>
                </a:lnTo>
                <a:lnTo>
                  <a:pt x="0" y="1046"/>
                </a:lnTo>
                <a:lnTo>
                  <a:pt x="2143" y="1046"/>
                </a:lnTo>
                <a:lnTo>
                  <a:pt x="1645" y="1544"/>
                </a:lnTo>
                <a:lnTo>
                  <a:pt x="2272" y="1544"/>
                </a:lnTo>
                <a:lnTo>
                  <a:pt x="3044" y="772"/>
                </a:lnTo>
                <a:lnTo>
                  <a:pt x="2272" y="0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TextBox 63"/>
          <p:cNvSpPr txBox="1"/>
          <p:nvPr/>
        </p:nvSpPr>
        <p:spPr>
          <a:xfrm>
            <a:off x="2176218" y="1005692"/>
            <a:ext cx="77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Source Sans Pro" panose="020B0604020202020204" charset="0"/>
              </a:rPr>
              <a:t>Activates PAM module</a:t>
            </a:r>
          </a:p>
        </p:txBody>
      </p:sp>
      <p:sp>
        <p:nvSpPr>
          <p:cNvPr id="65" name="Rectangle 64"/>
          <p:cNvSpPr/>
          <p:nvPr/>
        </p:nvSpPr>
        <p:spPr>
          <a:xfrm>
            <a:off x="3459522" y="1055175"/>
            <a:ext cx="14487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Source Sans Pro" panose="020B0604020202020204" charset="0"/>
              </a:rPr>
              <a:t>Approves</a:t>
            </a:r>
          </a:p>
          <a:p>
            <a:pPr algn="ctr"/>
            <a:r>
              <a:rPr lang="en-US" sz="1100" dirty="0" err="1">
                <a:solidFill>
                  <a:schemeClr val="tx1"/>
                </a:solidFill>
                <a:latin typeface="Source Sans Pro" panose="020B0604020202020204" charset="0"/>
              </a:rPr>
              <a:t>authentification</a:t>
            </a:r>
            <a:r>
              <a:rPr lang="en-US" sz="11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523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3245;p65"/>
          <p:cNvGrpSpPr/>
          <p:nvPr/>
        </p:nvGrpSpPr>
        <p:grpSpPr>
          <a:xfrm>
            <a:off x="2712569" y="3695643"/>
            <a:ext cx="3744017" cy="1287779"/>
            <a:chOff x="1046767" y="4756633"/>
            <a:chExt cx="856161" cy="292841"/>
          </a:xfrm>
        </p:grpSpPr>
        <p:sp>
          <p:nvSpPr>
            <p:cNvPr id="30" name="Google Shape;3246;p65"/>
            <p:cNvSpPr/>
            <p:nvPr/>
          </p:nvSpPr>
          <p:spPr>
            <a:xfrm>
              <a:off x="1046767" y="4811593"/>
              <a:ext cx="856161" cy="237881"/>
            </a:xfrm>
            <a:custGeom>
              <a:avLst/>
              <a:gdLst/>
              <a:ahLst/>
              <a:cxnLst/>
              <a:rect l="l" t="t" r="r" b="b"/>
              <a:pathLst>
                <a:path w="129416" h="35812" fill="none" extrusionOk="0">
                  <a:moveTo>
                    <a:pt x="31737" y="0"/>
                  </a:moveTo>
                  <a:cubicBezTo>
                    <a:pt x="33960" y="8644"/>
                    <a:pt x="27539" y="17041"/>
                    <a:pt x="18524" y="17041"/>
                  </a:cubicBezTo>
                  <a:cubicBezTo>
                    <a:pt x="9633" y="17041"/>
                    <a:pt x="3088" y="8644"/>
                    <a:pt x="5434" y="0"/>
                  </a:cubicBezTo>
                  <a:lnTo>
                    <a:pt x="2594" y="0"/>
                  </a:lnTo>
                  <a:cubicBezTo>
                    <a:pt x="1236" y="0"/>
                    <a:pt x="1" y="1112"/>
                    <a:pt x="1" y="2594"/>
                  </a:cubicBezTo>
                  <a:lnTo>
                    <a:pt x="1" y="35811"/>
                  </a:lnTo>
                  <a:lnTo>
                    <a:pt x="126823" y="35811"/>
                  </a:lnTo>
                  <a:cubicBezTo>
                    <a:pt x="128304" y="35811"/>
                    <a:pt x="129416" y="34576"/>
                    <a:pt x="129416" y="33218"/>
                  </a:cubicBezTo>
                  <a:lnTo>
                    <a:pt x="129416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247;p65"/>
            <p:cNvSpPr/>
            <p:nvPr/>
          </p:nvSpPr>
          <p:spPr>
            <a:xfrm>
              <a:off x="1046767" y="4983846"/>
              <a:ext cx="65628" cy="65628"/>
            </a:xfrm>
            <a:custGeom>
              <a:avLst/>
              <a:gdLst/>
              <a:ahLst/>
              <a:cxnLst/>
              <a:rect l="l" t="t" r="r" b="b"/>
              <a:pathLst>
                <a:path w="9880" h="9880" fill="none" extrusionOk="0">
                  <a:moveTo>
                    <a:pt x="1" y="0"/>
                  </a:moveTo>
                  <a:lnTo>
                    <a:pt x="1" y="9879"/>
                  </a:lnTo>
                  <a:lnTo>
                    <a:pt x="9880" y="9879"/>
                  </a:ln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48;p65"/>
            <p:cNvSpPr/>
            <p:nvPr/>
          </p:nvSpPr>
          <p:spPr>
            <a:xfrm>
              <a:off x="1067279" y="4756633"/>
              <a:ext cx="179640" cy="179646"/>
            </a:xfrm>
            <a:custGeom>
              <a:avLst/>
              <a:gdLst/>
              <a:ahLst/>
              <a:cxnLst/>
              <a:rect l="l" t="t" r="r" b="b"/>
              <a:pathLst>
                <a:path w="27044" h="27045" fill="none" extrusionOk="0">
                  <a:moveTo>
                    <a:pt x="15560" y="1"/>
                  </a:moveTo>
                  <a:cubicBezTo>
                    <a:pt x="5187" y="1"/>
                    <a:pt x="0" y="12473"/>
                    <a:pt x="7286" y="19759"/>
                  </a:cubicBezTo>
                  <a:cubicBezTo>
                    <a:pt x="14572" y="27044"/>
                    <a:pt x="27044" y="21858"/>
                    <a:pt x="27044" y="11609"/>
                  </a:cubicBezTo>
                  <a:cubicBezTo>
                    <a:pt x="27044" y="5187"/>
                    <a:pt x="21857" y="1"/>
                    <a:pt x="1556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miter lim="1234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10585;p69"/>
          <p:cNvGrpSpPr/>
          <p:nvPr/>
        </p:nvGrpSpPr>
        <p:grpSpPr>
          <a:xfrm>
            <a:off x="6977180" y="921830"/>
            <a:ext cx="1179323" cy="813306"/>
            <a:chOff x="6134814" y="4086186"/>
            <a:chExt cx="293891" cy="293891"/>
          </a:xfrm>
        </p:grpSpPr>
        <p:sp>
          <p:nvSpPr>
            <p:cNvPr id="37" name="Google Shape;10586;p69"/>
            <p:cNvSpPr/>
            <p:nvPr/>
          </p:nvSpPr>
          <p:spPr>
            <a:xfrm>
              <a:off x="6134814" y="4086186"/>
              <a:ext cx="293891" cy="293891"/>
            </a:xfrm>
            <a:custGeom>
              <a:avLst/>
              <a:gdLst/>
              <a:ahLst/>
              <a:cxnLst/>
              <a:rect l="l" t="t" r="r" b="b"/>
              <a:pathLst>
                <a:path w="19240" h="19240" extrusionOk="0">
                  <a:moveTo>
                    <a:pt x="1" y="1"/>
                  </a:moveTo>
                  <a:lnTo>
                    <a:pt x="1" y="9619"/>
                  </a:lnTo>
                  <a:cubicBezTo>
                    <a:pt x="1" y="14930"/>
                    <a:pt x="4308" y="19240"/>
                    <a:pt x="9619" y="19240"/>
                  </a:cubicBezTo>
                  <a:cubicBezTo>
                    <a:pt x="14933" y="19240"/>
                    <a:pt x="19240" y="14933"/>
                    <a:pt x="19240" y="9619"/>
                  </a:cubicBezTo>
                  <a:lnTo>
                    <a:pt x="1924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587;p69"/>
            <p:cNvSpPr/>
            <p:nvPr/>
          </p:nvSpPr>
          <p:spPr>
            <a:xfrm>
              <a:off x="6149520" y="4108790"/>
              <a:ext cx="118946" cy="102635"/>
            </a:xfrm>
            <a:custGeom>
              <a:avLst/>
              <a:gdLst/>
              <a:ahLst/>
              <a:cxnLst/>
              <a:rect l="l" t="t" r="r" b="b"/>
              <a:pathLst>
                <a:path w="7787" h="7026" extrusionOk="0">
                  <a:moveTo>
                    <a:pt x="0" y="0"/>
                  </a:moveTo>
                  <a:lnTo>
                    <a:pt x="0" y="7026"/>
                  </a:lnTo>
                  <a:lnTo>
                    <a:pt x="778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Rectangle 59"/>
          <p:cNvSpPr/>
          <p:nvPr/>
        </p:nvSpPr>
        <p:spPr>
          <a:xfrm>
            <a:off x="3144681" y="4228083"/>
            <a:ext cx="31200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1800" b="1" dirty="0">
                <a:solidFill>
                  <a:schemeClr val="tx1"/>
                </a:solidFill>
                <a:latin typeface="Montserrat" panose="020B0604020202020204" charset="0"/>
              </a:rPr>
              <a:t>Mô hình LinOTP</a:t>
            </a:r>
          </a:p>
          <a:p>
            <a:pPr algn="ctr"/>
            <a:r>
              <a:rPr lang="en" sz="1800" b="1" dirty="0">
                <a:solidFill>
                  <a:schemeClr val="tx1"/>
                </a:solidFill>
                <a:latin typeface="Montserrat" panose="020B0604020202020204" charset="0"/>
              </a:rPr>
              <a:t>&amp; OPENVPN</a:t>
            </a:r>
            <a:endParaRPr lang="en-US" sz="1800" b="1" dirty="0">
              <a:solidFill>
                <a:schemeClr val="tx1"/>
              </a:solidFill>
              <a:latin typeface="Montserrat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44D621-8D04-4D7D-A107-BEFF641E2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618" y="1952692"/>
            <a:ext cx="1725744" cy="117441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595ECC-7184-4CF0-8780-6628600058BA}"/>
              </a:ext>
            </a:extLst>
          </p:cNvPr>
          <p:cNvCxnSpPr>
            <a:cxnSpLocks/>
          </p:cNvCxnSpPr>
          <p:nvPr/>
        </p:nvCxnSpPr>
        <p:spPr>
          <a:xfrm flipH="1" flipV="1">
            <a:off x="3560847" y="1697445"/>
            <a:ext cx="1303637" cy="66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93440FA-1340-4A39-AB6C-384EF37DE5CB}"/>
              </a:ext>
            </a:extLst>
          </p:cNvPr>
          <p:cNvCxnSpPr/>
          <p:nvPr/>
        </p:nvCxnSpPr>
        <p:spPr>
          <a:xfrm flipH="1">
            <a:off x="3473559" y="2616349"/>
            <a:ext cx="1383956" cy="58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3B7E4D7-EEAB-4DB2-8B16-4A9FC4597F21}"/>
              </a:ext>
            </a:extLst>
          </p:cNvPr>
          <p:cNvSpPr txBox="1"/>
          <p:nvPr/>
        </p:nvSpPr>
        <p:spPr>
          <a:xfrm>
            <a:off x="889686" y="3067925"/>
            <a:ext cx="2367781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OPENVPN Client Windows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C76D5E6-0168-4F5A-B13C-47A5BE3DBFE5}"/>
              </a:ext>
            </a:extLst>
          </p:cNvPr>
          <p:cNvSpPr txBox="1"/>
          <p:nvPr/>
        </p:nvSpPr>
        <p:spPr>
          <a:xfrm>
            <a:off x="1233884" y="1521227"/>
            <a:ext cx="2023583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OpenVPN Client Linux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E81C79-4DCE-4F2E-B314-BC1BCD0B2092}"/>
              </a:ext>
            </a:extLst>
          </p:cNvPr>
          <p:cNvSpPr txBox="1"/>
          <p:nvPr/>
        </p:nvSpPr>
        <p:spPr>
          <a:xfrm>
            <a:off x="2792627" y="432486"/>
            <a:ext cx="3385751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IP 192.168.40.0/24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2A9BDB-85F4-47F4-8B4B-E60E1C8A4E45}"/>
              </a:ext>
            </a:extLst>
          </p:cNvPr>
          <p:cNvSpPr txBox="1"/>
          <p:nvPr/>
        </p:nvSpPr>
        <p:spPr>
          <a:xfrm>
            <a:off x="7123672" y="2964855"/>
            <a:ext cx="1588886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Lib_Pam_LinOTP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053CF41-98A4-412F-B028-9EA41FC27D8D}"/>
              </a:ext>
            </a:extLst>
          </p:cNvPr>
          <p:cNvSpPr txBox="1"/>
          <p:nvPr/>
        </p:nvSpPr>
        <p:spPr>
          <a:xfrm>
            <a:off x="7274844" y="2226192"/>
            <a:ext cx="1464276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OpenVPN Server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A75BA0D-8A9F-4E41-8FAB-A69538E1A047}"/>
              </a:ext>
            </a:extLst>
          </p:cNvPr>
          <p:cNvCxnSpPr/>
          <p:nvPr/>
        </p:nvCxnSpPr>
        <p:spPr>
          <a:xfrm>
            <a:off x="6697362" y="2403389"/>
            <a:ext cx="512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6DDF5F4-B820-4733-9C5A-306FD4EE954D}"/>
              </a:ext>
            </a:extLst>
          </p:cNvPr>
          <p:cNvCxnSpPr/>
          <p:nvPr/>
        </p:nvCxnSpPr>
        <p:spPr>
          <a:xfrm>
            <a:off x="7933038" y="2749412"/>
            <a:ext cx="0" cy="210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A5191C4-A2DE-4882-85A8-E01BB7829B43}"/>
              </a:ext>
            </a:extLst>
          </p:cNvPr>
          <p:cNvSpPr txBox="1"/>
          <p:nvPr/>
        </p:nvSpPr>
        <p:spPr>
          <a:xfrm>
            <a:off x="7492207" y="3478738"/>
            <a:ext cx="881659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LinOTP</a:t>
            </a:r>
            <a:r>
              <a:rPr lang="en-US" dirty="0"/>
              <a:t> 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61705D3-5688-45B5-AE31-191C620D715D}"/>
              </a:ext>
            </a:extLst>
          </p:cNvPr>
          <p:cNvCxnSpPr/>
          <p:nvPr/>
        </p:nvCxnSpPr>
        <p:spPr>
          <a:xfrm>
            <a:off x="7933037" y="3272632"/>
            <a:ext cx="0" cy="210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5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38"/>
          <p:cNvSpPr txBox="1">
            <a:spLocks noGrp="1"/>
          </p:cNvSpPr>
          <p:nvPr>
            <p:ph type="title"/>
          </p:nvPr>
        </p:nvSpPr>
        <p:spPr>
          <a:xfrm>
            <a:off x="2253439" y="3190928"/>
            <a:ext cx="4663610" cy="6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1008" name="Google Shape;1008;p38"/>
          <p:cNvSpPr txBox="1">
            <a:spLocks noGrp="1"/>
          </p:cNvSpPr>
          <p:nvPr>
            <p:ph type="title" idx="2"/>
          </p:nvPr>
        </p:nvSpPr>
        <p:spPr>
          <a:xfrm>
            <a:off x="3926720" y="1216030"/>
            <a:ext cx="1317048" cy="12069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cxnSp>
        <p:nvCxnSpPr>
          <p:cNvPr id="1010" name="Google Shape;1010;p38"/>
          <p:cNvCxnSpPr/>
          <p:nvPr/>
        </p:nvCxnSpPr>
        <p:spPr>
          <a:xfrm>
            <a:off x="3443700" y="4310199"/>
            <a:ext cx="22566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011" name="Google Shape;1011;p38"/>
          <p:cNvGrpSpPr/>
          <p:nvPr/>
        </p:nvGrpSpPr>
        <p:grpSpPr>
          <a:xfrm>
            <a:off x="3518490" y="1380273"/>
            <a:ext cx="289868" cy="852000"/>
            <a:chOff x="456616" y="2161476"/>
            <a:chExt cx="289868" cy="852000"/>
          </a:xfrm>
        </p:grpSpPr>
        <p:sp>
          <p:nvSpPr>
            <p:cNvPr id="1012" name="Google Shape;1012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8"/>
          <p:cNvGrpSpPr/>
          <p:nvPr/>
        </p:nvGrpSpPr>
        <p:grpSpPr>
          <a:xfrm>
            <a:off x="5325572" y="1380273"/>
            <a:ext cx="289868" cy="852000"/>
            <a:chOff x="456616" y="2161476"/>
            <a:chExt cx="289868" cy="852000"/>
          </a:xfrm>
        </p:grpSpPr>
        <p:sp>
          <p:nvSpPr>
            <p:cNvPr id="1018" name="Google Shape;1018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38"/>
          <p:cNvGrpSpPr/>
          <p:nvPr/>
        </p:nvGrpSpPr>
        <p:grpSpPr>
          <a:xfrm rot="5400000">
            <a:off x="4427066" y="498842"/>
            <a:ext cx="289868" cy="852000"/>
            <a:chOff x="456616" y="2161476"/>
            <a:chExt cx="289868" cy="852000"/>
          </a:xfrm>
        </p:grpSpPr>
        <p:sp>
          <p:nvSpPr>
            <p:cNvPr id="1024" name="Google Shape;1024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38"/>
          <p:cNvGrpSpPr/>
          <p:nvPr/>
        </p:nvGrpSpPr>
        <p:grpSpPr>
          <a:xfrm rot="5400000">
            <a:off x="4427066" y="2261724"/>
            <a:ext cx="289868" cy="852000"/>
            <a:chOff x="456616" y="2161476"/>
            <a:chExt cx="289868" cy="852000"/>
          </a:xfrm>
        </p:grpSpPr>
        <p:sp>
          <p:nvSpPr>
            <p:cNvPr id="1030" name="Google Shape;1030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4539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41"/>
          <p:cNvSpPr txBox="1">
            <a:spLocks noGrp="1"/>
          </p:cNvSpPr>
          <p:nvPr>
            <p:ph type="title"/>
          </p:nvPr>
        </p:nvSpPr>
        <p:spPr>
          <a:xfrm>
            <a:off x="944735" y="1553928"/>
            <a:ext cx="5158574" cy="19401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Start VIDEO</a:t>
            </a:r>
            <a:endParaRPr dirty="0"/>
          </a:p>
        </p:txBody>
      </p:sp>
      <p:grpSp>
        <p:nvGrpSpPr>
          <p:cNvPr id="1096" name="Google Shape;1096;p41"/>
          <p:cNvGrpSpPr/>
          <p:nvPr/>
        </p:nvGrpSpPr>
        <p:grpSpPr>
          <a:xfrm>
            <a:off x="2300427" y="112222"/>
            <a:ext cx="6969336" cy="4919052"/>
            <a:chOff x="2300427" y="112222"/>
            <a:chExt cx="6969336" cy="4919052"/>
          </a:xfrm>
        </p:grpSpPr>
        <p:grpSp>
          <p:nvGrpSpPr>
            <p:cNvPr id="1097" name="Google Shape;1097;p41"/>
            <p:cNvGrpSpPr/>
            <p:nvPr/>
          </p:nvGrpSpPr>
          <p:grpSpPr>
            <a:xfrm rot="-2700000" flipH="1">
              <a:off x="3277565" y="987828"/>
              <a:ext cx="3211454" cy="3167835"/>
              <a:chOff x="2632375" y="3610525"/>
              <a:chExt cx="1063875" cy="1049425"/>
            </a:xfrm>
          </p:grpSpPr>
          <p:sp>
            <p:nvSpPr>
              <p:cNvPr id="1098" name="Google Shape;1098;p41"/>
              <p:cNvSpPr/>
              <p:nvPr/>
            </p:nvSpPr>
            <p:spPr>
              <a:xfrm>
                <a:off x="3678750" y="4093825"/>
                <a:ext cx="17500" cy="12995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198" fill="none" extrusionOk="0">
                    <a:moveTo>
                      <a:pt x="699" y="0"/>
                    </a:moveTo>
                    <a:cubicBezTo>
                      <a:pt x="699" y="1763"/>
                      <a:pt x="456" y="3496"/>
                      <a:pt x="0" y="5198"/>
                    </a:cubicBezTo>
                  </a:path>
                </a:pathLst>
              </a:custGeom>
              <a:solidFill>
                <a:schemeClr val="dk1"/>
              </a:solidFill>
              <a:ln w="123100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41"/>
              <p:cNvSpPr/>
              <p:nvPr/>
            </p:nvSpPr>
            <p:spPr>
              <a:xfrm>
                <a:off x="2632375" y="3649275"/>
                <a:ext cx="997000" cy="1010675"/>
              </a:xfrm>
              <a:custGeom>
                <a:avLst/>
                <a:gdLst/>
                <a:ahLst/>
                <a:cxnLst/>
                <a:rect l="l" t="t" r="r" b="b"/>
                <a:pathLst>
                  <a:path w="39880" h="40427" fill="none" extrusionOk="0">
                    <a:moveTo>
                      <a:pt x="39880" y="27600"/>
                    </a:moveTo>
                    <a:cubicBezTo>
                      <a:pt x="33193" y="38937"/>
                      <a:pt x="17387" y="40427"/>
                      <a:pt x="8694" y="30548"/>
                    </a:cubicBezTo>
                    <a:cubicBezTo>
                      <a:pt x="0" y="20639"/>
                      <a:pt x="3526" y="5137"/>
                      <a:pt x="15654" y="1"/>
                    </a:cubicBezTo>
                  </a:path>
                </a:pathLst>
              </a:custGeom>
              <a:solidFill>
                <a:schemeClr val="dk1"/>
              </a:solidFill>
              <a:ln w="123100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41"/>
              <p:cNvSpPr/>
              <p:nvPr/>
            </p:nvSpPr>
            <p:spPr>
              <a:xfrm>
                <a:off x="3083000" y="3610525"/>
                <a:ext cx="12995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5198" h="700" fill="none" extrusionOk="0">
                    <a:moveTo>
                      <a:pt x="0" y="700"/>
                    </a:moveTo>
                    <a:cubicBezTo>
                      <a:pt x="1702" y="244"/>
                      <a:pt x="3435" y="0"/>
                      <a:pt x="5198" y="0"/>
                    </a:cubicBezTo>
                  </a:path>
                </a:pathLst>
              </a:custGeom>
              <a:solidFill>
                <a:schemeClr val="dk1"/>
              </a:solidFill>
              <a:ln w="123100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1" name="Google Shape;1101;p41"/>
            <p:cNvGrpSpPr/>
            <p:nvPr/>
          </p:nvGrpSpPr>
          <p:grpSpPr>
            <a:xfrm rot="-2090361">
              <a:off x="2998105" y="798847"/>
              <a:ext cx="3516348" cy="3545802"/>
              <a:chOff x="6711775" y="1299325"/>
              <a:chExt cx="3277015" cy="3304464"/>
            </a:xfrm>
          </p:grpSpPr>
          <p:sp>
            <p:nvSpPr>
              <p:cNvPr id="1102" name="Google Shape;1102;p41"/>
              <p:cNvSpPr/>
              <p:nvPr/>
            </p:nvSpPr>
            <p:spPr>
              <a:xfrm>
                <a:off x="6711775" y="1327877"/>
                <a:ext cx="3277015" cy="3275912"/>
              </a:xfrm>
              <a:custGeom>
                <a:avLst/>
                <a:gdLst/>
                <a:ahLst/>
                <a:cxnLst/>
                <a:rect l="l" t="t" r="r" b="b"/>
                <a:pathLst>
                  <a:path w="92161" h="92130" fill="none" extrusionOk="0">
                    <a:moveTo>
                      <a:pt x="44348" y="0"/>
                    </a:moveTo>
                    <a:cubicBezTo>
                      <a:pt x="62281" y="0"/>
                      <a:pt x="78421" y="10791"/>
                      <a:pt x="85291" y="27356"/>
                    </a:cubicBezTo>
                    <a:cubicBezTo>
                      <a:pt x="92160" y="43922"/>
                      <a:pt x="88361" y="62980"/>
                      <a:pt x="75686" y="75655"/>
                    </a:cubicBezTo>
                    <a:cubicBezTo>
                      <a:pt x="63011" y="88330"/>
                      <a:pt x="43953" y="92129"/>
                      <a:pt x="27387" y="85260"/>
                    </a:cubicBezTo>
                    <a:cubicBezTo>
                      <a:pt x="10821" y="78421"/>
                      <a:pt x="0" y="62250"/>
                      <a:pt x="0" y="44317"/>
                    </a:cubicBez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41"/>
              <p:cNvSpPr/>
              <p:nvPr/>
            </p:nvSpPr>
            <p:spPr>
              <a:xfrm>
                <a:off x="9627695" y="2121819"/>
                <a:ext cx="85800" cy="71222"/>
              </a:xfrm>
              <a:custGeom>
                <a:avLst/>
                <a:gdLst/>
                <a:ahLst/>
                <a:cxnLst/>
                <a:rect l="l" t="t" r="r" b="b"/>
                <a:pathLst>
                  <a:path w="2413" h="2003" extrusionOk="0">
                    <a:moveTo>
                      <a:pt x="1290" y="0"/>
                    </a:moveTo>
                    <a:cubicBezTo>
                      <a:pt x="1112" y="0"/>
                      <a:pt x="930" y="51"/>
                      <a:pt x="760" y="164"/>
                    </a:cubicBezTo>
                    <a:cubicBezTo>
                      <a:pt x="0" y="650"/>
                      <a:pt x="213" y="1805"/>
                      <a:pt x="1094" y="1988"/>
                    </a:cubicBezTo>
                    <a:cubicBezTo>
                      <a:pt x="1151" y="1998"/>
                      <a:pt x="1209" y="2003"/>
                      <a:pt x="1265" y="2003"/>
                    </a:cubicBezTo>
                    <a:cubicBezTo>
                      <a:pt x="1721" y="2003"/>
                      <a:pt x="2141" y="1687"/>
                      <a:pt x="2249" y="1228"/>
                    </a:cubicBezTo>
                    <a:cubicBezTo>
                      <a:pt x="2413" y="551"/>
                      <a:pt x="1878" y="0"/>
                      <a:pt x="12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41"/>
              <p:cNvSpPr/>
              <p:nvPr/>
            </p:nvSpPr>
            <p:spPr>
              <a:xfrm>
                <a:off x="8409670" y="1299325"/>
                <a:ext cx="84982" cy="70546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1984" extrusionOk="0">
                    <a:moveTo>
                      <a:pt x="1275" y="1"/>
                    </a:moveTo>
                    <a:cubicBezTo>
                      <a:pt x="1094" y="1"/>
                      <a:pt x="907" y="51"/>
                      <a:pt x="730" y="165"/>
                    </a:cubicBezTo>
                    <a:cubicBezTo>
                      <a:pt x="0" y="651"/>
                      <a:pt x="213" y="1776"/>
                      <a:pt x="1094" y="1958"/>
                    </a:cubicBezTo>
                    <a:cubicBezTo>
                      <a:pt x="1166" y="1975"/>
                      <a:pt x="1237" y="1983"/>
                      <a:pt x="1308" y="1983"/>
                    </a:cubicBezTo>
                    <a:cubicBezTo>
                      <a:pt x="1747" y="1983"/>
                      <a:pt x="2145" y="1670"/>
                      <a:pt x="2249" y="1198"/>
                    </a:cubicBezTo>
                    <a:cubicBezTo>
                      <a:pt x="2389" y="546"/>
                      <a:pt x="1868" y="1"/>
                      <a:pt x="12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41"/>
              <p:cNvSpPr/>
              <p:nvPr/>
            </p:nvSpPr>
            <p:spPr>
              <a:xfrm>
                <a:off x="8374007" y="4442202"/>
                <a:ext cx="86049" cy="70511"/>
              </a:xfrm>
              <a:custGeom>
                <a:avLst/>
                <a:gdLst/>
                <a:ahLst/>
                <a:cxnLst/>
                <a:rect l="l" t="t" r="r" b="b"/>
                <a:pathLst>
                  <a:path w="2420" h="1983" extrusionOk="0">
                    <a:moveTo>
                      <a:pt x="1293" y="0"/>
                    </a:moveTo>
                    <a:cubicBezTo>
                      <a:pt x="1114" y="0"/>
                      <a:pt x="930" y="51"/>
                      <a:pt x="760" y="164"/>
                    </a:cubicBezTo>
                    <a:cubicBezTo>
                      <a:pt x="0" y="651"/>
                      <a:pt x="243" y="1775"/>
                      <a:pt x="1094" y="1958"/>
                    </a:cubicBezTo>
                    <a:cubicBezTo>
                      <a:pt x="1170" y="1974"/>
                      <a:pt x="1245" y="1983"/>
                      <a:pt x="1319" y="1983"/>
                    </a:cubicBezTo>
                    <a:cubicBezTo>
                      <a:pt x="1777" y="1983"/>
                      <a:pt x="2175" y="1669"/>
                      <a:pt x="2280" y="1198"/>
                    </a:cubicBezTo>
                    <a:cubicBezTo>
                      <a:pt x="2420" y="545"/>
                      <a:pt x="1881" y="0"/>
                      <a:pt x="12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41"/>
              <p:cNvSpPr/>
              <p:nvPr/>
            </p:nvSpPr>
            <p:spPr>
              <a:xfrm>
                <a:off x="7136035" y="3984554"/>
                <a:ext cx="79755" cy="70511"/>
              </a:xfrm>
              <a:custGeom>
                <a:avLst/>
                <a:gdLst/>
                <a:ahLst/>
                <a:cxnLst/>
                <a:rect l="l" t="t" r="r" b="b"/>
                <a:pathLst>
                  <a:path w="2243" h="1983" extrusionOk="0">
                    <a:moveTo>
                      <a:pt x="1142" y="0"/>
                    </a:moveTo>
                    <a:cubicBezTo>
                      <a:pt x="744" y="0"/>
                      <a:pt x="355" y="224"/>
                      <a:pt x="227" y="725"/>
                    </a:cubicBezTo>
                    <a:cubicBezTo>
                      <a:pt x="1" y="1508"/>
                      <a:pt x="611" y="1982"/>
                      <a:pt x="1209" y="1982"/>
                    </a:cubicBezTo>
                    <a:cubicBezTo>
                      <a:pt x="1655" y="1982"/>
                      <a:pt x="2094" y="1718"/>
                      <a:pt x="2172" y="1120"/>
                    </a:cubicBezTo>
                    <a:cubicBezTo>
                      <a:pt x="2242" y="418"/>
                      <a:pt x="1684" y="0"/>
                      <a:pt x="11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7" name="Google Shape;1107;p41"/>
            <p:cNvSpPr/>
            <p:nvPr/>
          </p:nvSpPr>
          <p:spPr>
            <a:xfrm>
              <a:off x="6615621" y="2219307"/>
              <a:ext cx="2654142" cy="611358"/>
            </a:xfrm>
            <a:custGeom>
              <a:avLst/>
              <a:gdLst/>
              <a:ahLst/>
              <a:cxnLst/>
              <a:rect l="l" t="t" r="r" b="b"/>
              <a:pathLst>
                <a:path w="81553" h="18785" fill="none" extrusionOk="0">
                  <a:moveTo>
                    <a:pt x="81553" y="18785"/>
                  </a:moveTo>
                  <a:lnTo>
                    <a:pt x="62768" y="0"/>
                  </a:lnTo>
                  <a:lnTo>
                    <a:pt x="47084" y="0"/>
                  </a:lnTo>
                  <a:lnTo>
                    <a:pt x="47084" y="10791"/>
                  </a:lnTo>
                  <a:lnTo>
                    <a:pt x="1" y="10791"/>
                  </a:lnTo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1"/>
            <p:cNvSpPr/>
            <p:nvPr/>
          </p:nvSpPr>
          <p:spPr>
            <a:xfrm>
              <a:off x="8125138" y="2550672"/>
              <a:ext cx="39607" cy="39607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1"/>
                  </a:moveTo>
                  <a:cubicBezTo>
                    <a:pt x="274" y="1"/>
                    <a:pt x="1" y="274"/>
                    <a:pt x="1" y="609"/>
                  </a:cubicBezTo>
                  <a:cubicBezTo>
                    <a:pt x="1" y="943"/>
                    <a:pt x="274" y="1217"/>
                    <a:pt x="609" y="1217"/>
                  </a:cubicBezTo>
                  <a:cubicBezTo>
                    <a:pt x="943" y="1217"/>
                    <a:pt x="1217" y="943"/>
                    <a:pt x="1217" y="609"/>
                  </a:cubicBezTo>
                  <a:cubicBezTo>
                    <a:pt x="1217" y="274"/>
                    <a:pt x="943" y="1"/>
                    <a:pt x="6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1"/>
            <p:cNvSpPr/>
            <p:nvPr/>
          </p:nvSpPr>
          <p:spPr>
            <a:xfrm>
              <a:off x="7635482" y="1707875"/>
              <a:ext cx="1022922" cy="1022889"/>
            </a:xfrm>
            <a:custGeom>
              <a:avLst/>
              <a:gdLst/>
              <a:ahLst/>
              <a:cxnLst/>
              <a:rect l="l" t="t" r="r" b="b"/>
              <a:pathLst>
                <a:path w="31431" h="31430" fill="none" extrusionOk="0">
                  <a:moveTo>
                    <a:pt x="21035" y="2949"/>
                  </a:moveTo>
                  <a:cubicBezTo>
                    <a:pt x="28087" y="5867"/>
                    <a:pt x="31430" y="13952"/>
                    <a:pt x="28512" y="21035"/>
                  </a:cubicBezTo>
                  <a:cubicBezTo>
                    <a:pt x="25594" y="28086"/>
                    <a:pt x="17509" y="31430"/>
                    <a:pt x="10427" y="28512"/>
                  </a:cubicBezTo>
                  <a:cubicBezTo>
                    <a:pt x="3375" y="25594"/>
                    <a:pt x="1" y="17478"/>
                    <a:pt x="2949" y="10426"/>
                  </a:cubicBezTo>
                  <a:cubicBezTo>
                    <a:pt x="5867" y="3375"/>
                    <a:pt x="13953" y="1"/>
                    <a:pt x="21035" y="2949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1"/>
            <p:cNvSpPr/>
            <p:nvPr/>
          </p:nvSpPr>
          <p:spPr>
            <a:xfrm>
              <a:off x="7949075" y="2021471"/>
              <a:ext cx="347255" cy="347255"/>
            </a:xfrm>
            <a:custGeom>
              <a:avLst/>
              <a:gdLst/>
              <a:ahLst/>
              <a:cxnLst/>
              <a:rect l="l" t="t" r="r" b="b"/>
              <a:pathLst>
                <a:path w="10670" h="10670" fill="none" extrusionOk="0">
                  <a:moveTo>
                    <a:pt x="6110" y="10669"/>
                  </a:moveTo>
                  <a:cubicBezTo>
                    <a:pt x="2037" y="10669"/>
                    <a:pt x="0" y="5745"/>
                    <a:pt x="2858" y="2888"/>
                  </a:cubicBezTo>
                  <a:cubicBezTo>
                    <a:pt x="5745" y="0"/>
                    <a:pt x="10669" y="2037"/>
                    <a:pt x="10669" y="6110"/>
                  </a:cubicBezTo>
                  <a:cubicBezTo>
                    <a:pt x="10669" y="8633"/>
                    <a:pt x="8602" y="10669"/>
                    <a:pt x="6110" y="10669"/>
                  </a:cubicBezTo>
                  <a:close/>
                </a:path>
              </a:pathLst>
            </a:custGeom>
            <a:noFill/>
            <a:ln w="326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1"/>
            <p:cNvSpPr/>
            <p:nvPr/>
          </p:nvSpPr>
          <p:spPr>
            <a:xfrm>
              <a:off x="6371009" y="2406273"/>
              <a:ext cx="327468" cy="328444"/>
            </a:xfrm>
            <a:custGeom>
              <a:avLst/>
              <a:gdLst/>
              <a:ahLst/>
              <a:cxnLst/>
              <a:rect l="l" t="t" r="r" b="b"/>
              <a:pathLst>
                <a:path w="10062" h="10092" extrusionOk="0">
                  <a:moveTo>
                    <a:pt x="5046" y="0"/>
                  </a:moveTo>
                  <a:cubicBezTo>
                    <a:pt x="2250" y="0"/>
                    <a:pt x="1" y="2280"/>
                    <a:pt x="1" y="5046"/>
                  </a:cubicBezTo>
                  <a:cubicBezTo>
                    <a:pt x="1" y="7842"/>
                    <a:pt x="2250" y="10091"/>
                    <a:pt x="5046" y="10091"/>
                  </a:cubicBezTo>
                  <a:cubicBezTo>
                    <a:pt x="7812" y="10091"/>
                    <a:pt x="10062" y="7842"/>
                    <a:pt x="10062" y="5046"/>
                  </a:cubicBezTo>
                  <a:cubicBezTo>
                    <a:pt x="10062" y="2280"/>
                    <a:pt x="7812" y="0"/>
                    <a:pt x="5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1"/>
            <p:cNvSpPr/>
            <p:nvPr/>
          </p:nvSpPr>
          <p:spPr>
            <a:xfrm>
              <a:off x="6403651" y="2439892"/>
              <a:ext cx="262183" cy="261174"/>
            </a:xfrm>
            <a:custGeom>
              <a:avLst/>
              <a:gdLst/>
              <a:ahLst/>
              <a:cxnLst/>
              <a:rect l="l" t="t" r="r" b="b"/>
              <a:pathLst>
                <a:path w="8056" h="8025" extrusionOk="0">
                  <a:moveTo>
                    <a:pt x="4043" y="1"/>
                  </a:moveTo>
                  <a:cubicBezTo>
                    <a:pt x="1824" y="1"/>
                    <a:pt x="1" y="1794"/>
                    <a:pt x="1" y="4013"/>
                  </a:cubicBezTo>
                  <a:cubicBezTo>
                    <a:pt x="1" y="6232"/>
                    <a:pt x="1824" y="8025"/>
                    <a:pt x="4043" y="8025"/>
                  </a:cubicBezTo>
                  <a:cubicBezTo>
                    <a:pt x="6262" y="8025"/>
                    <a:pt x="8056" y="6232"/>
                    <a:pt x="8056" y="4013"/>
                  </a:cubicBezTo>
                  <a:cubicBezTo>
                    <a:pt x="8056" y="1794"/>
                    <a:pt x="6262" y="1"/>
                    <a:pt x="40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1"/>
            <p:cNvSpPr/>
            <p:nvPr/>
          </p:nvSpPr>
          <p:spPr>
            <a:xfrm>
              <a:off x="6440263" y="2476504"/>
              <a:ext cx="188956" cy="187980"/>
            </a:xfrm>
            <a:custGeom>
              <a:avLst/>
              <a:gdLst/>
              <a:ahLst/>
              <a:cxnLst/>
              <a:rect l="l" t="t" r="r" b="b"/>
              <a:pathLst>
                <a:path w="5806" h="5776" extrusionOk="0">
                  <a:moveTo>
                    <a:pt x="2918" y="0"/>
                  </a:moveTo>
                  <a:cubicBezTo>
                    <a:pt x="1307" y="0"/>
                    <a:pt x="0" y="1277"/>
                    <a:pt x="0" y="2888"/>
                  </a:cubicBezTo>
                  <a:cubicBezTo>
                    <a:pt x="0" y="4499"/>
                    <a:pt x="1307" y="5775"/>
                    <a:pt x="2918" y="5775"/>
                  </a:cubicBezTo>
                  <a:cubicBezTo>
                    <a:pt x="4499" y="5775"/>
                    <a:pt x="5806" y="4499"/>
                    <a:pt x="5806" y="2888"/>
                  </a:cubicBezTo>
                  <a:cubicBezTo>
                    <a:pt x="5806" y="1277"/>
                    <a:pt x="4499" y="0"/>
                    <a:pt x="2918" y="0"/>
                  </a:cubicBezTo>
                  <a:close/>
                </a:path>
              </a:pathLst>
            </a:custGeom>
            <a:solidFill>
              <a:schemeClr val="dk1"/>
            </a:solidFill>
            <a:ln w="83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1"/>
            <p:cNvSpPr/>
            <p:nvPr/>
          </p:nvSpPr>
          <p:spPr>
            <a:xfrm>
              <a:off x="7136942" y="2523986"/>
              <a:ext cx="582686" cy="91028"/>
            </a:xfrm>
            <a:custGeom>
              <a:avLst/>
              <a:gdLst/>
              <a:ahLst/>
              <a:cxnLst/>
              <a:rect l="l" t="t" r="r" b="b"/>
              <a:pathLst>
                <a:path w="17904" h="2797" extrusionOk="0">
                  <a:moveTo>
                    <a:pt x="0" y="0"/>
                  </a:moveTo>
                  <a:lnTo>
                    <a:pt x="0" y="2797"/>
                  </a:lnTo>
                  <a:lnTo>
                    <a:pt x="2827" y="2797"/>
                  </a:lnTo>
                  <a:lnTo>
                    <a:pt x="2827" y="0"/>
                  </a:lnTo>
                  <a:close/>
                  <a:moveTo>
                    <a:pt x="3770" y="0"/>
                  </a:moveTo>
                  <a:lnTo>
                    <a:pt x="3770" y="2797"/>
                  </a:lnTo>
                  <a:lnTo>
                    <a:pt x="6596" y="2797"/>
                  </a:lnTo>
                  <a:lnTo>
                    <a:pt x="6596" y="0"/>
                  </a:lnTo>
                  <a:close/>
                  <a:moveTo>
                    <a:pt x="7539" y="0"/>
                  </a:moveTo>
                  <a:lnTo>
                    <a:pt x="7539" y="2797"/>
                  </a:lnTo>
                  <a:lnTo>
                    <a:pt x="10365" y="2797"/>
                  </a:lnTo>
                  <a:lnTo>
                    <a:pt x="10365" y="0"/>
                  </a:lnTo>
                  <a:close/>
                  <a:moveTo>
                    <a:pt x="11308" y="0"/>
                  </a:moveTo>
                  <a:lnTo>
                    <a:pt x="11308" y="2797"/>
                  </a:lnTo>
                  <a:lnTo>
                    <a:pt x="14134" y="2797"/>
                  </a:lnTo>
                  <a:lnTo>
                    <a:pt x="14134" y="0"/>
                  </a:lnTo>
                  <a:close/>
                  <a:moveTo>
                    <a:pt x="15077" y="0"/>
                  </a:moveTo>
                  <a:lnTo>
                    <a:pt x="15077" y="2797"/>
                  </a:lnTo>
                  <a:lnTo>
                    <a:pt x="17904" y="2797"/>
                  </a:lnTo>
                  <a:lnTo>
                    <a:pt x="17904" y="0"/>
                  </a:lnTo>
                  <a:close/>
                </a:path>
              </a:pathLst>
            </a:custGeom>
            <a:solidFill>
              <a:schemeClr val="dk1"/>
            </a:solidFill>
            <a:ln w="83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5" name="Google Shape;1115;p41"/>
          <p:cNvGrpSpPr/>
          <p:nvPr/>
        </p:nvGrpSpPr>
        <p:grpSpPr>
          <a:xfrm rot="10800000" flipH="1">
            <a:off x="7154325" y="3924763"/>
            <a:ext cx="474200" cy="1505350"/>
            <a:chOff x="3995775" y="-443725"/>
            <a:chExt cx="474200" cy="1505350"/>
          </a:xfrm>
        </p:grpSpPr>
        <p:sp>
          <p:nvSpPr>
            <p:cNvPr id="1116" name="Google Shape;1116;p41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1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38"/>
          <p:cNvSpPr txBox="1">
            <a:spLocks noGrp="1"/>
          </p:cNvSpPr>
          <p:nvPr>
            <p:ph type="title"/>
          </p:nvPr>
        </p:nvSpPr>
        <p:spPr>
          <a:xfrm>
            <a:off x="2450699" y="3195036"/>
            <a:ext cx="4242600" cy="6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Ngữ cảnh</a:t>
            </a:r>
            <a:endParaRPr dirty="0"/>
          </a:p>
        </p:txBody>
      </p:sp>
      <p:sp>
        <p:nvSpPr>
          <p:cNvPr id="1008" name="Google Shape;1008;p38"/>
          <p:cNvSpPr txBox="1">
            <a:spLocks noGrp="1"/>
          </p:cNvSpPr>
          <p:nvPr>
            <p:ph type="title" idx="2"/>
          </p:nvPr>
        </p:nvSpPr>
        <p:spPr>
          <a:xfrm>
            <a:off x="3995121" y="1227576"/>
            <a:ext cx="1157400" cy="11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1010" name="Google Shape;1010;p38"/>
          <p:cNvCxnSpPr/>
          <p:nvPr/>
        </p:nvCxnSpPr>
        <p:spPr>
          <a:xfrm>
            <a:off x="3443700" y="4310199"/>
            <a:ext cx="22566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011" name="Google Shape;1011;p38"/>
          <p:cNvGrpSpPr/>
          <p:nvPr/>
        </p:nvGrpSpPr>
        <p:grpSpPr>
          <a:xfrm>
            <a:off x="3518490" y="1380273"/>
            <a:ext cx="289868" cy="852000"/>
            <a:chOff x="456616" y="2161476"/>
            <a:chExt cx="289868" cy="852000"/>
          </a:xfrm>
        </p:grpSpPr>
        <p:sp>
          <p:nvSpPr>
            <p:cNvPr id="1012" name="Google Shape;1012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8"/>
          <p:cNvGrpSpPr/>
          <p:nvPr/>
        </p:nvGrpSpPr>
        <p:grpSpPr>
          <a:xfrm>
            <a:off x="5325572" y="1380273"/>
            <a:ext cx="289868" cy="852000"/>
            <a:chOff x="456616" y="2161476"/>
            <a:chExt cx="289868" cy="852000"/>
          </a:xfrm>
        </p:grpSpPr>
        <p:sp>
          <p:nvSpPr>
            <p:cNvPr id="1018" name="Google Shape;1018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38"/>
          <p:cNvGrpSpPr/>
          <p:nvPr/>
        </p:nvGrpSpPr>
        <p:grpSpPr>
          <a:xfrm rot="5400000">
            <a:off x="4427066" y="498842"/>
            <a:ext cx="289868" cy="852000"/>
            <a:chOff x="456616" y="2161476"/>
            <a:chExt cx="289868" cy="852000"/>
          </a:xfrm>
        </p:grpSpPr>
        <p:sp>
          <p:nvSpPr>
            <p:cNvPr id="1024" name="Google Shape;1024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38"/>
          <p:cNvGrpSpPr/>
          <p:nvPr/>
        </p:nvGrpSpPr>
        <p:grpSpPr>
          <a:xfrm rot="5400000">
            <a:off x="4427066" y="2261724"/>
            <a:ext cx="289868" cy="852000"/>
            <a:chOff x="456616" y="2161476"/>
            <a:chExt cx="289868" cy="852000"/>
          </a:xfrm>
        </p:grpSpPr>
        <p:sp>
          <p:nvSpPr>
            <p:cNvPr id="1030" name="Google Shape;1030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1" name="Google Shape;961;p36"/>
          <p:cNvGrpSpPr/>
          <p:nvPr/>
        </p:nvGrpSpPr>
        <p:grpSpPr>
          <a:xfrm>
            <a:off x="592752" y="2145759"/>
            <a:ext cx="289868" cy="852000"/>
            <a:chOff x="456616" y="2161476"/>
            <a:chExt cx="289868" cy="852000"/>
          </a:xfrm>
        </p:grpSpPr>
        <p:sp>
          <p:nvSpPr>
            <p:cNvPr id="962" name="Google Shape;962;p36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6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6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6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6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7" name="Google Shape;967;p36"/>
          <p:cNvGrpSpPr/>
          <p:nvPr/>
        </p:nvGrpSpPr>
        <p:grpSpPr>
          <a:xfrm>
            <a:off x="3778284" y="2145759"/>
            <a:ext cx="289868" cy="852000"/>
            <a:chOff x="456616" y="2161476"/>
            <a:chExt cx="289868" cy="852000"/>
          </a:xfrm>
        </p:grpSpPr>
        <p:sp>
          <p:nvSpPr>
            <p:cNvPr id="968" name="Google Shape;968;p36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6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6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6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6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3" name="Google Shape;973;p36"/>
          <p:cNvGrpSpPr/>
          <p:nvPr/>
        </p:nvGrpSpPr>
        <p:grpSpPr>
          <a:xfrm rot="5400000">
            <a:off x="2230150" y="586105"/>
            <a:ext cx="289868" cy="852000"/>
            <a:chOff x="456616" y="2161476"/>
            <a:chExt cx="289868" cy="852000"/>
          </a:xfrm>
        </p:grpSpPr>
        <p:sp>
          <p:nvSpPr>
            <p:cNvPr id="974" name="Google Shape;974;p36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6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6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6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6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9" name="Google Shape;979;p36"/>
          <p:cNvGrpSpPr/>
          <p:nvPr/>
        </p:nvGrpSpPr>
        <p:grpSpPr>
          <a:xfrm rot="5400000">
            <a:off x="2174552" y="3674791"/>
            <a:ext cx="289868" cy="852000"/>
            <a:chOff x="456616" y="2161476"/>
            <a:chExt cx="289868" cy="852000"/>
          </a:xfrm>
        </p:grpSpPr>
        <p:sp>
          <p:nvSpPr>
            <p:cNvPr id="980" name="Google Shape;980;p36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6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6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6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6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713" y="1278329"/>
            <a:ext cx="2465547" cy="24974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Rectangle 3"/>
          <p:cNvSpPr/>
          <p:nvPr/>
        </p:nvSpPr>
        <p:spPr>
          <a:xfrm>
            <a:off x="4505897" y="3044332"/>
            <a:ext cx="415452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Với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những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lợi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ích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như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sự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nhanh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chóng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,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tiện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lợi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,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tiết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kiệm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chi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phí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cũng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như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không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kém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phần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bảo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mật</a:t>
            </a:r>
            <a:endParaRPr lang="en-US" sz="1500" dirty="0">
              <a:solidFill>
                <a:schemeClr val="tx1"/>
              </a:solidFill>
              <a:latin typeface="Source Sans Pro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87319" y="895363"/>
            <a:ext cx="3014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tx1"/>
                </a:solidFill>
                <a:latin typeface="Source Sans Pro" panose="020B0604020202020204" charset="0"/>
              </a:rPr>
              <a:t>Đặt</a:t>
            </a:r>
            <a:r>
              <a:rPr lang="en-US" sz="2400" b="1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Source Sans Pro" panose="020B0604020202020204" charset="0"/>
              </a:rPr>
              <a:t>Vấn</a:t>
            </a:r>
            <a:r>
              <a:rPr lang="en-US" sz="2400" b="1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Source Sans Pro" panose="020B0604020202020204" charset="0"/>
              </a:rPr>
              <a:t>đề</a:t>
            </a:r>
            <a:endParaRPr lang="en-US" sz="2400" b="1" dirty="0">
              <a:solidFill>
                <a:schemeClr val="tx1"/>
              </a:solidFill>
              <a:latin typeface="Source Sans Pro" panose="020B0604020202020204" charset="0"/>
            </a:endParaRPr>
          </a:p>
        </p:txBody>
      </p:sp>
      <p:grpSp>
        <p:nvGrpSpPr>
          <p:cNvPr id="29" name="Google Shape;5967;p52"/>
          <p:cNvGrpSpPr/>
          <p:nvPr/>
        </p:nvGrpSpPr>
        <p:grpSpPr>
          <a:xfrm>
            <a:off x="4553946" y="969958"/>
            <a:ext cx="342580" cy="339271"/>
            <a:chOff x="5049725" y="1435050"/>
            <a:chExt cx="486550" cy="481850"/>
          </a:xfrm>
        </p:grpSpPr>
        <p:sp>
          <p:nvSpPr>
            <p:cNvPr id="30" name="Google Shape;5968;p52"/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" name="Google Shape;5969;p52"/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" name="Google Shape;5970;p52"/>
            <p:cNvSpPr/>
            <p:nvPr/>
          </p:nvSpPr>
          <p:spPr>
            <a:xfrm>
              <a:off x="5049725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" name="Google Shape;5971;p52"/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505897" y="1754373"/>
            <a:ext cx="425061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Ngày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nay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những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hình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thức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giao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dịch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trực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tuyến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như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thanh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toán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qua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mạng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,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đăng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kí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người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dùng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,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mua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sắm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online,…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đang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ngày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càng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phổ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biến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theo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xu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hướng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phát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triển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của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công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nghệ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.</a:t>
            </a:r>
            <a:b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</a:br>
            <a:endParaRPr lang="en-US" sz="1500" dirty="0">
              <a:solidFill>
                <a:schemeClr val="tx1"/>
              </a:solidFill>
              <a:latin typeface="Source Sans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51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1" name="Google Shape;961;p36"/>
          <p:cNvGrpSpPr/>
          <p:nvPr/>
        </p:nvGrpSpPr>
        <p:grpSpPr>
          <a:xfrm>
            <a:off x="592752" y="2145759"/>
            <a:ext cx="289868" cy="852000"/>
            <a:chOff x="456616" y="2161476"/>
            <a:chExt cx="289868" cy="852000"/>
          </a:xfrm>
        </p:grpSpPr>
        <p:sp>
          <p:nvSpPr>
            <p:cNvPr id="962" name="Google Shape;962;p36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6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6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6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6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7" name="Google Shape;967;p36"/>
          <p:cNvGrpSpPr/>
          <p:nvPr/>
        </p:nvGrpSpPr>
        <p:grpSpPr>
          <a:xfrm>
            <a:off x="3909717" y="2145759"/>
            <a:ext cx="289868" cy="852000"/>
            <a:chOff x="456616" y="2161476"/>
            <a:chExt cx="289868" cy="852000"/>
          </a:xfrm>
        </p:grpSpPr>
        <p:sp>
          <p:nvSpPr>
            <p:cNvPr id="968" name="Google Shape;968;p36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6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6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6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6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3" name="Google Shape;973;p36"/>
          <p:cNvGrpSpPr/>
          <p:nvPr/>
        </p:nvGrpSpPr>
        <p:grpSpPr>
          <a:xfrm rot="5400000">
            <a:off x="2230150" y="586105"/>
            <a:ext cx="289868" cy="852000"/>
            <a:chOff x="456616" y="2161476"/>
            <a:chExt cx="289868" cy="852000"/>
          </a:xfrm>
        </p:grpSpPr>
        <p:sp>
          <p:nvSpPr>
            <p:cNvPr id="974" name="Google Shape;974;p36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6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6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6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6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9" name="Google Shape;979;p36"/>
          <p:cNvGrpSpPr/>
          <p:nvPr/>
        </p:nvGrpSpPr>
        <p:grpSpPr>
          <a:xfrm rot="5400000">
            <a:off x="2230150" y="3616289"/>
            <a:ext cx="289868" cy="852000"/>
            <a:chOff x="456616" y="2161476"/>
            <a:chExt cx="289868" cy="852000"/>
          </a:xfrm>
        </p:grpSpPr>
        <p:sp>
          <p:nvSpPr>
            <p:cNvPr id="980" name="Google Shape;980;p36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6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6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6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6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03" y="1397727"/>
            <a:ext cx="2605472" cy="2258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/>
          <p:cNvSpPr txBox="1"/>
          <p:nvPr/>
        </p:nvSpPr>
        <p:spPr>
          <a:xfrm>
            <a:off x="4605629" y="1331072"/>
            <a:ext cx="367838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Tuy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nhiên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đi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cùng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với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đó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là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những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rủi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ro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về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vấn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đề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bảo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mật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. Hackers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có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thể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lợi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dụng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những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lổ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hổng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thông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qua internet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để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đánh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cắp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những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thông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tin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quan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trọng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như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username, password,….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Để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thực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hiện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những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giao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dịch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trái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phép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dẫn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đến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những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thiệt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hại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nghiêm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trọng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. </a:t>
            </a:r>
          </a:p>
        </p:txBody>
      </p:sp>
      <p:grpSp>
        <p:nvGrpSpPr>
          <p:cNvPr id="29" name="Google Shape;6653;p54"/>
          <p:cNvGrpSpPr/>
          <p:nvPr/>
        </p:nvGrpSpPr>
        <p:grpSpPr>
          <a:xfrm rot="2583657">
            <a:off x="4163333" y="3973615"/>
            <a:ext cx="367261" cy="364686"/>
            <a:chOff x="-64781025" y="3361050"/>
            <a:chExt cx="317425" cy="315200"/>
          </a:xfrm>
        </p:grpSpPr>
        <p:sp>
          <p:nvSpPr>
            <p:cNvPr id="30" name="Google Shape;6654;p54"/>
            <p:cNvSpPr/>
            <p:nvPr/>
          </p:nvSpPr>
          <p:spPr>
            <a:xfrm>
              <a:off x="-64764500" y="3388725"/>
              <a:ext cx="272550" cy="272550"/>
            </a:xfrm>
            <a:custGeom>
              <a:avLst/>
              <a:gdLst/>
              <a:ahLst/>
              <a:cxnLst/>
              <a:rect l="l" t="t" r="r" b="b"/>
              <a:pathLst>
                <a:path w="10902" h="10902" extrusionOk="0">
                  <a:moveTo>
                    <a:pt x="6554" y="2647"/>
                  </a:moveTo>
                  <a:cubicBezTo>
                    <a:pt x="6979" y="2647"/>
                    <a:pt x="7404" y="2805"/>
                    <a:pt x="7719" y="3120"/>
                  </a:cubicBezTo>
                  <a:cubicBezTo>
                    <a:pt x="8381" y="3782"/>
                    <a:pt x="8381" y="4821"/>
                    <a:pt x="7751" y="5483"/>
                  </a:cubicBezTo>
                  <a:cubicBezTo>
                    <a:pt x="7436" y="5798"/>
                    <a:pt x="7058" y="5955"/>
                    <a:pt x="6585" y="5955"/>
                  </a:cubicBezTo>
                  <a:cubicBezTo>
                    <a:pt x="6144" y="5955"/>
                    <a:pt x="5703" y="5798"/>
                    <a:pt x="5388" y="5483"/>
                  </a:cubicBezTo>
                  <a:cubicBezTo>
                    <a:pt x="5073" y="5168"/>
                    <a:pt x="4915" y="4758"/>
                    <a:pt x="4915" y="4286"/>
                  </a:cubicBezTo>
                  <a:cubicBezTo>
                    <a:pt x="4915" y="3813"/>
                    <a:pt x="5073" y="3435"/>
                    <a:pt x="5388" y="3120"/>
                  </a:cubicBezTo>
                  <a:cubicBezTo>
                    <a:pt x="5703" y="2805"/>
                    <a:pt x="6128" y="2647"/>
                    <a:pt x="6554" y="2647"/>
                  </a:cubicBezTo>
                  <a:close/>
                  <a:moveTo>
                    <a:pt x="2175" y="6901"/>
                  </a:moveTo>
                  <a:lnTo>
                    <a:pt x="4065" y="8791"/>
                  </a:lnTo>
                  <a:lnTo>
                    <a:pt x="3592" y="9484"/>
                  </a:lnTo>
                  <a:lnTo>
                    <a:pt x="1418" y="7342"/>
                  </a:lnTo>
                  <a:lnTo>
                    <a:pt x="2175" y="6901"/>
                  </a:lnTo>
                  <a:close/>
                  <a:moveTo>
                    <a:pt x="6907" y="1"/>
                  </a:moveTo>
                  <a:cubicBezTo>
                    <a:pt x="6851" y="1"/>
                    <a:pt x="6795" y="11"/>
                    <a:pt x="6743" y="33"/>
                  </a:cubicBezTo>
                  <a:cubicBezTo>
                    <a:pt x="5546" y="663"/>
                    <a:pt x="4474" y="1576"/>
                    <a:pt x="3655" y="2616"/>
                  </a:cubicBezTo>
                  <a:cubicBezTo>
                    <a:pt x="3025" y="3341"/>
                    <a:pt x="2553" y="4223"/>
                    <a:pt x="2175" y="5136"/>
                  </a:cubicBezTo>
                  <a:cubicBezTo>
                    <a:pt x="2048" y="5451"/>
                    <a:pt x="1922" y="5766"/>
                    <a:pt x="1859" y="6050"/>
                  </a:cubicBezTo>
                  <a:lnTo>
                    <a:pt x="505" y="6838"/>
                  </a:lnTo>
                  <a:cubicBezTo>
                    <a:pt x="379" y="6932"/>
                    <a:pt x="316" y="7058"/>
                    <a:pt x="316" y="7184"/>
                  </a:cubicBezTo>
                  <a:cubicBezTo>
                    <a:pt x="316" y="7279"/>
                    <a:pt x="347" y="7405"/>
                    <a:pt x="442" y="7531"/>
                  </a:cubicBezTo>
                  <a:lnTo>
                    <a:pt x="1072" y="8161"/>
                  </a:lnTo>
                  <a:cubicBezTo>
                    <a:pt x="631" y="8696"/>
                    <a:pt x="1" y="9673"/>
                    <a:pt x="1" y="10272"/>
                  </a:cubicBezTo>
                  <a:cubicBezTo>
                    <a:pt x="1" y="10524"/>
                    <a:pt x="64" y="10681"/>
                    <a:pt x="158" y="10744"/>
                  </a:cubicBezTo>
                  <a:cubicBezTo>
                    <a:pt x="221" y="10839"/>
                    <a:pt x="379" y="10902"/>
                    <a:pt x="631" y="10902"/>
                  </a:cubicBezTo>
                  <a:cubicBezTo>
                    <a:pt x="1229" y="10902"/>
                    <a:pt x="2238" y="10240"/>
                    <a:pt x="2742" y="9830"/>
                  </a:cubicBezTo>
                  <a:lnTo>
                    <a:pt x="3372" y="10461"/>
                  </a:lnTo>
                  <a:cubicBezTo>
                    <a:pt x="3466" y="10555"/>
                    <a:pt x="3592" y="10587"/>
                    <a:pt x="3655" y="10587"/>
                  </a:cubicBezTo>
                  <a:lnTo>
                    <a:pt x="3687" y="10587"/>
                  </a:lnTo>
                  <a:cubicBezTo>
                    <a:pt x="3813" y="10587"/>
                    <a:pt x="3939" y="10524"/>
                    <a:pt x="4002" y="10398"/>
                  </a:cubicBezTo>
                  <a:lnTo>
                    <a:pt x="4789" y="9074"/>
                  </a:lnTo>
                  <a:cubicBezTo>
                    <a:pt x="5104" y="8980"/>
                    <a:pt x="5420" y="8854"/>
                    <a:pt x="5735" y="8759"/>
                  </a:cubicBezTo>
                  <a:cubicBezTo>
                    <a:pt x="6648" y="8381"/>
                    <a:pt x="7530" y="7877"/>
                    <a:pt x="8255" y="7279"/>
                  </a:cubicBezTo>
                  <a:cubicBezTo>
                    <a:pt x="9295" y="6459"/>
                    <a:pt x="10208" y="5388"/>
                    <a:pt x="10838" y="4223"/>
                  </a:cubicBezTo>
                  <a:cubicBezTo>
                    <a:pt x="10901" y="4065"/>
                    <a:pt x="10870" y="3876"/>
                    <a:pt x="10744" y="3750"/>
                  </a:cubicBezTo>
                  <a:lnTo>
                    <a:pt x="7215" y="127"/>
                  </a:lnTo>
                  <a:cubicBezTo>
                    <a:pt x="7131" y="43"/>
                    <a:pt x="7019" y="1"/>
                    <a:pt x="6907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655;p54"/>
            <p:cNvSpPr/>
            <p:nvPr/>
          </p:nvSpPr>
          <p:spPr>
            <a:xfrm>
              <a:off x="-64568375" y="3361050"/>
              <a:ext cx="104775" cy="105675"/>
            </a:xfrm>
            <a:custGeom>
              <a:avLst/>
              <a:gdLst/>
              <a:ahLst/>
              <a:cxnLst/>
              <a:rect l="l" t="t" r="r" b="b"/>
              <a:pathLst>
                <a:path w="4191" h="4227" extrusionOk="0">
                  <a:moveTo>
                    <a:pt x="2941" y="1"/>
                  </a:moveTo>
                  <a:cubicBezTo>
                    <a:pt x="2906" y="1"/>
                    <a:pt x="2871" y="2"/>
                    <a:pt x="2836" y="5"/>
                  </a:cubicBezTo>
                  <a:cubicBezTo>
                    <a:pt x="1828" y="100"/>
                    <a:pt x="883" y="320"/>
                    <a:pt x="0" y="667"/>
                  </a:cubicBezTo>
                  <a:lnTo>
                    <a:pt x="3529" y="4227"/>
                  </a:lnTo>
                  <a:cubicBezTo>
                    <a:pt x="3876" y="3313"/>
                    <a:pt x="4128" y="2368"/>
                    <a:pt x="4191" y="1392"/>
                  </a:cubicBezTo>
                  <a:cubicBezTo>
                    <a:pt x="4191" y="982"/>
                    <a:pt x="4033" y="635"/>
                    <a:pt x="3812" y="352"/>
                  </a:cubicBezTo>
                  <a:cubicBezTo>
                    <a:pt x="3558" y="125"/>
                    <a:pt x="3252" y="1"/>
                    <a:pt x="2941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656;p54"/>
            <p:cNvSpPr/>
            <p:nvPr/>
          </p:nvSpPr>
          <p:spPr>
            <a:xfrm>
              <a:off x="-64645575" y="3596675"/>
              <a:ext cx="85100" cy="79575"/>
            </a:xfrm>
            <a:custGeom>
              <a:avLst/>
              <a:gdLst/>
              <a:ahLst/>
              <a:cxnLst/>
              <a:rect l="l" t="t" r="r" b="b"/>
              <a:pathLst>
                <a:path w="3404" h="3183" extrusionOk="0">
                  <a:moveTo>
                    <a:pt x="3403" y="0"/>
                  </a:moveTo>
                  <a:lnTo>
                    <a:pt x="3403" y="0"/>
                  </a:lnTo>
                  <a:cubicBezTo>
                    <a:pt x="2710" y="473"/>
                    <a:pt x="2017" y="819"/>
                    <a:pt x="1261" y="1134"/>
                  </a:cubicBezTo>
                  <a:cubicBezTo>
                    <a:pt x="1041" y="1292"/>
                    <a:pt x="726" y="1386"/>
                    <a:pt x="442" y="1449"/>
                  </a:cubicBezTo>
                  <a:cubicBezTo>
                    <a:pt x="347" y="1859"/>
                    <a:pt x="253" y="2237"/>
                    <a:pt x="95" y="2584"/>
                  </a:cubicBezTo>
                  <a:cubicBezTo>
                    <a:pt x="1" y="2741"/>
                    <a:pt x="32" y="2930"/>
                    <a:pt x="158" y="3056"/>
                  </a:cubicBezTo>
                  <a:cubicBezTo>
                    <a:pt x="253" y="3151"/>
                    <a:pt x="347" y="3182"/>
                    <a:pt x="442" y="3182"/>
                  </a:cubicBezTo>
                  <a:cubicBezTo>
                    <a:pt x="505" y="3182"/>
                    <a:pt x="568" y="3182"/>
                    <a:pt x="600" y="3151"/>
                  </a:cubicBezTo>
                  <a:cubicBezTo>
                    <a:pt x="1135" y="2867"/>
                    <a:pt x="1671" y="2521"/>
                    <a:pt x="2080" y="2080"/>
                  </a:cubicBezTo>
                  <a:cubicBezTo>
                    <a:pt x="2679" y="1481"/>
                    <a:pt x="3151" y="756"/>
                    <a:pt x="3403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657;p54"/>
            <p:cNvSpPr/>
            <p:nvPr/>
          </p:nvSpPr>
          <p:spPr>
            <a:xfrm>
              <a:off x="-64781025" y="3456475"/>
              <a:ext cx="80350" cy="85075"/>
            </a:xfrm>
            <a:custGeom>
              <a:avLst/>
              <a:gdLst/>
              <a:ahLst/>
              <a:cxnLst/>
              <a:rect l="l" t="t" r="r" b="b"/>
              <a:pathLst>
                <a:path w="3214" h="3403" extrusionOk="0">
                  <a:moveTo>
                    <a:pt x="3214" y="0"/>
                  </a:moveTo>
                  <a:cubicBezTo>
                    <a:pt x="2426" y="252"/>
                    <a:pt x="1733" y="725"/>
                    <a:pt x="1134" y="1324"/>
                  </a:cubicBezTo>
                  <a:cubicBezTo>
                    <a:pt x="693" y="1733"/>
                    <a:pt x="347" y="2269"/>
                    <a:pt x="63" y="2804"/>
                  </a:cubicBezTo>
                  <a:cubicBezTo>
                    <a:pt x="0" y="2962"/>
                    <a:pt x="32" y="3151"/>
                    <a:pt x="158" y="3277"/>
                  </a:cubicBezTo>
                  <a:cubicBezTo>
                    <a:pt x="221" y="3371"/>
                    <a:pt x="347" y="3403"/>
                    <a:pt x="410" y="3403"/>
                  </a:cubicBezTo>
                  <a:cubicBezTo>
                    <a:pt x="504" y="3403"/>
                    <a:pt x="536" y="3403"/>
                    <a:pt x="630" y="3371"/>
                  </a:cubicBezTo>
                  <a:cubicBezTo>
                    <a:pt x="977" y="3214"/>
                    <a:pt x="1355" y="3088"/>
                    <a:pt x="1764" y="2993"/>
                  </a:cubicBezTo>
                  <a:cubicBezTo>
                    <a:pt x="1827" y="2678"/>
                    <a:pt x="1953" y="2426"/>
                    <a:pt x="2079" y="2143"/>
                  </a:cubicBezTo>
                  <a:cubicBezTo>
                    <a:pt x="2394" y="1387"/>
                    <a:pt x="2741" y="694"/>
                    <a:pt x="3214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670734" y="3959081"/>
            <a:ext cx="394679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tx1"/>
                </a:solidFill>
                <a:latin typeface="Source Sans Pro" panose="020B0604020202020204" charset="0"/>
              </a:rPr>
              <a:t>Đề</a:t>
            </a:r>
            <a:r>
              <a:rPr lang="en-US" sz="1600" b="1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Source Sans Pro" panose="020B0604020202020204" charset="0"/>
              </a:rPr>
              <a:t>xuất</a:t>
            </a:r>
            <a:r>
              <a:rPr lang="en-US" sz="1600" b="1" dirty="0">
                <a:solidFill>
                  <a:schemeClr val="tx1"/>
                </a:solidFill>
                <a:latin typeface="Source Sans Pro" panose="020B0604020202020204" charset="0"/>
              </a:rPr>
              <a:t>: </a:t>
            </a:r>
            <a:r>
              <a:rPr lang="en-US" sz="1600" b="1" dirty="0" err="1">
                <a:solidFill>
                  <a:schemeClr val="tx1"/>
                </a:solidFill>
                <a:latin typeface="Source Sans Pro" panose="020B0604020202020204" charset="0"/>
              </a:rPr>
              <a:t>xác</a:t>
            </a:r>
            <a:r>
              <a:rPr lang="en-US" sz="1600" b="1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Source Sans Pro" panose="020B0604020202020204" charset="0"/>
              </a:rPr>
              <a:t>thực</a:t>
            </a:r>
            <a:r>
              <a:rPr lang="en-US" sz="1600" b="1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Source Sans Pro" panose="020B0604020202020204" charset="0"/>
              </a:rPr>
              <a:t>bằng</a:t>
            </a:r>
            <a:r>
              <a:rPr lang="en-US" sz="1600" b="1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Source Sans Pro" panose="020B0604020202020204" charset="0"/>
              </a:rPr>
              <a:t>mã</a:t>
            </a:r>
            <a:r>
              <a:rPr lang="en-US" sz="1600" b="1" dirty="0">
                <a:solidFill>
                  <a:schemeClr val="tx1"/>
                </a:solidFill>
                <a:latin typeface="Source Sans Pro" panose="020B0604020202020204" charset="0"/>
              </a:rPr>
              <a:t> OTP </a:t>
            </a:r>
            <a:r>
              <a:rPr lang="en-US" sz="1600" b="1" dirty="0" err="1">
                <a:solidFill>
                  <a:schemeClr val="tx1"/>
                </a:solidFill>
                <a:latin typeface="Source Sans Pro" panose="020B0604020202020204" charset="0"/>
              </a:rPr>
              <a:t>thông</a:t>
            </a:r>
            <a:r>
              <a:rPr lang="en-US" sz="1600" b="1" dirty="0">
                <a:solidFill>
                  <a:schemeClr val="tx1"/>
                </a:solidFill>
                <a:latin typeface="Source Sans Pro" panose="020B0604020202020204" charset="0"/>
              </a:rPr>
              <a:t> qua </a:t>
            </a:r>
            <a:r>
              <a:rPr lang="en-US" sz="1600" b="1" dirty="0" err="1">
                <a:solidFill>
                  <a:schemeClr val="tx1"/>
                </a:solidFill>
                <a:latin typeface="Source Sans Pro" panose="020B0604020202020204" charset="0"/>
              </a:rPr>
              <a:t>phần</a:t>
            </a:r>
            <a:r>
              <a:rPr lang="en-US" sz="1600" b="1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Source Sans Pro" panose="020B0604020202020204" charset="0"/>
              </a:rPr>
              <a:t>mềm</a:t>
            </a:r>
            <a:r>
              <a:rPr lang="en-US" sz="1600" b="1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Source Sans Pro" panose="020B0604020202020204" charset="0"/>
              </a:rPr>
              <a:t>LinOTP</a:t>
            </a:r>
            <a:endParaRPr lang="en-US" sz="1600" b="1" dirty="0">
              <a:solidFill>
                <a:schemeClr val="tx1"/>
              </a:solidFill>
              <a:latin typeface="Source Sans Pro" panose="020B0604020202020204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05629" y="3199550"/>
            <a:ext cx="40645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Vì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thế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,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cần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phải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có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giải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pháp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để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xác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thực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giữa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2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bên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trước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khi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thực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hiện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giao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Source Sans Pro" panose="020B0604020202020204" charset="0"/>
              </a:rPr>
              <a:t>dịch</a:t>
            </a:r>
            <a:r>
              <a:rPr lang="en-US" sz="1500" dirty="0">
                <a:solidFill>
                  <a:schemeClr val="tx1"/>
                </a:solidFill>
                <a:latin typeface="Source Sans Pro" panose="020B0604020202020204" charset="0"/>
              </a:rPr>
              <a:t>.</a:t>
            </a:r>
            <a:endParaRPr 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1" name="Google Shape;961;p36"/>
          <p:cNvGrpSpPr/>
          <p:nvPr/>
        </p:nvGrpSpPr>
        <p:grpSpPr>
          <a:xfrm>
            <a:off x="592752" y="2145759"/>
            <a:ext cx="289868" cy="852000"/>
            <a:chOff x="456616" y="2161476"/>
            <a:chExt cx="289868" cy="852000"/>
          </a:xfrm>
        </p:grpSpPr>
        <p:sp>
          <p:nvSpPr>
            <p:cNvPr id="962" name="Google Shape;962;p36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6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6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6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6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7" name="Google Shape;967;p36"/>
          <p:cNvGrpSpPr/>
          <p:nvPr/>
        </p:nvGrpSpPr>
        <p:grpSpPr>
          <a:xfrm>
            <a:off x="3778284" y="2145759"/>
            <a:ext cx="289868" cy="852000"/>
            <a:chOff x="456616" y="2161476"/>
            <a:chExt cx="289868" cy="852000"/>
          </a:xfrm>
        </p:grpSpPr>
        <p:sp>
          <p:nvSpPr>
            <p:cNvPr id="968" name="Google Shape;968;p36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6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6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6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6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3" name="Google Shape;973;p36"/>
          <p:cNvGrpSpPr/>
          <p:nvPr/>
        </p:nvGrpSpPr>
        <p:grpSpPr>
          <a:xfrm rot="5400000">
            <a:off x="2230150" y="586105"/>
            <a:ext cx="289868" cy="852000"/>
            <a:chOff x="456616" y="2161476"/>
            <a:chExt cx="289868" cy="852000"/>
          </a:xfrm>
        </p:grpSpPr>
        <p:sp>
          <p:nvSpPr>
            <p:cNvPr id="974" name="Google Shape;974;p36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6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6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6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6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9" name="Google Shape;979;p36"/>
          <p:cNvGrpSpPr/>
          <p:nvPr/>
        </p:nvGrpSpPr>
        <p:grpSpPr>
          <a:xfrm rot="5400000">
            <a:off x="2174552" y="3674791"/>
            <a:ext cx="289868" cy="852000"/>
            <a:chOff x="456616" y="2161476"/>
            <a:chExt cx="289868" cy="852000"/>
          </a:xfrm>
        </p:grpSpPr>
        <p:sp>
          <p:nvSpPr>
            <p:cNvPr id="980" name="Google Shape;980;p36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6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6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6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6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/>
          <p:cNvSpPr/>
          <p:nvPr/>
        </p:nvSpPr>
        <p:spPr>
          <a:xfrm>
            <a:off x="4155955" y="3178981"/>
            <a:ext cx="433491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l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vi-VN" sz="1300" b="0" i="0" dirty="0">
                <a:solidFill>
                  <a:schemeClr val="tx1"/>
                </a:solidFill>
                <a:effectLst/>
                <a:latin typeface="Source Sans Pro" panose="020B0604020202020204" charset="0"/>
              </a:rPr>
              <a:t>Nếu vô tình để lộ mã OTP cũ cùng với mật khẩu tài khoản ngân hàng thì kẻ trộm cũng không thể lấy tiền của bạn.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B6CCE4-850C-439B-A112-E2B6412AA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184" y="1477345"/>
            <a:ext cx="2741797" cy="21042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711437-04F9-4A8A-ACD3-474D23C80110}"/>
              </a:ext>
            </a:extLst>
          </p:cNvPr>
          <p:cNvSpPr txBox="1"/>
          <p:nvPr/>
        </p:nvSpPr>
        <p:spPr>
          <a:xfrm>
            <a:off x="4650904" y="604449"/>
            <a:ext cx="2849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tx1"/>
                </a:solidFill>
                <a:latin typeface="Source Sans Pro" panose="020B0604020202020204" charset="0"/>
              </a:rPr>
              <a:t>Lợi</a:t>
            </a:r>
            <a:r>
              <a:rPr lang="en-US" sz="2400" b="1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Source Sans Pro" panose="020B0604020202020204" charset="0"/>
              </a:rPr>
              <a:t>ích</a:t>
            </a:r>
            <a:r>
              <a:rPr lang="en-US" sz="2400" b="1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Source Sans Pro" panose="020B0604020202020204" charset="0"/>
              </a:rPr>
              <a:t>của</a:t>
            </a:r>
            <a:r>
              <a:rPr lang="en-US" sz="2400" b="1" dirty="0">
                <a:solidFill>
                  <a:schemeClr val="tx1"/>
                </a:solidFill>
                <a:latin typeface="Source Sans Pro" panose="020B0604020202020204" charset="0"/>
              </a:rPr>
              <a:t> OTP</a:t>
            </a:r>
          </a:p>
        </p:txBody>
      </p:sp>
      <p:sp>
        <p:nvSpPr>
          <p:cNvPr id="29" name="Google Shape;7380;p55"/>
          <p:cNvSpPr/>
          <p:nvPr/>
        </p:nvSpPr>
        <p:spPr>
          <a:xfrm>
            <a:off x="4157924" y="658460"/>
            <a:ext cx="354586" cy="353645"/>
          </a:xfrm>
          <a:custGeom>
            <a:avLst/>
            <a:gdLst/>
            <a:ahLst/>
            <a:cxnLst/>
            <a:rect l="l" t="t" r="r" b="b"/>
            <a:pathLst>
              <a:path w="11689" h="11658" extrusionOk="0">
                <a:moveTo>
                  <a:pt x="5829" y="2458"/>
                </a:moveTo>
                <a:cubicBezTo>
                  <a:pt x="6207" y="2458"/>
                  <a:pt x="6491" y="2773"/>
                  <a:pt x="6491" y="3120"/>
                </a:cubicBezTo>
                <a:cubicBezTo>
                  <a:pt x="6522" y="3466"/>
                  <a:pt x="6207" y="3781"/>
                  <a:pt x="5829" y="3781"/>
                </a:cubicBezTo>
                <a:cubicBezTo>
                  <a:pt x="5419" y="3781"/>
                  <a:pt x="5136" y="3466"/>
                  <a:pt x="5136" y="3120"/>
                </a:cubicBezTo>
                <a:cubicBezTo>
                  <a:pt x="5136" y="2742"/>
                  <a:pt x="5482" y="2458"/>
                  <a:pt x="5829" y="2458"/>
                </a:cubicBezTo>
                <a:close/>
                <a:moveTo>
                  <a:pt x="5860" y="4474"/>
                </a:moveTo>
                <a:cubicBezTo>
                  <a:pt x="6238" y="4474"/>
                  <a:pt x="6522" y="4789"/>
                  <a:pt x="6522" y="5136"/>
                </a:cubicBezTo>
                <a:lnTo>
                  <a:pt x="6522" y="8570"/>
                </a:lnTo>
                <a:cubicBezTo>
                  <a:pt x="6522" y="8948"/>
                  <a:pt x="6207" y="9232"/>
                  <a:pt x="5860" y="9232"/>
                </a:cubicBezTo>
                <a:cubicBezTo>
                  <a:pt x="5451" y="9232"/>
                  <a:pt x="5199" y="8917"/>
                  <a:pt x="5199" y="8570"/>
                </a:cubicBezTo>
                <a:lnTo>
                  <a:pt x="5199" y="5136"/>
                </a:lnTo>
                <a:cubicBezTo>
                  <a:pt x="5199" y="4726"/>
                  <a:pt x="5514" y="4474"/>
                  <a:pt x="5860" y="4474"/>
                </a:cubicBezTo>
                <a:close/>
                <a:moveTo>
                  <a:pt x="5829" y="1"/>
                </a:moveTo>
                <a:cubicBezTo>
                  <a:pt x="2615" y="1"/>
                  <a:pt x="0" y="2647"/>
                  <a:pt x="0" y="5829"/>
                </a:cubicBezTo>
                <a:cubicBezTo>
                  <a:pt x="0" y="9043"/>
                  <a:pt x="2615" y="11657"/>
                  <a:pt x="5829" y="11657"/>
                </a:cubicBezTo>
                <a:cubicBezTo>
                  <a:pt x="9011" y="11657"/>
                  <a:pt x="11657" y="9043"/>
                  <a:pt x="11657" y="5829"/>
                </a:cubicBezTo>
                <a:cubicBezTo>
                  <a:pt x="11689" y="2647"/>
                  <a:pt x="9042" y="1"/>
                  <a:pt x="5829" y="1"/>
                </a:cubicBezTo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4157925" y="1263303"/>
            <a:ext cx="4332942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vi-VN" sz="1300" dirty="0">
                <a:solidFill>
                  <a:schemeClr val="tx1"/>
                </a:solidFill>
                <a:latin typeface="Source Sans Pro" panose="020B0604020202020204" charset="0"/>
              </a:rPr>
              <a:t>Tăng tính bảo mật, đảm bảo an toàn cho các giao dịch của khách hàng khi sử dụng dịch vụ ngân hàng điện tử hoặc thanh toán online.</a:t>
            </a:r>
          </a:p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157924" y="1925022"/>
            <a:ext cx="4243170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l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vi-VN" sz="1300" b="0" i="0" dirty="0">
                <a:solidFill>
                  <a:schemeClr val="tx1"/>
                </a:solidFill>
                <a:effectLst/>
                <a:latin typeface="Source Sans Pro" panose="020B0604020202020204" charset="0"/>
              </a:rPr>
              <a:t>Được dùng làm bảo mật 2 lớp trong các giao dịch xác minh đăng nhập, đặc biệt là giao dịch với tài khoản ngân hàng hoặc ví điện tử,…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157924" y="2617519"/>
            <a:ext cx="424317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l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vi-VN" sz="1300" b="0" i="0" dirty="0">
                <a:solidFill>
                  <a:schemeClr val="tx1"/>
                </a:solidFill>
                <a:effectLst/>
                <a:latin typeface="Source Sans Pro" panose="020B0604020202020204" charset="0"/>
              </a:rPr>
              <a:t>OTP code giúp ngăn chặn, giảm thiểu những rủi ro bị tấn công khi mật khẩu bị lộ hoặc hacker xâm nhập.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157924" y="3740444"/>
            <a:ext cx="4334912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l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vi-VN" sz="1300" b="0" i="0" dirty="0">
                <a:solidFill>
                  <a:schemeClr val="tx1"/>
                </a:solidFill>
                <a:effectLst/>
                <a:latin typeface="Source Sans Pro" panose="020B0604020202020204" charset="0"/>
              </a:rPr>
              <a:t>Mã OTP ra đời đã làm giảm đáng kể nguy cơ khách hàng bị mất tiền bởi những tội phạm công nghệ cao hiện nay.</a:t>
            </a:r>
          </a:p>
          <a:p>
            <a:pPr marL="171450" indent="-171450"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300" dirty="0">
              <a:solidFill>
                <a:schemeClr val="tx1"/>
              </a:solidFill>
              <a:latin typeface="Source Sans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82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32" grpId="0"/>
      <p:bldP spid="33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1" name="Google Shape;961;p36"/>
          <p:cNvGrpSpPr/>
          <p:nvPr/>
        </p:nvGrpSpPr>
        <p:grpSpPr>
          <a:xfrm>
            <a:off x="544061" y="2145759"/>
            <a:ext cx="289868" cy="852000"/>
            <a:chOff x="456616" y="2161476"/>
            <a:chExt cx="289868" cy="852000"/>
          </a:xfrm>
        </p:grpSpPr>
        <p:sp>
          <p:nvSpPr>
            <p:cNvPr id="962" name="Google Shape;962;p36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6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6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6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6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7" name="Google Shape;967;p36"/>
          <p:cNvGrpSpPr/>
          <p:nvPr/>
        </p:nvGrpSpPr>
        <p:grpSpPr>
          <a:xfrm>
            <a:off x="3770961" y="2145759"/>
            <a:ext cx="289868" cy="852000"/>
            <a:chOff x="456616" y="2161476"/>
            <a:chExt cx="289868" cy="852000"/>
          </a:xfrm>
        </p:grpSpPr>
        <p:sp>
          <p:nvSpPr>
            <p:cNvPr id="968" name="Google Shape;968;p36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6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6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6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6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3" name="Google Shape;973;p36"/>
          <p:cNvGrpSpPr/>
          <p:nvPr/>
        </p:nvGrpSpPr>
        <p:grpSpPr>
          <a:xfrm rot="5400000">
            <a:off x="2230150" y="586105"/>
            <a:ext cx="289868" cy="852000"/>
            <a:chOff x="456616" y="2161476"/>
            <a:chExt cx="289868" cy="852000"/>
          </a:xfrm>
        </p:grpSpPr>
        <p:sp>
          <p:nvSpPr>
            <p:cNvPr id="974" name="Google Shape;974;p36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6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6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6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6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9" name="Google Shape;979;p36"/>
          <p:cNvGrpSpPr/>
          <p:nvPr/>
        </p:nvGrpSpPr>
        <p:grpSpPr>
          <a:xfrm rot="5400000">
            <a:off x="2174552" y="3674791"/>
            <a:ext cx="289868" cy="852000"/>
            <a:chOff x="456616" y="2161476"/>
            <a:chExt cx="289868" cy="852000"/>
          </a:xfrm>
        </p:grpSpPr>
        <p:sp>
          <p:nvSpPr>
            <p:cNvPr id="980" name="Google Shape;980;p36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6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6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6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6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/>
          <p:cNvSpPr/>
          <p:nvPr/>
        </p:nvSpPr>
        <p:spPr>
          <a:xfrm>
            <a:off x="4459650" y="1269645"/>
            <a:ext cx="433798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Hiện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 nay, </a:t>
            </a:r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doanh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nghiệp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có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chuỗi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 chi </a:t>
            </a:r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nhánh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cửa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hàng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ngày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càng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trở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nên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phổ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biến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Nên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để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kiểm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soát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quản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lí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tận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dụng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tốt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nguồn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tài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nguyên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nhiều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doanh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nghiệp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đã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triển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khai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giải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pháp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phần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mềm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quản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lí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nguồn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tài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nguyên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có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khả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năng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hổ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trợ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truy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cập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truy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xuất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thông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 tin </a:t>
            </a:r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từ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xa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93023" y="446773"/>
            <a:ext cx="3014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tx1"/>
                </a:solidFill>
                <a:latin typeface="Source Sans Pro" panose="020B0604020202020204" charset="0"/>
              </a:rPr>
              <a:t>Đặt</a:t>
            </a:r>
            <a:r>
              <a:rPr lang="en-US" sz="2400" b="1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Source Sans Pro" panose="020B0604020202020204" charset="0"/>
              </a:rPr>
              <a:t>Vấn</a:t>
            </a:r>
            <a:r>
              <a:rPr lang="en-US" sz="2400" b="1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Source Sans Pro" panose="020B0604020202020204" charset="0"/>
              </a:rPr>
              <a:t>đề</a:t>
            </a:r>
            <a:endParaRPr lang="en-US" sz="2400" b="1" dirty="0">
              <a:solidFill>
                <a:schemeClr val="tx1"/>
              </a:solidFill>
              <a:latin typeface="Source Sans Pro" panose="020B0604020202020204" charset="0"/>
            </a:endParaRPr>
          </a:p>
        </p:txBody>
      </p:sp>
      <p:grpSp>
        <p:nvGrpSpPr>
          <p:cNvPr id="29" name="Google Shape;5967;p52"/>
          <p:cNvGrpSpPr/>
          <p:nvPr/>
        </p:nvGrpSpPr>
        <p:grpSpPr>
          <a:xfrm>
            <a:off x="4459650" y="521368"/>
            <a:ext cx="342580" cy="339271"/>
            <a:chOff x="5049725" y="1435050"/>
            <a:chExt cx="486550" cy="481850"/>
          </a:xfrm>
        </p:grpSpPr>
        <p:sp>
          <p:nvSpPr>
            <p:cNvPr id="30" name="Google Shape;5968;p52"/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" name="Google Shape;5969;p52"/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" name="Google Shape;5970;p52"/>
            <p:cNvSpPr/>
            <p:nvPr/>
          </p:nvSpPr>
          <p:spPr>
            <a:xfrm>
              <a:off x="5049725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" name="Google Shape;5971;p52"/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459650" y="2585004"/>
            <a:ext cx="40830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Tuy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nhiên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việc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truy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xuất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cơ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sở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dữ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liệu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từ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xa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luôn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đòi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hỏi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cao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về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vấn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đề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 an </a:t>
            </a:r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toàn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bảo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mật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Để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giải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quyết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vấn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đề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này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nhiều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doanh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nghiệp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đã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chọn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giải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giáp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 Virtual Private Network (VPN) </a:t>
            </a:r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với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nhiều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cấp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độ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bảo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mật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trang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thiết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bị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dễ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tìm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Sans Pro" panose="020B0604020202020204" charset="0"/>
              </a:rPr>
              <a:t>mua</a:t>
            </a:r>
            <a:r>
              <a:rPr lang="en-US" dirty="0">
                <a:solidFill>
                  <a:schemeClr val="tx1"/>
                </a:solidFill>
                <a:latin typeface="Source Sans Pro" panose="020B0604020202020204" charset="0"/>
              </a:rPr>
              <a:t>.</a:t>
            </a:r>
          </a:p>
        </p:txBody>
      </p:sp>
      <p:grpSp>
        <p:nvGrpSpPr>
          <p:cNvPr id="35" name="Google Shape;6653;p54"/>
          <p:cNvGrpSpPr/>
          <p:nvPr/>
        </p:nvGrpSpPr>
        <p:grpSpPr>
          <a:xfrm rot="2583657">
            <a:off x="3739587" y="4032117"/>
            <a:ext cx="367261" cy="364686"/>
            <a:chOff x="-64781025" y="3361050"/>
            <a:chExt cx="317425" cy="315200"/>
          </a:xfrm>
        </p:grpSpPr>
        <p:sp>
          <p:nvSpPr>
            <p:cNvPr id="36" name="Google Shape;6654;p54"/>
            <p:cNvSpPr/>
            <p:nvPr/>
          </p:nvSpPr>
          <p:spPr>
            <a:xfrm>
              <a:off x="-64764500" y="3388725"/>
              <a:ext cx="272550" cy="272550"/>
            </a:xfrm>
            <a:custGeom>
              <a:avLst/>
              <a:gdLst/>
              <a:ahLst/>
              <a:cxnLst/>
              <a:rect l="l" t="t" r="r" b="b"/>
              <a:pathLst>
                <a:path w="10902" h="10902" extrusionOk="0">
                  <a:moveTo>
                    <a:pt x="6554" y="2647"/>
                  </a:moveTo>
                  <a:cubicBezTo>
                    <a:pt x="6979" y="2647"/>
                    <a:pt x="7404" y="2805"/>
                    <a:pt x="7719" y="3120"/>
                  </a:cubicBezTo>
                  <a:cubicBezTo>
                    <a:pt x="8381" y="3782"/>
                    <a:pt x="8381" y="4821"/>
                    <a:pt x="7751" y="5483"/>
                  </a:cubicBezTo>
                  <a:cubicBezTo>
                    <a:pt x="7436" y="5798"/>
                    <a:pt x="7058" y="5955"/>
                    <a:pt x="6585" y="5955"/>
                  </a:cubicBezTo>
                  <a:cubicBezTo>
                    <a:pt x="6144" y="5955"/>
                    <a:pt x="5703" y="5798"/>
                    <a:pt x="5388" y="5483"/>
                  </a:cubicBezTo>
                  <a:cubicBezTo>
                    <a:pt x="5073" y="5168"/>
                    <a:pt x="4915" y="4758"/>
                    <a:pt x="4915" y="4286"/>
                  </a:cubicBezTo>
                  <a:cubicBezTo>
                    <a:pt x="4915" y="3813"/>
                    <a:pt x="5073" y="3435"/>
                    <a:pt x="5388" y="3120"/>
                  </a:cubicBezTo>
                  <a:cubicBezTo>
                    <a:pt x="5703" y="2805"/>
                    <a:pt x="6128" y="2647"/>
                    <a:pt x="6554" y="2647"/>
                  </a:cubicBezTo>
                  <a:close/>
                  <a:moveTo>
                    <a:pt x="2175" y="6901"/>
                  </a:moveTo>
                  <a:lnTo>
                    <a:pt x="4065" y="8791"/>
                  </a:lnTo>
                  <a:lnTo>
                    <a:pt x="3592" y="9484"/>
                  </a:lnTo>
                  <a:lnTo>
                    <a:pt x="1418" y="7342"/>
                  </a:lnTo>
                  <a:lnTo>
                    <a:pt x="2175" y="6901"/>
                  </a:lnTo>
                  <a:close/>
                  <a:moveTo>
                    <a:pt x="6907" y="1"/>
                  </a:moveTo>
                  <a:cubicBezTo>
                    <a:pt x="6851" y="1"/>
                    <a:pt x="6795" y="11"/>
                    <a:pt x="6743" y="33"/>
                  </a:cubicBezTo>
                  <a:cubicBezTo>
                    <a:pt x="5546" y="663"/>
                    <a:pt x="4474" y="1576"/>
                    <a:pt x="3655" y="2616"/>
                  </a:cubicBezTo>
                  <a:cubicBezTo>
                    <a:pt x="3025" y="3341"/>
                    <a:pt x="2553" y="4223"/>
                    <a:pt x="2175" y="5136"/>
                  </a:cubicBezTo>
                  <a:cubicBezTo>
                    <a:pt x="2048" y="5451"/>
                    <a:pt x="1922" y="5766"/>
                    <a:pt x="1859" y="6050"/>
                  </a:cubicBezTo>
                  <a:lnTo>
                    <a:pt x="505" y="6838"/>
                  </a:lnTo>
                  <a:cubicBezTo>
                    <a:pt x="379" y="6932"/>
                    <a:pt x="316" y="7058"/>
                    <a:pt x="316" y="7184"/>
                  </a:cubicBezTo>
                  <a:cubicBezTo>
                    <a:pt x="316" y="7279"/>
                    <a:pt x="347" y="7405"/>
                    <a:pt x="442" y="7531"/>
                  </a:cubicBezTo>
                  <a:lnTo>
                    <a:pt x="1072" y="8161"/>
                  </a:lnTo>
                  <a:cubicBezTo>
                    <a:pt x="631" y="8696"/>
                    <a:pt x="1" y="9673"/>
                    <a:pt x="1" y="10272"/>
                  </a:cubicBezTo>
                  <a:cubicBezTo>
                    <a:pt x="1" y="10524"/>
                    <a:pt x="64" y="10681"/>
                    <a:pt x="158" y="10744"/>
                  </a:cubicBezTo>
                  <a:cubicBezTo>
                    <a:pt x="221" y="10839"/>
                    <a:pt x="379" y="10902"/>
                    <a:pt x="631" y="10902"/>
                  </a:cubicBezTo>
                  <a:cubicBezTo>
                    <a:pt x="1229" y="10902"/>
                    <a:pt x="2238" y="10240"/>
                    <a:pt x="2742" y="9830"/>
                  </a:cubicBezTo>
                  <a:lnTo>
                    <a:pt x="3372" y="10461"/>
                  </a:lnTo>
                  <a:cubicBezTo>
                    <a:pt x="3466" y="10555"/>
                    <a:pt x="3592" y="10587"/>
                    <a:pt x="3655" y="10587"/>
                  </a:cubicBezTo>
                  <a:lnTo>
                    <a:pt x="3687" y="10587"/>
                  </a:lnTo>
                  <a:cubicBezTo>
                    <a:pt x="3813" y="10587"/>
                    <a:pt x="3939" y="10524"/>
                    <a:pt x="4002" y="10398"/>
                  </a:cubicBezTo>
                  <a:lnTo>
                    <a:pt x="4789" y="9074"/>
                  </a:lnTo>
                  <a:cubicBezTo>
                    <a:pt x="5104" y="8980"/>
                    <a:pt x="5420" y="8854"/>
                    <a:pt x="5735" y="8759"/>
                  </a:cubicBezTo>
                  <a:cubicBezTo>
                    <a:pt x="6648" y="8381"/>
                    <a:pt x="7530" y="7877"/>
                    <a:pt x="8255" y="7279"/>
                  </a:cubicBezTo>
                  <a:cubicBezTo>
                    <a:pt x="9295" y="6459"/>
                    <a:pt x="10208" y="5388"/>
                    <a:pt x="10838" y="4223"/>
                  </a:cubicBezTo>
                  <a:cubicBezTo>
                    <a:pt x="10901" y="4065"/>
                    <a:pt x="10870" y="3876"/>
                    <a:pt x="10744" y="3750"/>
                  </a:cubicBezTo>
                  <a:lnTo>
                    <a:pt x="7215" y="127"/>
                  </a:lnTo>
                  <a:cubicBezTo>
                    <a:pt x="7131" y="43"/>
                    <a:pt x="7019" y="1"/>
                    <a:pt x="6907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655;p54"/>
            <p:cNvSpPr/>
            <p:nvPr/>
          </p:nvSpPr>
          <p:spPr>
            <a:xfrm>
              <a:off x="-64568375" y="3361050"/>
              <a:ext cx="104775" cy="105675"/>
            </a:xfrm>
            <a:custGeom>
              <a:avLst/>
              <a:gdLst/>
              <a:ahLst/>
              <a:cxnLst/>
              <a:rect l="l" t="t" r="r" b="b"/>
              <a:pathLst>
                <a:path w="4191" h="4227" extrusionOk="0">
                  <a:moveTo>
                    <a:pt x="2941" y="1"/>
                  </a:moveTo>
                  <a:cubicBezTo>
                    <a:pt x="2906" y="1"/>
                    <a:pt x="2871" y="2"/>
                    <a:pt x="2836" y="5"/>
                  </a:cubicBezTo>
                  <a:cubicBezTo>
                    <a:pt x="1828" y="100"/>
                    <a:pt x="883" y="320"/>
                    <a:pt x="0" y="667"/>
                  </a:cubicBezTo>
                  <a:lnTo>
                    <a:pt x="3529" y="4227"/>
                  </a:lnTo>
                  <a:cubicBezTo>
                    <a:pt x="3876" y="3313"/>
                    <a:pt x="4128" y="2368"/>
                    <a:pt x="4191" y="1392"/>
                  </a:cubicBezTo>
                  <a:cubicBezTo>
                    <a:pt x="4191" y="982"/>
                    <a:pt x="4033" y="635"/>
                    <a:pt x="3812" y="352"/>
                  </a:cubicBezTo>
                  <a:cubicBezTo>
                    <a:pt x="3558" y="125"/>
                    <a:pt x="3252" y="1"/>
                    <a:pt x="2941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656;p54"/>
            <p:cNvSpPr/>
            <p:nvPr/>
          </p:nvSpPr>
          <p:spPr>
            <a:xfrm>
              <a:off x="-64645575" y="3596675"/>
              <a:ext cx="85100" cy="79575"/>
            </a:xfrm>
            <a:custGeom>
              <a:avLst/>
              <a:gdLst/>
              <a:ahLst/>
              <a:cxnLst/>
              <a:rect l="l" t="t" r="r" b="b"/>
              <a:pathLst>
                <a:path w="3404" h="3183" extrusionOk="0">
                  <a:moveTo>
                    <a:pt x="3403" y="0"/>
                  </a:moveTo>
                  <a:lnTo>
                    <a:pt x="3403" y="0"/>
                  </a:lnTo>
                  <a:cubicBezTo>
                    <a:pt x="2710" y="473"/>
                    <a:pt x="2017" y="819"/>
                    <a:pt x="1261" y="1134"/>
                  </a:cubicBezTo>
                  <a:cubicBezTo>
                    <a:pt x="1041" y="1292"/>
                    <a:pt x="726" y="1386"/>
                    <a:pt x="442" y="1449"/>
                  </a:cubicBezTo>
                  <a:cubicBezTo>
                    <a:pt x="347" y="1859"/>
                    <a:pt x="253" y="2237"/>
                    <a:pt x="95" y="2584"/>
                  </a:cubicBezTo>
                  <a:cubicBezTo>
                    <a:pt x="1" y="2741"/>
                    <a:pt x="32" y="2930"/>
                    <a:pt x="158" y="3056"/>
                  </a:cubicBezTo>
                  <a:cubicBezTo>
                    <a:pt x="253" y="3151"/>
                    <a:pt x="347" y="3182"/>
                    <a:pt x="442" y="3182"/>
                  </a:cubicBezTo>
                  <a:cubicBezTo>
                    <a:pt x="505" y="3182"/>
                    <a:pt x="568" y="3182"/>
                    <a:pt x="600" y="3151"/>
                  </a:cubicBezTo>
                  <a:cubicBezTo>
                    <a:pt x="1135" y="2867"/>
                    <a:pt x="1671" y="2521"/>
                    <a:pt x="2080" y="2080"/>
                  </a:cubicBezTo>
                  <a:cubicBezTo>
                    <a:pt x="2679" y="1481"/>
                    <a:pt x="3151" y="756"/>
                    <a:pt x="3403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657;p54"/>
            <p:cNvSpPr/>
            <p:nvPr/>
          </p:nvSpPr>
          <p:spPr>
            <a:xfrm>
              <a:off x="-64781025" y="3456475"/>
              <a:ext cx="80350" cy="85075"/>
            </a:xfrm>
            <a:custGeom>
              <a:avLst/>
              <a:gdLst/>
              <a:ahLst/>
              <a:cxnLst/>
              <a:rect l="l" t="t" r="r" b="b"/>
              <a:pathLst>
                <a:path w="3214" h="3403" extrusionOk="0">
                  <a:moveTo>
                    <a:pt x="3214" y="0"/>
                  </a:moveTo>
                  <a:cubicBezTo>
                    <a:pt x="2426" y="252"/>
                    <a:pt x="1733" y="725"/>
                    <a:pt x="1134" y="1324"/>
                  </a:cubicBezTo>
                  <a:cubicBezTo>
                    <a:pt x="693" y="1733"/>
                    <a:pt x="347" y="2269"/>
                    <a:pt x="63" y="2804"/>
                  </a:cubicBezTo>
                  <a:cubicBezTo>
                    <a:pt x="0" y="2962"/>
                    <a:pt x="32" y="3151"/>
                    <a:pt x="158" y="3277"/>
                  </a:cubicBezTo>
                  <a:cubicBezTo>
                    <a:pt x="221" y="3371"/>
                    <a:pt x="347" y="3403"/>
                    <a:pt x="410" y="3403"/>
                  </a:cubicBezTo>
                  <a:cubicBezTo>
                    <a:pt x="504" y="3403"/>
                    <a:pt x="536" y="3403"/>
                    <a:pt x="630" y="3371"/>
                  </a:cubicBezTo>
                  <a:cubicBezTo>
                    <a:pt x="977" y="3214"/>
                    <a:pt x="1355" y="3088"/>
                    <a:pt x="1764" y="2993"/>
                  </a:cubicBezTo>
                  <a:cubicBezTo>
                    <a:pt x="1827" y="2678"/>
                    <a:pt x="1953" y="2426"/>
                    <a:pt x="2079" y="2143"/>
                  </a:cubicBezTo>
                  <a:cubicBezTo>
                    <a:pt x="2394" y="1387"/>
                    <a:pt x="2741" y="694"/>
                    <a:pt x="3214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269874" y="4067678"/>
            <a:ext cx="3965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/>
                </a:solidFill>
                <a:latin typeface="Source Sans Pro" panose="020B0604020202020204" charset="0"/>
              </a:rPr>
              <a:t>Đề</a:t>
            </a:r>
            <a:r>
              <a:rPr lang="en-US" b="1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Source Sans Pro" panose="020B0604020202020204" charset="0"/>
              </a:rPr>
              <a:t>suất</a:t>
            </a:r>
            <a:r>
              <a:rPr lang="en-US" b="1" dirty="0">
                <a:solidFill>
                  <a:schemeClr val="tx1"/>
                </a:solidFill>
                <a:latin typeface="Source Sans Pro" panose="020B0604020202020204" charset="0"/>
              </a:rPr>
              <a:t>: </a:t>
            </a:r>
            <a:r>
              <a:rPr lang="en-US" b="1" dirty="0" err="1">
                <a:solidFill>
                  <a:schemeClr val="tx1"/>
                </a:solidFill>
                <a:latin typeface="Source Sans Pro" panose="020B0604020202020204" charset="0"/>
              </a:rPr>
              <a:t>tích</a:t>
            </a:r>
            <a:r>
              <a:rPr lang="en-US" b="1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Source Sans Pro" panose="020B0604020202020204" charset="0"/>
              </a:rPr>
              <a:t>hợp</a:t>
            </a:r>
            <a:r>
              <a:rPr lang="en-US" b="1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Source Sans Pro" panose="020B0604020202020204" charset="0"/>
              </a:rPr>
              <a:t>OpenVPN</a:t>
            </a:r>
            <a:r>
              <a:rPr lang="en-US" b="1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Source Sans Pro" panose="020B0604020202020204" charset="0"/>
              </a:rPr>
              <a:t>với</a:t>
            </a:r>
            <a:r>
              <a:rPr lang="en-US" b="1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Source Sans Pro" panose="020B0604020202020204" charset="0"/>
              </a:rPr>
              <a:t>LinOTP</a:t>
            </a:r>
            <a:r>
              <a:rPr lang="en-US" b="1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Source Sans Pro" panose="020B0604020202020204" charset="0"/>
              </a:rPr>
              <a:t>để</a:t>
            </a:r>
            <a:r>
              <a:rPr lang="en-US" b="1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Source Sans Pro" panose="020B0604020202020204" charset="0"/>
              </a:rPr>
              <a:t>nhân</a:t>
            </a:r>
            <a:r>
              <a:rPr lang="en-US" b="1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Source Sans Pro" panose="020B0604020202020204" charset="0"/>
              </a:rPr>
              <a:t>đôi</a:t>
            </a:r>
            <a:r>
              <a:rPr lang="en-US" b="1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Source Sans Pro" panose="020B0604020202020204" charset="0"/>
              </a:rPr>
              <a:t>tính</a:t>
            </a:r>
            <a:r>
              <a:rPr lang="en-US" b="1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Source Sans Pro" panose="020B0604020202020204" charset="0"/>
              </a:rPr>
              <a:t>bảo</a:t>
            </a:r>
            <a:r>
              <a:rPr lang="en-US" b="1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Source Sans Pro" panose="020B0604020202020204" charset="0"/>
              </a:rPr>
              <a:t>mật</a:t>
            </a:r>
            <a:r>
              <a:rPr lang="en-US" b="1" dirty="0">
                <a:solidFill>
                  <a:schemeClr val="tx1"/>
                </a:solidFill>
                <a:latin typeface="Source Sans Pro" panose="020B0604020202020204" charset="0"/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088" y="1392428"/>
            <a:ext cx="2728305" cy="233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681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38"/>
          <p:cNvSpPr txBox="1">
            <a:spLocks noGrp="1"/>
          </p:cNvSpPr>
          <p:nvPr>
            <p:ph type="title"/>
          </p:nvPr>
        </p:nvSpPr>
        <p:spPr>
          <a:xfrm>
            <a:off x="2069866" y="2628029"/>
            <a:ext cx="5030756" cy="17094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Tổng quan về LinOTP &amp; OpenVPN</a:t>
            </a:r>
            <a:endParaRPr dirty="0"/>
          </a:p>
        </p:txBody>
      </p:sp>
      <p:sp>
        <p:nvSpPr>
          <p:cNvPr id="1008" name="Google Shape;1008;p38"/>
          <p:cNvSpPr txBox="1">
            <a:spLocks noGrp="1"/>
          </p:cNvSpPr>
          <p:nvPr>
            <p:ph type="title" idx="2"/>
          </p:nvPr>
        </p:nvSpPr>
        <p:spPr>
          <a:xfrm>
            <a:off x="3949520" y="1227960"/>
            <a:ext cx="1271447" cy="11831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1010" name="Google Shape;1010;p38"/>
          <p:cNvCxnSpPr/>
          <p:nvPr/>
        </p:nvCxnSpPr>
        <p:spPr>
          <a:xfrm>
            <a:off x="3443700" y="4310199"/>
            <a:ext cx="22566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011" name="Google Shape;1011;p38"/>
          <p:cNvGrpSpPr/>
          <p:nvPr/>
        </p:nvGrpSpPr>
        <p:grpSpPr>
          <a:xfrm>
            <a:off x="3518490" y="1380273"/>
            <a:ext cx="289868" cy="852000"/>
            <a:chOff x="456616" y="2161476"/>
            <a:chExt cx="289868" cy="852000"/>
          </a:xfrm>
        </p:grpSpPr>
        <p:sp>
          <p:nvSpPr>
            <p:cNvPr id="1012" name="Google Shape;1012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8"/>
          <p:cNvGrpSpPr/>
          <p:nvPr/>
        </p:nvGrpSpPr>
        <p:grpSpPr>
          <a:xfrm>
            <a:off x="5325572" y="1380273"/>
            <a:ext cx="289868" cy="852000"/>
            <a:chOff x="456616" y="2161476"/>
            <a:chExt cx="289868" cy="852000"/>
          </a:xfrm>
        </p:grpSpPr>
        <p:sp>
          <p:nvSpPr>
            <p:cNvPr id="1018" name="Google Shape;1018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38"/>
          <p:cNvGrpSpPr/>
          <p:nvPr/>
        </p:nvGrpSpPr>
        <p:grpSpPr>
          <a:xfrm rot="5400000">
            <a:off x="4427066" y="498842"/>
            <a:ext cx="289868" cy="852000"/>
            <a:chOff x="456616" y="2161476"/>
            <a:chExt cx="289868" cy="852000"/>
          </a:xfrm>
        </p:grpSpPr>
        <p:sp>
          <p:nvSpPr>
            <p:cNvPr id="1024" name="Google Shape;1024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38"/>
          <p:cNvGrpSpPr/>
          <p:nvPr/>
        </p:nvGrpSpPr>
        <p:grpSpPr>
          <a:xfrm rot="5400000">
            <a:off x="4427066" y="2261724"/>
            <a:ext cx="289868" cy="852000"/>
            <a:chOff x="456616" y="2161476"/>
            <a:chExt cx="289868" cy="852000"/>
          </a:xfrm>
        </p:grpSpPr>
        <p:sp>
          <p:nvSpPr>
            <p:cNvPr id="1030" name="Google Shape;1030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6316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10035;p67"/>
          <p:cNvGrpSpPr/>
          <p:nvPr/>
        </p:nvGrpSpPr>
        <p:grpSpPr>
          <a:xfrm>
            <a:off x="2811525" y="485116"/>
            <a:ext cx="3173638" cy="768719"/>
            <a:chOff x="4342321" y="2506075"/>
            <a:chExt cx="2808888" cy="673075"/>
          </a:xfrm>
        </p:grpSpPr>
        <p:sp>
          <p:nvSpPr>
            <p:cNvPr id="45" name="Google Shape;10039;p67"/>
            <p:cNvSpPr/>
            <p:nvPr/>
          </p:nvSpPr>
          <p:spPr>
            <a:xfrm>
              <a:off x="5709611" y="2506075"/>
              <a:ext cx="1441598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040;p67"/>
            <p:cNvSpPr/>
            <p:nvPr/>
          </p:nvSpPr>
          <p:spPr>
            <a:xfrm>
              <a:off x="4342321" y="2506075"/>
              <a:ext cx="1643150" cy="673075"/>
            </a:xfrm>
            <a:custGeom>
              <a:avLst/>
              <a:gdLst/>
              <a:ahLst/>
              <a:cxnLst/>
              <a:rect l="l" t="t" r="r" b="b"/>
              <a:pathLst>
                <a:path w="65726" h="26923" extrusionOk="0">
                  <a:moveTo>
                    <a:pt x="1" y="0"/>
                  </a:moveTo>
                  <a:lnTo>
                    <a:pt x="10751" y="13477"/>
                  </a:lnTo>
                  <a:lnTo>
                    <a:pt x="1" y="26923"/>
                  </a:lnTo>
                  <a:lnTo>
                    <a:pt x="54944" y="26923"/>
                  </a:lnTo>
                  <a:lnTo>
                    <a:pt x="65726" y="13477"/>
                  </a:lnTo>
                  <a:lnTo>
                    <a:pt x="54944" y="0"/>
                  </a:ln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207327" y="651163"/>
            <a:ext cx="114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solidFill>
                  <a:schemeClr val="tx1"/>
                </a:solidFill>
                <a:latin typeface="Source Sans Pro" panose="020B0604020202020204" charset="0"/>
              </a:rPr>
              <a:t>OpenVPN</a:t>
            </a:r>
            <a:endParaRPr lang="en-US" sz="1800" b="1" dirty="0">
              <a:solidFill>
                <a:schemeClr val="tx1"/>
              </a:solidFill>
              <a:latin typeface="Source Sans Pro" panose="020B060402020202020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30439" y="684809"/>
            <a:ext cx="1149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Source Sans Pro" panose="020B0604020202020204" charset="0"/>
              </a:rPr>
              <a:t>OTP</a:t>
            </a:r>
          </a:p>
        </p:txBody>
      </p:sp>
      <p:grpSp>
        <p:nvGrpSpPr>
          <p:cNvPr id="49" name="Google Shape;7862;p56"/>
          <p:cNvGrpSpPr/>
          <p:nvPr/>
        </p:nvGrpSpPr>
        <p:grpSpPr>
          <a:xfrm>
            <a:off x="1380015" y="1559311"/>
            <a:ext cx="354311" cy="355909"/>
            <a:chOff x="-49764975" y="3551225"/>
            <a:chExt cx="299300" cy="300650"/>
          </a:xfrm>
        </p:grpSpPr>
        <p:sp>
          <p:nvSpPr>
            <p:cNvPr id="50" name="Google Shape;7863;p56"/>
            <p:cNvSpPr/>
            <p:nvPr/>
          </p:nvSpPr>
          <p:spPr>
            <a:xfrm>
              <a:off x="-4976497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864;p56"/>
            <p:cNvSpPr/>
            <p:nvPr/>
          </p:nvSpPr>
          <p:spPr>
            <a:xfrm>
              <a:off x="-49763400" y="3598250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865;p56"/>
            <p:cNvSpPr/>
            <p:nvPr/>
          </p:nvSpPr>
          <p:spPr>
            <a:xfrm>
              <a:off x="-49763400" y="3703975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866;p56"/>
            <p:cNvSpPr/>
            <p:nvPr/>
          </p:nvSpPr>
          <p:spPr>
            <a:xfrm>
              <a:off x="-4950112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867;p56"/>
            <p:cNvSpPr/>
            <p:nvPr/>
          </p:nvSpPr>
          <p:spPr>
            <a:xfrm>
              <a:off x="-49499550" y="3598250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868;p56"/>
            <p:cNvSpPr/>
            <p:nvPr/>
          </p:nvSpPr>
          <p:spPr>
            <a:xfrm>
              <a:off x="-49499550" y="3704575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869;p56"/>
            <p:cNvSpPr/>
            <p:nvPr/>
          </p:nvSpPr>
          <p:spPr>
            <a:xfrm>
              <a:off x="-49725600" y="3551225"/>
              <a:ext cx="215050" cy="210875"/>
            </a:xfrm>
            <a:custGeom>
              <a:avLst/>
              <a:gdLst/>
              <a:ahLst/>
              <a:cxnLst/>
              <a:rect l="l" t="t" r="r" b="b"/>
              <a:pathLst>
                <a:path w="8602" h="8435" extrusionOk="0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870;p56"/>
            <p:cNvSpPr/>
            <p:nvPr/>
          </p:nvSpPr>
          <p:spPr>
            <a:xfrm>
              <a:off x="-49633450" y="3697475"/>
              <a:ext cx="35475" cy="65400"/>
            </a:xfrm>
            <a:custGeom>
              <a:avLst/>
              <a:gdLst/>
              <a:ahLst/>
              <a:cxnLst/>
              <a:rect l="l" t="t" r="r" b="b"/>
              <a:pathLst>
                <a:path w="141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871;p56"/>
            <p:cNvSpPr/>
            <p:nvPr/>
          </p:nvSpPr>
          <p:spPr>
            <a:xfrm>
              <a:off x="-49676775" y="3780975"/>
              <a:ext cx="123675" cy="34675"/>
            </a:xfrm>
            <a:custGeom>
              <a:avLst/>
              <a:gdLst/>
              <a:ahLst/>
              <a:cxnLst/>
              <a:rect l="l" t="t" r="r" b="b"/>
              <a:pathLst>
                <a:path w="4947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872;p56"/>
            <p:cNvSpPr/>
            <p:nvPr/>
          </p:nvSpPr>
          <p:spPr>
            <a:xfrm>
              <a:off x="-49630300" y="3651800"/>
              <a:ext cx="29150" cy="31325"/>
            </a:xfrm>
            <a:custGeom>
              <a:avLst/>
              <a:gdLst/>
              <a:ahLst/>
              <a:cxnLst/>
              <a:rect l="l" t="t" r="r" b="b"/>
              <a:pathLst>
                <a:path w="1166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873;p56"/>
            <p:cNvSpPr/>
            <p:nvPr/>
          </p:nvSpPr>
          <p:spPr>
            <a:xfrm>
              <a:off x="-49657875" y="3833750"/>
              <a:ext cx="85100" cy="18125"/>
            </a:xfrm>
            <a:custGeom>
              <a:avLst/>
              <a:gdLst/>
              <a:ahLst/>
              <a:cxnLst/>
              <a:rect l="l" t="t" r="r" b="b"/>
              <a:pathLst>
                <a:path w="3404" h="725" extrusionOk="0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809702" y="1533783"/>
            <a:ext cx="6241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  <a:latin typeface="Source Sans Pro" panose="020B0604020202020204" charset="0"/>
              </a:rPr>
              <a:t>Mục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ource Sans Pro" panose="020B0604020202020204" charset="0"/>
              </a:rPr>
              <a:t>tiêu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: </a:t>
            </a:r>
            <a:r>
              <a:rPr lang="en-US" sz="1600" dirty="0" err="1">
                <a:solidFill>
                  <a:schemeClr val="tx1"/>
                </a:solidFill>
                <a:latin typeface="Source Sans Pro" panose="020B0604020202020204" charset="0"/>
              </a:rPr>
              <a:t>cải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ource Sans Pro" panose="020B0604020202020204" charset="0"/>
              </a:rPr>
              <a:t>thiện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ource Sans Pro" panose="020B0604020202020204" charset="0"/>
              </a:rPr>
              <a:t>tính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ource Sans Pro" panose="020B0604020202020204" charset="0"/>
              </a:rPr>
              <a:t>bảo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ource Sans Pro" panose="020B0604020202020204" charset="0"/>
              </a:rPr>
              <a:t>mật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ource Sans Pro" panose="020B0604020202020204" charset="0"/>
              </a:rPr>
              <a:t>của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ource Sans Pro" panose="020B0604020202020204" charset="0"/>
              </a:rPr>
              <a:t>việc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ource Sans Pro" panose="020B0604020202020204" charset="0"/>
              </a:rPr>
              <a:t>kết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ource Sans Pro" panose="020B0604020202020204" charset="0"/>
              </a:rPr>
              <a:t>nối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ource Sans Pro" panose="020B0604020202020204" charset="0"/>
              </a:rPr>
              <a:t>các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ource Sans Pro" panose="020B0604020202020204" charset="0"/>
              </a:rPr>
              <a:t>máy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ource Sans Pro" panose="020B0604020202020204" charset="0"/>
              </a:rPr>
              <a:t>khách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 VPN</a:t>
            </a:r>
          </a:p>
        </p:txBody>
      </p:sp>
      <p:grpSp>
        <p:nvGrpSpPr>
          <p:cNvPr id="62" name="Google Shape;7822;p56"/>
          <p:cNvGrpSpPr/>
          <p:nvPr/>
        </p:nvGrpSpPr>
        <p:grpSpPr>
          <a:xfrm>
            <a:off x="1400538" y="2174718"/>
            <a:ext cx="298377" cy="354519"/>
            <a:chOff x="-48233050" y="3569725"/>
            <a:chExt cx="252050" cy="299475"/>
          </a:xfrm>
        </p:grpSpPr>
        <p:sp>
          <p:nvSpPr>
            <p:cNvPr id="63" name="Google Shape;7823;p56"/>
            <p:cNvSpPr/>
            <p:nvPr/>
          </p:nvSpPr>
          <p:spPr>
            <a:xfrm>
              <a:off x="-48233050" y="3569725"/>
              <a:ext cx="252050" cy="299475"/>
            </a:xfrm>
            <a:custGeom>
              <a:avLst/>
              <a:gdLst/>
              <a:ahLst/>
              <a:cxnLst/>
              <a:rect l="l" t="t" r="r" b="b"/>
              <a:pathLst>
                <a:path w="10082" h="11979" extrusionOk="0">
                  <a:moveTo>
                    <a:pt x="5230" y="1393"/>
                  </a:moveTo>
                  <a:cubicBezTo>
                    <a:pt x="5419" y="1393"/>
                    <a:pt x="5577" y="1551"/>
                    <a:pt x="5577" y="1740"/>
                  </a:cubicBezTo>
                  <a:lnTo>
                    <a:pt x="5577" y="1960"/>
                  </a:lnTo>
                  <a:cubicBezTo>
                    <a:pt x="5703" y="2023"/>
                    <a:pt x="5829" y="2086"/>
                    <a:pt x="5923" y="2181"/>
                  </a:cubicBezTo>
                  <a:lnTo>
                    <a:pt x="6144" y="2055"/>
                  </a:lnTo>
                  <a:cubicBezTo>
                    <a:pt x="6194" y="2025"/>
                    <a:pt x="6251" y="2011"/>
                    <a:pt x="6308" y="2011"/>
                  </a:cubicBezTo>
                  <a:cubicBezTo>
                    <a:pt x="6430" y="2011"/>
                    <a:pt x="6552" y="2074"/>
                    <a:pt x="6616" y="2181"/>
                  </a:cubicBezTo>
                  <a:lnTo>
                    <a:pt x="7309" y="3410"/>
                  </a:lnTo>
                  <a:cubicBezTo>
                    <a:pt x="7467" y="3725"/>
                    <a:pt x="7246" y="3819"/>
                    <a:pt x="6963" y="3977"/>
                  </a:cubicBezTo>
                  <a:lnTo>
                    <a:pt x="6963" y="4386"/>
                  </a:lnTo>
                  <a:cubicBezTo>
                    <a:pt x="7246" y="4544"/>
                    <a:pt x="7467" y="4670"/>
                    <a:pt x="7309" y="4985"/>
                  </a:cubicBezTo>
                  <a:lnTo>
                    <a:pt x="6616" y="6182"/>
                  </a:lnTo>
                  <a:cubicBezTo>
                    <a:pt x="6531" y="6289"/>
                    <a:pt x="6417" y="6366"/>
                    <a:pt x="6303" y="6366"/>
                  </a:cubicBezTo>
                  <a:cubicBezTo>
                    <a:pt x="6249" y="6366"/>
                    <a:pt x="6195" y="6349"/>
                    <a:pt x="6144" y="6308"/>
                  </a:cubicBezTo>
                  <a:lnTo>
                    <a:pt x="5923" y="6182"/>
                  </a:lnTo>
                  <a:cubicBezTo>
                    <a:pt x="5829" y="6277"/>
                    <a:pt x="5703" y="6340"/>
                    <a:pt x="5577" y="6403"/>
                  </a:cubicBezTo>
                  <a:lnTo>
                    <a:pt x="5577" y="6623"/>
                  </a:lnTo>
                  <a:cubicBezTo>
                    <a:pt x="5577" y="6812"/>
                    <a:pt x="5419" y="6970"/>
                    <a:pt x="5230" y="6970"/>
                  </a:cubicBezTo>
                  <a:lnTo>
                    <a:pt x="3812" y="6970"/>
                  </a:lnTo>
                  <a:cubicBezTo>
                    <a:pt x="3623" y="6970"/>
                    <a:pt x="3466" y="6812"/>
                    <a:pt x="3466" y="6623"/>
                  </a:cubicBezTo>
                  <a:lnTo>
                    <a:pt x="3466" y="6403"/>
                  </a:lnTo>
                  <a:cubicBezTo>
                    <a:pt x="3340" y="6340"/>
                    <a:pt x="3214" y="6277"/>
                    <a:pt x="3119" y="6182"/>
                  </a:cubicBezTo>
                  <a:lnTo>
                    <a:pt x="2899" y="6308"/>
                  </a:lnTo>
                  <a:cubicBezTo>
                    <a:pt x="2848" y="6338"/>
                    <a:pt x="2791" y="6352"/>
                    <a:pt x="2734" y="6352"/>
                  </a:cubicBezTo>
                  <a:cubicBezTo>
                    <a:pt x="2613" y="6352"/>
                    <a:pt x="2490" y="6289"/>
                    <a:pt x="2426" y="6182"/>
                  </a:cubicBezTo>
                  <a:lnTo>
                    <a:pt x="1733" y="4985"/>
                  </a:lnTo>
                  <a:cubicBezTo>
                    <a:pt x="1638" y="4827"/>
                    <a:pt x="1670" y="4575"/>
                    <a:pt x="1859" y="4512"/>
                  </a:cubicBezTo>
                  <a:lnTo>
                    <a:pt x="2048" y="4386"/>
                  </a:lnTo>
                  <a:lnTo>
                    <a:pt x="2048" y="3977"/>
                  </a:lnTo>
                  <a:lnTo>
                    <a:pt x="1859" y="3882"/>
                  </a:lnTo>
                  <a:cubicBezTo>
                    <a:pt x="1702" y="3788"/>
                    <a:pt x="1607" y="3536"/>
                    <a:pt x="1733" y="3410"/>
                  </a:cubicBezTo>
                  <a:lnTo>
                    <a:pt x="2426" y="2181"/>
                  </a:lnTo>
                  <a:cubicBezTo>
                    <a:pt x="2490" y="2074"/>
                    <a:pt x="2612" y="1997"/>
                    <a:pt x="2733" y="1997"/>
                  </a:cubicBezTo>
                  <a:cubicBezTo>
                    <a:pt x="2790" y="1997"/>
                    <a:pt x="2848" y="2014"/>
                    <a:pt x="2899" y="2055"/>
                  </a:cubicBezTo>
                  <a:lnTo>
                    <a:pt x="3119" y="2181"/>
                  </a:lnTo>
                  <a:cubicBezTo>
                    <a:pt x="3214" y="2086"/>
                    <a:pt x="3340" y="2023"/>
                    <a:pt x="3466" y="1960"/>
                  </a:cubicBezTo>
                  <a:lnTo>
                    <a:pt x="3466" y="1740"/>
                  </a:lnTo>
                  <a:cubicBezTo>
                    <a:pt x="3466" y="1551"/>
                    <a:pt x="3623" y="1393"/>
                    <a:pt x="3812" y="1393"/>
                  </a:cubicBezTo>
                  <a:close/>
                  <a:moveTo>
                    <a:pt x="4547" y="0"/>
                  </a:moveTo>
                  <a:cubicBezTo>
                    <a:pt x="3499" y="0"/>
                    <a:pt x="2484" y="337"/>
                    <a:pt x="1670" y="984"/>
                  </a:cubicBezTo>
                  <a:cubicBezTo>
                    <a:pt x="630" y="1866"/>
                    <a:pt x="0" y="3158"/>
                    <a:pt x="0" y="4544"/>
                  </a:cubicBezTo>
                  <a:cubicBezTo>
                    <a:pt x="0" y="5804"/>
                    <a:pt x="504" y="6970"/>
                    <a:pt x="1418" y="7852"/>
                  </a:cubicBezTo>
                  <a:lnTo>
                    <a:pt x="1418" y="11632"/>
                  </a:lnTo>
                  <a:cubicBezTo>
                    <a:pt x="1418" y="11821"/>
                    <a:pt x="1575" y="11979"/>
                    <a:pt x="1765" y="11979"/>
                  </a:cubicBezTo>
                  <a:lnTo>
                    <a:pt x="5986" y="11979"/>
                  </a:lnTo>
                  <a:cubicBezTo>
                    <a:pt x="6175" y="11979"/>
                    <a:pt x="6333" y="11821"/>
                    <a:pt x="6333" y="11632"/>
                  </a:cubicBezTo>
                  <a:lnTo>
                    <a:pt x="6333" y="10530"/>
                  </a:lnTo>
                  <a:lnTo>
                    <a:pt x="8097" y="10530"/>
                  </a:lnTo>
                  <a:cubicBezTo>
                    <a:pt x="8286" y="10530"/>
                    <a:pt x="8444" y="10372"/>
                    <a:pt x="8444" y="10183"/>
                  </a:cubicBezTo>
                  <a:lnTo>
                    <a:pt x="8444" y="8387"/>
                  </a:lnTo>
                  <a:lnTo>
                    <a:pt x="9042" y="8387"/>
                  </a:lnTo>
                  <a:cubicBezTo>
                    <a:pt x="9389" y="8387"/>
                    <a:pt x="9767" y="8198"/>
                    <a:pt x="9956" y="7883"/>
                  </a:cubicBezTo>
                  <a:cubicBezTo>
                    <a:pt x="10082" y="7568"/>
                    <a:pt x="10082" y="7190"/>
                    <a:pt x="9924" y="6875"/>
                  </a:cubicBezTo>
                  <a:lnTo>
                    <a:pt x="9042" y="5237"/>
                  </a:lnTo>
                  <a:cubicBezTo>
                    <a:pt x="9137" y="4701"/>
                    <a:pt x="9137" y="4134"/>
                    <a:pt x="9011" y="3599"/>
                  </a:cubicBezTo>
                  <a:cubicBezTo>
                    <a:pt x="8664" y="1866"/>
                    <a:pt x="7246" y="480"/>
                    <a:pt x="5545" y="102"/>
                  </a:cubicBezTo>
                  <a:cubicBezTo>
                    <a:pt x="5213" y="34"/>
                    <a:pt x="4878" y="0"/>
                    <a:pt x="4547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7824;p56"/>
            <p:cNvSpPr/>
            <p:nvPr/>
          </p:nvSpPr>
          <p:spPr>
            <a:xfrm>
              <a:off x="-48170050" y="3622650"/>
              <a:ext cx="100050" cy="103225"/>
            </a:xfrm>
            <a:custGeom>
              <a:avLst/>
              <a:gdLst/>
              <a:ahLst/>
              <a:cxnLst/>
              <a:rect l="l" t="t" r="r" b="b"/>
              <a:pathLst>
                <a:path w="4002" h="4129" extrusionOk="0">
                  <a:moveTo>
                    <a:pt x="1985" y="1009"/>
                  </a:moveTo>
                  <a:cubicBezTo>
                    <a:pt x="2584" y="1009"/>
                    <a:pt x="3057" y="1482"/>
                    <a:pt x="3057" y="2080"/>
                  </a:cubicBezTo>
                  <a:cubicBezTo>
                    <a:pt x="3057" y="2647"/>
                    <a:pt x="2584" y="3120"/>
                    <a:pt x="1985" y="3120"/>
                  </a:cubicBezTo>
                  <a:cubicBezTo>
                    <a:pt x="1418" y="3120"/>
                    <a:pt x="946" y="2647"/>
                    <a:pt x="946" y="2080"/>
                  </a:cubicBezTo>
                  <a:cubicBezTo>
                    <a:pt x="946" y="1482"/>
                    <a:pt x="1418" y="1009"/>
                    <a:pt x="1985" y="1009"/>
                  </a:cubicBezTo>
                  <a:close/>
                  <a:moveTo>
                    <a:pt x="1639" y="1"/>
                  </a:moveTo>
                  <a:lnTo>
                    <a:pt x="1639" y="127"/>
                  </a:lnTo>
                  <a:cubicBezTo>
                    <a:pt x="1639" y="284"/>
                    <a:pt x="1576" y="410"/>
                    <a:pt x="1418" y="442"/>
                  </a:cubicBezTo>
                  <a:cubicBezTo>
                    <a:pt x="1198" y="537"/>
                    <a:pt x="1009" y="631"/>
                    <a:pt x="851" y="757"/>
                  </a:cubicBezTo>
                  <a:cubicBezTo>
                    <a:pt x="770" y="818"/>
                    <a:pt x="689" y="853"/>
                    <a:pt x="607" y="853"/>
                  </a:cubicBezTo>
                  <a:cubicBezTo>
                    <a:pt x="562" y="853"/>
                    <a:pt x="518" y="842"/>
                    <a:pt x="473" y="820"/>
                  </a:cubicBezTo>
                  <a:lnTo>
                    <a:pt x="347" y="726"/>
                  </a:lnTo>
                  <a:lnTo>
                    <a:pt x="1" y="1324"/>
                  </a:lnTo>
                  <a:lnTo>
                    <a:pt x="127" y="1387"/>
                  </a:lnTo>
                  <a:cubicBezTo>
                    <a:pt x="221" y="1482"/>
                    <a:pt x="316" y="1639"/>
                    <a:pt x="253" y="1765"/>
                  </a:cubicBezTo>
                  <a:cubicBezTo>
                    <a:pt x="221" y="1986"/>
                    <a:pt x="221" y="2143"/>
                    <a:pt x="253" y="2395"/>
                  </a:cubicBezTo>
                  <a:cubicBezTo>
                    <a:pt x="316" y="2553"/>
                    <a:pt x="221" y="2647"/>
                    <a:pt x="127" y="2742"/>
                  </a:cubicBezTo>
                  <a:lnTo>
                    <a:pt x="1" y="2805"/>
                  </a:lnTo>
                  <a:lnTo>
                    <a:pt x="347" y="3403"/>
                  </a:lnTo>
                  <a:lnTo>
                    <a:pt x="473" y="3340"/>
                  </a:lnTo>
                  <a:cubicBezTo>
                    <a:pt x="532" y="3297"/>
                    <a:pt x="590" y="3273"/>
                    <a:pt x="649" y="3273"/>
                  </a:cubicBezTo>
                  <a:cubicBezTo>
                    <a:pt x="716" y="3273"/>
                    <a:pt x="784" y="3304"/>
                    <a:pt x="851" y="3372"/>
                  </a:cubicBezTo>
                  <a:cubicBezTo>
                    <a:pt x="1009" y="3529"/>
                    <a:pt x="1198" y="3592"/>
                    <a:pt x="1418" y="3687"/>
                  </a:cubicBezTo>
                  <a:cubicBezTo>
                    <a:pt x="1576" y="3718"/>
                    <a:pt x="1639" y="3876"/>
                    <a:pt x="1639" y="4002"/>
                  </a:cubicBezTo>
                  <a:lnTo>
                    <a:pt x="1639" y="4128"/>
                  </a:lnTo>
                  <a:lnTo>
                    <a:pt x="2364" y="4128"/>
                  </a:lnTo>
                  <a:lnTo>
                    <a:pt x="2364" y="4002"/>
                  </a:lnTo>
                  <a:cubicBezTo>
                    <a:pt x="2364" y="3845"/>
                    <a:pt x="2427" y="3718"/>
                    <a:pt x="2584" y="3687"/>
                  </a:cubicBezTo>
                  <a:cubicBezTo>
                    <a:pt x="2805" y="3592"/>
                    <a:pt x="2994" y="3498"/>
                    <a:pt x="3151" y="3372"/>
                  </a:cubicBezTo>
                  <a:cubicBezTo>
                    <a:pt x="3224" y="3317"/>
                    <a:pt x="3298" y="3283"/>
                    <a:pt x="3371" y="3283"/>
                  </a:cubicBezTo>
                  <a:cubicBezTo>
                    <a:pt x="3424" y="3283"/>
                    <a:pt x="3476" y="3301"/>
                    <a:pt x="3529" y="3340"/>
                  </a:cubicBezTo>
                  <a:lnTo>
                    <a:pt x="3655" y="3403"/>
                  </a:lnTo>
                  <a:lnTo>
                    <a:pt x="4002" y="2805"/>
                  </a:lnTo>
                  <a:lnTo>
                    <a:pt x="3876" y="2742"/>
                  </a:lnTo>
                  <a:cubicBezTo>
                    <a:pt x="3781" y="2647"/>
                    <a:pt x="3687" y="2490"/>
                    <a:pt x="3750" y="2395"/>
                  </a:cubicBezTo>
                  <a:cubicBezTo>
                    <a:pt x="3781" y="2143"/>
                    <a:pt x="3781" y="1986"/>
                    <a:pt x="3750" y="1765"/>
                  </a:cubicBezTo>
                  <a:cubicBezTo>
                    <a:pt x="3687" y="1608"/>
                    <a:pt x="3781" y="1482"/>
                    <a:pt x="3876" y="1387"/>
                  </a:cubicBezTo>
                  <a:lnTo>
                    <a:pt x="4002" y="1324"/>
                  </a:lnTo>
                  <a:lnTo>
                    <a:pt x="3655" y="726"/>
                  </a:lnTo>
                  <a:lnTo>
                    <a:pt x="3529" y="820"/>
                  </a:lnTo>
                  <a:cubicBezTo>
                    <a:pt x="3477" y="846"/>
                    <a:pt x="3425" y="861"/>
                    <a:pt x="3373" y="861"/>
                  </a:cubicBezTo>
                  <a:cubicBezTo>
                    <a:pt x="3299" y="861"/>
                    <a:pt x="3225" y="831"/>
                    <a:pt x="3151" y="757"/>
                  </a:cubicBezTo>
                  <a:cubicBezTo>
                    <a:pt x="2994" y="600"/>
                    <a:pt x="2805" y="537"/>
                    <a:pt x="2584" y="442"/>
                  </a:cubicBezTo>
                  <a:cubicBezTo>
                    <a:pt x="2427" y="410"/>
                    <a:pt x="2364" y="253"/>
                    <a:pt x="2364" y="127"/>
                  </a:cubicBezTo>
                  <a:lnTo>
                    <a:pt x="2364" y="1"/>
                  </a:ln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7825;p56"/>
            <p:cNvSpPr/>
            <p:nvPr/>
          </p:nvSpPr>
          <p:spPr>
            <a:xfrm>
              <a:off x="-48129100" y="3665200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68" y="725"/>
                    <a:pt x="726" y="567"/>
                    <a:pt x="726" y="378"/>
                  </a:cubicBezTo>
                  <a:cubicBezTo>
                    <a:pt x="726" y="158"/>
                    <a:pt x="568" y="0"/>
                    <a:pt x="347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12885" y="2059591"/>
            <a:ext cx="6101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 </a:t>
            </a:r>
            <a:r>
              <a:rPr lang="en-US" sz="1600" dirty="0" err="1">
                <a:solidFill>
                  <a:schemeClr val="tx1"/>
                </a:solidFill>
                <a:latin typeface="Source Sans Pro" panose="020B0604020202020204" charset="0"/>
              </a:rPr>
              <a:t>Giải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ource Sans Pro" panose="020B0604020202020204" charset="0"/>
              </a:rPr>
              <a:t>pháp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: </a:t>
            </a:r>
            <a:r>
              <a:rPr lang="en-US" sz="1600" dirty="0" err="1">
                <a:solidFill>
                  <a:schemeClr val="tx1"/>
                </a:solidFill>
                <a:latin typeface="Source Sans Pro" panose="020B0604020202020204" charset="0"/>
              </a:rPr>
              <a:t>triển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ource Sans Pro" panose="020B0604020202020204" charset="0"/>
              </a:rPr>
              <a:t>khai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ource Sans Pro" panose="020B0604020202020204" charset="0"/>
              </a:rPr>
              <a:t>một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ource Sans Pro" panose="020B0604020202020204" charset="0"/>
              </a:rPr>
              <a:t>lớp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ource Sans Pro" panose="020B0604020202020204" charset="0"/>
              </a:rPr>
              <a:t>bảo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ource Sans Pro" panose="020B0604020202020204" charset="0"/>
              </a:rPr>
              <a:t>mật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ource Sans Pro" panose="020B0604020202020204" charset="0"/>
              </a:rPr>
              <a:t>bổ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 sung </a:t>
            </a:r>
            <a:r>
              <a:rPr lang="en-US" sz="1600" dirty="0" err="1">
                <a:solidFill>
                  <a:schemeClr val="tx1"/>
                </a:solidFill>
                <a:latin typeface="Source Sans Pro" panose="020B0604020202020204" charset="0"/>
              </a:rPr>
              <a:t>dựa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ource Sans Pro" panose="020B0604020202020204" charset="0"/>
              </a:rPr>
              <a:t>trên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ource Sans Pro" panose="020B0604020202020204" charset="0"/>
              </a:rPr>
              <a:t>xác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ource Sans Pro" panose="020B0604020202020204" charset="0"/>
              </a:rPr>
              <a:t>thực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ource Sans Pro" panose="020B0604020202020204" charset="0"/>
              </a:rPr>
              <a:t>hai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ource Sans Pro" panose="020B0604020202020204" charset="0"/>
              </a:rPr>
              <a:t>yếu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ource Sans Pro" panose="020B0604020202020204" charset="0"/>
              </a:rPr>
              <a:t>tố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 (OTP) </a:t>
            </a:r>
            <a:r>
              <a:rPr lang="en-US" sz="1600" dirty="0" err="1">
                <a:solidFill>
                  <a:schemeClr val="tx1"/>
                </a:solidFill>
                <a:latin typeface="Source Sans Pro" panose="020B0604020202020204" charset="0"/>
              </a:rPr>
              <a:t>bằng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ource Sans Pro" panose="020B0604020202020204" charset="0"/>
              </a:rPr>
              <a:t>LinOTP</a:t>
            </a:r>
            <a:endParaRPr lang="en-US" sz="1600" dirty="0">
              <a:solidFill>
                <a:schemeClr val="tx1"/>
              </a:solidFill>
              <a:latin typeface="Source Sans Pro" panose="020B0604020202020204" charset="0"/>
            </a:endParaRPr>
          </a:p>
        </p:txBody>
      </p:sp>
      <p:grpSp>
        <p:nvGrpSpPr>
          <p:cNvPr id="67" name="Google Shape;8046;p56"/>
          <p:cNvGrpSpPr/>
          <p:nvPr/>
        </p:nvGrpSpPr>
        <p:grpSpPr>
          <a:xfrm>
            <a:off x="1400538" y="2788735"/>
            <a:ext cx="312375" cy="354341"/>
            <a:chOff x="-45286550" y="3200500"/>
            <a:chExt cx="263875" cy="299325"/>
          </a:xfrm>
        </p:grpSpPr>
        <p:sp>
          <p:nvSpPr>
            <p:cNvPr id="68" name="Google Shape;8047;p56"/>
            <p:cNvSpPr/>
            <p:nvPr/>
          </p:nvSpPr>
          <p:spPr>
            <a:xfrm>
              <a:off x="-45233000" y="3200500"/>
              <a:ext cx="210325" cy="247325"/>
            </a:xfrm>
            <a:custGeom>
              <a:avLst/>
              <a:gdLst/>
              <a:ahLst/>
              <a:cxnLst/>
              <a:rect l="l" t="t" r="r" b="b"/>
              <a:pathLst>
                <a:path w="8413" h="9893" extrusionOk="0">
                  <a:moveTo>
                    <a:pt x="3151" y="0"/>
                  </a:moveTo>
                  <a:cubicBezTo>
                    <a:pt x="1891" y="0"/>
                    <a:pt x="851" y="945"/>
                    <a:pt x="694" y="2174"/>
                  </a:cubicBezTo>
                  <a:cubicBezTo>
                    <a:pt x="347" y="2300"/>
                    <a:pt x="64" y="2615"/>
                    <a:pt x="1" y="2962"/>
                  </a:cubicBezTo>
                  <a:cubicBezTo>
                    <a:pt x="316" y="2899"/>
                    <a:pt x="662" y="2804"/>
                    <a:pt x="1009" y="2804"/>
                  </a:cubicBezTo>
                  <a:cubicBezTo>
                    <a:pt x="1355" y="2804"/>
                    <a:pt x="1733" y="2836"/>
                    <a:pt x="2048" y="2962"/>
                  </a:cubicBezTo>
                  <a:cubicBezTo>
                    <a:pt x="1954" y="2615"/>
                    <a:pt x="1733" y="2332"/>
                    <a:pt x="1355" y="2174"/>
                  </a:cubicBezTo>
                  <a:cubicBezTo>
                    <a:pt x="1481" y="1355"/>
                    <a:pt x="2237" y="693"/>
                    <a:pt x="3088" y="693"/>
                  </a:cubicBezTo>
                  <a:cubicBezTo>
                    <a:pt x="4096" y="693"/>
                    <a:pt x="4884" y="1481"/>
                    <a:pt x="4884" y="2458"/>
                  </a:cubicBezTo>
                  <a:lnTo>
                    <a:pt x="4884" y="8475"/>
                  </a:lnTo>
                  <a:cubicBezTo>
                    <a:pt x="4884" y="9263"/>
                    <a:pt x="5514" y="9893"/>
                    <a:pt x="6302" y="9893"/>
                  </a:cubicBezTo>
                  <a:cubicBezTo>
                    <a:pt x="7089" y="9893"/>
                    <a:pt x="7719" y="9263"/>
                    <a:pt x="7719" y="8475"/>
                  </a:cubicBezTo>
                  <a:lnTo>
                    <a:pt x="7719" y="6270"/>
                  </a:lnTo>
                  <a:cubicBezTo>
                    <a:pt x="8097" y="6112"/>
                    <a:pt x="8412" y="5766"/>
                    <a:pt x="8412" y="5293"/>
                  </a:cubicBezTo>
                  <a:lnTo>
                    <a:pt x="8412" y="3875"/>
                  </a:lnTo>
                  <a:cubicBezTo>
                    <a:pt x="8412" y="3686"/>
                    <a:pt x="8255" y="3529"/>
                    <a:pt x="8066" y="3529"/>
                  </a:cubicBezTo>
                  <a:lnTo>
                    <a:pt x="7688" y="3529"/>
                  </a:lnTo>
                  <a:lnTo>
                    <a:pt x="7688" y="2458"/>
                  </a:lnTo>
                  <a:cubicBezTo>
                    <a:pt x="7688" y="2269"/>
                    <a:pt x="7562" y="2111"/>
                    <a:pt x="7341" y="2111"/>
                  </a:cubicBezTo>
                  <a:cubicBezTo>
                    <a:pt x="7152" y="2111"/>
                    <a:pt x="6995" y="2269"/>
                    <a:pt x="6995" y="2458"/>
                  </a:cubicBezTo>
                  <a:lnTo>
                    <a:pt x="6995" y="3529"/>
                  </a:lnTo>
                  <a:lnTo>
                    <a:pt x="6648" y="3529"/>
                  </a:lnTo>
                  <a:cubicBezTo>
                    <a:pt x="6459" y="3529"/>
                    <a:pt x="6302" y="3686"/>
                    <a:pt x="6302" y="3875"/>
                  </a:cubicBezTo>
                  <a:lnTo>
                    <a:pt x="6302" y="5293"/>
                  </a:lnTo>
                  <a:cubicBezTo>
                    <a:pt x="6302" y="5766"/>
                    <a:pt x="6554" y="6112"/>
                    <a:pt x="6995" y="6270"/>
                  </a:cubicBezTo>
                  <a:lnTo>
                    <a:pt x="6995" y="8475"/>
                  </a:lnTo>
                  <a:cubicBezTo>
                    <a:pt x="6995" y="8885"/>
                    <a:pt x="6680" y="9200"/>
                    <a:pt x="6302" y="9200"/>
                  </a:cubicBezTo>
                  <a:cubicBezTo>
                    <a:pt x="5892" y="9200"/>
                    <a:pt x="5577" y="8885"/>
                    <a:pt x="5577" y="8475"/>
                  </a:cubicBezTo>
                  <a:lnTo>
                    <a:pt x="5577" y="2458"/>
                  </a:lnTo>
                  <a:cubicBezTo>
                    <a:pt x="5577" y="1103"/>
                    <a:pt x="4474" y="0"/>
                    <a:pt x="3151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8048;p56"/>
            <p:cNvSpPr/>
            <p:nvPr/>
          </p:nvSpPr>
          <p:spPr>
            <a:xfrm>
              <a:off x="-45216450" y="3340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8049;p56"/>
            <p:cNvSpPr/>
            <p:nvPr/>
          </p:nvSpPr>
          <p:spPr>
            <a:xfrm>
              <a:off x="-45286550" y="3289500"/>
              <a:ext cx="158325" cy="210325"/>
            </a:xfrm>
            <a:custGeom>
              <a:avLst/>
              <a:gdLst/>
              <a:ahLst/>
              <a:cxnLst/>
              <a:rect l="l" t="t" r="r" b="b"/>
              <a:pathLst>
                <a:path w="6333" h="8413" extrusionOk="0">
                  <a:moveTo>
                    <a:pt x="2804" y="0"/>
                  </a:moveTo>
                  <a:cubicBezTo>
                    <a:pt x="1229" y="189"/>
                    <a:pt x="0" y="1481"/>
                    <a:pt x="0" y="3119"/>
                  </a:cubicBezTo>
                  <a:lnTo>
                    <a:pt x="0" y="5262"/>
                  </a:lnTo>
                  <a:cubicBezTo>
                    <a:pt x="0" y="6994"/>
                    <a:pt x="1418" y="8412"/>
                    <a:pt x="3151" y="8412"/>
                  </a:cubicBezTo>
                  <a:cubicBezTo>
                    <a:pt x="4884" y="8412"/>
                    <a:pt x="6301" y="6994"/>
                    <a:pt x="6301" y="5262"/>
                  </a:cubicBezTo>
                  <a:lnTo>
                    <a:pt x="6301" y="3119"/>
                  </a:lnTo>
                  <a:cubicBezTo>
                    <a:pt x="6333" y="1481"/>
                    <a:pt x="5073" y="158"/>
                    <a:pt x="3497" y="0"/>
                  </a:cubicBezTo>
                  <a:lnTo>
                    <a:pt x="3497" y="1418"/>
                  </a:lnTo>
                  <a:cubicBezTo>
                    <a:pt x="3907" y="1576"/>
                    <a:pt x="4222" y="1954"/>
                    <a:pt x="4222" y="2395"/>
                  </a:cubicBezTo>
                  <a:cubicBezTo>
                    <a:pt x="4222" y="2836"/>
                    <a:pt x="3938" y="3214"/>
                    <a:pt x="3497" y="3371"/>
                  </a:cubicBezTo>
                  <a:lnTo>
                    <a:pt x="3497" y="3844"/>
                  </a:lnTo>
                  <a:cubicBezTo>
                    <a:pt x="3497" y="4065"/>
                    <a:pt x="3340" y="4191"/>
                    <a:pt x="3151" y="4191"/>
                  </a:cubicBezTo>
                  <a:cubicBezTo>
                    <a:pt x="2962" y="4191"/>
                    <a:pt x="2804" y="4065"/>
                    <a:pt x="2804" y="3844"/>
                  </a:cubicBezTo>
                  <a:lnTo>
                    <a:pt x="2804" y="3371"/>
                  </a:lnTo>
                  <a:cubicBezTo>
                    <a:pt x="2395" y="3214"/>
                    <a:pt x="2080" y="2836"/>
                    <a:pt x="2080" y="2395"/>
                  </a:cubicBezTo>
                  <a:cubicBezTo>
                    <a:pt x="2080" y="1954"/>
                    <a:pt x="2363" y="1576"/>
                    <a:pt x="2804" y="1418"/>
                  </a:cubicBezTo>
                  <a:lnTo>
                    <a:pt x="2804" y="0"/>
                  </a:ln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769826" y="2788735"/>
            <a:ext cx="3959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  <a:latin typeface="Source Sans Pro" panose="020B0604020202020204" charset="0"/>
              </a:rPr>
              <a:t>Phương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ource Sans Pro" panose="020B0604020202020204" charset="0"/>
              </a:rPr>
              <a:t>pháp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ource Sans Pro" panose="020B0604020202020204" charset="0"/>
              </a:rPr>
              <a:t>để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ource Sans Pro" panose="020B0604020202020204" charset="0"/>
              </a:rPr>
              <a:t>sử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ource Sans Pro" panose="020B0604020202020204" charset="0"/>
              </a:rPr>
              <a:t>dụng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 OTP </a:t>
            </a:r>
            <a:r>
              <a:rPr lang="en-US" sz="1600" dirty="0" err="1">
                <a:solidFill>
                  <a:schemeClr val="tx1"/>
                </a:solidFill>
                <a:latin typeface="Source Sans Pro" panose="020B0604020202020204" charset="0"/>
              </a:rPr>
              <a:t>với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ource Sans Pro" panose="020B0604020202020204" charset="0"/>
              </a:rPr>
              <a:t>OpenVPN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39190" y="4049556"/>
            <a:ext cx="4218709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300" dirty="0">
                <a:solidFill>
                  <a:schemeClr val="tx1"/>
                </a:solidFill>
                <a:latin typeface="Source Sans Pro" panose="020B0604020202020204" charset="0"/>
              </a:rPr>
              <a:t>X</a:t>
            </a:r>
            <a:r>
              <a:rPr lang="vi-VN" sz="1300" dirty="0">
                <a:solidFill>
                  <a:schemeClr val="tx1"/>
                </a:solidFill>
                <a:latin typeface="Source Sans Pro" panose="020B0604020202020204" charset="0"/>
              </a:rPr>
              <a:t>ác thực bằng PAM thông qua LinOTP </a:t>
            </a:r>
            <a:r>
              <a:rPr lang="en-US" sz="1300" dirty="0">
                <a:solidFill>
                  <a:schemeClr val="tx1"/>
                </a:solidFill>
                <a:latin typeface="Source Sans Pro" panose="020B0604020202020204" charset="0"/>
              </a:rPr>
              <a:t>web API</a:t>
            </a:r>
            <a:r>
              <a:rPr lang="vi-VN" sz="1300" dirty="0">
                <a:solidFill>
                  <a:schemeClr val="tx1"/>
                </a:solidFill>
                <a:latin typeface="Source Sans Pro" panose="020B0604020202020204" charset="0"/>
              </a:rPr>
              <a:t>:</a:t>
            </a:r>
          </a:p>
          <a:p>
            <a:r>
              <a:rPr lang="en-US" sz="1300" dirty="0">
                <a:solidFill>
                  <a:schemeClr val="tx1"/>
                </a:solidFill>
                <a:latin typeface="Source Sans Pro" panose="020B0604020202020204" charset="0"/>
              </a:rPr>
              <a:t>               -   PAM python </a:t>
            </a:r>
            <a:r>
              <a:rPr lang="en-US" sz="1300" dirty="0" err="1">
                <a:solidFill>
                  <a:schemeClr val="tx1"/>
                </a:solidFill>
                <a:latin typeface="Source Sans Pro" panose="020B0604020202020204" charset="0"/>
              </a:rPr>
              <a:t>modul</a:t>
            </a:r>
            <a:r>
              <a:rPr lang="en-US" sz="1300" dirty="0">
                <a:solidFill>
                  <a:schemeClr val="tx1"/>
                </a:solidFill>
                <a:latin typeface="Source Sans Pro" panose="020B0604020202020204" charset="0"/>
              </a:rPr>
              <a:t>: </a:t>
            </a:r>
            <a:r>
              <a:rPr lang="en-US" sz="1300" b="1" dirty="0">
                <a:solidFill>
                  <a:schemeClr val="tx1"/>
                </a:solidFill>
                <a:latin typeface="Source Sans Pro" panose="020B0604020202020204" charset="0"/>
              </a:rPr>
              <a:t>pam_linotp.py</a:t>
            </a:r>
            <a:endParaRPr lang="en-US" sz="1300" dirty="0">
              <a:solidFill>
                <a:schemeClr val="tx1"/>
              </a:solidFill>
              <a:latin typeface="Source Sans Pro" panose="020B0604020202020204" charset="0"/>
            </a:endParaRPr>
          </a:p>
          <a:p>
            <a:r>
              <a:rPr lang="en-US" sz="1300" dirty="0">
                <a:solidFill>
                  <a:schemeClr val="tx1"/>
                </a:solidFill>
                <a:latin typeface="Source Sans Pro" panose="020B0604020202020204" charset="0"/>
              </a:rPr>
              <a:t>               -   PAM C </a:t>
            </a:r>
            <a:r>
              <a:rPr lang="en-US" sz="1300" dirty="0" err="1">
                <a:solidFill>
                  <a:schemeClr val="tx1"/>
                </a:solidFill>
                <a:latin typeface="Source Sans Pro" panose="020B0604020202020204" charset="0"/>
              </a:rPr>
              <a:t>modul</a:t>
            </a:r>
            <a:r>
              <a:rPr lang="en-US" sz="1300" dirty="0">
                <a:solidFill>
                  <a:schemeClr val="tx1"/>
                </a:solidFill>
                <a:latin typeface="Source Sans Pro" panose="020B0604020202020204" charset="0"/>
              </a:rPr>
              <a:t>: </a:t>
            </a:r>
            <a:r>
              <a:rPr lang="en-US" sz="1300" b="1" dirty="0" err="1">
                <a:solidFill>
                  <a:schemeClr val="tx1"/>
                </a:solidFill>
                <a:latin typeface="Source Sans Pro" panose="020B0604020202020204" charset="0"/>
              </a:rPr>
              <a:t>pam_linotp</a:t>
            </a:r>
            <a:endParaRPr lang="en-US" sz="1300" dirty="0">
              <a:solidFill>
                <a:schemeClr val="tx1"/>
              </a:solidFill>
              <a:latin typeface="Source Sans Pro" panose="020B0604020202020204" charset="0"/>
            </a:endParaRPr>
          </a:p>
          <a:p>
            <a:endParaRPr lang="en-US" dirty="0">
              <a:solidFill>
                <a:schemeClr val="tx1"/>
              </a:solidFill>
              <a:latin typeface="Source Sans Pro" panose="020B060402020202020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39190" y="3242174"/>
            <a:ext cx="45720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300" dirty="0">
                <a:solidFill>
                  <a:schemeClr val="tx1"/>
                </a:solidFill>
                <a:latin typeface="Source Sans Pro" panose="020B0604020202020204" charset="0"/>
              </a:rPr>
              <a:t>X</a:t>
            </a:r>
            <a:r>
              <a:rPr lang="vi-VN" sz="1300" dirty="0">
                <a:solidFill>
                  <a:schemeClr val="tx1"/>
                </a:solidFill>
                <a:latin typeface="Source Sans Pro" panose="020B0604020202020204" charset="0"/>
              </a:rPr>
              <a:t>ác thực </a:t>
            </a:r>
            <a:r>
              <a:rPr lang="en-US" sz="1300" dirty="0" err="1">
                <a:solidFill>
                  <a:schemeClr val="tx1"/>
                </a:solidFill>
                <a:latin typeface="Source Sans Pro" panose="020B0604020202020204" charset="0"/>
              </a:rPr>
              <a:t>bằng</a:t>
            </a:r>
            <a:r>
              <a:rPr lang="vi-VN" sz="1300" dirty="0">
                <a:solidFill>
                  <a:schemeClr val="tx1"/>
                </a:solidFill>
                <a:latin typeface="Source Sans Pro" panose="020B0604020202020204" charset="0"/>
              </a:rPr>
              <a:t> một RADIUS</a:t>
            </a:r>
            <a:r>
              <a:rPr lang="en-US" sz="1300" dirty="0">
                <a:solidFill>
                  <a:schemeClr val="tx1"/>
                </a:solidFill>
                <a:latin typeface="Source Sans Pro" panose="020B0604020202020204" charset="0"/>
              </a:rPr>
              <a:t> Server</a:t>
            </a:r>
            <a:r>
              <a:rPr lang="vi-VN" sz="1300" dirty="0">
                <a:solidFill>
                  <a:schemeClr val="tx1"/>
                </a:solidFill>
                <a:latin typeface="Source Sans Pro" panose="020B0604020202020204" charset="0"/>
              </a:rPr>
              <a:t> được </a:t>
            </a:r>
            <a:r>
              <a:rPr lang="en-US" sz="1300" dirty="0">
                <a:solidFill>
                  <a:schemeClr val="tx1"/>
                </a:solidFill>
                <a:latin typeface="Source Sans Pro" panose="020B0604020202020204" charset="0"/>
              </a:rPr>
              <a:t>connect </a:t>
            </a:r>
            <a:r>
              <a:rPr lang="en-US" sz="1300" dirty="0" err="1">
                <a:solidFill>
                  <a:schemeClr val="tx1"/>
                </a:solidFill>
                <a:latin typeface="Source Sans Pro" panose="020B0604020202020204" charset="0"/>
              </a:rPr>
              <a:t>tới</a:t>
            </a:r>
            <a:r>
              <a:rPr lang="vi-VN" sz="1300" dirty="0">
                <a:solidFill>
                  <a:schemeClr val="tx1"/>
                </a:solidFill>
                <a:latin typeface="Source Sans Pro" panose="020B0604020202020204" charset="0"/>
              </a:rPr>
              <a:t> LinOTP</a:t>
            </a:r>
            <a:r>
              <a:rPr lang="en-US" sz="1300" dirty="0">
                <a:solidFill>
                  <a:schemeClr val="tx1"/>
                </a:solidFill>
                <a:latin typeface="Source Sans Pro" panose="020B0604020202020204" charset="0"/>
              </a:rPr>
              <a:t>:</a:t>
            </a:r>
            <a:endParaRPr lang="vi-VN" sz="1300" dirty="0">
              <a:solidFill>
                <a:schemeClr val="tx1"/>
              </a:solidFill>
              <a:latin typeface="Source Sans Pro" panose="020B0604020202020204" charset="0"/>
            </a:endParaRPr>
          </a:p>
          <a:p>
            <a:pPr lvl="7"/>
            <a:r>
              <a:rPr lang="en-US" sz="1300" dirty="0">
                <a:solidFill>
                  <a:schemeClr val="tx1"/>
                </a:solidFill>
                <a:latin typeface="Source Sans Pro" panose="020B0604020202020204" charset="0"/>
              </a:rPr>
              <a:t>               -   </a:t>
            </a:r>
            <a:r>
              <a:rPr lang="en-US" sz="1300" dirty="0" err="1">
                <a:solidFill>
                  <a:schemeClr val="tx1"/>
                </a:solidFill>
                <a:latin typeface="Source Sans Pro" panose="020B0604020202020204" charset="0"/>
              </a:rPr>
              <a:t>OpenVPN</a:t>
            </a:r>
            <a:r>
              <a:rPr lang="en-US" sz="1300" dirty="0">
                <a:solidFill>
                  <a:schemeClr val="tx1"/>
                </a:solidFill>
                <a:latin typeface="Source Sans Pro" panose="020B0604020202020204" charset="0"/>
              </a:rPr>
              <a:t> plugin:</a:t>
            </a:r>
            <a:r>
              <a:rPr lang="en-US" sz="1300" b="1" dirty="0">
                <a:solidFill>
                  <a:schemeClr val="tx1"/>
                </a:solidFill>
                <a:latin typeface="Source Sans Pro" panose="020B0604020202020204" charset="0"/>
              </a:rPr>
              <a:t> </a:t>
            </a:r>
            <a:r>
              <a:rPr lang="en-US" sz="1300" b="1" dirty="0" err="1">
                <a:solidFill>
                  <a:schemeClr val="tx1"/>
                </a:solidFill>
                <a:latin typeface="Source Sans Pro" panose="020B0604020202020204" charset="0"/>
              </a:rPr>
              <a:t>openvpn</a:t>
            </a:r>
            <a:r>
              <a:rPr lang="en-US" sz="1300" b="1" dirty="0">
                <a:solidFill>
                  <a:schemeClr val="tx1"/>
                </a:solidFill>
                <a:latin typeface="Source Sans Pro" panose="020B0604020202020204" charset="0"/>
              </a:rPr>
              <a:t>-</a:t>
            </a:r>
            <a:r>
              <a:rPr lang="en-US" sz="1300" b="1" dirty="0" err="1">
                <a:solidFill>
                  <a:schemeClr val="tx1"/>
                </a:solidFill>
                <a:latin typeface="Source Sans Pro" panose="020B0604020202020204" charset="0"/>
              </a:rPr>
              <a:t>auth</a:t>
            </a:r>
            <a:r>
              <a:rPr lang="en-US" sz="1300" b="1" dirty="0">
                <a:solidFill>
                  <a:schemeClr val="tx1"/>
                </a:solidFill>
                <a:latin typeface="Source Sans Pro" panose="020B0604020202020204" charset="0"/>
              </a:rPr>
              <a:t>-radius</a:t>
            </a:r>
          </a:p>
          <a:p>
            <a:r>
              <a:rPr lang="en-US" sz="1300" dirty="0">
                <a:solidFill>
                  <a:schemeClr val="tx1"/>
                </a:solidFill>
                <a:latin typeface="Source Sans Pro" panose="020B0604020202020204" charset="0"/>
              </a:rPr>
              <a:t>               -   PAM: </a:t>
            </a:r>
            <a:r>
              <a:rPr lang="en-US" sz="1300" b="1" dirty="0" err="1">
                <a:solidFill>
                  <a:schemeClr val="tx1"/>
                </a:solidFill>
                <a:latin typeface="Source Sans Pro" panose="020B0604020202020204" charset="0"/>
              </a:rPr>
              <a:t>libpam</a:t>
            </a:r>
            <a:r>
              <a:rPr lang="en-US" sz="1300" b="1" dirty="0">
                <a:solidFill>
                  <a:schemeClr val="tx1"/>
                </a:solidFill>
                <a:latin typeface="Source Sans Pro" panose="020B0604020202020204" charset="0"/>
              </a:rPr>
              <a:t>-radius-</a:t>
            </a:r>
            <a:r>
              <a:rPr lang="en-US" sz="1300" b="1" dirty="0" err="1">
                <a:solidFill>
                  <a:schemeClr val="tx1"/>
                </a:solidFill>
                <a:latin typeface="Source Sans Pro" panose="020B0604020202020204" charset="0"/>
              </a:rPr>
              <a:t>auth</a:t>
            </a:r>
            <a:endParaRPr lang="en-US" sz="1300" dirty="0">
              <a:solidFill>
                <a:schemeClr val="tx1"/>
              </a:solidFill>
              <a:latin typeface="Source Sans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14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</TotalTime>
  <Words>1345</Words>
  <Application>Microsoft Office PowerPoint</Application>
  <PresentationFormat>On-screen Show (16:9)</PresentationFormat>
  <Paragraphs>177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Montserrat</vt:lpstr>
      <vt:lpstr>Times New Roman</vt:lpstr>
      <vt:lpstr>Arial</vt:lpstr>
      <vt:lpstr>Bebas Neue</vt:lpstr>
      <vt:lpstr>Open Sans</vt:lpstr>
      <vt:lpstr>Wingdings</vt:lpstr>
      <vt:lpstr>Source Sans Pro</vt:lpstr>
      <vt:lpstr>Lato</vt:lpstr>
      <vt:lpstr>Electronic Circuit Style CV by Slidesgo</vt:lpstr>
      <vt:lpstr>LinOTP</vt:lpstr>
      <vt:lpstr>Ngữ cảnh</vt:lpstr>
      <vt:lpstr>Ngữ cảnh</vt:lpstr>
      <vt:lpstr>PowerPoint Presentation</vt:lpstr>
      <vt:lpstr>PowerPoint Presentation</vt:lpstr>
      <vt:lpstr>PowerPoint Presentation</vt:lpstr>
      <vt:lpstr>PowerPoint Presentation</vt:lpstr>
      <vt:lpstr>Tổng quan về LinOTP &amp; OpenVPN</vt:lpstr>
      <vt:lpstr>PowerPoint Presentation</vt:lpstr>
      <vt:lpstr>PowerPoint Presentation</vt:lpstr>
      <vt:lpstr>PowerPoint Presentation</vt:lpstr>
      <vt:lpstr>Tính năng</vt:lpstr>
      <vt:lpstr>Server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Mô hình triển khai</vt:lpstr>
      <vt:lpstr>PowerPoint Presentation</vt:lpstr>
      <vt:lpstr>PowerPoint Presentation</vt:lpstr>
      <vt:lpstr>DEMO</vt:lpstr>
      <vt:lpstr>Start 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LinOTP</dc:title>
  <cp:lastModifiedBy>HI</cp:lastModifiedBy>
  <cp:revision>70</cp:revision>
  <dcterms:modified xsi:type="dcterms:W3CDTF">2021-12-08T00:34:21Z</dcterms:modified>
</cp:coreProperties>
</file>