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9"/>
  </p:notesMasterIdLst>
  <p:sldIdLst>
    <p:sldId id="256" r:id="rId2"/>
    <p:sldId id="257" r:id="rId3"/>
    <p:sldId id="260" r:id="rId4"/>
    <p:sldId id="258" r:id="rId5"/>
    <p:sldId id="259" r:id="rId6"/>
    <p:sldId id="262" r:id="rId7"/>
    <p:sldId id="295" r:id="rId8"/>
    <p:sldId id="296" r:id="rId9"/>
    <p:sldId id="315" r:id="rId10"/>
    <p:sldId id="316" r:id="rId11"/>
    <p:sldId id="264" r:id="rId12"/>
    <p:sldId id="263" r:id="rId13"/>
    <p:sldId id="297" r:id="rId14"/>
    <p:sldId id="298" r:id="rId15"/>
    <p:sldId id="299" r:id="rId16"/>
    <p:sldId id="300" r:id="rId17"/>
    <p:sldId id="294" r:id="rId18"/>
    <p:sldId id="301" r:id="rId19"/>
    <p:sldId id="302" r:id="rId20"/>
    <p:sldId id="304" r:id="rId21"/>
    <p:sldId id="303" r:id="rId22"/>
    <p:sldId id="305" r:id="rId23"/>
    <p:sldId id="306" r:id="rId24"/>
    <p:sldId id="307" r:id="rId25"/>
    <p:sldId id="308" r:id="rId26"/>
    <p:sldId id="309" r:id="rId27"/>
    <p:sldId id="310" r:id="rId28"/>
    <p:sldId id="311" r:id="rId29"/>
    <p:sldId id="312" r:id="rId30"/>
    <p:sldId id="313" r:id="rId31"/>
    <p:sldId id="314" r:id="rId32"/>
    <p:sldId id="318" r:id="rId33"/>
    <p:sldId id="269" r:id="rId34"/>
    <p:sldId id="261" r:id="rId35"/>
    <p:sldId id="265" r:id="rId36"/>
    <p:sldId id="266" r:id="rId37"/>
    <p:sldId id="317" r:id="rId38"/>
  </p:sldIdLst>
  <p:sldSz cx="9144000" cy="5143500" type="screen16x9"/>
  <p:notesSz cx="6858000" cy="9144000"/>
  <p:embeddedFontLst>
    <p:embeddedFont>
      <p:font typeface="Bree Serif" panose="020B0604020202020204" charset="0"/>
      <p:regular r:id="rId40"/>
    </p:embeddedFont>
    <p:embeddedFont>
      <p:font typeface="Didact Gothic" panose="020B0604020202020204" charset="0"/>
      <p:regular r:id="rId41"/>
    </p:embeddedFont>
    <p:embeddedFont>
      <p:font typeface="Impact" panose="020B0806030902050204" pitchFamily="34" charset="0"/>
      <p:regular r:id="rId42"/>
    </p:embeddedFont>
    <p:embeddedFont>
      <p:font typeface="Roboto Black" panose="02000000000000000000" pitchFamily="2" charset="0"/>
      <p:bold r:id="rId43"/>
      <p:boldItalic r:id="rId44"/>
    </p:embeddedFont>
    <p:embeddedFont>
      <p:font typeface="Roboto Light" panose="02000000000000000000" pitchFamily="2" charset="0"/>
      <p:regular r:id="rId45"/>
      <p:bold r:id="rId46"/>
      <p:italic r:id="rId47"/>
      <p:boldItalic r:id="rId48"/>
    </p:embeddedFont>
    <p:embeddedFont>
      <p:font typeface="Roboto Mono Thin"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E99523-0769-4BA9-905D-90AFEC3F9764}">
  <a:tblStyle styleId="{39E99523-0769-4BA9-905D-90AFEC3F97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2260" autoAdjust="0"/>
  </p:normalViewPr>
  <p:slideViewPr>
    <p:cSldViewPr snapToGrid="0">
      <p:cViewPr varScale="1">
        <p:scale>
          <a:sx n="119" d="100"/>
          <a:sy n="119" d="100"/>
        </p:scale>
        <p:origin x="25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307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25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740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34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6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0768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383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840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212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8961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078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381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423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9490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07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3120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6461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761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64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323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708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69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04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8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56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317829" y="1462511"/>
            <a:ext cx="3129600" cy="12182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solidFill>
                  <a:schemeClr val="accent1"/>
                </a:solidFill>
              </a:rPr>
              <a:t>Nagios Monitoring</a:t>
            </a:r>
            <a:endParaRPr sz="4000" dirty="0">
              <a:solidFill>
                <a:schemeClr val="accent1"/>
              </a:solidFill>
            </a:endParaRPr>
          </a:p>
        </p:txBody>
      </p:sp>
      <p:sp>
        <p:nvSpPr>
          <p:cNvPr id="110" name="Google Shape;110;p22"/>
          <p:cNvSpPr txBox="1">
            <a:spLocks noGrp="1"/>
          </p:cNvSpPr>
          <p:nvPr>
            <p:ph type="subTitle" idx="1"/>
          </p:nvPr>
        </p:nvSpPr>
        <p:spPr>
          <a:xfrm>
            <a:off x="5317829" y="2901835"/>
            <a:ext cx="3129600" cy="103235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Nhóm 8:</a:t>
            </a:r>
          </a:p>
          <a:p>
            <a:pPr marL="0" lvl="0" indent="0" algn="r" rtl="0">
              <a:spcBef>
                <a:spcPts val="0"/>
              </a:spcBef>
              <a:spcAft>
                <a:spcPts val="0"/>
              </a:spcAft>
              <a:buNone/>
            </a:pPr>
            <a:r>
              <a:rPr lang="es" dirty="0"/>
              <a:t>Hoàng Văn Chúc – 19521288</a:t>
            </a:r>
          </a:p>
          <a:p>
            <a:pPr marL="0" lvl="0" indent="0" algn="r" rtl="0">
              <a:spcBef>
                <a:spcPts val="0"/>
              </a:spcBef>
              <a:spcAft>
                <a:spcPts val="0"/>
              </a:spcAft>
              <a:buNone/>
            </a:pPr>
            <a:r>
              <a:rPr lang="es" dirty="0"/>
              <a:t>Trần Như Phát – 19520211</a:t>
            </a:r>
          </a:p>
          <a:p>
            <a:pPr marL="0" lvl="0" indent="0" algn="r" rtl="0">
              <a:spcBef>
                <a:spcPts val="0"/>
              </a:spcBef>
              <a:spcAft>
                <a:spcPts val="0"/>
              </a:spcAft>
              <a:buNone/>
            </a:pPr>
            <a:r>
              <a:rPr lang="es" dirty="0"/>
              <a:t>Lê Tiến Phong – 19522010</a:t>
            </a:r>
          </a:p>
          <a:p>
            <a:pPr marL="0" lvl="0" indent="0" algn="r" rtl="0">
              <a:spcBef>
                <a:spcPts val="0"/>
              </a:spcBef>
              <a:spcAft>
                <a:spcPts val="0"/>
              </a:spcAft>
              <a:buNone/>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726593" y="608051"/>
            <a:ext cx="196700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FFFF"/>
                </a:solidFill>
              </a:rPr>
              <a:t>Kiến</a:t>
            </a:r>
            <a:r>
              <a:rPr lang="en-US" dirty="0">
                <a:solidFill>
                  <a:srgbClr val="FFFFFF"/>
                </a:solidFill>
              </a:rPr>
              <a:t> </a:t>
            </a:r>
            <a:r>
              <a:rPr lang="en-US" dirty="0" err="1">
                <a:solidFill>
                  <a:srgbClr val="FFFFFF"/>
                </a:solidFill>
              </a:rPr>
              <a:t>trúc</a:t>
            </a:r>
            <a:r>
              <a:rPr lang="en-US" dirty="0">
                <a:solidFill>
                  <a:srgbClr val="FFFFFF"/>
                </a:solidFill>
              </a:rPr>
              <a:t> </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grpSp>
        <p:nvGrpSpPr>
          <p:cNvPr id="56" name="Google Shape;1074;p38"/>
          <p:cNvGrpSpPr/>
          <p:nvPr/>
        </p:nvGrpSpPr>
        <p:grpSpPr>
          <a:xfrm>
            <a:off x="4138061" y="3086207"/>
            <a:ext cx="864787" cy="685156"/>
            <a:chOff x="2504975" y="1971250"/>
            <a:chExt cx="2053150" cy="1626675"/>
          </a:xfrm>
        </p:grpSpPr>
        <p:sp>
          <p:nvSpPr>
            <p:cNvPr id="57"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9;p38"/>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098;p38"/>
          <p:cNvSpPr txBox="1">
            <a:spLocks noGrp="1"/>
          </p:cNvSpPr>
          <p:nvPr>
            <p:ph type="ctrTitle" idx="4294967295"/>
          </p:nvPr>
        </p:nvSpPr>
        <p:spPr>
          <a:xfrm>
            <a:off x="3545069" y="3797613"/>
            <a:ext cx="2076000" cy="3423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Hệ thống Nagios</a:t>
            </a:r>
            <a:endParaRPr sz="1400" dirty="0">
              <a:solidFill>
                <a:srgbClr val="0E2A47"/>
              </a:solidFill>
            </a:endParaRPr>
          </a:p>
        </p:txBody>
      </p:sp>
      <p:sp>
        <p:nvSpPr>
          <p:cNvPr id="81" name="Google Shape;1099;p38"/>
          <p:cNvSpPr txBox="1">
            <a:spLocks noGrp="1"/>
          </p:cNvSpPr>
          <p:nvPr>
            <p:ph type="ctrTitle" idx="4294967295"/>
          </p:nvPr>
        </p:nvSpPr>
        <p:spPr>
          <a:xfrm>
            <a:off x="6399676" y="2507732"/>
            <a:ext cx="2076000" cy="3705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Plugin</a:t>
            </a:r>
            <a:endParaRPr sz="1400" dirty="0">
              <a:solidFill>
                <a:srgbClr val="0E2A47"/>
              </a:solidFill>
            </a:endParaRPr>
          </a:p>
        </p:txBody>
      </p:sp>
      <p:sp>
        <p:nvSpPr>
          <p:cNvPr id="84" name="Google Shape;1102;p38"/>
          <p:cNvSpPr txBox="1">
            <a:spLocks/>
          </p:cNvSpPr>
          <p:nvPr/>
        </p:nvSpPr>
        <p:spPr>
          <a:xfrm>
            <a:off x="6319765" y="3168652"/>
            <a:ext cx="2531180" cy="1604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None/>
            </a:pPr>
            <a:endParaRPr lang="en-US" sz="900" dirty="0"/>
          </a:p>
        </p:txBody>
      </p:sp>
      <p:pic>
        <p:nvPicPr>
          <p:cNvPr id="4" name="Picture 3">
            <a:extLst>
              <a:ext uri="{FF2B5EF4-FFF2-40B4-BE49-F238E27FC236}">
                <a16:creationId xmlns:a16="http://schemas.microsoft.com/office/drawing/2014/main" id="{7553891D-DA4E-42C5-8AE9-74C72D897CD0}"/>
              </a:ext>
            </a:extLst>
          </p:cNvPr>
          <p:cNvPicPr>
            <a:picLocks noChangeAspect="1"/>
          </p:cNvPicPr>
          <p:nvPr/>
        </p:nvPicPr>
        <p:blipFill>
          <a:blip r:embed="rId3"/>
          <a:stretch>
            <a:fillRect/>
          </a:stretch>
        </p:blipFill>
        <p:spPr>
          <a:xfrm>
            <a:off x="181073" y="1467172"/>
            <a:ext cx="4034552" cy="2742878"/>
          </a:xfrm>
          <a:prstGeom prst="rect">
            <a:avLst/>
          </a:prstGeom>
        </p:spPr>
      </p:pic>
      <p:sp>
        <p:nvSpPr>
          <p:cNvPr id="5" name="TextBox 4">
            <a:extLst>
              <a:ext uri="{FF2B5EF4-FFF2-40B4-BE49-F238E27FC236}">
                <a16:creationId xmlns:a16="http://schemas.microsoft.com/office/drawing/2014/main" id="{7C38A2E2-2AA1-4C10-BB47-E29F5B9E647F}"/>
              </a:ext>
            </a:extLst>
          </p:cNvPr>
          <p:cNvSpPr txBox="1"/>
          <p:nvPr/>
        </p:nvSpPr>
        <p:spPr>
          <a:xfrm>
            <a:off x="4281385" y="723900"/>
            <a:ext cx="4703680" cy="3809999"/>
          </a:xfrm>
          <a:prstGeom prst="rect">
            <a:avLst/>
          </a:prstGeom>
          <a:noFill/>
        </p:spPr>
        <p:txBody>
          <a:bodyPr wrap="square" rtlCol="0">
            <a:spAutoFit/>
          </a:bodyPr>
          <a:lstStyle/>
          <a:p>
            <a:r>
              <a:rPr lang="en-US" sz="1200" dirty="0">
                <a:solidFill>
                  <a:schemeClr val="bg1"/>
                </a:solidFill>
              </a:rPr>
              <a:t>-     C</a:t>
            </a:r>
            <a:r>
              <a:rPr lang="vi-VN" sz="1200" dirty="0">
                <a:solidFill>
                  <a:schemeClr val="bg1"/>
                </a:solidFill>
              </a:rPr>
              <a:t>lient 1: Nagios sử dụng plugin „check_xyz‟ được cài đặt ngay trên server Nagios để gửi truy vấn kiểm tra dịch vụ trên client( http, ftp, dns, smtp…)</a:t>
            </a:r>
            <a:endParaRPr lang="en-US" sz="1200" dirty="0">
              <a:solidFill>
                <a:schemeClr val="bg1"/>
              </a:solidFill>
            </a:endParaRPr>
          </a:p>
          <a:p>
            <a:r>
              <a:rPr lang="en-US" sz="1200" dirty="0">
                <a:solidFill>
                  <a:schemeClr val="bg1"/>
                </a:solidFill>
              </a:rPr>
              <a:t>-     C</a:t>
            </a:r>
            <a:r>
              <a:rPr lang="vi-VN" sz="1200" dirty="0">
                <a:solidFill>
                  <a:schemeClr val="bg1"/>
                </a:solidFill>
              </a:rPr>
              <a:t>lient 2, 3: Nagios sử dụng các plugin trung gian để chạy plugin „check_xyz‟ giám sát được cài đặt trực tiếp trên client. (bởi vì có những dịch vụ không có hỗ trợ giao thức trao đổi qua mạng, ví dụ khi bạn muốn kiểm tra dung lượng ổ đĩa cứng còn trống trên client…) </a:t>
            </a:r>
            <a:endParaRPr lang="en-US" sz="1200" dirty="0">
              <a:solidFill>
                <a:schemeClr val="bg1"/>
              </a:solidFill>
            </a:endParaRPr>
          </a:p>
          <a:p>
            <a:r>
              <a:rPr lang="en-US" sz="1200" dirty="0">
                <a:solidFill>
                  <a:schemeClr val="bg1"/>
                </a:solidFill>
              </a:rPr>
              <a:t>-     C</a:t>
            </a:r>
            <a:r>
              <a:rPr lang="vi-VN" sz="1200" dirty="0">
                <a:solidFill>
                  <a:schemeClr val="bg1"/>
                </a:solidFill>
              </a:rPr>
              <a:t>lient 4: Kiểm tra dịch vụ qua giao thức snmp, nagios server sẽ sử dụng plugin check_snmp để kiểm tra các dịch vụ trên client có hỗ trợ giao thức SNMP. Rất nhiều thiết bị mạng như router, switch, máy in… có hỗ trợ giao thức SNMP. </a:t>
            </a:r>
            <a:endParaRPr lang="en-US" sz="1200" dirty="0">
              <a:solidFill>
                <a:schemeClr val="bg1"/>
              </a:solidFill>
            </a:endParaRPr>
          </a:p>
          <a:p>
            <a:r>
              <a:rPr lang="en-US" sz="1200" dirty="0">
                <a:solidFill>
                  <a:schemeClr val="bg1"/>
                </a:solidFill>
              </a:rPr>
              <a:t>-     C</a:t>
            </a:r>
            <a:r>
              <a:rPr lang="vi-VN" sz="1200" dirty="0">
                <a:solidFill>
                  <a:schemeClr val="bg1"/>
                </a:solidFill>
              </a:rPr>
              <a:t>lient 5: Đây là phương pháp kiểm tra bị động. Nagios không chủ động kiểm tra dịch vụ mà là client chủ động gửi kết quả kiểm tra dịch vụ về cho Nagios thông qua plugin NSCA. Phương pháp này được áp dụng nhiều trong giám sát phân tán. Với các mạng có quy mô lớn, người ta có thể dùng nhiều server Nagios để giám sát từng phần của mạng. Trong đó có một server Nagios trung tâm thực hiện tổng hợp kết quả từ các server Nagios con thông qua plugin NSCA.</a:t>
            </a:r>
            <a:endParaRPr lang="en-US" sz="1200" dirty="0">
              <a:solidFill>
                <a:schemeClr val="bg1"/>
              </a:solidFill>
            </a:endParaRPr>
          </a:p>
        </p:txBody>
      </p:sp>
    </p:spTree>
    <p:extLst>
      <p:ext uri="{BB962C8B-B14F-4D97-AF65-F5344CB8AC3E}">
        <p14:creationId xmlns:p14="http://schemas.microsoft.com/office/powerpoint/2010/main" val="5045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59415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Công Nghệ</a:t>
            </a:r>
            <a:endParaRPr dirty="0"/>
          </a:p>
        </p:txBody>
      </p:sp>
      <p:sp>
        <p:nvSpPr>
          <p:cNvPr id="567" name="Google Shape;567;p30"/>
          <p:cNvSpPr txBox="1">
            <a:spLocks noGrp="1"/>
          </p:cNvSpPr>
          <p:nvPr>
            <p:ph type="ctrTitle"/>
          </p:nvPr>
        </p:nvSpPr>
        <p:spPr>
          <a:xfrm>
            <a:off x="2633438" y="3503374"/>
            <a:ext cx="1938562" cy="6541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t>Giám sát máy đầu cuối</a:t>
            </a:r>
            <a:endParaRPr sz="1400" dirty="0"/>
          </a:p>
        </p:txBody>
      </p:sp>
      <p:sp>
        <p:nvSpPr>
          <p:cNvPr id="568" name="Google Shape;568;p30"/>
          <p:cNvSpPr txBox="1">
            <a:spLocks noGrp="1"/>
          </p:cNvSpPr>
          <p:nvPr>
            <p:ph type="ctrTitle" idx="4"/>
          </p:nvPr>
        </p:nvSpPr>
        <p:spPr>
          <a:xfrm>
            <a:off x="4655441" y="3534979"/>
            <a:ext cx="1754950" cy="6340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t>Giám sát các dịch vụ mạng</a:t>
            </a:r>
            <a:endParaRPr sz="1400" dirty="0"/>
          </a:p>
        </p:txBody>
      </p:sp>
      <p:sp>
        <p:nvSpPr>
          <p:cNvPr id="569" name="Google Shape;569;p30"/>
          <p:cNvSpPr txBox="1">
            <a:spLocks noGrp="1"/>
          </p:cNvSpPr>
          <p:nvPr>
            <p:ph type="ctrTitle" idx="5"/>
          </p:nvPr>
        </p:nvSpPr>
        <p:spPr>
          <a:xfrm>
            <a:off x="729250" y="3411802"/>
            <a:ext cx="1753421" cy="7456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t>Giám sát các thiết bị mạng</a:t>
            </a:r>
            <a:endParaRPr sz="1400" dirty="0"/>
          </a:p>
        </p:txBody>
      </p:sp>
      <p:sp>
        <p:nvSpPr>
          <p:cNvPr id="570" name="Google Shape;570;p30"/>
          <p:cNvSpPr/>
          <p:nvPr/>
        </p:nvSpPr>
        <p:spPr>
          <a:xfrm>
            <a:off x="946039" y="3168113"/>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1146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641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1296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1205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3085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2883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3579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3235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144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821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018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5518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5175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084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513018" y="220344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343790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5391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42" name="Google Shape;580;p30"/>
          <p:cNvSpPr/>
          <p:nvPr/>
        </p:nvSpPr>
        <p:spPr>
          <a:xfrm>
            <a:off x="6784900" y="3112533"/>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81;p30"/>
          <p:cNvSpPr/>
          <p:nvPr/>
        </p:nvSpPr>
        <p:spPr>
          <a:xfrm>
            <a:off x="6981969" y="1852209"/>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2;p30"/>
          <p:cNvSpPr/>
          <p:nvPr/>
        </p:nvSpPr>
        <p:spPr>
          <a:xfrm>
            <a:off x="7481814" y="2236592"/>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3;p30"/>
          <p:cNvSpPr/>
          <p:nvPr/>
        </p:nvSpPr>
        <p:spPr>
          <a:xfrm>
            <a:off x="7138959" y="1984610"/>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84;p30"/>
          <p:cNvSpPr/>
          <p:nvPr/>
        </p:nvSpPr>
        <p:spPr>
          <a:xfrm>
            <a:off x="7047653" y="1964288"/>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8;p30"/>
          <p:cNvSpPr txBox="1">
            <a:spLocks/>
          </p:cNvSpPr>
          <p:nvPr/>
        </p:nvSpPr>
        <p:spPr>
          <a:xfrm>
            <a:off x="6458280" y="3534979"/>
            <a:ext cx="2124881" cy="6452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1400" dirty="0" err="1"/>
              <a:t>Cảnh</a:t>
            </a:r>
            <a:r>
              <a:rPr lang="en-US" sz="1400" dirty="0"/>
              <a:t> </a:t>
            </a:r>
            <a:r>
              <a:rPr lang="en-US" sz="1400" dirty="0" err="1"/>
              <a:t>báo</a:t>
            </a:r>
            <a:r>
              <a:rPr lang="en-US" sz="1400" dirty="0"/>
              <a:t> </a:t>
            </a:r>
            <a:r>
              <a:rPr lang="en-US" sz="1400" dirty="0" err="1"/>
              <a:t>cho</a:t>
            </a:r>
            <a:r>
              <a:rPr lang="en-US" sz="1400" dirty="0"/>
              <a:t> </a:t>
            </a:r>
            <a:r>
              <a:rPr lang="en-US" sz="1400" dirty="0" err="1"/>
              <a:t>người</a:t>
            </a:r>
            <a:r>
              <a:rPr lang="en-US" sz="1400" dirty="0"/>
              <a:t> </a:t>
            </a:r>
            <a:r>
              <a:rPr lang="en-US" sz="1400" dirty="0" err="1"/>
              <a:t>quản</a:t>
            </a:r>
            <a:r>
              <a:rPr lang="en-US" sz="1400" dirty="0"/>
              <a:t> </a:t>
            </a:r>
            <a:r>
              <a:rPr lang="en-US" sz="1400" dirty="0" err="1"/>
              <a:t>trị</a:t>
            </a:r>
            <a:endParaRPr lang="en-US" sz="1400" dirty="0"/>
          </a:p>
        </p:txBody>
      </p:sp>
      <p:sp>
        <p:nvSpPr>
          <p:cNvPr id="52" name="Google Shape;783;p36"/>
          <p:cNvSpPr/>
          <p:nvPr/>
        </p:nvSpPr>
        <p:spPr>
          <a:xfrm>
            <a:off x="7374733" y="2216971"/>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4;p36"/>
          <p:cNvSpPr/>
          <p:nvPr/>
        </p:nvSpPr>
        <p:spPr>
          <a:xfrm>
            <a:off x="7481814" y="2239189"/>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5601600" y="637927"/>
            <a:ext cx="3388500" cy="5574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solidFill>
                  <a:srgbClr val="FFFFFF"/>
                </a:solidFill>
              </a:rPr>
              <a:t>Giám sát các thiết bị mạng</a:t>
            </a:r>
            <a:endParaRPr sz="2000"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5" name="TextBox 4"/>
          <p:cNvSpPr txBox="1"/>
          <p:nvPr/>
        </p:nvSpPr>
        <p:spPr>
          <a:xfrm>
            <a:off x="5720783" y="1698246"/>
            <a:ext cx="3312000" cy="2246769"/>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Nagios giám sát các thiết bị qua giao thức SNMP. Vì vậy máy giám sát</a:t>
            </a:r>
            <a:r>
              <a:rPr lang="en-US" dirty="0">
                <a:solidFill>
                  <a:schemeClr val="bg1"/>
                </a:solidFill>
                <a:latin typeface="Roboto Light" panose="020B0604020202020204" charset="0"/>
                <a:ea typeface="Roboto Light" panose="020B0604020202020204" charset="0"/>
              </a:rPr>
              <a:t> </a:t>
            </a:r>
            <a:r>
              <a:rPr lang="vi-VN" dirty="0">
                <a:solidFill>
                  <a:schemeClr val="bg1"/>
                </a:solidFill>
                <a:latin typeface="Roboto Light" panose="020B0604020202020204" charset="0"/>
                <a:ea typeface="Roboto Light" panose="020B0604020202020204" charset="0"/>
              </a:rPr>
              <a:t>(Nagios) phải cài đặt net-snmp và net-snmp-utils với redhat/fedora hoặc libsnmp-base, snmp, snmpd,libsnmp15 với debian/ubuntu trước khi biên dịch và cài đặt nagios plugin. </a:t>
            </a:r>
            <a:endParaRPr lang="en-US" dirty="0">
              <a:solidFill>
                <a:schemeClr val="bg1"/>
              </a:solidFill>
              <a:latin typeface="Roboto Light" panose="020B0604020202020204" charset="0"/>
              <a:ea typeface="Roboto Light" panose="020B0604020202020204" charset="0"/>
            </a:endParaRPr>
          </a:p>
          <a:p>
            <a:endParaRPr lang="en-US" dirty="0">
              <a:solidFill>
                <a:schemeClr val="bg1"/>
              </a:solidFill>
              <a:latin typeface="Roboto Light" panose="020B0604020202020204" charset="0"/>
              <a:ea typeface="Roboto Light" panose="020B0604020202020204" charset="0"/>
            </a:endParaRPr>
          </a:p>
          <a:p>
            <a:r>
              <a:rPr lang="vi-VN" dirty="0">
                <a:solidFill>
                  <a:schemeClr val="bg1"/>
                </a:solidFill>
                <a:latin typeface="Roboto Light" panose="020B0604020202020204" charset="0"/>
                <a:ea typeface="Roboto Light" panose="020B0604020202020204" charset="0"/>
              </a:rPr>
              <a:t>Các thiết bị được giám sát phải có IP, hỗ trợ snmp, và snmp ở trạng thái bật. </a:t>
            </a:r>
            <a:endParaRPr lang="en-US" dirty="0">
              <a:solidFill>
                <a:schemeClr val="bg1"/>
              </a:solidFill>
              <a:latin typeface="Roboto Light" panose="020B0604020202020204" charset="0"/>
              <a:ea typeface="Roboto Ligh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5601600" y="637927"/>
            <a:ext cx="3388500" cy="5574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solidFill>
                  <a:srgbClr val="FFFFFF"/>
                </a:solidFill>
              </a:rPr>
              <a:t>Giám sát các thiết bị mạng</a:t>
            </a:r>
            <a:endParaRPr sz="2000"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11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grpSp>
        <p:nvGrpSpPr>
          <p:cNvPr id="103" name="Google Shape;5869;p52"/>
          <p:cNvGrpSpPr/>
          <p:nvPr/>
        </p:nvGrpSpPr>
        <p:grpSpPr>
          <a:xfrm>
            <a:off x="704165" y="1725861"/>
            <a:ext cx="339253" cy="339253"/>
            <a:chOff x="5049725" y="249400"/>
            <a:chExt cx="481825" cy="481825"/>
          </a:xfrm>
        </p:grpSpPr>
        <p:sp>
          <p:nvSpPr>
            <p:cNvPr id="104" name="Google Shape;5870;p52"/>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5871;p52"/>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extBox 2"/>
          <p:cNvSpPr txBox="1"/>
          <p:nvPr/>
        </p:nvSpPr>
        <p:spPr>
          <a:xfrm>
            <a:off x="1043347" y="1726560"/>
            <a:ext cx="799200" cy="338554"/>
          </a:xfrm>
          <a:prstGeom prst="rect">
            <a:avLst/>
          </a:prstGeom>
          <a:noFill/>
        </p:spPr>
        <p:txBody>
          <a:bodyPr wrap="square" rtlCol="0">
            <a:spAutoFit/>
          </a:bodyPr>
          <a:lstStyle/>
          <a:p>
            <a:r>
              <a:rPr lang="en-US" sz="1600" dirty="0" err="1">
                <a:solidFill>
                  <a:schemeClr val="bg1"/>
                </a:solidFill>
                <a:latin typeface="Roboto Black" panose="020B0604020202020204" charset="0"/>
                <a:ea typeface="Roboto Black" panose="020B0604020202020204" charset="0"/>
              </a:rPr>
              <a:t>Máy</a:t>
            </a:r>
            <a:r>
              <a:rPr lang="en-US" dirty="0">
                <a:solidFill>
                  <a:schemeClr val="bg1"/>
                </a:solidFill>
                <a:latin typeface="Roboto Black" panose="020B0604020202020204" charset="0"/>
                <a:ea typeface="Roboto Black" panose="020B0604020202020204" charset="0"/>
              </a:rPr>
              <a:t> in</a:t>
            </a:r>
          </a:p>
        </p:txBody>
      </p:sp>
      <p:pic>
        <p:nvPicPr>
          <p:cNvPr id="4" name="Picture 3"/>
          <p:cNvPicPr>
            <a:picLocks noChangeAspect="1"/>
          </p:cNvPicPr>
          <p:nvPr/>
        </p:nvPicPr>
        <p:blipFill>
          <a:blip r:embed="rId3"/>
          <a:stretch>
            <a:fillRect/>
          </a:stretch>
        </p:blipFill>
        <p:spPr>
          <a:xfrm>
            <a:off x="2877512" y="1621775"/>
            <a:ext cx="5676088" cy="1710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04000" y="2131708"/>
            <a:ext cx="2088000" cy="1200329"/>
          </a:xfrm>
          <a:prstGeom prst="rect">
            <a:avLst/>
          </a:prstGeom>
          <a:noFill/>
        </p:spPr>
        <p:txBody>
          <a:bodyPr wrap="square" rtlCol="0">
            <a:spAutoFit/>
          </a:bodyPr>
          <a:lstStyle/>
          <a:p>
            <a:r>
              <a:rPr lang="en-US" sz="1200" dirty="0">
                <a:solidFill>
                  <a:schemeClr val="bg1"/>
                </a:solidFill>
                <a:latin typeface="Roboto Light" panose="020B0604020202020204" charset="0"/>
                <a:ea typeface="Roboto Light" panose="020B0604020202020204" charset="0"/>
              </a:rPr>
              <a:t>Nagios </a:t>
            </a:r>
            <a:r>
              <a:rPr lang="en-US" sz="1200" dirty="0" err="1">
                <a:solidFill>
                  <a:schemeClr val="bg1"/>
                </a:solidFill>
                <a:latin typeface="Roboto Light" panose="020B0604020202020204" charset="0"/>
                <a:ea typeface="Roboto Light" panose="020B0604020202020204" charset="0"/>
              </a:rPr>
              <a:t>sử</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dụng</a:t>
            </a:r>
            <a:r>
              <a:rPr lang="en-US" sz="1200" dirty="0">
                <a:solidFill>
                  <a:schemeClr val="bg1"/>
                </a:solidFill>
                <a:latin typeface="Roboto Light" panose="020B0604020202020204" charset="0"/>
                <a:ea typeface="Roboto Light" panose="020B0604020202020204" charset="0"/>
              </a:rPr>
              <a:t> plugin </a:t>
            </a:r>
            <a:r>
              <a:rPr lang="en-US" sz="1200" dirty="0" err="1">
                <a:solidFill>
                  <a:schemeClr val="bg1"/>
                </a:solidFill>
                <a:latin typeface="Roboto Light" panose="020B0604020202020204" charset="0"/>
                <a:ea typeface="Roboto Light" panose="020B0604020202020204" charset="0"/>
              </a:rPr>
              <a:t>check_hpjd</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cho</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việc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giám</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sát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trạng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thái</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của</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máy</a:t>
            </a:r>
            <a:r>
              <a:rPr lang="en-US" sz="1200" dirty="0">
                <a:solidFill>
                  <a:schemeClr val="bg1"/>
                </a:solidFill>
                <a:latin typeface="Roboto Light" panose="020B0604020202020204" charset="0"/>
                <a:ea typeface="Roboto Light" panose="020B0604020202020204" charset="0"/>
              </a:rPr>
              <a:t> in. Plugin </a:t>
            </a:r>
            <a:r>
              <a:rPr lang="en-US" sz="1200" dirty="0" err="1">
                <a:solidFill>
                  <a:schemeClr val="bg1"/>
                </a:solidFill>
                <a:latin typeface="Roboto Light" panose="020B0604020202020204" charset="0"/>
                <a:ea typeface="Roboto Light" panose="020B0604020202020204" charset="0"/>
              </a:rPr>
              <a:t>check_hpjd</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sử</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dụng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giao</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thức</a:t>
            </a:r>
            <a:r>
              <a:rPr lang="en-US" sz="1200" dirty="0">
                <a:solidFill>
                  <a:schemeClr val="bg1"/>
                </a:solidFill>
                <a:latin typeface="Roboto Light" panose="020B0604020202020204" charset="0"/>
                <a:ea typeface="Roboto Light" panose="020B0604020202020204" charset="0"/>
              </a:rPr>
              <a:t> SNMP </a:t>
            </a:r>
            <a:r>
              <a:rPr lang="en-US" sz="1200" dirty="0" err="1">
                <a:solidFill>
                  <a:schemeClr val="bg1"/>
                </a:solidFill>
                <a:latin typeface="Roboto Light" panose="020B0604020202020204" charset="0"/>
                <a:ea typeface="Roboto Light" panose="020B0604020202020204" charset="0"/>
              </a:rPr>
              <a:t>để</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xác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định</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trạng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thái</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của</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máy</a:t>
            </a:r>
            <a:r>
              <a:rPr lang="en-US" sz="1200" dirty="0">
                <a:solidFill>
                  <a:schemeClr val="bg1"/>
                </a:solidFill>
                <a:latin typeface="Roboto Light" panose="020B0604020202020204" charset="0"/>
                <a:ea typeface="Roboto Light" panose="020B0604020202020204" charset="0"/>
              </a:rPr>
              <a:t> in</a:t>
            </a:r>
          </a:p>
        </p:txBody>
      </p:sp>
      <p:sp>
        <p:nvSpPr>
          <p:cNvPr id="7" name="TextBox 6"/>
          <p:cNvSpPr txBox="1"/>
          <p:nvPr/>
        </p:nvSpPr>
        <p:spPr>
          <a:xfrm>
            <a:off x="504000" y="3851007"/>
            <a:ext cx="6415200" cy="646331"/>
          </a:xfrm>
          <a:prstGeom prst="rect">
            <a:avLst/>
          </a:prstGeom>
          <a:noFill/>
        </p:spPr>
        <p:txBody>
          <a:bodyPr wrap="square" rtlCol="0">
            <a:spAutoFit/>
          </a:bodyPr>
          <a:lstStyle/>
          <a:p>
            <a:r>
              <a:rPr lang="vi-VN" sz="1200" dirty="0">
                <a:solidFill>
                  <a:schemeClr val="bg1"/>
                </a:solidFill>
                <a:latin typeface="Roboto Light" panose="020B0604020202020204" charset="0"/>
                <a:ea typeface="Roboto Light" panose="020B0604020202020204" charset="0"/>
              </a:rPr>
              <a:t>Check_hpjd có khả năng phát hiện, cảnh báo, ghi lại các sự cố của máy in như</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kết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nối</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đến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máy</a:t>
            </a:r>
            <a:r>
              <a:rPr lang="en-US" sz="1200" dirty="0">
                <a:solidFill>
                  <a:schemeClr val="bg1"/>
                </a:solidFill>
                <a:latin typeface="Roboto Light" panose="020B0604020202020204" charset="0"/>
                <a:ea typeface="Roboto Light" panose="020B0604020202020204" charset="0"/>
              </a:rPr>
              <a:t> in(ping </a:t>
            </a:r>
            <a:r>
              <a:rPr lang="en-US" sz="1200" dirty="0" err="1">
                <a:solidFill>
                  <a:schemeClr val="bg1"/>
                </a:solidFill>
                <a:latin typeface="Roboto Light" panose="020B0604020202020204" charset="0"/>
                <a:ea typeface="Roboto Light" panose="020B0604020202020204" charset="0"/>
              </a:rPr>
              <a:t>đến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máy</a:t>
            </a:r>
            <a:r>
              <a:rPr lang="en-US" sz="1200" dirty="0">
                <a:solidFill>
                  <a:schemeClr val="bg1"/>
                </a:solidFill>
                <a:latin typeface="Roboto Light" panose="020B0604020202020204" charset="0"/>
                <a:ea typeface="Roboto Light" panose="020B0604020202020204" charset="0"/>
              </a:rPr>
              <a:t> in), </a:t>
            </a:r>
            <a:r>
              <a:rPr lang="en-US" sz="1200" dirty="0" err="1">
                <a:solidFill>
                  <a:schemeClr val="bg1"/>
                </a:solidFill>
                <a:latin typeface="Roboto Light" panose="020B0604020202020204" charset="0"/>
                <a:ea typeface="Roboto Light" panose="020B0604020202020204" charset="0"/>
              </a:rPr>
              <a:t>kẹt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giấy</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hết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giấy</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máy</a:t>
            </a:r>
            <a:r>
              <a:rPr lang="en-US" sz="1200" dirty="0">
                <a:solidFill>
                  <a:schemeClr val="bg1"/>
                </a:solidFill>
                <a:latin typeface="Roboto Light" panose="020B0604020202020204" charset="0"/>
                <a:ea typeface="Roboto Light" panose="020B0604020202020204" charset="0"/>
              </a:rPr>
              <a:t> in </a:t>
            </a:r>
            <a:r>
              <a:rPr lang="en-US" sz="1200" dirty="0" err="1">
                <a:solidFill>
                  <a:schemeClr val="bg1"/>
                </a:solidFill>
                <a:latin typeface="Roboto Light" panose="020B0604020202020204" charset="0"/>
                <a:ea typeface="Roboto Light" panose="020B0604020202020204" charset="0"/>
              </a:rPr>
              <a:t>tắt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yêu</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cầu</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xen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vào</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mực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ít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thiếu</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bộ</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nhớ</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khay</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ra</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giấy</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bị</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đầy</a:t>
            </a:r>
            <a:r>
              <a:rPr lang="en-US" sz="1200" dirty="0">
                <a:solidFill>
                  <a:schemeClr val="bg1"/>
                </a:solidFill>
                <a:latin typeface="Roboto Light" panose="020B0604020202020204" charset="0"/>
                <a:ea typeface="Roboto Light" panose="020B0604020202020204" charset="0"/>
              </a:rPr>
              <a:t>.</a:t>
            </a:r>
          </a:p>
        </p:txBody>
      </p:sp>
    </p:spTree>
    <p:extLst>
      <p:ext uri="{BB962C8B-B14F-4D97-AF65-F5344CB8AC3E}">
        <p14:creationId xmlns:p14="http://schemas.microsoft.com/office/powerpoint/2010/main" val="34077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5601600" y="637927"/>
            <a:ext cx="3388500" cy="5574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solidFill>
                  <a:srgbClr val="FFFFFF"/>
                </a:solidFill>
              </a:rPr>
              <a:t>Giám sát các thiết bị mạng</a:t>
            </a:r>
            <a:endParaRPr sz="2000"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11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3" name="TextBox 2"/>
          <p:cNvSpPr txBox="1"/>
          <p:nvPr/>
        </p:nvSpPr>
        <p:spPr>
          <a:xfrm>
            <a:off x="958716" y="1507165"/>
            <a:ext cx="1568508" cy="338554"/>
          </a:xfrm>
          <a:prstGeom prst="rect">
            <a:avLst/>
          </a:prstGeom>
          <a:noFill/>
        </p:spPr>
        <p:txBody>
          <a:bodyPr wrap="square" rtlCol="0">
            <a:spAutoFit/>
          </a:bodyPr>
          <a:lstStyle/>
          <a:p>
            <a:r>
              <a:rPr lang="en-US" sz="1600" dirty="0">
                <a:solidFill>
                  <a:schemeClr val="bg1"/>
                </a:solidFill>
                <a:latin typeface="Roboto Black" panose="020B0604020202020204" charset="0"/>
                <a:ea typeface="Roboto Black" panose="020B0604020202020204" charset="0"/>
              </a:rPr>
              <a:t>Switch, Router</a:t>
            </a:r>
            <a:endParaRPr lang="en-US" dirty="0">
              <a:solidFill>
                <a:schemeClr val="bg1"/>
              </a:solidFill>
              <a:latin typeface="Roboto Black" panose="020B0604020202020204" charset="0"/>
              <a:ea typeface="Roboto Black" panose="020B0604020202020204" charset="0"/>
            </a:endParaRPr>
          </a:p>
        </p:txBody>
      </p:sp>
      <p:sp>
        <p:nvSpPr>
          <p:cNvPr id="6" name="TextBox 5"/>
          <p:cNvSpPr txBox="1"/>
          <p:nvPr/>
        </p:nvSpPr>
        <p:spPr>
          <a:xfrm>
            <a:off x="431999" y="1942696"/>
            <a:ext cx="2808001" cy="1377772"/>
          </a:xfrm>
          <a:prstGeom prst="rect">
            <a:avLst/>
          </a:prstGeom>
          <a:noFill/>
        </p:spPr>
        <p:txBody>
          <a:bodyPr wrap="square" rtlCol="0">
            <a:spAutoFit/>
          </a:bodyPr>
          <a:lstStyle/>
          <a:p>
            <a:r>
              <a:rPr lang="vi-VN" sz="1200" dirty="0">
                <a:solidFill>
                  <a:schemeClr val="bg1"/>
                </a:solidFill>
                <a:latin typeface="Roboto Light" panose="020B0604020202020204" charset="0"/>
                <a:ea typeface="Roboto Light" panose="020B0604020202020204" charset="0"/>
              </a:rPr>
              <a:t>Nagios sử dụng 2 plugin giám sát các thiết bị này đó là check_snmp, check_mrtgtraf. Nếu muốn sử dụng check_mrtgtraf để giám sát băng thông thì máy Nagios phải cài MRTG(chương trình giám sát lưu lượng mạng). </a:t>
            </a:r>
            <a:endParaRPr lang="en-US" sz="1200" dirty="0">
              <a:solidFill>
                <a:schemeClr val="bg1"/>
              </a:solidFill>
              <a:latin typeface="Roboto Light" panose="020B0604020202020204" charset="0"/>
              <a:ea typeface="Roboto Light" panose="020B0604020202020204" charset="0"/>
            </a:endParaRPr>
          </a:p>
        </p:txBody>
      </p:sp>
      <p:sp>
        <p:nvSpPr>
          <p:cNvPr id="7" name="TextBox 6"/>
          <p:cNvSpPr txBox="1"/>
          <p:nvPr/>
        </p:nvSpPr>
        <p:spPr>
          <a:xfrm>
            <a:off x="431999" y="3953318"/>
            <a:ext cx="6415200" cy="646331"/>
          </a:xfrm>
          <a:prstGeom prst="rect">
            <a:avLst/>
          </a:prstGeom>
          <a:noFill/>
        </p:spPr>
        <p:txBody>
          <a:bodyPr wrap="square" rtlCol="0">
            <a:spAutoFit/>
          </a:bodyPr>
          <a:lstStyle/>
          <a:p>
            <a:r>
              <a:rPr lang="en-US" sz="1200" dirty="0" err="1">
                <a:solidFill>
                  <a:schemeClr val="bg1"/>
                </a:solidFill>
                <a:latin typeface="Roboto Light" panose="020B0604020202020204" charset="0"/>
                <a:ea typeface="Roboto Light" panose="020B0604020202020204" charset="0"/>
              </a:rPr>
              <a:t>Khả</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năng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giám</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sát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của</a:t>
            </a:r>
            <a:r>
              <a:rPr lang="en-US" sz="1200" dirty="0">
                <a:solidFill>
                  <a:schemeClr val="bg1"/>
                </a:solidFill>
                <a:latin typeface="Roboto Light" panose="020B0604020202020204" charset="0"/>
                <a:ea typeface="Roboto Light" panose="020B0604020202020204" charset="0"/>
              </a:rPr>
              <a:t> Nagios: </a:t>
            </a:r>
            <a:r>
              <a:rPr lang="en-US" sz="1200" dirty="0" err="1">
                <a:solidFill>
                  <a:schemeClr val="bg1"/>
                </a:solidFill>
                <a:latin typeface="Roboto Light" panose="020B0604020202020204" charset="0"/>
                <a:ea typeface="Roboto Light" panose="020B0604020202020204" charset="0"/>
              </a:rPr>
              <a:t>kết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nối</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đến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thiết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bị</a:t>
            </a:r>
            <a:r>
              <a:rPr lang="en-US" sz="1200" dirty="0">
                <a:solidFill>
                  <a:schemeClr val="bg1"/>
                </a:solidFill>
                <a:latin typeface="Roboto Light" panose="020B0604020202020204" charset="0"/>
                <a:ea typeface="Roboto Light" panose="020B0604020202020204" charset="0"/>
              </a:rPr>
              <a:t> (ping </a:t>
            </a:r>
            <a:r>
              <a:rPr lang="en-US" sz="1200" dirty="0" err="1">
                <a:solidFill>
                  <a:schemeClr val="bg1"/>
                </a:solidFill>
                <a:latin typeface="Roboto Light" panose="020B0604020202020204" charset="0"/>
                <a:ea typeface="Roboto Light" panose="020B0604020202020204" charset="0"/>
              </a:rPr>
              <a:t>đến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thiết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bị</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trạng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thái</a:t>
            </a:r>
            <a:r>
              <a:rPr lang="en-US" sz="1200" dirty="0">
                <a:solidFill>
                  <a:schemeClr val="bg1"/>
                </a:solidFill>
                <a:latin typeface="Roboto Light" panose="020B0604020202020204" charset="0"/>
                <a:ea typeface="Roboto Light" panose="020B0604020202020204" charset="0"/>
              </a:rPr>
              <a:t> up/down </a:t>
            </a:r>
            <a:r>
              <a:rPr lang="en-US" sz="1200" dirty="0" err="1">
                <a:solidFill>
                  <a:schemeClr val="bg1"/>
                </a:solidFill>
                <a:latin typeface="Roboto Light" panose="020B0604020202020204" charset="0"/>
                <a:ea typeface="Roboto Light" panose="020B0604020202020204" charset="0"/>
              </a:rPr>
              <a:t>của</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các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cổng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sử</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dụng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băng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thông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lưu</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lượng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trên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các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cổng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tỉ</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lệ</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mất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gói</a:t>
            </a:r>
            <a:r>
              <a:rPr lang="en-US" sz="1200" dirty="0">
                <a:solidFill>
                  <a:schemeClr val="bg1"/>
                </a:solidFill>
                <a:latin typeface="Roboto Light" panose="020B0604020202020204" charset="0"/>
                <a:ea typeface="Roboto Light" panose="020B0604020202020204" charset="0"/>
              </a:rPr>
              <a:t> tin, </a:t>
            </a:r>
            <a:r>
              <a:rPr lang="en-US" sz="1200" dirty="0" err="1">
                <a:solidFill>
                  <a:schemeClr val="bg1"/>
                </a:solidFill>
                <a:latin typeface="Roboto Light" panose="020B0604020202020204" charset="0"/>
                <a:ea typeface="Roboto Light" panose="020B0604020202020204" charset="0"/>
              </a:rPr>
              <a:t>trung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bình</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trễ</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trọn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vòng</a:t>
            </a:r>
            <a:r>
              <a:rPr lang="en-US" sz="1200" dirty="0">
                <a:solidFill>
                  <a:schemeClr val="bg1"/>
                </a:solidFill>
                <a:latin typeface="Roboto Light" panose="020B0604020202020204" charset="0"/>
                <a:ea typeface="Roboto Light" panose="020B0604020202020204" charset="0"/>
              </a:rPr>
              <a:t> (RTA).</a:t>
            </a:r>
          </a:p>
        </p:txBody>
      </p:sp>
      <p:grpSp>
        <p:nvGrpSpPr>
          <p:cNvPr id="12" name="Google Shape;6227;p52"/>
          <p:cNvGrpSpPr/>
          <p:nvPr/>
        </p:nvGrpSpPr>
        <p:grpSpPr>
          <a:xfrm>
            <a:off x="543086" y="1461258"/>
            <a:ext cx="339411" cy="337193"/>
            <a:chOff x="3863900" y="4993625"/>
            <a:chExt cx="482050" cy="478900"/>
          </a:xfrm>
        </p:grpSpPr>
        <p:sp>
          <p:nvSpPr>
            <p:cNvPr id="13" name="Google Shape;6228;p52"/>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6229;p52"/>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230;p52"/>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231;p52"/>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 name="Picture 1"/>
          <p:cNvPicPr>
            <a:picLocks noChangeAspect="1"/>
          </p:cNvPicPr>
          <p:nvPr/>
        </p:nvPicPr>
        <p:blipFill>
          <a:blip r:embed="rId3"/>
          <a:stretch>
            <a:fillRect/>
          </a:stretch>
        </p:blipFill>
        <p:spPr>
          <a:xfrm>
            <a:off x="3302423" y="1570244"/>
            <a:ext cx="4941578" cy="2155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403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5224949" y="637927"/>
            <a:ext cx="3388500" cy="5574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solidFill>
                  <a:srgbClr val="FFFFFF"/>
                </a:solidFill>
              </a:rPr>
              <a:t>Giám sát Máy đầu cuối</a:t>
            </a:r>
            <a:endParaRPr sz="2000"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11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18" name="Google Shape;402;p28"/>
          <p:cNvSpPr/>
          <p:nvPr/>
        </p:nvSpPr>
        <p:spPr>
          <a:xfrm>
            <a:off x="1257748" y="1448721"/>
            <a:ext cx="3739052"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404;p28"/>
          <p:cNvSpPr txBox="1">
            <a:spLocks noGrp="1"/>
          </p:cNvSpPr>
          <p:nvPr>
            <p:ph type="ctrTitle"/>
          </p:nvPr>
        </p:nvSpPr>
        <p:spPr>
          <a:xfrm>
            <a:off x="1257748" y="1260001"/>
            <a:ext cx="3739052"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tài</a:t>
            </a:r>
            <a:r>
              <a:rPr lang="en-US" sz="1400" dirty="0">
                <a:solidFill>
                  <a:schemeClr val="dk1"/>
                </a:solidFill>
              </a:rPr>
              <a:t> </a:t>
            </a:r>
            <a:r>
              <a:rPr lang="en-US" sz="1400" dirty="0" err="1">
                <a:solidFill>
                  <a:schemeClr val="dk1"/>
                </a:solidFill>
              </a:rPr>
              <a:t>nguyên</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máy</a:t>
            </a:r>
            <a:r>
              <a:rPr lang="en-US" sz="1400" dirty="0">
                <a:solidFill>
                  <a:schemeClr val="dk1"/>
                </a:solidFill>
              </a:rPr>
              <a:t> </a:t>
            </a:r>
            <a:r>
              <a:rPr lang="en-US" sz="1400" dirty="0" err="1">
                <a:solidFill>
                  <a:schemeClr val="dk1"/>
                </a:solidFill>
              </a:rPr>
              <a:t>đầu</a:t>
            </a:r>
            <a:r>
              <a:rPr lang="en-US" sz="1400" dirty="0">
                <a:solidFill>
                  <a:schemeClr val="dk1"/>
                </a:solidFill>
              </a:rPr>
              <a:t> </a:t>
            </a:r>
            <a:r>
              <a:rPr lang="en-US" sz="1400" dirty="0" err="1">
                <a:solidFill>
                  <a:schemeClr val="dk1"/>
                </a:solidFill>
              </a:rPr>
              <a:t>cuối</a:t>
            </a:r>
            <a:endParaRPr sz="1400" dirty="0">
              <a:solidFill>
                <a:schemeClr val="dk1"/>
              </a:solidFill>
            </a:endParaRPr>
          </a:p>
        </p:txBody>
      </p:sp>
      <p:sp>
        <p:nvSpPr>
          <p:cNvPr id="21" name="Google Shape;408;p28"/>
          <p:cNvSpPr/>
          <p:nvPr/>
        </p:nvSpPr>
        <p:spPr>
          <a:xfrm>
            <a:off x="621898" y="145276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3" name="Google Shape;410;p28"/>
          <p:cNvSpPr/>
          <p:nvPr/>
        </p:nvSpPr>
        <p:spPr>
          <a:xfrm>
            <a:off x="735183" y="1566578"/>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TextBox 8"/>
          <p:cNvSpPr txBox="1"/>
          <p:nvPr/>
        </p:nvSpPr>
        <p:spPr>
          <a:xfrm>
            <a:off x="1190568" y="2002959"/>
            <a:ext cx="5894232" cy="1200329"/>
          </a:xfrm>
          <a:prstGeom prst="rect">
            <a:avLst/>
          </a:prstGeom>
          <a:noFill/>
        </p:spPr>
        <p:txBody>
          <a:bodyPr wrap="square" rtlCol="0">
            <a:spAutoFit/>
          </a:bodyPr>
          <a:lstStyle/>
          <a:p>
            <a:r>
              <a:rPr lang="vi-VN" sz="1200" dirty="0">
                <a:solidFill>
                  <a:schemeClr val="bg1"/>
                </a:solidFill>
                <a:latin typeface="Roboto Light" panose="020B0604020202020204" charset="0"/>
                <a:ea typeface="Roboto Light" panose="020B0604020202020204" charset="0"/>
              </a:rPr>
              <a:t>Trên mỗi máy tính đầu cuối được cài một Agent. Agent này sẽ thực hiện việc kiểm tra trạng thái các tài nguyên trên chính máy đó. Nagios giao tiếp với Agent này 21 để thu thập kết quả. NSClient++ là Agent được sử dụng trên máy được giám sát chạy hệ điều hành window và NRPE trên máy được giám sát chạy hệ điều hành linux. Nagios sử dụng 2 plugin để giao tiếp với các Agent này là check_nt cho window và check_nrpe cho linux.</a:t>
            </a:r>
            <a:endParaRPr lang="en-US" sz="1200" dirty="0">
              <a:solidFill>
                <a:schemeClr val="bg1"/>
              </a:solidFill>
              <a:latin typeface="Roboto Light" panose="020B0604020202020204" charset="0"/>
              <a:ea typeface="Roboto Light" panose="020B0604020202020204" charset="0"/>
            </a:endParaRPr>
          </a:p>
        </p:txBody>
      </p:sp>
      <p:sp>
        <p:nvSpPr>
          <p:cNvPr id="10" name="TextBox 9"/>
          <p:cNvSpPr txBox="1"/>
          <p:nvPr/>
        </p:nvSpPr>
        <p:spPr>
          <a:xfrm>
            <a:off x="1190568" y="3340252"/>
            <a:ext cx="5894232" cy="1200329"/>
          </a:xfrm>
          <a:prstGeom prst="rect">
            <a:avLst/>
          </a:prstGeom>
          <a:noFill/>
        </p:spPr>
        <p:txBody>
          <a:bodyPr wrap="square" rtlCol="0">
            <a:spAutoFit/>
          </a:bodyPr>
          <a:lstStyle/>
          <a:p>
            <a:r>
              <a:rPr lang="en-US" sz="1200" dirty="0" err="1">
                <a:solidFill>
                  <a:schemeClr val="bg1"/>
                </a:solidFill>
                <a:latin typeface="Roboto Light" panose="020B0604020202020204" charset="0"/>
                <a:ea typeface="Roboto Light" panose="020B0604020202020204" charset="0"/>
              </a:rPr>
              <a:t>Khả</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năng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giám</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sát</a:t>
            </a:r>
            <a:r>
              <a:rPr lang="en-US" sz="1200" dirty="0">
                <a:solidFill>
                  <a:schemeClr val="bg1"/>
                </a:solidFill>
                <a:latin typeface="Roboto Light" panose="020B0604020202020204" charset="0"/>
                <a:ea typeface="Roboto Light" panose="020B0604020202020204" charset="0"/>
              </a:rPr>
              <a:t>: </a:t>
            </a: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Tải</a:t>
            </a:r>
            <a:r>
              <a:rPr lang="en-US" sz="1200" dirty="0">
                <a:solidFill>
                  <a:schemeClr val="bg1"/>
                </a:solidFill>
                <a:latin typeface="Roboto Light" panose="020B0604020202020204" charset="0"/>
                <a:ea typeface="Roboto Light" panose="020B0604020202020204" charset="0"/>
              </a:rPr>
              <a:t> CPU</a:t>
            </a: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Tình</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trạng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sử</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dụng</a:t>
            </a:r>
            <a:r>
              <a:rPr lang="en-US" sz="1200" dirty="0">
                <a:solidFill>
                  <a:schemeClr val="bg1"/>
                </a:solidFill>
                <a:latin typeface="Roboto Light" panose="020B0604020202020204" charset="0"/>
                <a:ea typeface="Roboto Light" panose="020B0604020202020204" charset="0"/>
              </a:rPr>
              <a:t> ổ </a:t>
            </a:r>
            <a:r>
              <a:rPr lang="en-US" sz="1200" dirty="0" err="1">
                <a:solidFill>
                  <a:schemeClr val="bg1"/>
                </a:solidFill>
                <a:latin typeface="Roboto Light" panose="020B0604020202020204" charset="0"/>
                <a:ea typeface="Roboto Light" panose="020B0604020202020204" charset="0"/>
              </a:rPr>
              <a:t>đĩa</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cứng</a:t>
            </a:r>
            <a:endParaRPr lang="en-US" sz="1200" dirty="0">
              <a:solidFill>
                <a:schemeClr val="bg1"/>
              </a:solidFill>
              <a:latin typeface="Roboto Light" panose="020B0604020202020204" charset="0"/>
              <a:ea typeface="Roboto Light" panose="020B0604020202020204" charset="0"/>
            </a:endParaRP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Tình</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trạng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sử</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dụng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bộ</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nhớ</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trong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và</a:t>
            </a:r>
            <a:r>
              <a:rPr lang="en-US" sz="1200" dirty="0">
                <a:solidFill>
                  <a:schemeClr val="bg1"/>
                </a:solidFill>
                <a:latin typeface="Roboto Light" panose="020B0604020202020204" charset="0"/>
                <a:ea typeface="Roboto Light" panose="020B0604020202020204" charset="0"/>
              </a:rPr>
              <a:t> swap</a:t>
            </a:r>
          </a:p>
          <a:p>
            <a:pPr marL="171450" indent="-171450">
              <a:buClr>
                <a:schemeClr val="bg1"/>
              </a:buClr>
              <a:buFont typeface="Wingdings" panose="05000000000000000000" pitchFamily="2" charset="2"/>
              <a:buChar char="q"/>
            </a:pPr>
            <a:r>
              <a:rPr lang="vi-VN" sz="1200" dirty="0">
                <a:solidFill>
                  <a:schemeClr val="bg1"/>
                </a:solidFill>
                <a:latin typeface="Roboto Light" panose="020B0604020202020204" charset="0"/>
                <a:ea typeface="Roboto Light" panose="020B0604020202020204" charset="0"/>
              </a:rPr>
              <a:t>Số người dùng đang logon, số tiến trình đang chạy và tệp log hệ thống trên linux</a:t>
            </a:r>
            <a:r>
              <a:rPr lang="en-US" sz="1200" dirty="0">
                <a:solidFill>
                  <a:schemeClr val="bg1"/>
                </a:solidFill>
                <a:latin typeface="Roboto Light" panose="020B0604020202020204" charset="0"/>
                <a:ea typeface="Roboto Light" panose="020B0604020202020204" charset="0"/>
              </a:rPr>
              <a:t>,</a:t>
            </a:r>
            <a:r>
              <a:rPr lang="vi-VN" sz="1200" dirty="0">
                <a:solidFill>
                  <a:schemeClr val="bg1"/>
                </a:solidFill>
                <a:latin typeface="Roboto Light" panose="020B0604020202020204" charset="0"/>
                <a:ea typeface="Roboto Light" panose="020B0604020202020204" charset="0"/>
              </a:rPr>
              <a:t> </a:t>
            </a:r>
            <a:r>
              <a:rPr lang="en-US" sz="1200" dirty="0">
                <a:solidFill>
                  <a:schemeClr val="bg1"/>
                </a:solidFill>
                <a:latin typeface="Roboto Light" panose="020B0604020202020204" charset="0"/>
                <a:ea typeface="Roboto Light" panose="020B0604020202020204" charset="0"/>
              </a:rPr>
              <a:t>g</a:t>
            </a:r>
            <a:r>
              <a:rPr lang="vi-VN" sz="1200" dirty="0">
                <a:solidFill>
                  <a:schemeClr val="bg1"/>
                </a:solidFill>
                <a:latin typeface="Roboto Light" panose="020B0604020202020204" charset="0"/>
                <a:ea typeface="Roboto Light" panose="020B0604020202020204" charset="0"/>
              </a:rPr>
              <a:t>iám sát từng dịch vụ, tiến trình trên window. </a:t>
            </a:r>
            <a:endParaRPr lang="en-US" sz="1200" dirty="0">
              <a:solidFill>
                <a:schemeClr val="bg1"/>
              </a:solidFill>
              <a:latin typeface="Roboto Light" panose="020B0604020202020204" charset="0"/>
              <a:ea typeface="Roboto Light" panose="020B0604020202020204" charset="0"/>
            </a:endParaRPr>
          </a:p>
        </p:txBody>
      </p:sp>
    </p:spTree>
    <p:extLst>
      <p:ext uri="{BB962C8B-B14F-4D97-AF65-F5344CB8AC3E}">
        <p14:creationId xmlns:p14="http://schemas.microsoft.com/office/powerpoint/2010/main" val="37620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animBg="1"/>
      <p:bldP spid="23" grpId="0" animBg="1"/>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5224949" y="637927"/>
            <a:ext cx="3388500" cy="5574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solidFill>
                  <a:srgbClr val="FFFFFF"/>
                </a:solidFill>
              </a:rPr>
              <a:t>Giám sát Máy đầu cuối</a:t>
            </a:r>
            <a:endParaRPr sz="2000"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11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18" name="Google Shape;402;p28"/>
          <p:cNvSpPr/>
          <p:nvPr/>
        </p:nvSpPr>
        <p:spPr>
          <a:xfrm>
            <a:off x="1257748" y="1448721"/>
            <a:ext cx="5157452"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404;p28"/>
          <p:cNvSpPr txBox="1">
            <a:spLocks noGrp="1"/>
          </p:cNvSpPr>
          <p:nvPr>
            <p:ph type="ctrTitle"/>
          </p:nvPr>
        </p:nvSpPr>
        <p:spPr>
          <a:xfrm>
            <a:off x="1257748" y="1260001"/>
            <a:ext cx="5071052" cy="569720"/>
          </a:xfrm>
          <a:prstGeom prst="rect">
            <a:avLst/>
          </a:prstGeom>
        </p:spPr>
        <p:txBody>
          <a:bodyPr spcFirstLastPara="1" wrap="square" lIns="91425" tIns="91425" rIns="91425" bIns="91425" anchor="b" anchorCtr="0">
            <a:noAutofit/>
          </a:bodyPr>
          <a:lstStyle/>
          <a:p>
            <a:pPr lvl="0" algn="l"/>
            <a:r>
              <a:rPr lang="en-US" sz="1400" dirty="0" err="1">
                <a:solidFill>
                  <a:schemeClr val="tx1"/>
                </a:solidFill>
              </a:rPr>
              <a:t>Giám</a:t>
            </a:r>
            <a:r>
              <a:rPr lang="en-US" sz="1400" dirty="0">
                <a:solidFill>
                  <a:schemeClr val="tx1"/>
                </a:solidFill>
              </a:rPr>
              <a:t> </a:t>
            </a:r>
            <a:r>
              <a:rPr lang="en-US" sz="1400" dirty="0" err="1">
                <a:solidFill>
                  <a:schemeClr val="tx1"/>
                </a:solidFill>
              </a:rPr>
              <a:t>sát</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thông</a:t>
            </a:r>
            <a:r>
              <a:rPr lang="en-US" sz="1400" dirty="0">
                <a:solidFill>
                  <a:schemeClr val="tx1"/>
                </a:solidFill>
              </a:rPr>
              <a:t> </a:t>
            </a:r>
            <a:r>
              <a:rPr lang="en-US" sz="1400" dirty="0" err="1">
                <a:solidFill>
                  <a:schemeClr val="tx1"/>
                </a:solidFill>
              </a:rPr>
              <a:t>số</a:t>
            </a:r>
            <a:r>
              <a:rPr lang="en-US" sz="1400" dirty="0">
                <a:solidFill>
                  <a:schemeClr val="tx1"/>
                </a:solidFill>
              </a:rPr>
              <a:t> an </a:t>
            </a:r>
            <a:r>
              <a:rPr lang="en-US" sz="1400" dirty="0" err="1">
                <a:solidFill>
                  <a:schemeClr val="tx1"/>
                </a:solidFill>
              </a:rPr>
              <a:t>toàn</a:t>
            </a:r>
            <a:r>
              <a:rPr lang="en-US" sz="1400" dirty="0">
                <a:solidFill>
                  <a:schemeClr val="tx1"/>
                </a:solidFill>
              </a:rPr>
              <a:t> </a:t>
            </a:r>
            <a:r>
              <a:rPr lang="en-US" sz="1400" dirty="0" err="1">
                <a:solidFill>
                  <a:schemeClr val="tx1"/>
                </a:solidFill>
              </a:rPr>
              <a:t>phần</a:t>
            </a:r>
            <a:r>
              <a:rPr lang="en-US" sz="1400" dirty="0">
                <a:solidFill>
                  <a:schemeClr val="tx1"/>
                </a:solidFill>
              </a:rPr>
              <a:t> </a:t>
            </a:r>
            <a:r>
              <a:rPr lang="en-US" sz="1400" dirty="0" err="1">
                <a:solidFill>
                  <a:schemeClr val="tx1"/>
                </a:solidFill>
              </a:rPr>
              <a:t>cứng</a:t>
            </a:r>
            <a:r>
              <a:rPr lang="en-US" sz="1400" dirty="0">
                <a:solidFill>
                  <a:schemeClr val="tx1"/>
                </a:solidFill>
              </a:rPr>
              <a:t> </a:t>
            </a:r>
            <a:r>
              <a:rPr lang="en-US" sz="1400" dirty="0" err="1">
                <a:solidFill>
                  <a:schemeClr val="tx1"/>
                </a:solidFill>
              </a:rPr>
              <a:t>trên</a:t>
            </a:r>
            <a:r>
              <a:rPr lang="en-US" sz="1400" dirty="0">
                <a:solidFill>
                  <a:schemeClr val="tx1"/>
                </a:solidFill>
              </a:rPr>
              <a:t> </a:t>
            </a:r>
            <a:r>
              <a:rPr lang="en-US" sz="1400" dirty="0" err="1">
                <a:solidFill>
                  <a:schemeClr val="tx1"/>
                </a:solidFill>
              </a:rPr>
              <a:t>máy</a:t>
            </a:r>
            <a:r>
              <a:rPr lang="en-US" sz="1400" dirty="0">
                <a:solidFill>
                  <a:schemeClr val="tx1"/>
                </a:solidFill>
              </a:rPr>
              <a:t> </a:t>
            </a:r>
            <a:r>
              <a:rPr lang="en-US" sz="1400" dirty="0" err="1">
                <a:solidFill>
                  <a:schemeClr val="tx1"/>
                </a:solidFill>
              </a:rPr>
              <a:t>đầu</a:t>
            </a:r>
            <a:r>
              <a:rPr lang="en-US" sz="1400" dirty="0">
                <a:solidFill>
                  <a:schemeClr val="tx1"/>
                </a:solidFill>
              </a:rPr>
              <a:t> </a:t>
            </a:r>
            <a:r>
              <a:rPr lang="en-US" sz="1400" dirty="0" err="1">
                <a:solidFill>
                  <a:schemeClr val="tx1"/>
                </a:solidFill>
              </a:rPr>
              <a:t>cuối</a:t>
            </a:r>
            <a:endParaRPr sz="1400" dirty="0">
              <a:solidFill>
                <a:schemeClr val="tx1"/>
              </a:solidFill>
            </a:endParaRPr>
          </a:p>
        </p:txBody>
      </p:sp>
      <p:sp>
        <p:nvSpPr>
          <p:cNvPr id="21" name="Google Shape;408;p28"/>
          <p:cNvSpPr/>
          <p:nvPr/>
        </p:nvSpPr>
        <p:spPr>
          <a:xfrm>
            <a:off x="621898" y="145276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TextBox 8"/>
          <p:cNvSpPr txBox="1"/>
          <p:nvPr/>
        </p:nvSpPr>
        <p:spPr>
          <a:xfrm>
            <a:off x="1173916" y="2053198"/>
            <a:ext cx="5894232" cy="461665"/>
          </a:xfrm>
          <a:prstGeom prst="rect">
            <a:avLst/>
          </a:prstGeom>
          <a:noFill/>
        </p:spPr>
        <p:txBody>
          <a:bodyPr wrap="square" rtlCol="0">
            <a:spAutoFit/>
          </a:bodyPr>
          <a:lstStyle/>
          <a:p>
            <a:r>
              <a:rPr lang="vi-VN" sz="1200" dirty="0">
                <a:solidFill>
                  <a:schemeClr val="bg1"/>
                </a:solidFill>
                <a:latin typeface="Roboto Light" panose="020B0604020202020204" charset="0"/>
                <a:ea typeface="Roboto Light" panose="020B0604020202020204" charset="0"/>
              </a:rPr>
              <a:t>Plugin giám sát các thông số an toàn phần cứng là check_sensors. Máy được giám sát phải cài đặt LM sensors và nhân phải được cập nhật module driver phù hợp. </a:t>
            </a:r>
            <a:endParaRPr lang="en-US" sz="1200" dirty="0">
              <a:solidFill>
                <a:schemeClr val="bg1"/>
              </a:solidFill>
              <a:latin typeface="Roboto Light" panose="020B0604020202020204" charset="0"/>
              <a:ea typeface="Roboto Light" panose="020B0604020202020204" charset="0"/>
            </a:endParaRPr>
          </a:p>
        </p:txBody>
      </p:sp>
      <p:sp>
        <p:nvSpPr>
          <p:cNvPr id="10" name="TextBox 9"/>
          <p:cNvSpPr txBox="1"/>
          <p:nvPr/>
        </p:nvSpPr>
        <p:spPr>
          <a:xfrm>
            <a:off x="1173916" y="2740087"/>
            <a:ext cx="2222232" cy="1015663"/>
          </a:xfrm>
          <a:prstGeom prst="rect">
            <a:avLst/>
          </a:prstGeom>
          <a:noFill/>
        </p:spPr>
        <p:txBody>
          <a:bodyPr wrap="square" rtlCol="0">
            <a:spAutoFit/>
          </a:bodyPr>
          <a:lstStyle/>
          <a:p>
            <a:r>
              <a:rPr lang="en-US" sz="1200" dirty="0" err="1">
                <a:solidFill>
                  <a:schemeClr val="bg1"/>
                </a:solidFill>
                <a:latin typeface="Roboto Light" panose="020B0604020202020204" charset="0"/>
                <a:ea typeface="Roboto Light" panose="020B0604020202020204" charset="0"/>
              </a:rPr>
              <a:t>Các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thông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số</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được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giám</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sát</a:t>
            </a:r>
            <a:r>
              <a:rPr lang="en-US" sz="1200" dirty="0">
                <a:solidFill>
                  <a:schemeClr val="bg1"/>
                </a:solidFill>
                <a:latin typeface="Roboto Light" panose="020B0604020202020204" charset="0"/>
                <a:ea typeface="Roboto Light" panose="020B0604020202020204" charset="0"/>
              </a:rPr>
              <a:t>: </a:t>
            </a: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Nhiệt</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độ</a:t>
            </a:r>
            <a:r>
              <a:rPr lang="en-US" sz="1200" dirty="0">
                <a:solidFill>
                  <a:schemeClr val="bg1"/>
                </a:solidFill>
                <a:latin typeface="Roboto Light" panose="020B0604020202020204" charset="0"/>
                <a:ea typeface="Roboto Light" panose="020B0604020202020204" charset="0"/>
              </a:rPr>
              <a:t> CPU</a:t>
            </a: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Tốc</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độ</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quạt</a:t>
            </a:r>
            <a:endParaRPr lang="en-US" sz="1200" dirty="0">
              <a:solidFill>
                <a:schemeClr val="bg1"/>
              </a:solidFill>
              <a:latin typeface="Roboto Light" panose="020B0604020202020204" charset="0"/>
              <a:ea typeface="Roboto Light" panose="020B0604020202020204" charset="0"/>
            </a:endParaRPr>
          </a:p>
          <a:p>
            <a:pPr marL="171450" indent="-171450">
              <a:buClr>
                <a:schemeClr val="bg1"/>
              </a:buClr>
              <a:buFont typeface="Wingdings" panose="05000000000000000000" pitchFamily="2" charset="2"/>
              <a:buChar char="q"/>
            </a:pPr>
            <a:r>
              <a:rPr lang="en-US" sz="1200" dirty="0">
                <a:solidFill>
                  <a:schemeClr val="bg1"/>
                </a:solidFill>
                <a:latin typeface="Roboto Light" panose="020B0604020202020204" charset="0"/>
                <a:ea typeface="Roboto Light" panose="020B0604020202020204" charset="0"/>
              </a:rPr>
              <a:t>Pin</a:t>
            </a:r>
          </a:p>
          <a:p>
            <a:pPr marL="171450" indent="-1714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Giờ</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hệ</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thống</a:t>
            </a:r>
            <a:endParaRPr lang="en-US" sz="1200" dirty="0">
              <a:solidFill>
                <a:schemeClr val="bg1"/>
              </a:solidFill>
              <a:latin typeface="Roboto Light" panose="020B0604020202020204" charset="0"/>
              <a:ea typeface="Roboto Light" panose="020B0604020202020204" charset="0"/>
            </a:endParaRPr>
          </a:p>
        </p:txBody>
      </p:sp>
      <p:grpSp>
        <p:nvGrpSpPr>
          <p:cNvPr id="11" name="Google Shape;416;p28"/>
          <p:cNvGrpSpPr/>
          <p:nvPr/>
        </p:nvGrpSpPr>
        <p:grpSpPr>
          <a:xfrm>
            <a:off x="700964" y="1582854"/>
            <a:ext cx="265768" cy="163730"/>
            <a:chOff x="1319675" y="2389025"/>
            <a:chExt cx="2224000" cy="1370125"/>
          </a:xfrm>
        </p:grpSpPr>
        <p:sp>
          <p:nvSpPr>
            <p:cNvPr id="12"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98242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animBg="1"/>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290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5085637" y="23303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213999" y="24625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844811" y="40575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213999" y="24625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381316" y="2646857"/>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458840" y="2738362"/>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738426" y="3439876"/>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798159" y="3514850"/>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798159" y="3615250"/>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418173" y="3439876"/>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0442" y="3549020"/>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921436" y="3197148"/>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921436" y="3005242"/>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625499" y="3006517"/>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817390" y="3086576"/>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906345" y="3119623"/>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7142728" y="3268311"/>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7085133" y="1276232"/>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213907" y="1415395"/>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751476" y="2991261"/>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815019" y="1635247"/>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344804" y="1736923"/>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462995" y="2144870"/>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7" name="TextBox 6"/>
          <p:cNvSpPr txBox="1"/>
          <p:nvPr/>
        </p:nvSpPr>
        <p:spPr>
          <a:xfrm>
            <a:off x="725049" y="2623014"/>
            <a:ext cx="3758400" cy="1600438"/>
          </a:xfrm>
          <a:prstGeom prst="rect">
            <a:avLst/>
          </a:prstGeom>
          <a:noFill/>
        </p:spPr>
        <p:txBody>
          <a:bodyPr wrap="square" rtlCol="0">
            <a:spAutoFit/>
          </a:bodyPr>
          <a:lstStyle/>
          <a:p>
            <a:endParaRPr lang="en-US" dirty="0">
              <a:solidFill>
                <a:schemeClr val="bg1"/>
              </a:solidFill>
              <a:latin typeface="Roboto Light" panose="020B0604020202020204" charset="0"/>
              <a:ea typeface="Roboto Light" panose="020B0604020202020204" charset="0"/>
            </a:endParaRPr>
          </a:p>
          <a:p>
            <a:r>
              <a:rPr lang="vi-VN" dirty="0">
                <a:solidFill>
                  <a:schemeClr val="bg1"/>
                </a:solidFill>
                <a:latin typeface="Roboto Light" panose="020B0604020202020204" charset="0"/>
                <a:ea typeface="Roboto Light" panose="020B0604020202020204" charset="0"/>
              </a:rPr>
              <a:t>Khi giám sát các dịch vụ mạng, Nagios sẽ gọi các plugin được đặt ngay trên server</a:t>
            </a:r>
            <a:r>
              <a:rPr lang="en-US" dirty="0">
                <a:solidFill>
                  <a:schemeClr val="bg1"/>
                </a:solidFill>
                <a:latin typeface="Roboto Light" panose="020B0604020202020204" charset="0"/>
                <a:ea typeface="Roboto Light" panose="020B0604020202020204" charset="0"/>
              </a:rPr>
              <a:t>,</a:t>
            </a:r>
            <a:r>
              <a:rPr lang="vi-VN" dirty="0">
                <a:solidFill>
                  <a:schemeClr val="bg1"/>
                </a:solidFill>
                <a:latin typeface="Roboto Light" panose="020B0604020202020204" charset="0"/>
                <a:ea typeface="Roboto Light" panose="020B0604020202020204" charset="0"/>
              </a:rPr>
              <a:t> Nagios gửi một yêu cầu dịch vụ đến host cung cấp dịch vụ, hoặc gọi một plugin trên một host và yêu cầu dịch vụ trên host thứ 2 rồi thu thập kết quả trả về.</a:t>
            </a:r>
            <a:endParaRPr lang="en-US" dirty="0">
              <a:solidFill>
                <a:schemeClr val="bg1"/>
              </a:solidFill>
              <a:latin typeface="Roboto Light" panose="020B0604020202020204" charset="0"/>
              <a:ea typeface="Roboto Light" panose="020B0604020202020204" charset="0"/>
            </a:endParaRPr>
          </a:p>
        </p:txBody>
      </p:sp>
      <p:sp>
        <p:nvSpPr>
          <p:cNvPr id="8" name="TextBox 7"/>
          <p:cNvSpPr txBox="1"/>
          <p:nvPr/>
        </p:nvSpPr>
        <p:spPr>
          <a:xfrm>
            <a:off x="732851" y="1435315"/>
            <a:ext cx="3893167" cy="1169551"/>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Đối với các dịch vụ mạng như HTTP, POP3, IMAP, FTP, SSH… là các dịch vụ dùng chung, công khai. Nagi</a:t>
            </a:r>
            <a:r>
              <a:rPr lang="en-US" dirty="0" err="1">
                <a:solidFill>
                  <a:schemeClr val="bg1"/>
                </a:solidFill>
                <a:latin typeface="Roboto Light" panose="020B0604020202020204" charset="0"/>
                <a:ea typeface="Roboto Light" panose="020B0604020202020204" charset="0"/>
              </a:rPr>
              <a:t>os</a:t>
            </a:r>
            <a:r>
              <a:rPr lang="vi-VN" dirty="0">
                <a:solidFill>
                  <a:schemeClr val="bg1"/>
                </a:solidFill>
                <a:latin typeface="Roboto Light" panose="020B0604020202020204" charset="0"/>
                <a:ea typeface="Roboto Light" panose="020B0604020202020204" charset="0"/>
              </a:rPr>
              <a:t> thường giám sát được trạng thái của các dịch vụ này mà không cần bất cứ yêu cầu truy cập đặc biệt nào</a:t>
            </a:r>
            <a:r>
              <a:rPr lang="en-US" dirty="0">
                <a:solidFill>
                  <a:schemeClr val="bg1"/>
                </a:solidFill>
                <a:latin typeface="Roboto Light" panose="020B0604020202020204" charset="0"/>
                <a:ea typeface="Roboto Light" panose="020B0604020202020204" charset="0"/>
              </a:rPr>
              <a:t>.</a:t>
            </a:r>
          </a:p>
        </p:txBody>
      </p:sp>
    </p:spTree>
    <p:extLst>
      <p:ext uri="{BB962C8B-B14F-4D97-AF65-F5344CB8AC3E}">
        <p14:creationId xmlns:p14="http://schemas.microsoft.com/office/powerpoint/2010/main" val="374239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grpSp>
        <p:nvGrpSpPr>
          <p:cNvPr id="48" name="Google Shape;4839;p48"/>
          <p:cNvGrpSpPr/>
          <p:nvPr/>
        </p:nvGrpSpPr>
        <p:grpSpPr>
          <a:xfrm>
            <a:off x="3292245" y="1524915"/>
            <a:ext cx="5001901" cy="3026834"/>
            <a:chOff x="2135564" y="2421662"/>
            <a:chExt cx="1185379" cy="945396"/>
          </a:xfrm>
        </p:grpSpPr>
        <p:sp>
          <p:nvSpPr>
            <p:cNvPr id="49" name="Google Shape;4840;p48"/>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41;p48"/>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43;p48"/>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44;p48"/>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46;p48"/>
            <p:cNvSpPr/>
            <p:nvPr/>
          </p:nvSpPr>
          <p:spPr>
            <a:xfrm>
              <a:off x="2843180" y="3154622"/>
              <a:ext cx="477763"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47;p48"/>
            <p:cNvSpPr/>
            <p:nvPr/>
          </p:nvSpPr>
          <p:spPr>
            <a:xfrm>
              <a:off x="2161645" y="3154622"/>
              <a:ext cx="422187"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849;p48"/>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50;p48"/>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52;p48"/>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53;p48"/>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55;p48"/>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56;p48"/>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58;p48"/>
            <p:cNvSpPr/>
            <p:nvPr/>
          </p:nvSpPr>
          <p:spPr>
            <a:xfrm>
              <a:off x="2833592" y="2421662"/>
              <a:ext cx="482407"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59;p48"/>
            <p:cNvSpPr/>
            <p:nvPr/>
          </p:nvSpPr>
          <p:spPr>
            <a:xfrm>
              <a:off x="2135564" y="2423144"/>
              <a:ext cx="448268"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61;p48"/>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62;p48"/>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64;p48"/>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65;p48"/>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72;p48"/>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5156639" y="2869055"/>
            <a:ext cx="1213973" cy="338554"/>
          </a:xfrm>
          <a:prstGeom prst="rect">
            <a:avLst/>
          </a:prstGeom>
          <a:noFill/>
        </p:spPr>
        <p:txBody>
          <a:bodyPr wrap="square" rtlCol="0">
            <a:spAutoFit/>
          </a:bodyPr>
          <a:lstStyle/>
          <a:p>
            <a:r>
              <a:rPr lang="en-US" sz="1600" dirty="0" err="1">
                <a:latin typeface="Roboto Black" panose="020B0604020202020204" charset="0"/>
                <a:ea typeface="Roboto Black" panose="020B0604020202020204" charset="0"/>
              </a:rPr>
              <a:t>Check_http</a:t>
            </a:r>
            <a:endParaRPr lang="en-US" sz="1600" dirty="0">
              <a:latin typeface="Roboto Black" panose="020B0604020202020204" charset="0"/>
              <a:ea typeface="Roboto Black" panose="020B0604020202020204" charset="0"/>
            </a:endParaRPr>
          </a:p>
        </p:txBody>
      </p:sp>
      <p:sp>
        <p:nvSpPr>
          <p:cNvPr id="7" name="TextBox 6"/>
          <p:cNvSpPr txBox="1"/>
          <p:nvPr/>
        </p:nvSpPr>
        <p:spPr>
          <a:xfrm>
            <a:off x="707545" y="2266925"/>
            <a:ext cx="2377551" cy="1384995"/>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Nagios sử dụng plugin check_http trong việc giám sát dịch vụ HTTP trên web server. Check_http có thể nhận biết được các thông tin sau:</a:t>
            </a:r>
            <a:endParaRPr lang="en-US" dirty="0">
              <a:solidFill>
                <a:schemeClr val="bg1"/>
              </a:solidFill>
              <a:latin typeface="Roboto Light" panose="020B0604020202020204" charset="0"/>
              <a:ea typeface="Roboto Light" panose="020B0604020202020204" charset="0"/>
            </a:endParaRPr>
          </a:p>
        </p:txBody>
      </p:sp>
      <p:sp>
        <p:nvSpPr>
          <p:cNvPr id="8" name="TextBox 7"/>
          <p:cNvSpPr txBox="1"/>
          <p:nvPr/>
        </p:nvSpPr>
        <p:spPr>
          <a:xfrm>
            <a:off x="3378349" y="1674991"/>
            <a:ext cx="1535168" cy="461665"/>
          </a:xfrm>
          <a:prstGeom prst="rect">
            <a:avLst/>
          </a:prstGeom>
          <a:noFill/>
        </p:spPr>
        <p:txBody>
          <a:bodyPr wrap="square" rtlCol="0">
            <a:spAutoFit/>
          </a:bodyPr>
          <a:lstStyle/>
          <a:p>
            <a:pPr algn="ctr"/>
            <a:r>
              <a:rPr lang="en-US" sz="1200" dirty="0" err="1">
                <a:latin typeface="Roboto Light" panose="020B0604020202020204" charset="0"/>
                <a:ea typeface="Roboto Light" panose="020B0604020202020204" charset="0"/>
              </a:rPr>
              <a:t>Thời</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gian</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trả</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lời</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của</a:t>
            </a:r>
            <a:r>
              <a:rPr lang="en-US" sz="1200" dirty="0">
                <a:latin typeface="Roboto Light" panose="020B0604020202020204" charset="0"/>
                <a:ea typeface="Roboto Light" panose="020B0604020202020204" charset="0"/>
              </a:rPr>
              <a:t> web server</a:t>
            </a:r>
          </a:p>
        </p:txBody>
      </p:sp>
      <p:sp>
        <p:nvSpPr>
          <p:cNvPr id="9" name="TextBox 8"/>
          <p:cNvSpPr txBox="1"/>
          <p:nvPr/>
        </p:nvSpPr>
        <p:spPr>
          <a:xfrm>
            <a:off x="6370612" y="1641635"/>
            <a:ext cx="1599788" cy="461665"/>
          </a:xfrm>
          <a:prstGeom prst="rect">
            <a:avLst/>
          </a:prstGeom>
          <a:noFill/>
        </p:spPr>
        <p:txBody>
          <a:bodyPr wrap="square" rtlCol="0">
            <a:spAutoFit/>
          </a:bodyPr>
          <a:lstStyle/>
          <a:p>
            <a:pPr algn="ctr"/>
            <a:r>
              <a:rPr lang="en-US" sz="1200" dirty="0" err="1">
                <a:latin typeface="Roboto Light" panose="020B0604020202020204" charset="0"/>
                <a:ea typeface="Roboto Light" panose="020B0604020202020204" charset="0"/>
              </a:rPr>
              <a:t>Mã</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lỗi</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trả</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về</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của</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dịch</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vụ</a:t>
            </a:r>
            <a:r>
              <a:rPr lang="en-US" sz="1200" dirty="0">
                <a:latin typeface="Roboto Light" panose="020B0604020202020204" charset="0"/>
                <a:ea typeface="Roboto Light" panose="020B0604020202020204" charset="0"/>
              </a:rPr>
              <a:t> http</a:t>
            </a:r>
          </a:p>
        </p:txBody>
      </p:sp>
      <p:sp>
        <p:nvSpPr>
          <p:cNvPr id="10" name="TextBox 9"/>
          <p:cNvSpPr txBox="1"/>
          <p:nvPr/>
        </p:nvSpPr>
        <p:spPr>
          <a:xfrm>
            <a:off x="3292245" y="3943868"/>
            <a:ext cx="1912993" cy="600164"/>
          </a:xfrm>
          <a:prstGeom prst="rect">
            <a:avLst/>
          </a:prstGeom>
          <a:noFill/>
        </p:spPr>
        <p:txBody>
          <a:bodyPr wrap="square" rtlCol="0">
            <a:spAutoFit/>
          </a:bodyPr>
          <a:lstStyle/>
          <a:p>
            <a:pPr algn="ctr"/>
            <a:r>
              <a:rPr lang="vi-VN" sz="1100" dirty="0">
                <a:latin typeface="Roboto Light" panose="020B0604020202020204" charset="0"/>
                <a:ea typeface="Roboto Light" panose="020B0604020202020204" charset="0"/>
              </a:rPr>
              <a:t>Nội dung chuỗi trả về của http có chứa chuỗi s cho trước không</a:t>
            </a:r>
            <a:endParaRPr lang="en-US" sz="1100" dirty="0">
              <a:latin typeface="Roboto Light" panose="020B0604020202020204" charset="0"/>
              <a:ea typeface="Roboto Light" panose="020B0604020202020204" charset="0"/>
            </a:endParaRPr>
          </a:p>
        </p:txBody>
      </p:sp>
      <p:sp>
        <p:nvSpPr>
          <p:cNvPr id="88" name="Google Shape;402;p28"/>
          <p:cNvSpPr/>
          <p:nvPr/>
        </p:nvSpPr>
        <p:spPr>
          <a:xfrm>
            <a:off x="799779" y="1613675"/>
            <a:ext cx="192913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Web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TextBox 10"/>
          <p:cNvSpPr txBox="1"/>
          <p:nvPr/>
        </p:nvSpPr>
        <p:spPr>
          <a:xfrm>
            <a:off x="6325324" y="3920784"/>
            <a:ext cx="1829052" cy="646331"/>
          </a:xfrm>
          <a:prstGeom prst="rect">
            <a:avLst/>
          </a:prstGeom>
          <a:noFill/>
        </p:spPr>
        <p:txBody>
          <a:bodyPr wrap="square" rtlCol="0">
            <a:spAutoFit/>
          </a:bodyPr>
          <a:lstStyle/>
          <a:p>
            <a:pPr algn="ctr"/>
            <a:r>
              <a:rPr lang="en-US" sz="1200" dirty="0" err="1">
                <a:latin typeface="Roboto Light" panose="020B0604020202020204" charset="0"/>
                <a:ea typeface="Roboto Light" panose="020B0604020202020204" charset="0"/>
              </a:rPr>
              <a:t>Một</a:t>
            </a:r>
            <a:r>
              <a:rPr lang="en-US" sz="1200" dirty="0">
                <a:latin typeface="Roboto Light" panose="020B0604020202020204" charset="0"/>
                <a:ea typeface="Roboto Light" panose="020B0604020202020204" charset="0"/>
              </a:rPr>
              <a:t> URL </a:t>
            </a:r>
            <a:r>
              <a:rPr lang="en-US" sz="1200" dirty="0" err="1">
                <a:latin typeface="Roboto Light" panose="020B0604020202020204" charset="0"/>
                <a:ea typeface="Roboto Light" panose="020B0604020202020204" charset="0"/>
              </a:rPr>
              <a:t>nào</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đó</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có</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còn</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nằm</a:t>
            </a:r>
            <a:r>
              <a:rPr lang="en-US" sz="1200" dirty="0">
                <a:latin typeface="Roboto Light" panose="020B0604020202020204" charset="0"/>
                <a:ea typeface="Roboto Light" panose="020B0604020202020204" charset="0"/>
              </a:rPr>
              <a:t> </a:t>
            </a:r>
            <a:r>
              <a:rPr lang="en-US" sz="1200" dirty="0" err="1">
                <a:latin typeface="Roboto Light" panose="020B0604020202020204" charset="0"/>
                <a:ea typeface="Roboto Light" panose="020B0604020202020204" charset="0"/>
              </a:rPr>
              <a:t>trên</a:t>
            </a:r>
            <a:r>
              <a:rPr lang="en-US" sz="1200" dirty="0">
                <a:latin typeface="Roboto Light" panose="020B0604020202020204" charset="0"/>
                <a:ea typeface="Roboto Light" panose="020B0604020202020204" charset="0"/>
              </a:rPr>
              <a:t> web server hay </a:t>
            </a:r>
            <a:r>
              <a:rPr lang="en-US" sz="1200" dirty="0" err="1">
                <a:latin typeface="Roboto Light" panose="020B0604020202020204" charset="0"/>
                <a:ea typeface="Roboto Light" panose="020B0604020202020204" charset="0"/>
              </a:rPr>
              <a:t>không</a:t>
            </a:r>
            <a:endParaRPr lang="en-US" sz="1200" dirty="0">
              <a:latin typeface="Roboto Light" panose="020B0604020202020204" charset="0"/>
              <a:ea typeface="Roboto Light" panose="020B0604020202020204" charset="0"/>
            </a:endParaRPr>
          </a:p>
        </p:txBody>
      </p:sp>
    </p:spTree>
    <p:extLst>
      <p:ext uri="{BB962C8B-B14F-4D97-AF65-F5344CB8AC3E}">
        <p14:creationId xmlns:p14="http://schemas.microsoft.com/office/powerpoint/2010/main" val="21490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88" grpId="0" animBg="1"/>
      <p:bldP spid="89" grpId="0"/>
      <p:bldP spid="90" grpId="0" animBg="1"/>
      <p:bldP spid="91"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7" name="TextBox 6"/>
          <p:cNvSpPr txBox="1"/>
          <p:nvPr/>
        </p:nvSpPr>
        <p:spPr>
          <a:xfrm>
            <a:off x="707545" y="2266925"/>
            <a:ext cx="4886011" cy="738664"/>
          </a:xfrm>
          <a:prstGeom prst="rect">
            <a:avLst/>
          </a:prstGeom>
          <a:noFill/>
        </p:spPr>
        <p:txBody>
          <a:bodyPr wrap="square" rtlCol="0">
            <a:spAutoFit/>
          </a:bodyPr>
          <a:lstStyle/>
          <a:p>
            <a:r>
              <a:rPr lang="en-US" dirty="0" err="1">
                <a:solidFill>
                  <a:schemeClr val="bg1"/>
                </a:solidFill>
                <a:latin typeface="Roboto Light" panose="020B0604020202020204" charset="0"/>
                <a:ea typeface="Roboto Light" panose="020B0604020202020204" charset="0"/>
              </a:rPr>
              <a:t>Từ</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cách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thức</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phục</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của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một</a:t>
            </a:r>
            <a:r>
              <a:rPr lang="en-US" dirty="0">
                <a:solidFill>
                  <a:schemeClr val="bg1"/>
                </a:solidFill>
                <a:latin typeface="Roboto Light" panose="020B0604020202020204" charset="0"/>
                <a:ea typeface="Roboto Light" panose="020B0604020202020204" charset="0"/>
              </a:rPr>
              <a:t> web proxy, </a:t>
            </a:r>
            <a:r>
              <a:rPr lang="en-US" dirty="0" err="1">
                <a:solidFill>
                  <a:schemeClr val="bg1"/>
                </a:solidFill>
                <a:latin typeface="Roboto Light" panose="020B0604020202020204" charset="0"/>
                <a:ea typeface="Roboto Light" panose="020B0604020202020204" charset="0"/>
              </a:rPr>
              <a:t>chúng</a:t>
            </a:r>
            <a:r>
              <a:rPr lang="en-US" dirty="0">
                <a:solidFill>
                  <a:schemeClr val="bg1"/>
                </a:solidFill>
                <a:latin typeface="Roboto Light" panose="020B0604020202020204" charset="0"/>
                <a:ea typeface="Roboto Light" panose="020B0604020202020204" charset="0"/>
              </a:rPr>
              <a:t> ta </a:t>
            </a:r>
            <a:r>
              <a:rPr lang="en-US" dirty="0" err="1">
                <a:solidFill>
                  <a:schemeClr val="bg1"/>
                </a:solidFill>
                <a:latin typeface="Roboto Light" panose="020B0604020202020204" charset="0"/>
                <a:ea typeface="Roboto Light" panose="020B0604020202020204" charset="0"/>
              </a:rPr>
              <a:t>có</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thể</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sử</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dụng</a:t>
            </a:r>
            <a:r>
              <a:rPr lang="en-US" dirty="0">
                <a:solidFill>
                  <a:schemeClr val="bg1"/>
                </a:solidFill>
                <a:latin typeface="Roboto Light" panose="020B0604020202020204" charset="0"/>
                <a:ea typeface="Roboto Light" panose="020B0604020202020204" charset="0"/>
              </a:rPr>
              <a:t> plugin </a:t>
            </a:r>
            <a:r>
              <a:rPr lang="en-US" dirty="0" err="1">
                <a:solidFill>
                  <a:schemeClr val="bg1"/>
                </a:solidFill>
                <a:latin typeface="Roboto Light" panose="020B0604020202020204" charset="0"/>
                <a:ea typeface="Roboto Light" panose="020B0604020202020204" charset="0"/>
              </a:rPr>
              <a:t>check_http</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để</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thực</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hiện</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việc</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truy</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vấn</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đến</a:t>
            </a:r>
            <a:r>
              <a:rPr lang="en-US" dirty="0">
                <a:solidFill>
                  <a:schemeClr val="bg1"/>
                </a:solidFill>
                <a:latin typeface="Roboto Light" panose="020B0604020202020204" charset="0"/>
                <a:ea typeface="Roboto Light" panose="020B0604020202020204" charset="0"/>
              </a:rPr>
              <a:t> proxy </a:t>
            </a:r>
            <a:r>
              <a:rPr lang="en-US" dirty="0" err="1">
                <a:solidFill>
                  <a:schemeClr val="bg1"/>
                </a:solidFill>
                <a:latin typeface="Roboto Light" panose="020B0604020202020204" charset="0"/>
                <a:ea typeface="Roboto Light" panose="020B0604020202020204" charset="0"/>
              </a:rPr>
              <a:t>yêu</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cầu</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và</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nhận</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kết</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quả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về</a:t>
            </a:r>
            <a:r>
              <a:rPr lang="en-US" dirty="0">
                <a:solidFill>
                  <a:schemeClr val="bg1"/>
                </a:solidFill>
                <a:latin typeface="Roboto Light" panose="020B0604020202020204" charset="0"/>
                <a:ea typeface="Roboto Light" panose="020B0604020202020204" charset="0"/>
              </a:rPr>
              <a:t>. </a:t>
            </a: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Proxy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41702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8" grpId="0" animBg="1"/>
      <p:bldP spid="89" grpId="0"/>
      <p:bldP spid="90" grpId="0" animBg="1"/>
      <p:bldP spid="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Tiến Trình</a:t>
            </a:r>
            <a:endParaRPr dirty="0"/>
          </a:p>
        </p:txBody>
      </p:sp>
      <p:sp>
        <p:nvSpPr>
          <p:cNvPr id="219" name="Google Shape;219;p23"/>
          <p:cNvSpPr txBox="1">
            <a:spLocks noGrp="1"/>
          </p:cNvSpPr>
          <p:nvPr>
            <p:ph type="subTitle" idx="1"/>
          </p:nvPr>
        </p:nvSpPr>
        <p:spPr>
          <a:xfrm>
            <a:off x="6316922" y="2450875"/>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accent1"/>
                </a:solidFill>
              </a:rPr>
              <a:t>Mô</a:t>
            </a:r>
            <a:r>
              <a:rPr lang="en-US" dirty="0">
                <a:solidFill>
                  <a:schemeClr val="accent1"/>
                </a:solidFill>
              </a:rPr>
              <a:t> </a:t>
            </a:r>
            <a:r>
              <a:rPr lang="en-US" dirty="0" err="1">
                <a:solidFill>
                  <a:schemeClr val="accent1"/>
                </a:solidFill>
              </a:rPr>
              <a:t>hình</a:t>
            </a:r>
            <a:r>
              <a:rPr lang="en-US" dirty="0">
                <a:solidFill>
                  <a:schemeClr val="accent1"/>
                </a:solidFill>
              </a:rPr>
              <a:t> </a:t>
            </a:r>
            <a:r>
              <a:rPr lang="en-US" dirty="0" err="1">
                <a:solidFill>
                  <a:schemeClr val="accent1"/>
                </a:solidFill>
              </a:rPr>
              <a:t>tổng</a:t>
            </a:r>
            <a:r>
              <a:rPr lang="en-US" dirty="0">
                <a:solidFill>
                  <a:schemeClr val="accent1"/>
                </a:solidFill>
              </a:rPr>
              <a:t> </a:t>
            </a:r>
            <a:r>
              <a:rPr lang="en-US" dirty="0" err="1">
                <a:solidFill>
                  <a:schemeClr val="accent1"/>
                </a:solidFill>
              </a:rPr>
              <a:t>quan</a:t>
            </a:r>
            <a:r>
              <a:rPr lang="en-US" dirty="0">
                <a:solidFill>
                  <a:schemeClr val="accent1"/>
                </a:solidFill>
              </a:rPr>
              <a:t> </a:t>
            </a:r>
            <a:r>
              <a:rPr lang="en-US" dirty="0" err="1">
                <a:solidFill>
                  <a:schemeClr val="accent1"/>
                </a:solidFill>
              </a:rPr>
              <a:t>và</a:t>
            </a:r>
            <a:r>
              <a:rPr lang="en-US" dirty="0">
                <a:solidFill>
                  <a:schemeClr val="accent1"/>
                </a:solidFill>
              </a:rPr>
              <a:t> </a:t>
            </a:r>
            <a:r>
              <a:rPr lang="en-US" dirty="0" err="1">
                <a:solidFill>
                  <a:schemeClr val="accent1"/>
                </a:solidFill>
              </a:rPr>
              <a:t>mô</a:t>
            </a:r>
            <a:r>
              <a:rPr lang="en-US" dirty="0">
                <a:solidFill>
                  <a:schemeClr val="accent1"/>
                </a:solidFill>
              </a:rPr>
              <a:t> </a:t>
            </a:r>
            <a:r>
              <a:rPr lang="en-US" dirty="0" err="1">
                <a:solidFill>
                  <a:schemeClr val="accent1"/>
                </a:solidFill>
              </a:rPr>
              <a:t>hình</a:t>
            </a:r>
            <a:r>
              <a:rPr lang="en-US" dirty="0">
                <a:solidFill>
                  <a:schemeClr val="accent1"/>
                </a:solidFill>
              </a:rPr>
              <a:t> </a:t>
            </a:r>
            <a:r>
              <a:rPr lang="en-US" dirty="0" err="1">
                <a:solidFill>
                  <a:schemeClr val="accent1"/>
                </a:solidFill>
              </a:rPr>
              <a:t>làm</a:t>
            </a:r>
            <a:r>
              <a:rPr lang="en-US" dirty="0">
                <a:solidFill>
                  <a:schemeClr val="accent1"/>
                </a:solidFill>
              </a:rPr>
              <a:t> lab</a:t>
            </a:r>
            <a:endParaRPr dirty="0">
              <a:solidFill>
                <a:schemeClr val="accent1"/>
              </a:solidFill>
            </a:endParaRPr>
          </a:p>
        </p:txBody>
      </p:sp>
      <p:sp>
        <p:nvSpPr>
          <p:cNvPr id="220" name="Google Shape;220;p23"/>
          <p:cNvSpPr txBox="1">
            <a:spLocks noGrp="1"/>
          </p:cNvSpPr>
          <p:nvPr>
            <p:ph type="title" idx="2"/>
          </p:nvPr>
        </p:nvSpPr>
        <p:spPr>
          <a:xfrm>
            <a:off x="5140022" y="223905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6310296" y="34951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Demo </a:t>
            </a:r>
            <a:r>
              <a:rPr lang="en-US" dirty="0" err="1">
                <a:solidFill>
                  <a:schemeClr val="accent1"/>
                </a:solidFill>
              </a:rPr>
              <a:t>theo</a:t>
            </a:r>
            <a:r>
              <a:rPr lang="en-US" dirty="0">
                <a:solidFill>
                  <a:schemeClr val="accent1"/>
                </a:solidFill>
              </a:rPr>
              <a:t> </a:t>
            </a:r>
            <a:r>
              <a:rPr lang="en-US" dirty="0" err="1">
                <a:solidFill>
                  <a:schemeClr val="accent1"/>
                </a:solidFill>
              </a:rPr>
              <a:t>mô</a:t>
            </a:r>
            <a:r>
              <a:rPr lang="en-US" dirty="0">
                <a:solidFill>
                  <a:schemeClr val="accent1"/>
                </a:solidFill>
              </a:rPr>
              <a:t> </a:t>
            </a:r>
            <a:r>
              <a:rPr lang="en-US" dirty="0" err="1">
                <a:solidFill>
                  <a:schemeClr val="accent1"/>
                </a:solidFill>
              </a:rPr>
              <a:t>hình</a:t>
            </a:r>
            <a:r>
              <a:rPr lang="en-US" dirty="0">
                <a:solidFill>
                  <a:schemeClr val="accent1"/>
                </a:solidFill>
              </a:rPr>
              <a:t> </a:t>
            </a:r>
            <a:r>
              <a:rPr lang="en-US" dirty="0" err="1">
                <a:solidFill>
                  <a:schemeClr val="accent1"/>
                </a:solidFill>
              </a:rPr>
              <a:t>đã</a:t>
            </a:r>
            <a:r>
              <a:rPr lang="en-US" dirty="0">
                <a:solidFill>
                  <a:schemeClr val="accent1"/>
                </a:solidFill>
              </a:rPr>
              <a:t> </a:t>
            </a:r>
            <a:r>
              <a:rPr lang="en-US" dirty="0" err="1">
                <a:solidFill>
                  <a:schemeClr val="accent1"/>
                </a:solidFill>
              </a:rPr>
              <a:t>triển</a:t>
            </a:r>
            <a:r>
              <a:rPr lang="en-US" dirty="0">
                <a:solidFill>
                  <a:schemeClr val="accent1"/>
                </a:solidFill>
              </a:rPr>
              <a:t> </a:t>
            </a:r>
            <a:r>
              <a:rPr lang="en-US" dirty="0" err="1">
                <a:solidFill>
                  <a:schemeClr val="accent1"/>
                </a:solidFill>
              </a:rPr>
              <a:t>khai</a:t>
            </a:r>
            <a:endParaRPr dirty="0">
              <a:solidFill>
                <a:schemeClr val="accent1"/>
              </a:solidFill>
            </a:endParaRPr>
          </a:p>
        </p:txBody>
      </p:sp>
      <p:sp>
        <p:nvSpPr>
          <p:cNvPr id="222" name="Google Shape;222;p23"/>
          <p:cNvSpPr txBox="1">
            <a:spLocks noGrp="1"/>
          </p:cNvSpPr>
          <p:nvPr>
            <p:ph type="title" idx="4"/>
          </p:nvPr>
        </p:nvSpPr>
        <p:spPr>
          <a:xfrm>
            <a:off x="5167125" y="3276652"/>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solidFill>
                  <a:schemeClr val="accent1"/>
                </a:solidFill>
              </a:rPr>
              <a:t>Đặt</a:t>
            </a:r>
            <a:r>
              <a:rPr lang="en-US" dirty="0">
                <a:solidFill>
                  <a:schemeClr val="accent1"/>
                </a:solidFill>
              </a:rPr>
              <a:t> </a:t>
            </a:r>
            <a:r>
              <a:rPr lang="en-US" dirty="0" err="1">
                <a:solidFill>
                  <a:schemeClr val="accent1"/>
                </a:solidFill>
              </a:rPr>
              <a:t>vấn</a:t>
            </a:r>
            <a:r>
              <a:rPr lang="en-US" dirty="0">
                <a:solidFill>
                  <a:schemeClr val="accent1"/>
                </a:solidFill>
              </a:rPr>
              <a:t> </a:t>
            </a:r>
            <a:r>
              <a:rPr lang="en-US" dirty="0" err="1">
                <a:solidFill>
                  <a:schemeClr val="accent1"/>
                </a:solidFill>
              </a:rPr>
              <a:t>đề</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accent1"/>
                </a:solidFill>
              </a:rPr>
              <a:t>Đưa</a:t>
            </a:r>
            <a:r>
              <a:rPr lang="en-US" dirty="0">
                <a:solidFill>
                  <a:schemeClr val="accent1"/>
                </a:solidFill>
              </a:rPr>
              <a:t> </a:t>
            </a:r>
            <a:r>
              <a:rPr lang="en-US" dirty="0" err="1">
                <a:solidFill>
                  <a:schemeClr val="accent1"/>
                </a:solidFill>
              </a:rPr>
              <a:t>ra</a:t>
            </a:r>
            <a:r>
              <a:rPr lang="en-US" dirty="0">
                <a:solidFill>
                  <a:schemeClr val="accent1"/>
                </a:solidFill>
              </a:rPr>
              <a:t> </a:t>
            </a:r>
            <a:r>
              <a:rPr lang="en-US" dirty="0" err="1">
                <a:solidFill>
                  <a:schemeClr val="accent1"/>
                </a:solidFill>
              </a:rPr>
              <a:t>cái</a:t>
            </a:r>
            <a:r>
              <a:rPr lang="en-US" dirty="0">
                <a:solidFill>
                  <a:schemeClr val="accent1"/>
                </a:solidFill>
              </a:rPr>
              <a:t> </a:t>
            </a:r>
            <a:r>
              <a:rPr lang="en-US" dirty="0" err="1">
                <a:solidFill>
                  <a:schemeClr val="accent1"/>
                </a:solidFill>
              </a:rPr>
              <a:t>nhìn</a:t>
            </a:r>
            <a:r>
              <a:rPr lang="en-US" dirty="0">
                <a:solidFill>
                  <a:schemeClr val="accent1"/>
                </a:solidFill>
              </a:rPr>
              <a:t> </a:t>
            </a:r>
            <a:r>
              <a:rPr lang="en-US" dirty="0" err="1">
                <a:solidFill>
                  <a:schemeClr val="accent1"/>
                </a:solidFill>
              </a:rPr>
              <a:t>khái</a:t>
            </a:r>
            <a:r>
              <a:rPr lang="en-US" dirty="0">
                <a:solidFill>
                  <a:schemeClr val="accent1"/>
                </a:solidFill>
              </a:rPr>
              <a:t> </a:t>
            </a:r>
            <a:r>
              <a:rPr lang="en-US" dirty="0" err="1">
                <a:solidFill>
                  <a:schemeClr val="accent1"/>
                </a:solidFill>
              </a:rPr>
              <a:t>quát</a:t>
            </a:r>
            <a:r>
              <a:rPr lang="en-US" dirty="0">
                <a:solidFill>
                  <a:schemeClr val="accent1"/>
                </a:solidFill>
              </a:rPr>
              <a:t> </a:t>
            </a:r>
            <a:r>
              <a:rPr lang="en-US" dirty="0" err="1">
                <a:solidFill>
                  <a:schemeClr val="accent1"/>
                </a:solidFill>
              </a:rPr>
              <a:t>về</a:t>
            </a:r>
            <a:r>
              <a:rPr lang="en-US" dirty="0">
                <a:solidFill>
                  <a:schemeClr val="accent1"/>
                </a:solidFill>
              </a:rPr>
              <a:t> </a:t>
            </a:r>
            <a:r>
              <a:rPr lang="en-US" dirty="0" err="1">
                <a:solidFill>
                  <a:schemeClr val="accent1"/>
                </a:solidFill>
              </a:rPr>
              <a:t>hệ</a:t>
            </a:r>
            <a:r>
              <a:rPr lang="en-US" dirty="0">
                <a:solidFill>
                  <a:schemeClr val="accent1"/>
                </a:solidFill>
              </a:rPr>
              <a:t> </a:t>
            </a:r>
            <a:r>
              <a:rPr lang="en-US" dirty="0" err="1">
                <a:solidFill>
                  <a:schemeClr val="accent1"/>
                </a:solidFill>
              </a:rPr>
              <a:t>thống</a:t>
            </a:r>
            <a:r>
              <a:rPr lang="en-US" dirty="0">
                <a:solidFill>
                  <a:schemeClr val="accent1"/>
                </a:solidFill>
              </a:rPr>
              <a:t> Nagios</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Chi </a:t>
            </a:r>
            <a:r>
              <a:rPr lang="en-US" dirty="0" err="1">
                <a:solidFill>
                  <a:schemeClr val="accent1"/>
                </a:solidFill>
              </a:rPr>
              <a:t>tiết</a:t>
            </a:r>
            <a:r>
              <a:rPr lang="en-US" dirty="0">
                <a:solidFill>
                  <a:schemeClr val="accent1"/>
                </a:solidFill>
              </a:rPr>
              <a:t> </a:t>
            </a:r>
            <a:r>
              <a:rPr lang="en-US" dirty="0" err="1">
                <a:solidFill>
                  <a:schemeClr val="accent1"/>
                </a:solidFill>
              </a:rPr>
              <a:t>các</a:t>
            </a:r>
            <a:r>
              <a:rPr lang="en-US" dirty="0">
                <a:solidFill>
                  <a:schemeClr val="accent1"/>
                </a:solidFill>
              </a:rPr>
              <a:t> </a:t>
            </a:r>
            <a:r>
              <a:rPr lang="en-US" dirty="0" err="1">
                <a:solidFill>
                  <a:schemeClr val="accent1"/>
                </a:solidFill>
              </a:rPr>
              <a:t>tính</a:t>
            </a:r>
            <a:r>
              <a:rPr lang="en-US" dirty="0">
                <a:solidFill>
                  <a:schemeClr val="accent1"/>
                </a:solidFill>
              </a:rPr>
              <a:t> </a:t>
            </a:r>
            <a:r>
              <a:rPr lang="en-US" dirty="0" err="1">
                <a:solidFill>
                  <a:schemeClr val="accent1"/>
                </a:solidFill>
              </a:rPr>
              <a:t>năng</a:t>
            </a:r>
            <a:r>
              <a:rPr lang="en-US" dirty="0">
                <a:solidFill>
                  <a:schemeClr val="accent1"/>
                </a:solidFill>
              </a:rPr>
              <a:t> </a:t>
            </a:r>
            <a:r>
              <a:rPr lang="en-US" dirty="0" err="1">
                <a:solidFill>
                  <a:schemeClr val="accent1"/>
                </a:solidFill>
              </a:rPr>
              <a:t>của</a:t>
            </a:r>
            <a:r>
              <a:rPr lang="en-US" dirty="0">
                <a:solidFill>
                  <a:schemeClr val="accent1"/>
                </a:solidFill>
              </a:rPr>
              <a:t> </a:t>
            </a:r>
            <a:r>
              <a:rPr lang="en-US" dirty="0" err="1">
                <a:solidFill>
                  <a:schemeClr val="accent1"/>
                </a:solidFill>
              </a:rPr>
              <a:t>hệ</a:t>
            </a:r>
            <a:r>
              <a:rPr lang="en-US" dirty="0">
                <a:solidFill>
                  <a:schemeClr val="accent1"/>
                </a:solidFill>
              </a:rPr>
              <a:t> </a:t>
            </a:r>
            <a:r>
              <a:rPr lang="en-US" dirty="0" err="1">
                <a:solidFill>
                  <a:schemeClr val="accent1"/>
                </a:solidFill>
              </a:rPr>
              <a:t>thống</a:t>
            </a:r>
            <a:r>
              <a:rPr lang="en-US" dirty="0">
                <a:solidFill>
                  <a:schemeClr val="accent1"/>
                </a:solidFill>
              </a:rPr>
              <a:t> Nagios</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55826" y="1943887"/>
            <a:ext cx="2063661" cy="30307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Ngữ cảnh</a:t>
            </a:r>
            <a:endParaRPr dirty="0"/>
          </a:p>
        </p:txBody>
      </p:sp>
      <p:sp>
        <p:nvSpPr>
          <p:cNvPr id="232" name="Google Shape;232;p23"/>
          <p:cNvSpPr txBox="1">
            <a:spLocks noGrp="1"/>
          </p:cNvSpPr>
          <p:nvPr>
            <p:ph type="ctrTitle" idx="17"/>
          </p:nvPr>
        </p:nvSpPr>
        <p:spPr>
          <a:xfrm>
            <a:off x="669356" y="2808638"/>
            <a:ext cx="2050132" cy="3625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Tổng quan về Nagios</a:t>
            </a:r>
            <a:endParaRPr dirty="0"/>
          </a:p>
        </p:txBody>
      </p:sp>
      <p:sp>
        <p:nvSpPr>
          <p:cNvPr id="233" name="Google Shape;233;p23"/>
          <p:cNvSpPr txBox="1">
            <a:spLocks noGrp="1"/>
          </p:cNvSpPr>
          <p:nvPr>
            <p:ph type="ctrTitle" idx="18"/>
          </p:nvPr>
        </p:nvSpPr>
        <p:spPr>
          <a:xfrm>
            <a:off x="633925" y="3732838"/>
            <a:ext cx="2085563" cy="3272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Công nghệ</a:t>
            </a:r>
            <a:endParaRPr dirty="0"/>
          </a:p>
        </p:txBody>
      </p:sp>
      <p:sp>
        <p:nvSpPr>
          <p:cNvPr id="234" name="Google Shape;234;p23"/>
          <p:cNvSpPr txBox="1">
            <a:spLocks noGrp="1"/>
          </p:cNvSpPr>
          <p:nvPr>
            <p:ph type="ctrTitle" idx="19"/>
          </p:nvPr>
        </p:nvSpPr>
        <p:spPr>
          <a:xfrm>
            <a:off x="6310296" y="2303263"/>
            <a:ext cx="2076000" cy="2774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Mô hình triển khai</a:t>
            </a:r>
            <a:endParaRPr dirty="0"/>
          </a:p>
        </p:txBody>
      </p:sp>
      <p:sp>
        <p:nvSpPr>
          <p:cNvPr id="235" name="Google Shape;235;p23"/>
          <p:cNvSpPr txBox="1">
            <a:spLocks noGrp="1"/>
          </p:cNvSpPr>
          <p:nvPr>
            <p:ph type="ctrTitle" idx="20"/>
          </p:nvPr>
        </p:nvSpPr>
        <p:spPr>
          <a:xfrm>
            <a:off x="6310296" y="3332964"/>
            <a:ext cx="2089288" cy="2832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DEMO</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71721" y="2460147"/>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42" name="Google Shape;711;p35"/>
          <p:cNvSpPr/>
          <p:nvPr/>
        </p:nvSpPr>
        <p:spPr>
          <a:xfrm>
            <a:off x="5087875" y="3358018"/>
            <a:ext cx="443870" cy="443870"/>
          </a:xfrm>
          <a:custGeom>
            <a:avLst/>
            <a:gdLst/>
            <a:ahLst/>
            <a:cxnLst/>
            <a:rect l="l" t="t" r="r" b="b"/>
            <a:pathLst>
              <a:path w="38631" h="38631" extrusionOk="0">
                <a:moveTo>
                  <a:pt x="19290" y="1"/>
                </a:moveTo>
                <a:cubicBezTo>
                  <a:pt x="8623" y="1"/>
                  <a:pt x="0" y="8624"/>
                  <a:pt x="0" y="19341"/>
                </a:cubicBezTo>
                <a:cubicBezTo>
                  <a:pt x="0" y="30007"/>
                  <a:pt x="8623" y="38631"/>
                  <a:pt x="19290" y="38631"/>
                </a:cubicBezTo>
                <a:cubicBezTo>
                  <a:pt x="29957" y="38631"/>
                  <a:pt x="38630" y="30007"/>
                  <a:pt x="38630" y="19341"/>
                </a:cubicBezTo>
                <a:cubicBezTo>
                  <a:pt x="38630" y="8624"/>
                  <a:pt x="29957" y="1"/>
                  <a:pt x="19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2;p35"/>
          <p:cNvSpPr/>
          <p:nvPr/>
        </p:nvSpPr>
        <p:spPr>
          <a:xfrm>
            <a:off x="5234607" y="3474566"/>
            <a:ext cx="182714" cy="210773"/>
          </a:xfrm>
          <a:custGeom>
            <a:avLst/>
            <a:gdLst/>
            <a:ahLst/>
            <a:cxnLst/>
            <a:rect l="l" t="t" r="r" b="b"/>
            <a:pathLst>
              <a:path w="15902" h="18344" extrusionOk="0">
                <a:moveTo>
                  <a:pt x="1" y="1"/>
                </a:moveTo>
                <a:lnTo>
                  <a:pt x="1" y="18344"/>
                </a:lnTo>
                <a:lnTo>
                  <a:pt x="15901" y="9172"/>
                </a:lnTo>
                <a:lnTo>
                  <a:pt x="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7" name="TextBox 6"/>
          <p:cNvSpPr txBox="1"/>
          <p:nvPr/>
        </p:nvSpPr>
        <p:spPr>
          <a:xfrm>
            <a:off x="707545" y="2266925"/>
            <a:ext cx="5328924" cy="523220"/>
          </a:xfrm>
          <a:prstGeom prst="rect">
            <a:avLst/>
          </a:prstGeom>
          <a:noFill/>
        </p:spPr>
        <p:txBody>
          <a:bodyPr wrap="square" rtlCol="0">
            <a:spAutoFit/>
          </a:bodyPr>
          <a:lstStyle/>
          <a:p>
            <a:r>
              <a:rPr lang="en-US" dirty="0" err="1">
                <a:solidFill>
                  <a:schemeClr val="bg1"/>
                </a:solidFill>
                <a:latin typeface="Roboto Light" panose="020B0604020202020204" charset="0"/>
                <a:ea typeface="Roboto Light" panose="020B0604020202020204" charset="0"/>
              </a:rPr>
              <a:t>Khi</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cần</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giám</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sát</a:t>
            </a:r>
            <a:r>
              <a:rPr lang="en-US" dirty="0">
                <a:solidFill>
                  <a:schemeClr val="bg1"/>
                </a:solidFill>
                <a:latin typeface="Roboto Light" panose="020B0604020202020204" charset="0"/>
                <a:ea typeface="Roboto Light" panose="020B0604020202020204" charset="0"/>
              </a:rPr>
              <a:t> FTP server, </a:t>
            </a:r>
            <a:r>
              <a:rPr lang="en-US" dirty="0" err="1">
                <a:solidFill>
                  <a:schemeClr val="bg1"/>
                </a:solidFill>
                <a:latin typeface="Roboto Light" panose="020B0604020202020204" charset="0"/>
                <a:ea typeface="Roboto Light" panose="020B0604020202020204" charset="0"/>
              </a:rPr>
              <a:t>chúng</a:t>
            </a:r>
            <a:r>
              <a:rPr lang="en-US" dirty="0">
                <a:solidFill>
                  <a:schemeClr val="bg1"/>
                </a:solidFill>
                <a:latin typeface="Roboto Light" panose="020B0604020202020204" charset="0"/>
                <a:ea typeface="Roboto Light" panose="020B0604020202020204" charset="0"/>
              </a:rPr>
              <a:t> ta </a:t>
            </a:r>
            <a:r>
              <a:rPr lang="en-US" dirty="0" err="1">
                <a:solidFill>
                  <a:schemeClr val="bg1"/>
                </a:solidFill>
                <a:latin typeface="Roboto Light" panose="020B0604020202020204" charset="0"/>
                <a:ea typeface="Roboto Light" panose="020B0604020202020204" charset="0"/>
              </a:rPr>
              <a:t>sử</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dụng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check_ftp</a:t>
            </a:r>
            <a:r>
              <a:rPr lang="en-US" dirty="0">
                <a:solidFill>
                  <a:schemeClr val="bg1"/>
                </a:solidFill>
                <a:latin typeface="Roboto Light" panose="020B0604020202020204" charset="0"/>
                <a:ea typeface="Roboto Light" panose="020B0604020202020204" charset="0"/>
              </a:rPr>
              <a:t> plugin. </a:t>
            </a:r>
          </a:p>
          <a:p>
            <a:r>
              <a:rPr lang="en-US" dirty="0" err="1">
                <a:solidFill>
                  <a:schemeClr val="bg1"/>
                </a:solidFill>
                <a:latin typeface="Roboto Light" panose="020B0604020202020204" charset="0"/>
                <a:ea typeface="Roboto Light" panose="020B0604020202020204" charset="0"/>
              </a:rPr>
              <a:t>Tệp</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commands.cfg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có</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sẵn</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định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nghĩa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lệnh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sử</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dụng</a:t>
            </a:r>
            <a:r>
              <a:rPr lang="en-US" dirty="0">
                <a:solidFill>
                  <a:schemeClr val="bg1"/>
                </a:solidFill>
                <a:latin typeface="Roboto Light" panose="020B0604020202020204" charset="0"/>
                <a:ea typeface="Roboto Light" panose="020B0604020202020204" charset="0"/>
              </a:rPr>
              <a:t> plugin </a:t>
            </a:r>
            <a:r>
              <a:rPr lang="en-US" dirty="0" err="1">
                <a:solidFill>
                  <a:schemeClr val="bg1"/>
                </a:solidFill>
                <a:latin typeface="Roboto Light" panose="020B0604020202020204" charset="0"/>
                <a:ea typeface="Roboto Light" panose="020B0604020202020204" charset="0"/>
              </a:rPr>
              <a:t>này</a:t>
            </a:r>
            <a:r>
              <a:rPr lang="en-US" dirty="0">
                <a:solidFill>
                  <a:schemeClr val="bg1"/>
                </a:solidFill>
                <a:latin typeface="Roboto Light" panose="020B0604020202020204" charset="0"/>
                <a:ea typeface="Roboto Light" panose="020B0604020202020204" charset="0"/>
              </a:rPr>
              <a:t>:</a:t>
            </a: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file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2" name="Picture 1"/>
          <p:cNvPicPr>
            <a:picLocks noChangeAspect="1"/>
          </p:cNvPicPr>
          <p:nvPr/>
        </p:nvPicPr>
        <p:blipFill>
          <a:blip r:embed="rId3"/>
          <a:stretch>
            <a:fillRect/>
          </a:stretch>
        </p:blipFill>
        <p:spPr>
          <a:xfrm>
            <a:off x="799777" y="3150297"/>
            <a:ext cx="5008091" cy="1055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11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8" grpId="0" animBg="1"/>
      <p:bldP spid="89" grpId="0"/>
      <p:bldP spid="90" grpId="0" animBg="1"/>
      <p:bldP spid="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7" name="TextBox 6"/>
          <p:cNvSpPr txBox="1"/>
          <p:nvPr/>
        </p:nvSpPr>
        <p:spPr>
          <a:xfrm>
            <a:off x="799778" y="2103628"/>
            <a:ext cx="4886011" cy="523220"/>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Dưới đây là định nghĩa dịch vụ đơn giản cho việc giám sát </a:t>
            </a:r>
            <a:r>
              <a:rPr lang="en-US" dirty="0">
                <a:solidFill>
                  <a:schemeClr val="bg1"/>
                </a:solidFill>
                <a:latin typeface="Roboto Light" panose="020B0604020202020204" charset="0"/>
                <a:ea typeface="Roboto Light" panose="020B0604020202020204" charset="0"/>
              </a:rPr>
              <a:t>FTP</a:t>
            </a:r>
            <a:r>
              <a:rPr lang="vi-VN" dirty="0">
                <a:solidFill>
                  <a:schemeClr val="bg1"/>
                </a:solidFill>
                <a:latin typeface="Roboto Light" panose="020B0604020202020204" charset="0"/>
                <a:ea typeface="Roboto Light" panose="020B0604020202020204" charset="0"/>
              </a:rPr>
              <a:t> server từ xa:</a:t>
            </a:r>
            <a:endParaRPr lang="en-US" dirty="0">
              <a:solidFill>
                <a:schemeClr val="bg1"/>
              </a:solidFill>
              <a:latin typeface="Roboto Light" panose="020B0604020202020204" charset="0"/>
              <a:ea typeface="Roboto Light"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file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p:cNvPicPr>
            <a:picLocks noChangeAspect="1"/>
          </p:cNvPicPr>
          <p:nvPr/>
        </p:nvPicPr>
        <p:blipFill>
          <a:blip r:embed="rId3"/>
          <a:stretch>
            <a:fillRect/>
          </a:stretch>
        </p:blipFill>
        <p:spPr>
          <a:xfrm>
            <a:off x="795664" y="2839121"/>
            <a:ext cx="4171179" cy="1042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795663" y="3738037"/>
            <a:ext cx="4171179" cy="530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5343040" y="3264551"/>
            <a:ext cx="3029436" cy="738664"/>
          </a:xfrm>
          <a:prstGeom prst="rect">
            <a:avLst/>
          </a:prstGeom>
        </p:spPr>
        <p:txBody>
          <a:bodyPr wrap="square">
            <a:spAutoFit/>
          </a:bodyPr>
          <a:lstStyle/>
          <a:p>
            <a:r>
              <a:rPr lang="en-US" dirty="0" err="1">
                <a:solidFill>
                  <a:schemeClr val="bg1"/>
                </a:solidFill>
                <a:latin typeface="Roboto Light" panose="020B0604020202020204" charset="0"/>
                <a:ea typeface="Roboto Light" panose="020B0604020202020204" charset="0"/>
              </a:rPr>
              <a:t>Định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nghĩa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này</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sẽ</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giám</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sát</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FTP </a:t>
            </a:r>
            <a:r>
              <a:rPr lang="en-US" dirty="0" err="1">
                <a:solidFill>
                  <a:schemeClr val="bg1"/>
                </a:solidFill>
                <a:latin typeface="Roboto Light" panose="020B0604020202020204" charset="0"/>
                <a:ea typeface="Roboto Light" panose="020B0604020202020204" charset="0"/>
              </a:rPr>
              <a:t>và</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ra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báo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nếu</a:t>
            </a:r>
            <a:r>
              <a:rPr lang="en-US" dirty="0">
                <a:solidFill>
                  <a:schemeClr val="bg1"/>
                </a:solidFill>
                <a:latin typeface="Roboto Light" panose="020B0604020202020204" charset="0"/>
                <a:ea typeface="Roboto Light" panose="020B0604020202020204" charset="0"/>
              </a:rPr>
              <a:t> server </a:t>
            </a:r>
            <a:r>
              <a:rPr lang="en-US" dirty="0" err="1">
                <a:solidFill>
                  <a:schemeClr val="bg1"/>
                </a:solidFill>
                <a:latin typeface="Roboto Light" panose="020B0604020202020204" charset="0"/>
                <a:ea typeface="Roboto Light" panose="020B0604020202020204" charset="0"/>
              </a:rPr>
              <a:t>không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lời</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sau</a:t>
            </a:r>
            <a:r>
              <a:rPr lang="en-US" dirty="0">
                <a:solidFill>
                  <a:schemeClr val="bg1"/>
                </a:solidFill>
                <a:latin typeface="Roboto Light" panose="020B0604020202020204" charset="0"/>
                <a:ea typeface="Roboto Light" panose="020B0604020202020204" charset="0"/>
              </a:rPr>
              <a:t> 10 </a:t>
            </a:r>
            <a:r>
              <a:rPr lang="en-US" dirty="0" err="1">
                <a:solidFill>
                  <a:schemeClr val="bg1"/>
                </a:solidFill>
                <a:latin typeface="Roboto Light" panose="020B0604020202020204" charset="0"/>
                <a:ea typeface="Roboto Light" panose="020B0604020202020204" charset="0"/>
              </a:rPr>
              <a:t>giây</a:t>
            </a:r>
            <a:r>
              <a:rPr lang="en-US" dirty="0">
                <a:solidFill>
                  <a:schemeClr val="bg1"/>
                </a:solidFill>
                <a:latin typeface="Roboto Light" panose="020B0604020202020204" charset="0"/>
                <a:ea typeface="Roboto Light" panose="020B0604020202020204" charset="0"/>
              </a:rPr>
              <a:t>.</a:t>
            </a:r>
          </a:p>
        </p:txBody>
      </p:sp>
    </p:spTree>
    <p:extLst>
      <p:ext uri="{BB962C8B-B14F-4D97-AF65-F5344CB8AC3E}">
        <p14:creationId xmlns:p14="http://schemas.microsoft.com/office/powerpoint/2010/main" val="7103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SMTP</a:t>
            </a:r>
          </a:p>
        </p:txBody>
      </p:sp>
      <p:sp>
        <p:nvSpPr>
          <p:cNvPr id="4" name="Rectangle 3"/>
          <p:cNvSpPr/>
          <p:nvPr/>
        </p:nvSpPr>
        <p:spPr>
          <a:xfrm>
            <a:off x="728177" y="2214492"/>
            <a:ext cx="4572000" cy="738664"/>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check_smtp plugin được sử dụng để giám sát email server. Tệp commands.cfg chứa định nghĩa lệnh sử dụng check_smtp plugin:</a:t>
            </a:r>
            <a:endParaRPr lang="en-US" dirty="0">
              <a:solidFill>
                <a:schemeClr val="bg1"/>
              </a:solidFill>
              <a:latin typeface="Roboto Light" panose="020B0604020202020204" charset="0"/>
              <a:ea typeface="Roboto Light" panose="020B0604020202020204" charset="0"/>
            </a:endParaRPr>
          </a:p>
        </p:txBody>
      </p:sp>
      <p:pic>
        <p:nvPicPr>
          <p:cNvPr id="8" name="Picture 7"/>
          <p:cNvPicPr>
            <a:picLocks noChangeAspect="1"/>
          </p:cNvPicPr>
          <p:nvPr/>
        </p:nvPicPr>
        <p:blipFill>
          <a:blip r:embed="rId3"/>
          <a:stretch>
            <a:fillRect/>
          </a:stretch>
        </p:blipFill>
        <p:spPr>
          <a:xfrm>
            <a:off x="799778" y="3209585"/>
            <a:ext cx="5683337" cy="1149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28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p:bldP spid="90" grpId="0" animBg="1"/>
      <p:bldP spid="91" grpId="0" animBg="1"/>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SMTP</a:t>
            </a:r>
          </a:p>
        </p:txBody>
      </p:sp>
      <p:sp>
        <p:nvSpPr>
          <p:cNvPr id="4" name="Rectangle 3"/>
          <p:cNvSpPr/>
          <p:nvPr/>
        </p:nvSpPr>
        <p:spPr>
          <a:xfrm>
            <a:off x="728177" y="2214492"/>
            <a:ext cx="4572000" cy="523220"/>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Dưới đây là định nghĩa dịch vụ đơn giản cho việc giám sát SMTP server</a:t>
            </a:r>
            <a:r>
              <a:rPr lang="en-US" dirty="0">
                <a:solidFill>
                  <a:schemeClr val="bg1"/>
                </a:solidFill>
                <a:latin typeface="Roboto Light" panose="020B0604020202020204" charset="0"/>
                <a:ea typeface="Roboto Light" panose="020B0604020202020204" charset="0"/>
              </a:rPr>
              <a:t>:</a:t>
            </a:r>
          </a:p>
        </p:txBody>
      </p:sp>
      <p:pic>
        <p:nvPicPr>
          <p:cNvPr id="3" name="Picture 2"/>
          <p:cNvPicPr>
            <a:picLocks noChangeAspect="1"/>
          </p:cNvPicPr>
          <p:nvPr/>
        </p:nvPicPr>
        <p:blipFill>
          <a:blip r:embed="rId3"/>
          <a:stretch>
            <a:fillRect/>
          </a:stretch>
        </p:blipFill>
        <p:spPr>
          <a:xfrm>
            <a:off x="799778" y="2866300"/>
            <a:ext cx="4257997" cy="1500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5579269" y="3145643"/>
            <a:ext cx="2650331" cy="954107"/>
          </a:xfrm>
          <a:prstGeom prst="rect">
            <a:avLst/>
          </a:prstGeom>
        </p:spPr>
        <p:txBody>
          <a:bodyPr wrap="square">
            <a:spAutoFit/>
          </a:bodyPr>
          <a:lstStyle/>
          <a:p>
            <a:r>
              <a:rPr lang="en-US" dirty="0" err="1">
                <a:solidFill>
                  <a:schemeClr val="bg1"/>
                </a:solidFill>
                <a:latin typeface="Roboto Light" panose="020B0604020202020204" charset="0"/>
                <a:ea typeface="Roboto Light" panose="020B0604020202020204" charset="0"/>
              </a:rPr>
              <a:t>Định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nghĩa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này</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sẽ</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giám</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sát</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SMTP server </a:t>
            </a:r>
            <a:r>
              <a:rPr lang="en-US" dirty="0" err="1">
                <a:solidFill>
                  <a:schemeClr val="bg1"/>
                </a:solidFill>
                <a:latin typeface="Roboto Light" panose="020B0604020202020204" charset="0"/>
                <a:ea typeface="Roboto Light" panose="020B0604020202020204" charset="0"/>
              </a:rPr>
              <a:t>và</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ra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báo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nếu</a:t>
            </a:r>
            <a:r>
              <a:rPr lang="en-US" dirty="0">
                <a:solidFill>
                  <a:schemeClr val="bg1"/>
                </a:solidFill>
                <a:latin typeface="Roboto Light" panose="020B0604020202020204" charset="0"/>
                <a:ea typeface="Roboto Light" panose="020B0604020202020204" charset="0"/>
              </a:rPr>
              <a:t> SMTP server </a:t>
            </a:r>
            <a:r>
              <a:rPr lang="en-US" dirty="0" err="1">
                <a:solidFill>
                  <a:schemeClr val="bg1"/>
                </a:solidFill>
                <a:latin typeface="Roboto Light" panose="020B0604020202020204" charset="0"/>
                <a:ea typeface="Roboto Light" panose="020B0604020202020204" charset="0"/>
              </a:rPr>
              <a:t>không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lời</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sau</a:t>
            </a:r>
            <a:r>
              <a:rPr lang="en-US" dirty="0">
                <a:solidFill>
                  <a:schemeClr val="bg1"/>
                </a:solidFill>
                <a:latin typeface="Roboto Light" panose="020B0604020202020204" charset="0"/>
                <a:ea typeface="Roboto Light" panose="020B0604020202020204" charset="0"/>
              </a:rPr>
              <a:t> 10 </a:t>
            </a:r>
            <a:r>
              <a:rPr lang="en-US" dirty="0" err="1">
                <a:solidFill>
                  <a:schemeClr val="bg1"/>
                </a:solidFill>
                <a:latin typeface="Roboto Light" panose="020B0604020202020204" charset="0"/>
                <a:ea typeface="Roboto Light" panose="020B0604020202020204" charset="0"/>
              </a:rPr>
              <a:t>giây</a:t>
            </a:r>
            <a:r>
              <a:rPr lang="en-US" dirty="0">
                <a:solidFill>
                  <a:schemeClr val="bg1"/>
                </a:solidFill>
                <a:latin typeface="Roboto Light" panose="020B0604020202020204" charset="0"/>
                <a:ea typeface="Roboto Light" panose="020B0604020202020204" charset="0"/>
              </a:rPr>
              <a:t>. </a:t>
            </a:r>
          </a:p>
        </p:txBody>
      </p:sp>
    </p:spTree>
    <p:extLst>
      <p:ext uri="{BB962C8B-B14F-4D97-AF65-F5344CB8AC3E}">
        <p14:creationId xmlns:p14="http://schemas.microsoft.com/office/powerpoint/2010/main" val="142376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POP3</a:t>
            </a:r>
          </a:p>
        </p:txBody>
      </p:sp>
      <p:sp>
        <p:nvSpPr>
          <p:cNvPr id="4" name="Rectangle 3"/>
          <p:cNvSpPr/>
          <p:nvPr/>
        </p:nvSpPr>
        <p:spPr>
          <a:xfrm>
            <a:off x="728177" y="2214492"/>
            <a:ext cx="4572000" cy="738664"/>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check_pop plugin được sử dụng để giám sát dịch vụ POP3 trên mail server . Tệp commands.cfg chứa định nghĩa lệnh sử dụng check_pop plugin:</a:t>
            </a:r>
            <a:endParaRPr lang="en-US" dirty="0">
              <a:solidFill>
                <a:schemeClr val="bg1"/>
              </a:solidFill>
              <a:latin typeface="Roboto Light" panose="020B0604020202020204" charset="0"/>
              <a:ea typeface="Roboto Light" panose="020B0604020202020204" charset="0"/>
            </a:endParaRPr>
          </a:p>
        </p:txBody>
      </p:sp>
      <p:pic>
        <p:nvPicPr>
          <p:cNvPr id="3" name="Picture 2"/>
          <p:cNvPicPr>
            <a:picLocks noChangeAspect="1"/>
          </p:cNvPicPr>
          <p:nvPr/>
        </p:nvPicPr>
        <p:blipFill>
          <a:blip r:embed="rId3"/>
          <a:stretch>
            <a:fillRect/>
          </a:stretch>
        </p:blipFill>
        <p:spPr>
          <a:xfrm>
            <a:off x="799778" y="3116954"/>
            <a:ext cx="5108103" cy="1128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87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POP3</a:t>
            </a:r>
          </a:p>
        </p:txBody>
      </p:sp>
      <p:sp>
        <p:nvSpPr>
          <p:cNvPr id="4" name="Rectangle 3"/>
          <p:cNvSpPr/>
          <p:nvPr/>
        </p:nvSpPr>
        <p:spPr>
          <a:xfrm>
            <a:off x="728177" y="2214492"/>
            <a:ext cx="4572000" cy="523220"/>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Dưới đây là định nghĩa dịch vụ đơn giản cho việc giám sát dịch vụ POP3 trên host ở xa:</a:t>
            </a:r>
            <a:endParaRPr lang="en-US" dirty="0">
              <a:solidFill>
                <a:schemeClr val="bg1"/>
              </a:solidFill>
              <a:latin typeface="Roboto Light" panose="020B0604020202020204" charset="0"/>
              <a:ea typeface="Roboto Light" panose="020B0604020202020204" charset="0"/>
            </a:endParaRPr>
          </a:p>
        </p:txBody>
      </p:sp>
      <p:sp>
        <p:nvSpPr>
          <p:cNvPr id="5" name="Rectangle 4"/>
          <p:cNvSpPr/>
          <p:nvPr/>
        </p:nvSpPr>
        <p:spPr>
          <a:xfrm>
            <a:off x="5579269" y="3331380"/>
            <a:ext cx="3100387" cy="738664"/>
          </a:xfrm>
          <a:prstGeom prst="rect">
            <a:avLst/>
          </a:prstGeom>
        </p:spPr>
        <p:txBody>
          <a:bodyPr wrap="square">
            <a:spAutoFit/>
          </a:bodyPr>
          <a:lstStyle/>
          <a:p>
            <a:r>
              <a:rPr lang="en-US" dirty="0" err="1">
                <a:solidFill>
                  <a:schemeClr val="bg1"/>
                </a:solidFill>
                <a:latin typeface="Roboto Light" panose="020B0604020202020204" charset="0"/>
                <a:ea typeface="Roboto Light" panose="020B0604020202020204" charset="0"/>
              </a:rPr>
              <a:t>Định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nghĩa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này</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sẽ</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giám</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sát</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POP3 </a:t>
            </a:r>
            <a:r>
              <a:rPr lang="en-US" dirty="0" err="1">
                <a:solidFill>
                  <a:schemeClr val="bg1"/>
                </a:solidFill>
                <a:latin typeface="Roboto Light" panose="020B0604020202020204" charset="0"/>
                <a:ea typeface="Roboto Light" panose="020B0604020202020204" charset="0"/>
              </a:rPr>
              <a:t>và</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ra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báo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nếu</a:t>
            </a:r>
            <a:r>
              <a:rPr lang="en-US" dirty="0">
                <a:solidFill>
                  <a:schemeClr val="bg1"/>
                </a:solidFill>
                <a:latin typeface="Roboto Light" panose="020B0604020202020204" charset="0"/>
                <a:ea typeface="Roboto Light" panose="020B0604020202020204" charset="0"/>
              </a:rPr>
              <a:t> POP3 </a:t>
            </a:r>
            <a:r>
              <a:rPr lang="en-US" dirty="0" err="1">
                <a:solidFill>
                  <a:schemeClr val="bg1"/>
                </a:solidFill>
                <a:latin typeface="Roboto Light" panose="020B0604020202020204" charset="0"/>
                <a:ea typeface="Roboto Light" panose="020B0604020202020204" charset="0"/>
              </a:rPr>
              <a:t>không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lời</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sau</a:t>
            </a:r>
            <a:r>
              <a:rPr lang="en-US" dirty="0">
                <a:solidFill>
                  <a:schemeClr val="bg1"/>
                </a:solidFill>
                <a:latin typeface="Roboto Light" panose="020B0604020202020204" charset="0"/>
                <a:ea typeface="Roboto Light" panose="020B0604020202020204" charset="0"/>
              </a:rPr>
              <a:t> 10 </a:t>
            </a:r>
            <a:r>
              <a:rPr lang="en-US" dirty="0" err="1">
                <a:solidFill>
                  <a:schemeClr val="bg1"/>
                </a:solidFill>
                <a:latin typeface="Roboto Light" panose="020B0604020202020204" charset="0"/>
                <a:ea typeface="Roboto Light" panose="020B0604020202020204" charset="0"/>
              </a:rPr>
              <a:t>giây</a:t>
            </a:r>
            <a:r>
              <a:rPr lang="en-US" dirty="0">
                <a:solidFill>
                  <a:schemeClr val="bg1"/>
                </a:solidFill>
                <a:latin typeface="Roboto Light" panose="020B0604020202020204" charset="0"/>
                <a:ea typeface="Roboto Light" panose="020B0604020202020204" charset="0"/>
              </a:rPr>
              <a:t>. </a:t>
            </a:r>
          </a:p>
        </p:txBody>
      </p:sp>
      <p:pic>
        <p:nvPicPr>
          <p:cNvPr id="6" name="Picture 5"/>
          <p:cNvPicPr>
            <a:picLocks noChangeAspect="1"/>
          </p:cNvPicPr>
          <p:nvPr/>
        </p:nvPicPr>
        <p:blipFill>
          <a:blip r:embed="rId3"/>
          <a:stretch>
            <a:fillRect/>
          </a:stretch>
        </p:blipFill>
        <p:spPr>
          <a:xfrm>
            <a:off x="799778" y="2894875"/>
            <a:ext cx="4562369" cy="1595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912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IMAP</a:t>
            </a:r>
          </a:p>
        </p:txBody>
      </p:sp>
      <p:sp>
        <p:nvSpPr>
          <p:cNvPr id="4" name="Rectangle 3"/>
          <p:cNvSpPr/>
          <p:nvPr/>
        </p:nvSpPr>
        <p:spPr>
          <a:xfrm>
            <a:off x="728177" y="2214492"/>
            <a:ext cx="4572000" cy="738664"/>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check_imap plugin được sử dụng để giám sát dịch vụ IMAP4 trên mail server . Tệp commands.cfg chứa định nghĩa lệnh sử dụng check_imap plugin:</a:t>
            </a:r>
            <a:endParaRPr lang="en-US" dirty="0">
              <a:solidFill>
                <a:schemeClr val="bg1"/>
              </a:solidFill>
              <a:latin typeface="Roboto Light" panose="020B0604020202020204" charset="0"/>
              <a:ea typeface="Roboto Light" panose="020B0604020202020204" charset="0"/>
            </a:endParaRPr>
          </a:p>
        </p:txBody>
      </p:sp>
      <p:pic>
        <p:nvPicPr>
          <p:cNvPr id="5" name="Picture 4"/>
          <p:cNvPicPr>
            <a:picLocks noChangeAspect="1"/>
          </p:cNvPicPr>
          <p:nvPr/>
        </p:nvPicPr>
        <p:blipFill>
          <a:blip r:embed="rId3"/>
          <a:stretch>
            <a:fillRect/>
          </a:stretch>
        </p:blipFill>
        <p:spPr>
          <a:xfrm>
            <a:off x="799778" y="3209585"/>
            <a:ext cx="5729610" cy="1230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20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38697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Giám</a:t>
            </a:r>
            <a:r>
              <a:rPr lang="en-US" sz="2000" dirty="0">
                <a:solidFill>
                  <a:srgbClr val="FFFFFF"/>
                </a:solidFill>
              </a:rPr>
              <a:t> </a:t>
            </a:r>
            <a:r>
              <a:rPr lang="en-US" sz="2000" dirty="0" err="1">
                <a:solidFill>
                  <a:srgbClr val="FFFFFF"/>
                </a:solidFill>
              </a:rPr>
              <a:t>sát</a:t>
            </a:r>
            <a:r>
              <a:rPr lang="en-US" sz="2000" dirty="0">
                <a:solidFill>
                  <a:srgbClr val="FFFFFF"/>
                </a:solidFill>
              </a:rPr>
              <a:t> </a:t>
            </a:r>
            <a:r>
              <a:rPr lang="en-US" sz="2000" dirty="0" err="1">
                <a:solidFill>
                  <a:srgbClr val="FFFFFF"/>
                </a:solidFill>
              </a:rPr>
              <a:t>các</a:t>
            </a:r>
            <a:r>
              <a:rPr lang="en-US" sz="2000" dirty="0">
                <a:solidFill>
                  <a:srgbClr val="FFFFFF"/>
                </a:solidFill>
              </a:rPr>
              <a:t> </a:t>
            </a:r>
            <a:r>
              <a:rPr lang="en-US" sz="2000" dirty="0" err="1">
                <a:solidFill>
                  <a:srgbClr val="FFFFFF"/>
                </a:solidFill>
              </a:rPr>
              <a:t>dịch</a:t>
            </a:r>
            <a:r>
              <a:rPr lang="en-US" sz="2000" dirty="0">
                <a:solidFill>
                  <a:srgbClr val="FFFFFF"/>
                </a:solidFill>
              </a:rPr>
              <a:t> </a:t>
            </a:r>
            <a:r>
              <a:rPr lang="en-US" sz="2000" dirty="0" err="1">
                <a:solidFill>
                  <a:srgbClr val="FFFFFF"/>
                </a:solidFill>
              </a:rPr>
              <a:t>vụ</a:t>
            </a:r>
            <a:r>
              <a:rPr lang="en-US" sz="2000" dirty="0">
                <a:solidFill>
                  <a:srgbClr val="FFFFFF"/>
                </a:solidFill>
              </a:rPr>
              <a:t> </a:t>
            </a:r>
            <a:r>
              <a:rPr lang="en-US" sz="2000" dirty="0" err="1">
                <a:solidFill>
                  <a:srgbClr val="FFFFFF"/>
                </a:solidFill>
              </a:rPr>
              <a:t>mạng</a:t>
            </a:r>
            <a:endParaRPr sz="2000" dirty="0">
              <a:solidFill>
                <a:srgbClr val="FFFFFF"/>
              </a:solidFill>
            </a:endParaRPr>
          </a:p>
        </p:txBody>
      </p:sp>
      <p:cxnSp>
        <p:nvCxnSpPr>
          <p:cNvPr id="407" name="Google Shape;407;p28"/>
          <p:cNvCxnSpPr/>
          <p:nvPr/>
        </p:nvCxnSpPr>
        <p:spPr>
          <a:xfrm>
            <a:off x="0" y="1197575"/>
            <a:ext cx="45072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sp>
        <p:nvSpPr>
          <p:cNvPr id="88" name="Google Shape;402;p28"/>
          <p:cNvSpPr/>
          <p:nvPr/>
        </p:nvSpPr>
        <p:spPr>
          <a:xfrm>
            <a:off x="799778" y="1613675"/>
            <a:ext cx="221439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p:cNvSpPr txBox="1">
            <a:spLocks noGrp="1"/>
          </p:cNvSpPr>
          <p:nvPr>
            <p:ph type="ctrTitle"/>
          </p:nvPr>
        </p:nvSpPr>
        <p:spPr>
          <a:xfrm>
            <a:off x="799779" y="1421174"/>
            <a:ext cx="2081476" cy="569720"/>
          </a:xfrm>
          <a:prstGeom prst="rect">
            <a:avLst/>
          </a:prstGeom>
        </p:spPr>
        <p:txBody>
          <a:bodyPr spcFirstLastPara="1" wrap="square" lIns="91425" tIns="91425" rIns="91425" bIns="91425" anchor="b" anchorCtr="0">
            <a:noAutofit/>
          </a:bodyPr>
          <a:lstStyle/>
          <a:p>
            <a:pPr lvl="0" algn="l"/>
            <a:r>
              <a:rPr lang="en-US" sz="1400" dirty="0" err="1">
                <a:solidFill>
                  <a:schemeClr val="dk1"/>
                </a:solidFill>
              </a:rPr>
              <a:t>Giám</a:t>
            </a:r>
            <a:r>
              <a:rPr lang="en-US" sz="1400" dirty="0">
                <a:solidFill>
                  <a:schemeClr val="dk1"/>
                </a:solidFill>
              </a:rPr>
              <a:t> </a:t>
            </a:r>
            <a:r>
              <a:rPr lang="en-US" sz="1400" dirty="0" err="1">
                <a:solidFill>
                  <a:schemeClr val="dk1"/>
                </a:solidFill>
              </a:rPr>
              <a:t>sát</a:t>
            </a:r>
            <a:r>
              <a:rPr lang="en-US" sz="1400" dirty="0">
                <a:solidFill>
                  <a:schemeClr val="dk1"/>
                </a:solidFill>
              </a:rPr>
              <a:t> Mail Server</a:t>
            </a:r>
            <a:endParaRPr sz="1400" dirty="0">
              <a:solidFill>
                <a:schemeClr val="dk1"/>
              </a:solidFill>
            </a:endParaRPr>
          </a:p>
        </p:txBody>
      </p:sp>
      <p:sp>
        <p:nvSpPr>
          <p:cNvPr id="90" name="Google Shape;408;p28"/>
          <p:cNvSpPr/>
          <p:nvPr/>
        </p:nvSpPr>
        <p:spPr>
          <a:xfrm>
            <a:off x="242956" y="15922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1" name="Google Shape;410;p28"/>
          <p:cNvSpPr/>
          <p:nvPr/>
        </p:nvSpPr>
        <p:spPr>
          <a:xfrm>
            <a:off x="356241" y="170603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TextBox 1"/>
          <p:cNvSpPr txBox="1"/>
          <p:nvPr/>
        </p:nvSpPr>
        <p:spPr>
          <a:xfrm>
            <a:off x="3147099" y="1650286"/>
            <a:ext cx="1707357" cy="307777"/>
          </a:xfrm>
          <a:prstGeom prst="rect">
            <a:avLst/>
          </a:prstGeom>
          <a:noFill/>
        </p:spPr>
        <p:txBody>
          <a:bodyPr wrap="square" rtlCol="0">
            <a:spAutoFit/>
          </a:bodyPr>
          <a:lstStyle/>
          <a:p>
            <a:r>
              <a:rPr lang="en-US" dirty="0" err="1">
                <a:solidFill>
                  <a:schemeClr val="accent1"/>
                </a:solidFill>
                <a:latin typeface="Roboto Black" panose="020B0604020202020204" charset="0"/>
                <a:ea typeface="Roboto Black" panose="020B0604020202020204" charset="0"/>
              </a:rPr>
              <a:t>Dịch</a:t>
            </a:r>
            <a:r>
              <a:rPr lang="en-US" dirty="0">
                <a:solidFill>
                  <a:schemeClr val="accent1"/>
                </a:solidFill>
                <a:latin typeface="Roboto Black" panose="020B0604020202020204" charset="0"/>
                <a:ea typeface="Roboto Black" panose="020B0604020202020204" charset="0"/>
              </a:rPr>
              <a:t> </a:t>
            </a:r>
            <a:r>
              <a:rPr lang="en-US" dirty="0" err="1">
                <a:solidFill>
                  <a:schemeClr val="accent1"/>
                </a:solidFill>
                <a:latin typeface="Roboto Black" panose="020B0604020202020204" charset="0"/>
                <a:ea typeface="Roboto Black" panose="020B0604020202020204" charset="0"/>
              </a:rPr>
              <a:t>vụ</a:t>
            </a:r>
            <a:r>
              <a:rPr lang="en-US" dirty="0">
                <a:solidFill>
                  <a:schemeClr val="accent1"/>
                </a:solidFill>
                <a:latin typeface="Roboto Black" panose="020B0604020202020204" charset="0"/>
                <a:ea typeface="Roboto Black" panose="020B0604020202020204" charset="0"/>
              </a:rPr>
              <a:t> IMAP</a:t>
            </a:r>
          </a:p>
        </p:txBody>
      </p:sp>
      <p:sp>
        <p:nvSpPr>
          <p:cNvPr id="4" name="Rectangle 3"/>
          <p:cNvSpPr/>
          <p:nvPr/>
        </p:nvSpPr>
        <p:spPr>
          <a:xfrm>
            <a:off x="728177" y="2214492"/>
            <a:ext cx="4572000" cy="523220"/>
          </a:xfrm>
          <a:prstGeom prst="rect">
            <a:avLst/>
          </a:prstGeom>
        </p:spPr>
        <p:txBody>
          <a:bodyPr>
            <a:spAutoFit/>
          </a:bodyPr>
          <a:lstStyle/>
          <a:p>
            <a:r>
              <a:rPr lang="vi-VN" dirty="0">
                <a:solidFill>
                  <a:schemeClr val="bg1"/>
                </a:solidFill>
                <a:latin typeface="Roboto Light" panose="020B0604020202020204" charset="0"/>
                <a:ea typeface="Roboto Light" panose="020B0604020202020204" charset="0"/>
              </a:rPr>
              <a:t>Dưới đây là định nghĩa dịch vụ đơn giản cho việc giám sát dịch vụ IMAP4 trên host ở xa:</a:t>
            </a:r>
            <a:endParaRPr lang="en-US" dirty="0">
              <a:solidFill>
                <a:schemeClr val="bg1"/>
              </a:solidFill>
              <a:latin typeface="Roboto Light" panose="020B0604020202020204" charset="0"/>
              <a:ea typeface="Roboto Light" panose="020B0604020202020204" charset="0"/>
            </a:endParaRPr>
          </a:p>
        </p:txBody>
      </p:sp>
      <p:sp>
        <p:nvSpPr>
          <p:cNvPr id="5" name="Rectangle 4"/>
          <p:cNvSpPr/>
          <p:nvPr/>
        </p:nvSpPr>
        <p:spPr>
          <a:xfrm>
            <a:off x="5579269" y="3331380"/>
            <a:ext cx="3100387" cy="738664"/>
          </a:xfrm>
          <a:prstGeom prst="rect">
            <a:avLst/>
          </a:prstGeom>
        </p:spPr>
        <p:txBody>
          <a:bodyPr wrap="square">
            <a:spAutoFit/>
          </a:bodyPr>
          <a:lstStyle/>
          <a:p>
            <a:r>
              <a:rPr lang="en-US" dirty="0" err="1">
                <a:solidFill>
                  <a:schemeClr val="bg1"/>
                </a:solidFill>
                <a:latin typeface="Roboto Light" panose="020B0604020202020204" charset="0"/>
                <a:ea typeface="Roboto Light" panose="020B0604020202020204" charset="0"/>
              </a:rPr>
              <a:t>Định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nghĩa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này</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sẽ</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giám</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sát</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dịch</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vụ</a:t>
            </a:r>
            <a:r>
              <a:rPr lang="en-US" dirty="0">
                <a:solidFill>
                  <a:schemeClr val="bg1"/>
                </a:solidFill>
                <a:latin typeface="Roboto Light" panose="020B0604020202020204" charset="0"/>
                <a:ea typeface="Roboto Light" panose="020B0604020202020204" charset="0"/>
              </a:rPr>
              <a:t> IMAP4 </a:t>
            </a:r>
            <a:r>
              <a:rPr lang="en-US" dirty="0" err="1">
                <a:solidFill>
                  <a:schemeClr val="bg1"/>
                </a:solidFill>
                <a:latin typeface="Roboto Light" panose="020B0604020202020204" charset="0"/>
                <a:ea typeface="Roboto Light" panose="020B0604020202020204" charset="0"/>
              </a:rPr>
              <a:t>và</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ra</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báo</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nếu</a:t>
            </a:r>
            <a:r>
              <a:rPr lang="en-US" dirty="0">
                <a:solidFill>
                  <a:schemeClr val="bg1"/>
                </a:solidFill>
                <a:latin typeface="Roboto Light" panose="020B0604020202020204" charset="0"/>
                <a:ea typeface="Roboto Light" panose="020B0604020202020204" charset="0"/>
              </a:rPr>
              <a:t> IMAP4 </a:t>
            </a:r>
            <a:r>
              <a:rPr lang="en-US" dirty="0" err="1">
                <a:solidFill>
                  <a:schemeClr val="bg1"/>
                </a:solidFill>
                <a:latin typeface="Roboto Light" panose="020B0604020202020204" charset="0"/>
                <a:ea typeface="Roboto Light" panose="020B0604020202020204" charset="0"/>
              </a:rPr>
              <a:t>không</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trả</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lời</a:t>
            </a:r>
            <a:r>
              <a:rPr lang="en-US" dirty="0">
                <a:solidFill>
                  <a:schemeClr val="bg1"/>
                </a:solidFill>
                <a:latin typeface="Roboto Light" panose="020B0604020202020204" charset="0"/>
                <a:ea typeface="Roboto Light" panose="020B0604020202020204" charset="0"/>
              </a:rPr>
              <a:t> </a:t>
            </a:r>
            <a:r>
              <a:rPr lang="en-US" dirty="0" err="1">
                <a:solidFill>
                  <a:schemeClr val="bg1"/>
                </a:solidFill>
                <a:latin typeface="Roboto Light" panose="020B0604020202020204" charset="0"/>
                <a:ea typeface="Roboto Light" panose="020B0604020202020204" charset="0"/>
              </a:rPr>
              <a:t>sau</a:t>
            </a:r>
            <a:r>
              <a:rPr lang="en-US" dirty="0">
                <a:solidFill>
                  <a:schemeClr val="bg1"/>
                </a:solidFill>
                <a:latin typeface="Roboto Light" panose="020B0604020202020204" charset="0"/>
                <a:ea typeface="Roboto Light" panose="020B0604020202020204" charset="0"/>
              </a:rPr>
              <a:t> 10 </a:t>
            </a:r>
            <a:r>
              <a:rPr lang="en-US" dirty="0" err="1">
                <a:solidFill>
                  <a:schemeClr val="bg1"/>
                </a:solidFill>
                <a:latin typeface="Roboto Light" panose="020B0604020202020204" charset="0"/>
                <a:ea typeface="Roboto Light" panose="020B0604020202020204" charset="0"/>
              </a:rPr>
              <a:t>giây</a:t>
            </a:r>
            <a:endParaRPr lang="en-US" dirty="0">
              <a:solidFill>
                <a:schemeClr val="bg1"/>
              </a:solidFill>
              <a:latin typeface="Roboto Light" panose="020B0604020202020204" charset="0"/>
              <a:ea typeface="Roboto Light" panose="020B0604020202020204" charset="0"/>
            </a:endParaRPr>
          </a:p>
        </p:txBody>
      </p:sp>
      <p:pic>
        <p:nvPicPr>
          <p:cNvPr id="3" name="Picture 2"/>
          <p:cNvPicPr>
            <a:picLocks noChangeAspect="1"/>
          </p:cNvPicPr>
          <p:nvPr/>
        </p:nvPicPr>
        <p:blipFill>
          <a:blip r:embed="rId3"/>
          <a:stretch>
            <a:fillRect/>
          </a:stretch>
        </p:blipFill>
        <p:spPr>
          <a:xfrm>
            <a:off x="799778" y="2895459"/>
            <a:ext cx="4659357" cy="1590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72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56438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Cảnh</a:t>
            </a:r>
            <a:r>
              <a:rPr lang="en-US" sz="2000" dirty="0">
                <a:solidFill>
                  <a:srgbClr val="FFFFFF"/>
                </a:solidFill>
              </a:rPr>
              <a:t> </a:t>
            </a:r>
            <a:r>
              <a:rPr lang="en-US" sz="2000" dirty="0" err="1">
                <a:solidFill>
                  <a:srgbClr val="FFFFFF"/>
                </a:solidFill>
              </a:rPr>
              <a:t>báo</a:t>
            </a:r>
            <a:r>
              <a:rPr lang="en-US" sz="2000" dirty="0">
                <a:solidFill>
                  <a:srgbClr val="FFFFFF"/>
                </a:solidFill>
              </a:rPr>
              <a:t> </a:t>
            </a:r>
            <a:r>
              <a:rPr lang="en-US" sz="2000" dirty="0" err="1">
                <a:solidFill>
                  <a:srgbClr val="FFFFFF"/>
                </a:solidFill>
              </a:rPr>
              <a:t>cho</a:t>
            </a:r>
            <a:r>
              <a:rPr lang="en-US" sz="2000" dirty="0">
                <a:solidFill>
                  <a:srgbClr val="FFFFFF"/>
                </a:solidFill>
              </a:rPr>
              <a:t> </a:t>
            </a:r>
            <a:r>
              <a:rPr lang="en-US" sz="2000" dirty="0" err="1">
                <a:solidFill>
                  <a:srgbClr val="FFFFFF"/>
                </a:solidFill>
              </a:rPr>
              <a:t>người</a:t>
            </a:r>
            <a:r>
              <a:rPr lang="en-US" sz="2000" dirty="0">
                <a:solidFill>
                  <a:srgbClr val="FFFFFF"/>
                </a:solidFill>
              </a:rPr>
              <a:t> </a:t>
            </a:r>
            <a:r>
              <a:rPr lang="en-US" sz="2000" dirty="0" err="1">
                <a:solidFill>
                  <a:srgbClr val="FFFFFF"/>
                </a:solidFill>
              </a:rPr>
              <a:t>quản</a:t>
            </a:r>
            <a:r>
              <a:rPr lang="en-US" sz="2000" dirty="0">
                <a:solidFill>
                  <a:srgbClr val="FFFFFF"/>
                </a:solidFill>
              </a:rPr>
              <a:t> </a:t>
            </a:r>
            <a:r>
              <a:rPr lang="en-US" sz="2000" dirty="0" err="1">
                <a:solidFill>
                  <a:srgbClr val="FFFFFF"/>
                </a:solidFill>
              </a:rPr>
              <a:t>trị</a:t>
            </a:r>
            <a:endParaRPr sz="2000" dirty="0">
              <a:solidFill>
                <a:srgbClr val="FFFFFF"/>
              </a:solidFill>
            </a:endParaRPr>
          </a:p>
        </p:txBody>
      </p:sp>
      <p:cxnSp>
        <p:nvCxnSpPr>
          <p:cNvPr id="407" name="Google Shape;407;p28"/>
          <p:cNvCxnSpPr/>
          <p:nvPr/>
        </p:nvCxnSpPr>
        <p:spPr>
          <a:xfrm>
            <a:off x="0" y="1197575"/>
            <a:ext cx="46863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grpSp>
        <p:nvGrpSpPr>
          <p:cNvPr id="47" name="Google Shape;7069;p54"/>
          <p:cNvGrpSpPr/>
          <p:nvPr/>
        </p:nvGrpSpPr>
        <p:grpSpPr>
          <a:xfrm>
            <a:off x="711113" y="2776834"/>
            <a:ext cx="350079" cy="285837"/>
            <a:chOff x="3860400" y="3254050"/>
            <a:chExt cx="296175" cy="241825"/>
          </a:xfrm>
        </p:grpSpPr>
        <p:sp>
          <p:nvSpPr>
            <p:cNvPr id="48" name="Google Shape;7070;p54"/>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71;p54"/>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72;p54"/>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73;p54"/>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74;p54"/>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5;p54"/>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76;p54"/>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812;p54"/>
          <p:cNvGrpSpPr/>
          <p:nvPr/>
        </p:nvGrpSpPr>
        <p:grpSpPr>
          <a:xfrm>
            <a:off x="744416" y="1994139"/>
            <a:ext cx="351940" cy="348188"/>
            <a:chOff x="581525" y="3254850"/>
            <a:chExt cx="297750" cy="294575"/>
          </a:xfrm>
        </p:grpSpPr>
        <p:sp>
          <p:nvSpPr>
            <p:cNvPr id="56" name="Google Shape;6813;p54"/>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14;p54"/>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15;p54"/>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1187524" y="1925777"/>
            <a:ext cx="6657975" cy="523220"/>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Không phải lúc nào người quản trị cũng có thể dõi theo và nắm bắt mọi hoạt động của mạng qua giao diện của hệ thống giám sát. </a:t>
            </a:r>
            <a:endParaRPr lang="en-US" dirty="0">
              <a:solidFill>
                <a:schemeClr val="bg1"/>
              </a:solidFill>
              <a:latin typeface="Roboto Light" panose="020B0604020202020204" charset="0"/>
              <a:ea typeface="Roboto Light" panose="020B0604020202020204" charset="0"/>
            </a:endParaRPr>
          </a:p>
        </p:txBody>
      </p:sp>
      <p:sp>
        <p:nvSpPr>
          <p:cNvPr id="41" name="TextBox 40"/>
          <p:cNvSpPr txBox="1"/>
          <p:nvPr/>
        </p:nvSpPr>
        <p:spPr>
          <a:xfrm>
            <a:off x="1183806" y="2652368"/>
            <a:ext cx="6581276" cy="738664"/>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Bởi vậy bất cứ hệ thống giám sát mạng nào cũng cần cung cấp chức năng thông báo cho người quản trị qua các phương tiện truyền tin như email, sms, IM… </a:t>
            </a:r>
            <a:endParaRPr lang="en-US" dirty="0">
              <a:solidFill>
                <a:schemeClr val="bg1"/>
              </a:solidFill>
              <a:latin typeface="Roboto Light" panose="020B0604020202020204" charset="0"/>
              <a:ea typeface="Roboto Light" panose="020B0604020202020204" charset="0"/>
            </a:endParaRPr>
          </a:p>
          <a:p>
            <a:endParaRPr lang="en-US" dirty="0"/>
          </a:p>
        </p:txBody>
      </p:sp>
      <p:grpSp>
        <p:nvGrpSpPr>
          <p:cNvPr id="61" name="Google Shape;8743;p58"/>
          <p:cNvGrpSpPr/>
          <p:nvPr/>
        </p:nvGrpSpPr>
        <p:grpSpPr>
          <a:xfrm>
            <a:off x="633499" y="3461509"/>
            <a:ext cx="426462" cy="418363"/>
            <a:chOff x="-1183550" y="3586525"/>
            <a:chExt cx="296175" cy="290550"/>
          </a:xfrm>
        </p:grpSpPr>
        <p:sp>
          <p:nvSpPr>
            <p:cNvPr id="62" name="Google Shape;8744;p5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745;p5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46;p5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747;p5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48;p5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49;p5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50;p5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51;p5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52;p5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p:cNvSpPr txBox="1"/>
          <p:nvPr/>
        </p:nvSpPr>
        <p:spPr>
          <a:xfrm>
            <a:off x="1170833" y="3426845"/>
            <a:ext cx="6496106" cy="523220"/>
          </a:xfrm>
          <a:prstGeom prst="rect">
            <a:avLst/>
          </a:prstGeom>
          <a:noFill/>
        </p:spPr>
        <p:txBody>
          <a:bodyPr wrap="square" rtlCol="0">
            <a:spAutoFit/>
          </a:bodyPr>
          <a:lstStyle/>
          <a:p>
            <a:r>
              <a:rPr lang="vi-VN" dirty="0">
                <a:solidFill>
                  <a:schemeClr val="bg1"/>
                </a:solidFill>
                <a:latin typeface="Roboto Light" panose="020B0604020202020204" charset="0"/>
                <a:ea typeface="Roboto Light" panose="020B0604020202020204" charset="0"/>
              </a:rPr>
              <a:t>Nagios cung cấp một hệ thống thông báo linh hoạt và qua nhiều phương tiện truyền tin khác nhau.</a:t>
            </a:r>
            <a:endParaRPr lang="en-US" dirty="0"/>
          </a:p>
        </p:txBody>
      </p:sp>
    </p:spTree>
    <p:extLst>
      <p:ext uri="{BB962C8B-B14F-4D97-AF65-F5344CB8AC3E}">
        <p14:creationId xmlns:p14="http://schemas.microsoft.com/office/powerpoint/2010/main" val="38105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336224" y="590975"/>
            <a:ext cx="356438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rgbClr val="FFFFFF"/>
                </a:solidFill>
              </a:rPr>
              <a:t>Cảnh</a:t>
            </a:r>
            <a:r>
              <a:rPr lang="en-US" sz="2000" dirty="0">
                <a:solidFill>
                  <a:srgbClr val="FFFFFF"/>
                </a:solidFill>
              </a:rPr>
              <a:t> </a:t>
            </a:r>
            <a:r>
              <a:rPr lang="en-US" sz="2000" dirty="0" err="1">
                <a:solidFill>
                  <a:srgbClr val="FFFFFF"/>
                </a:solidFill>
              </a:rPr>
              <a:t>báo</a:t>
            </a:r>
            <a:r>
              <a:rPr lang="en-US" sz="2000" dirty="0">
                <a:solidFill>
                  <a:srgbClr val="FFFFFF"/>
                </a:solidFill>
              </a:rPr>
              <a:t> </a:t>
            </a:r>
            <a:r>
              <a:rPr lang="en-US" sz="2000" dirty="0" err="1">
                <a:solidFill>
                  <a:srgbClr val="FFFFFF"/>
                </a:solidFill>
              </a:rPr>
              <a:t>cho</a:t>
            </a:r>
            <a:r>
              <a:rPr lang="en-US" sz="2000" dirty="0">
                <a:solidFill>
                  <a:srgbClr val="FFFFFF"/>
                </a:solidFill>
              </a:rPr>
              <a:t> </a:t>
            </a:r>
            <a:r>
              <a:rPr lang="en-US" sz="2000" dirty="0" err="1">
                <a:solidFill>
                  <a:srgbClr val="FFFFFF"/>
                </a:solidFill>
              </a:rPr>
              <a:t>người</a:t>
            </a:r>
            <a:r>
              <a:rPr lang="en-US" sz="2000" dirty="0">
                <a:solidFill>
                  <a:srgbClr val="FFFFFF"/>
                </a:solidFill>
              </a:rPr>
              <a:t> </a:t>
            </a:r>
            <a:r>
              <a:rPr lang="en-US" sz="2000" dirty="0" err="1">
                <a:solidFill>
                  <a:srgbClr val="FFFFFF"/>
                </a:solidFill>
              </a:rPr>
              <a:t>quản</a:t>
            </a:r>
            <a:r>
              <a:rPr lang="en-US" sz="2000" dirty="0">
                <a:solidFill>
                  <a:srgbClr val="FFFFFF"/>
                </a:solidFill>
              </a:rPr>
              <a:t> </a:t>
            </a:r>
            <a:r>
              <a:rPr lang="en-US" sz="2000" dirty="0" err="1">
                <a:solidFill>
                  <a:srgbClr val="FFFFFF"/>
                </a:solidFill>
              </a:rPr>
              <a:t>trị</a:t>
            </a:r>
            <a:endParaRPr sz="2000" dirty="0">
              <a:solidFill>
                <a:srgbClr val="FFFFFF"/>
              </a:solidFill>
            </a:endParaRPr>
          </a:p>
        </p:txBody>
      </p:sp>
      <p:cxnSp>
        <p:nvCxnSpPr>
          <p:cNvPr id="407" name="Google Shape;407;p28"/>
          <p:cNvCxnSpPr/>
          <p:nvPr/>
        </p:nvCxnSpPr>
        <p:spPr>
          <a:xfrm>
            <a:off x="0" y="1197575"/>
            <a:ext cx="46863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03</a:t>
            </a:r>
            <a:endParaRPr sz="2800" dirty="0">
              <a:solidFill>
                <a:schemeClr val="tx1"/>
              </a:solidFill>
              <a:latin typeface="Roboto Black" panose="020B0604020202020204" charset="0"/>
              <a:ea typeface="Roboto Black" panose="020B0604020202020204" charset="0"/>
            </a:endParaRPr>
          </a:p>
        </p:txBody>
      </p:sp>
      <p:grpSp>
        <p:nvGrpSpPr>
          <p:cNvPr id="30" name="Google Shape;8883;p58"/>
          <p:cNvGrpSpPr/>
          <p:nvPr/>
        </p:nvGrpSpPr>
        <p:grpSpPr>
          <a:xfrm>
            <a:off x="557016" y="1592096"/>
            <a:ext cx="423079" cy="424159"/>
            <a:chOff x="-1591550" y="3597475"/>
            <a:chExt cx="293825" cy="294575"/>
          </a:xfrm>
        </p:grpSpPr>
        <p:sp>
          <p:nvSpPr>
            <p:cNvPr id="31" name="Google Shape;8884;p58"/>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85;p58"/>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86;p58"/>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098059" y="1434843"/>
            <a:ext cx="6917588" cy="738664"/>
          </a:xfrm>
          <a:prstGeom prst="rect">
            <a:avLst/>
          </a:prstGeom>
        </p:spPr>
        <p:txBody>
          <a:bodyPr wrap="square">
            <a:spAutoFit/>
          </a:bodyPr>
          <a:lstStyle/>
          <a:p>
            <a:r>
              <a:rPr lang="vi-VN" dirty="0">
                <a:solidFill>
                  <a:schemeClr val="bg1"/>
                </a:solidFill>
                <a:latin typeface="Roboto Light" panose="020B0604020202020204" charset="0"/>
                <a:ea typeface="Roboto Light" panose="020B0604020202020204" charset="0"/>
              </a:rPr>
              <a:t>Trong nagios, thông báo sảy ra khi host/dịch vụ thay đổi từ trạng thái này sang trạng thái khác. Tuy nhiên không phải bất cứ host/dịch vụ nào cũng có thể nhận thông báo. Thông báo trước khi đến được các liên lạc nó phải qua nhiều bộ lọc khác nhau</a:t>
            </a:r>
            <a:endParaRPr lang="en-US" dirty="0">
              <a:solidFill>
                <a:schemeClr val="bg1"/>
              </a:solidFill>
              <a:latin typeface="Roboto Light" panose="020B0604020202020204" charset="0"/>
              <a:ea typeface="Roboto Light" panose="020B0604020202020204" charset="0"/>
            </a:endParaRPr>
          </a:p>
        </p:txBody>
      </p:sp>
      <p:sp>
        <p:nvSpPr>
          <p:cNvPr id="3" name="Rectangle 2"/>
          <p:cNvSpPr/>
          <p:nvPr/>
        </p:nvSpPr>
        <p:spPr>
          <a:xfrm>
            <a:off x="1098059" y="2310762"/>
            <a:ext cx="6825079" cy="523220"/>
          </a:xfrm>
          <a:prstGeom prst="rect">
            <a:avLst/>
          </a:prstGeom>
        </p:spPr>
        <p:txBody>
          <a:bodyPr wrap="square">
            <a:spAutoFit/>
          </a:bodyPr>
          <a:lstStyle/>
          <a:p>
            <a:r>
              <a:rPr lang="vi-VN" dirty="0">
                <a:solidFill>
                  <a:schemeClr val="bg1"/>
                </a:solidFill>
                <a:latin typeface="Roboto Light" panose="020B0604020202020204" charset="0"/>
                <a:ea typeface="Roboto Light" panose="020B0604020202020204" charset="0"/>
              </a:rPr>
              <a:t>Khi một sự kiện sảy ra với một host/dịch vụ nào đó thì trước khi quyết định ra một thông báo cho người quản trị, Nagios sẽ thực hiện kiểm tra: </a:t>
            </a:r>
            <a:endParaRPr lang="en-US" dirty="0">
              <a:solidFill>
                <a:schemeClr val="bg1"/>
              </a:solidFill>
              <a:latin typeface="Roboto Light" panose="020B0604020202020204" charset="0"/>
              <a:ea typeface="Roboto Light" panose="020B0604020202020204" charset="0"/>
            </a:endParaRPr>
          </a:p>
        </p:txBody>
      </p:sp>
      <p:grpSp>
        <p:nvGrpSpPr>
          <p:cNvPr id="36" name="Google Shape;8918;p58"/>
          <p:cNvGrpSpPr/>
          <p:nvPr/>
        </p:nvGrpSpPr>
        <p:grpSpPr>
          <a:xfrm>
            <a:off x="522554" y="2436086"/>
            <a:ext cx="387681" cy="272572"/>
            <a:chOff x="3386036" y="1746339"/>
            <a:chExt cx="397907" cy="279762"/>
          </a:xfrm>
        </p:grpSpPr>
        <p:sp>
          <p:nvSpPr>
            <p:cNvPr id="37" name="Google Shape;8919;p58"/>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20;p58"/>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098059" y="3026169"/>
            <a:ext cx="7567310" cy="1384995"/>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Cấu</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hình</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của</a:t>
            </a:r>
            <a:r>
              <a:rPr lang="en-US" sz="1200" dirty="0">
                <a:solidFill>
                  <a:schemeClr val="bg1"/>
                </a:solidFill>
                <a:latin typeface="Roboto Light" panose="020B0604020202020204" charset="0"/>
                <a:ea typeface="Roboto Light" panose="020B0604020202020204" charset="0"/>
              </a:rPr>
              <a:t> Nagios </a:t>
            </a:r>
            <a:r>
              <a:rPr lang="en-US" sz="1200" dirty="0" err="1">
                <a:solidFill>
                  <a:schemeClr val="bg1"/>
                </a:solidFill>
                <a:latin typeface="Roboto Light" panose="020B0604020202020204" charset="0"/>
                <a:ea typeface="Roboto Light" panose="020B0604020202020204" charset="0"/>
              </a:rPr>
              <a:t>có</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cho</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phép</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gửi</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thông</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báo</a:t>
            </a:r>
            <a:r>
              <a:rPr lang="en-US" sz="1200" dirty="0">
                <a:solidFill>
                  <a:schemeClr val="bg1"/>
                </a:solidFill>
                <a:latin typeface="Roboto Light" panose="020B0604020202020204" charset="0"/>
                <a:ea typeface="Roboto Light" panose="020B0604020202020204" charset="0"/>
              </a:rPr>
              <a:t> hay </a:t>
            </a:r>
            <a:r>
              <a:rPr lang="en-US" sz="1200" dirty="0" err="1">
                <a:solidFill>
                  <a:schemeClr val="bg1"/>
                </a:solidFill>
                <a:latin typeface="Roboto Light" panose="020B0604020202020204" charset="0"/>
                <a:ea typeface="Roboto Light" panose="020B0604020202020204" charset="0"/>
              </a:rPr>
              <a:t>không</a:t>
            </a:r>
            <a:r>
              <a:rPr lang="en-US" sz="1200" dirty="0">
                <a:solidFill>
                  <a:schemeClr val="bg1"/>
                </a:solidFill>
                <a:latin typeface="Roboto Light" panose="020B0604020202020204" charset="0"/>
                <a:ea typeface="Roboto Light" panose="020B0604020202020204" charset="0"/>
              </a:rPr>
              <a:t>.(</a:t>
            </a:r>
            <a:r>
              <a:rPr lang="en-US" sz="1200" dirty="0" err="1">
                <a:solidFill>
                  <a:schemeClr val="bg1"/>
                </a:solidFill>
                <a:latin typeface="Roboto Light" panose="020B0604020202020204" charset="0"/>
                <a:ea typeface="Roboto Light" panose="020B0604020202020204" charset="0"/>
              </a:rPr>
              <a:t>tùy</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chọn</a:t>
            </a:r>
            <a:r>
              <a:rPr lang="en-US" sz="1200" dirty="0">
                <a:solidFill>
                  <a:schemeClr val="bg1"/>
                </a:solidFill>
                <a:latin typeface="Roboto Light" panose="020B0604020202020204" charset="0"/>
                <a:ea typeface="Roboto Light" panose="020B0604020202020204" charset="0"/>
              </a:rPr>
              <a:t> </a:t>
            </a:r>
            <a:r>
              <a:rPr lang="en-US" sz="1200" dirty="0" err="1">
                <a:solidFill>
                  <a:schemeClr val="bg1"/>
                </a:solidFill>
                <a:latin typeface="Roboto Light" panose="020B0604020202020204" charset="0"/>
                <a:ea typeface="Roboto Light" panose="020B0604020202020204" charset="0"/>
              </a:rPr>
              <a:t>enable_notifications</a:t>
            </a:r>
            <a:r>
              <a:rPr lang="en-US" sz="1200" dirty="0">
                <a:solidFill>
                  <a:schemeClr val="bg1"/>
                </a:solidFill>
                <a:latin typeface="Roboto Light" panose="020B0604020202020204" charset="0"/>
                <a:ea typeface="Roboto Light" panose="020B0604020202020204" charset="0"/>
              </a:rPr>
              <a:t>)</a:t>
            </a:r>
          </a:p>
          <a:p>
            <a:pPr marL="285750" indent="-285750">
              <a:buClr>
                <a:schemeClr val="bg1"/>
              </a:buClr>
              <a:buFont typeface="Wingdings" panose="05000000000000000000" pitchFamily="2" charset="2"/>
              <a:buChar char="q"/>
            </a:pPr>
            <a:r>
              <a:rPr lang="vi-VN" sz="1200" dirty="0">
                <a:solidFill>
                  <a:schemeClr val="bg1"/>
                </a:solidFill>
                <a:latin typeface="Roboto Light" panose="020B0604020202020204" charset="0"/>
                <a:ea typeface="Roboto Light" panose="020B0604020202020204" charset="0"/>
              </a:rPr>
              <a:t>Host/dịch vụ được kiểm tra có trong thời gian được lập lịch ngừng hoạt động không (downtime).</a:t>
            </a:r>
            <a:endParaRPr lang="en-US" sz="1200" dirty="0">
              <a:solidFill>
                <a:schemeClr val="bg1"/>
              </a:solidFill>
              <a:latin typeface="Roboto Light" panose="020B0604020202020204" charset="0"/>
              <a:ea typeface="Roboto Light" panose="020B0604020202020204" charset="0"/>
            </a:endParaRPr>
          </a:p>
          <a:p>
            <a:pPr marL="285750" indent="-285750">
              <a:buClr>
                <a:schemeClr val="bg1"/>
              </a:buClr>
              <a:buFont typeface="Wingdings" panose="05000000000000000000" pitchFamily="2" charset="2"/>
              <a:buChar char="q"/>
            </a:pPr>
            <a:r>
              <a:rPr lang="vi-VN" sz="1200" dirty="0">
                <a:solidFill>
                  <a:schemeClr val="bg1"/>
                </a:solidFill>
                <a:latin typeface="Roboto Light" panose="020B0604020202020204" charset="0"/>
                <a:ea typeface="Roboto Light" panose="020B0604020202020204" charset="0"/>
              </a:rPr>
              <a:t>Host/dịch vụ được kiểm tra có đang bị Flapping không (nếu cấu hình bật tùy chọn phát hiện flap).</a:t>
            </a:r>
            <a:r>
              <a:rPr lang="en-US" sz="1200" dirty="0">
                <a:solidFill>
                  <a:schemeClr val="bg1"/>
                </a:solidFill>
                <a:latin typeface="Roboto Light" panose="020B0604020202020204" charset="0"/>
                <a:ea typeface="Roboto Light" panose="020B0604020202020204" charset="0"/>
              </a:rPr>
              <a:t> </a:t>
            </a:r>
          </a:p>
          <a:p>
            <a:pPr marL="285750" indent="-285750">
              <a:buClr>
                <a:schemeClr val="bg1"/>
              </a:buClr>
              <a:buFont typeface="Wingdings" panose="05000000000000000000" pitchFamily="2" charset="2"/>
              <a:buChar char="q"/>
            </a:pPr>
            <a:r>
              <a:rPr lang="vi-VN" sz="1200" dirty="0">
                <a:solidFill>
                  <a:schemeClr val="bg1"/>
                </a:solidFill>
                <a:latin typeface="Roboto Light" panose="020B0604020202020204" charset="0"/>
                <a:ea typeface="Roboto Light" panose="020B0604020202020204" charset="0"/>
              </a:rPr>
              <a:t>Từng host/dịch vụ có thể được cấu hình để chỉ thông báo cho người quản trị một số tình trạng nhất định.</a:t>
            </a:r>
            <a:endParaRPr lang="en-US" sz="1200" dirty="0">
              <a:solidFill>
                <a:schemeClr val="bg1"/>
              </a:solidFill>
              <a:latin typeface="Roboto Light" panose="020B0604020202020204" charset="0"/>
              <a:ea typeface="Roboto Light" panose="020B0604020202020204" charset="0"/>
            </a:endParaRPr>
          </a:p>
          <a:p>
            <a:pPr marL="285750" indent="-285750">
              <a:buClr>
                <a:schemeClr val="bg1"/>
              </a:buClr>
              <a:buFont typeface="Wingdings" panose="05000000000000000000" pitchFamily="2" charset="2"/>
              <a:buChar char="q"/>
            </a:pPr>
            <a:r>
              <a:rPr lang="vi-VN" sz="1200" dirty="0">
                <a:solidFill>
                  <a:schemeClr val="bg1"/>
                </a:solidFill>
                <a:latin typeface="Roboto Light" panose="020B0604020202020204" charset="0"/>
                <a:ea typeface="Roboto Light" panose="020B0604020202020204" charset="0"/>
              </a:rPr>
              <a:t>Mỗi host/dịch vụ có thể được định nghĩa một chu kì thời gian cho thông báo.</a:t>
            </a:r>
            <a:endParaRPr lang="en-US" sz="1200" dirty="0">
              <a:solidFill>
                <a:schemeClr val="bg1"/>
              </a:solidFill>
              <a:latin typeface="Roboto Light" panose="020B0604020202020204" charset="0"/>
              <a:ea typeface="Roboto Light" panose="020B0604020202020204" charset="0"/>
            </a:endParaRPr>
          </a:p>
          <a:p>
            <a:pPr marL="285750" indent="-285750">
              <a:buClr>
                <a:schemeClr val="bg1"/>
              </a:buClr>
              <a:buFont typeface="Wingdings" panose="05000000000000000000" pitchFamily="2" charset="2"/>
              <a:buChar char="q"/>
            </a:pPr>
            <a:r>
              <a:rPr lang="en-US" sz="1200" dirty="0" err="1">
                <a:solidFill>
                  <a:schemeClr val="bg1"/>
                </a:solidFill>
                <a:latin typeface="Roboto Light" panose="020B0604020202020204" charset="0"/>
                <a:ea typeface="Roboto Light" panose="020B0604020202020204" charset="0"/>
              </a:rPr>
              <a:t>Kiểm</a:t>
            </a:r>
            <a:r>
              <a:rPr lang="en-US" sz="1200" dirty="0">
                <a:solidFill>
                  <a:schemeClr val="bg1"/>
                </a:solidFill>
                <a:latin typeface="Roboto Light" panose="020B0604020202020204" charset="0"/>
                <a:ea typeface="Roboto Light" panose="020B0604020202020204" charset="0"/>
              </a:rPr>
              <a:t> </a:t>
            </a:r>
            <a:r>
              <a:rPr lang="vi-VN" sz="1200" dirty="0">
                <a:solidFill>
                  <a:schemeClr val="bg1"/>
                </a:solidFill>
                <a:latin typeface="Roboto Light" panose="020B0604020202020204" charset="0"/>
                <a:ea typeface="Roboto Light" panose="020B0604020202020204" charset="0"/>
              </a:rPr>
              <a:t>tra cấu hình xem những người dùng Nagios nào được nhận thông báo về tình trạng của host/dịch vụ đang được kiểm tra .</a:t>
            </a:r>
            <a:endParaRPr lang="en-US" sz="1200" dirty="0">
              <a:solidFill>
                <a:schemeClr val="bg1"/>
              </a:solidFill>
              <a:latin typeface="Roboto Light" panose="020B0604020202020204" charset="0"/>
              <a:ea typeface="Roboto Light" panose="020B0604020202020204" charset="0"/>
            </a:endParaRPr>
          </a:p>
        </p:txBody>
      </p:sp>
    </p:spTree>
    <p:extLst>
      <p:ext uri="{BB962C8B-B14F-4D97-AF65-F5344CB8AC3E}">
        <p14:creationId xmlns:p14="http://schemas.microsoft.com/office/powerpoint/2010/main" val="349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481296" y="284780"/>
            <a:ext cx="3548695" cy="8628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Ngữ cảnh</a:t>
            </a:r>
            <a:endParaRPr dirty="0">
              <a:solidFill>
                <a:srgbClr val="FFFFFF"/>
              </a:solidFill>
            </a:endParaRPr>
          </a:p>
        </p:txBody>
      </p:sp>
      <p:cxnSp>
        <p:nvCxnSpPr>
          <p:cNvPr id="298" name="Google Shape;298;p26"/>
          <p:cNvCxnSpPr/>
          <p:nvPr/>
        </p:nvCxnSpPr>
        <p:spPr>
          <a:xfrm>
            <a:off x="4525078" y="1147646"/>
            <a:ext cx="4909599"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4455810" y="3760411"/>
            <a:ext cx="3756156" cy="307777"/>
          </a:xfrm>
          <a:prstGeom prst="rect">
            <a:avLst/>
          </a:prstGeom>
          <a:noFill/>
        </p:spPr>
        <p:txBody>
          <a:bodyPr wrap="none" rtlCol="0">
            <a:spAutoFit/>
          </a:bodyPr>
          <a:lstStyle/>
          <a:p>
            <a:pPr lvl="0"/>
            <a:r>
              <a:rPr lang="en-US" b="1" dirty="0" err="1">
                <a:solidFill>
                  <a:schemeClr val="bg1"/>
                </a:solidFill>
                <a:latin typeface="Roboto Light" panose="020B0604020202020204" charset="0"/>
                <a:ea typeface="Roboto Light" panose="020B0604020202020204" charset="0"/>
              </a:rPr>
              <a:t>Đề</a:t>
            </a:r>
            <a:r>
              <a:rPr lang="en-US" b="1" dirty="0">
                <a:solidFill>
                  <a:schemeClr val="bg1"/>
                </a:solidFill>
                <a:latin typeface="Roboto Light" panose="020B0604020202020204" charset="0"/>
                <a:ea typeface="Roboto Light" panose="020B0604020202020204" charset="0"/>
              </a:rPr>
              <a:t> </a:t>
            </a:r>
            <a:r>
              <a:rPr lang="en-US" b="1" dirty="0" err="1">
                <a:solidFill>
                  <a:schemeClr val="bg1"/>
                </a:solidFill>
                <a:latin typeface="Roboto Light" panose="020B0604020202020204" charset="0"/>
                <a:ea typeface="Roboto Light" panose="020B0604020202020204" charset="0"/>
              </a:rPr>
              <a:t>xuất</a:t>
            </a:r>
            <a:r>
              <a:rPr lang="en-US" b="1" dirty="0">
                <a:solidFill>
                  <a:schemeClr val="bg1"/>
                </a:solidFill>
                <a:latin typeface="Roboto Light" panose="020B0604020202020204" charset="0"/>
                <a:ea typeface="Roboto Light" panose="020B0604020202020204" charset="0"/>
              </a:rPr>
              <a:t>: </a:t>
            </a:r>
            <a:r>
              <a:rPr lang="vi-VN" b="1" dirty="0">
                <a:solidFill>
                  <a:schemeClr val="bg1"/>
                </a:solidFill>
                <a:latin typeface="Roboto Light" panose="020B0604020202020204" charset="0"/>
                <a:ea typeface="Roboto Light" panose="020B0604020202020204" charset="0"/>
              </a:rPr>
              <a:t>Hệ thống giám sát dựa trên Nagios</a:t>
            </a:r>
            <a:r>
              <a:rPr lang="en-US" b="1" dirty="0">
                <a:solidFill>
                  <a:schemeClr val="bg1"/>
                </a:solidFill>
                <a:latin typeface="Roboto Light" panose="020B0604020202020204" charset="0"/>
                <a:ea typeface="Roboto Light" panose="020B0604020202020204" charset="0"/>
              </a:rPr>
              <a:t>.</a:t>
            </a:r>
            <a:endParaRPr lang="en-US" sz="1600" b="1" dirty="0"/>
          </a:p>
        </p:txBody>
      </p:sp>
      <p:grpSp>
        <p:nvGrpSpPr>
          <p:cNvPr id="80" name="Google Shape;6149;p52"/>
          <p:cNvGrpSpPr/>
          <p:nvPr/>
        </p:nvGrpSpPr>
        <p:grpSpPr>
          <a:xfrm rot="2609827">
            <a:off x="3962586" y="3764000"/>
            <a:ext cx="340573" cy="339271"/>
            <a:chOff x="898875" y="4399275"/>
            <a:chExt cx="483700" cy="481850"/>
          </a:xfrm>
        </p:grpSpPr>
        <p:sp>
          <p:nvSpPr>
            <p:cNvPr id="81" name="Google Shape;6150;p5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6151;p52"/>
            <p:cNvSpPr/>
            <p:nvPr/>
          </p:nvSpPr>
          <p:spPr>
            <a:xfrm>
              <a:off x="1138025" y="4763350"/>
              <a:ext cx="25" cy="25"/>
            </a:xfrm>
            <a:custGeom>
              <a:avLst/>
              <a:gdLst/>
              <a:ahLst/>
              <a:cxnLst/>
              <a:rect l="l" t="t" r="r" b="b"/>
              <a:pathLst>
                <a:path w="1" h="1" extrusionOk="0">
                  <a:moveTo>
                    <a:pt x="1"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6152;p5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6153;p5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6154;p5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6155;p5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6156;p5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6157;p5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01</a:t>
            </a:r>
            <a:endParaRPr sz="2800" dirty="0">
              <a:solidFill>
                <a:schemeClr val="tx1"/>
              </a:solidFill>
              <a:latin typeface="Roboto Black" panose="020B0604020202020204" charset="0"/>
              <a:ea typeface="Roboto Black" panose="020B0604020202020204" charset="0"/>
            </a:endParaRPr>
          </a:p>
        </p:txBody>
      </p:sp>
      <p:sp>
        <p:nvSpPr>
          <p:cNvPr id="3" name="TextBox 2"/>
          <p:cNvSpPr txBox="1"/>
          <p:nvPr/>
        </p:nvSpPr>
        <p:spPr>
          <a:xfrm>
            <a:off x="4455810" y="1255164"/>
            <a:ext cx="4323859" cy="938719"/>
          </a:xfrm>
          <a:prstGeom prst="rect">
            <a:avLst/>
          </a:prstGeom>
          <a:noFill/>
        </p:spPr>
        <p:txBody>
          <a:bodyPr wrap="square" rtlCol="0">
            <a:spAutoFit/>
          </a:bodyPr>
          <a:lstStyle/>
          <a:p>
            <a:pPr marL="0" lvl="0" indent="0"/>
            <a:r>
              <a:rPr lang="vi-VN" sz="1100" dirty="0">
                <a:solidFill>
                  <a:schemeClr val="bg1"/>
                </a:solidFill>
                <a:latin typeface="Roboto Light" panose="020B0604020202020204" charset="0"/>
                <a:ea typeface="Roboto Light" panose="020B0604020202020204" charset="0"/>
              </a:rPr>
              <a:t>Network mornitoring</a:t>
            </a:r>
            <a:r>
              <a:rPr lang="en-US" sz="1100" dirty="0">
                <a:solidFill>
                  <a:schemeClr val="bg1"/>
                </a:solidFill>
                <a:latin typeface="Roboto Light" panose="020B0604020202020204" charset="0"/>
                <a:ea typeface="Roboto Light" panose="020B0604020202020204" charset="0"/>
              </a:rPr>
              <a:t> (</a:t>
            </a:r>
            <a:r>
              <a:rPr lang="vi-VN" sz="1100" dirty="0">
                <a:solidFill>
                  <a:schemeClr val="bg1"/>
                </a:solidFill>
                <a:latin typeface="Roboto Light" panose="020B0604020202020204" charset="0"/>
                <a:ea typeface="Roboto Light" panose="020B0604020202020204" charset="0"/>
              </a:rPr>
              <a:t>giám sát, theo dõi mạng</a:t>
            </a:r>
            <a:r>
              <a:rPr lang="en-US" sz="1100" dirty="0">
                <a:solidFill>
                  <a:schemeClr val="bg1"/>
                </a:solidFill>
                <a:latin typeface="Roboto Light" panose="020B0604020202020204" charset="0"/>
                <a:ea typeface="Roboto Light" panose="020B0604020202020204" charset="0"/>
              </a:rPr>
              <a:t>)</a:t>
            </a:r>
            <a:r>
              <a:rPr lang="vi-VN" sz="1100" dirty="0">
                <a:solidFill>
                  <a:schemeClr val="bg1"/>
                </a:solidFill>
                <a:latin typeface="Roboto Light" panose="020B0604020202020204" charset="0"/>
                <a:ea typeface="Roboto Light" panose="020B0604020202020204" charset="0"/>
              </a:rPr>
              <a:t> là một trong những vấn đề hiện nay trở lên rất quan trọng trong việc quản trị các hệ thống mạng. Nó hạn chế tối đa việc mạng bị gián đoạn trong quá trình hoạt động</a:t>
            </a:r>
            <a:r>
              <a:rPr lang="en-US" sz="1100" dirty="0">
                <a:solidFill>
                  <a:schemeClr val="bg1"/>
                </a:solidFill>
                <a:latin typeface="Roboto Light" panose="020B0604020202020204" charset="0"/>
                <a:ea typeface="Roboto Light" panose="020B0604020202020204" charset="0"/>
              </a:rPr>
              <a:t> </a:t>
            </a:r>
            <a:r>
              <a:rPr lang="en-US" sz="1100" dirty="0" err="1">
                <a:solidFill>
                  <a:schemeClr val="bg1"/>
                </a:solidFill>
                <a:latin typeface="Roboto Light" panose="020B0604020202020204" charset="0"/>
                <a:ea typeface="Roboto Light" panose="020B0604020202020204" charset="0"/>
              </a:rPr>
              <a:t>và</a:t>
            </a:r>
            <a:r>
              <a:rPr lang="en-US" sz="1100" dirty="0">
                <a:solidFill>
                  <a:schemeClr val="bg1"/>
                </a:solidFill>
                <a:latin typeface="Roboto Light" panose="020B0604020202020204" charset="0"/>
                <a:ea typeface="Roboto Light" panose="020B0604020202020204" charset="0"/>
              </a:rPr>
              <a:t> </a:t>
            </a:r>
            <a:r>
              <a:rPr lang="vi-VN" sz="1100" dirty="0">
                <a:solidFill>
                  <a:schemeClr val="bg1"/>
                </a:solidFill>
                <a:latin typeface="Roboto Light" panose="020B0604020202020204" charset="0"/>
                <a:ea typeface="Roboto Light" panose="020B0604020202020204" charset="0"/>
              </a:rPr>
              <a:t>đảm bảo việc khai thác tài nguyên có hiệu quả, đảm bảo an toàn, tin cậy cho những dịch vụ cung cấp… </a:t>
            </a:r>
            <a:endParaRPr lang="en-US" sz="1100" dirty="0">
              <a:solidFill>
                <a:schemeClr val="bg1"/>
              </a:solidFill>
              <a:latin typeface="Roboto Light" panose="020B0604020202020204" charset="0"/>
              <a:ea typeface="Roboto Light" panose="020B0604020202020204" charset="0"/>
            </a:endParaRPr>
          </a:p>
        </p:txBody>
      </p:sp>
      <p:sp>
        <p:nvSpPr>
          <p:cNvPr id="4" name="TextBox 3"/>
          <p:cNvSpPr txBox="1"/>
          <p:nvPr/>
        </p:nvSpPr>
        <p:spPr>
          <a:xfrm>
            <a:off x="4481295" y="2377365"/>
            <a:ext cx="4362667" cy="1107996"/>
          </a:xfrm>
          <a:prstGeom prst="rect">
            <a:avLst/>
          </a:prstGeom>
          <a:noFill/>
        </p:spPr>
        <p:txBody>
          <a:bodyPr wrap="square" rtlCol="0">
            <a:spAutoFit/>
          </a:bodyPr>
          <a:lstStyle/>
          <a:p>
            <a:r>
              <a:rPr lang="vi-VN" sz="1100" dirty="0">
                <a:solidFill>
                  <a:schemeClr val="bg1"/>
                </a:solidFill>
                <a:latin typeface="Roboto Light" panose="020B0604020202020204" charset="0"/>
                <a:ea typeface="Roboto Light" panose="020B0604020202020204" charset="0"/>
              </a:rPr>
              <a:t>Hiện nay có rất nhiều công cụ giám sát mạng hỗ trợ cho công việc của người quản trị. Chức năng của chúng là giám sát thạng thái hoạt động của các thiết bị mạng, các dịch vụ mạng, và các máy đầu cuối tham gia vào mạng và thông báo cho người quản trị khi có sự cố hoặc khả năng sẽ sảy ra sự cố. Mỗi hệ thống lại có những ưu nhược điểm riêng.</a:t>
            </a:r>
            <a:endParaRPr lang="en-US" sz="1100" dirty="0">
              <a:solidFill>
                <a:schemeClr val="bg1"/>
              </a:solidFill>
              <a:latin typeface="Roboto Light" panose="020B0604020202020204" charset="0"/>
              <a:ea typeface="Roboto Ligh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59415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
            </a:r>
            <a:r>
              <a:rPr lang="es" dirty="0"/>
              <a:t>ô hình triển khai</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04</a:t>
            </a:r>
            <a:endParaRPr sz="2800" dirty="0">
              <a:solidFill>
                <a:schemeClr val="tx1"/>
              </a:solidFill>
              <a:latin typeface="Roboto Black" panose="020B0604020202020204" charset="0"/>
              <a:ea typeface="Roboto Black" panose="020B0604020202020204" charset="0"/>
            </a:endParaRPr>
          </a:p>
        </p:txBody>
      </p:sp>
      <p:pic>
        <p:nvPicPr>
          <p:cNvPr id="49" name="Picture 48"/>
          <p:cNvPicPr>
            <a:picLocks noChangeAspect="1"/>
          </p:cNvPicPr>
          <p:nvPr/>
        </p:nvPicPr>
        <p:blipFill>
          <a:blip r:embed="rId3"/>
          <a:stretch>
            <a:fillRect/>
          </a:stretch>
        </p:blipFill>
        <p:spPr>
          <a:xfrm>
            <a:off x="1558649" y="1910579"/>
            <a:ext cx="6026702" cy="2127609"/>
          </a:xfrm>
          <a:prstGeom prst="rect">
            <a:avLst/>
          </a:prstGeom>
        </p:spPr>
      </p:pic>
    </p:spTree>
    <p:extLst>
      <p:ext uri="{BB962C8B-B14F-4D97-AF65-F5344CB8AC3E}">
        <p14:creationId xmlns:p14="http://schemas.microsoft.com/office/powerpoint/2010/main" val="64530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59415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
            </a:r>
            <a:r>
              <a:rPr lang="es" dirty="0"/>
              <a:t>ô hình triển khai</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04</a:t>
            </a:r>
            <a:endParaRPr sz="2800" dirty="0">
              <a:solidFill>
                <a:schemeClr val="tx1"/>
              </a:solidFill>
              <a:latin typeface="Roboto Black" panose="020B0604020202020204" charset="0"/>
              <a:ea typeface="Roboto Black" panose="020B0604020202020204" charset="0"/>
            </a:endParaRPr>
          </a:p>
        </p:txBody>
      </p:sp>
      <p:pic>
        <p:nvPicPr>
          <p:cNvPr id="6" name="Picture 5"/>
          <p:cNvPicPr>
            <a:picLocks noChangeAspect="1"/>
          </p:cNvPicPr>
          <p:nvPr/>
        </p:nvPicPr>
        <p:blipFill>
          <a:blip r:embed="rId3"/>
          <a:stretch>
            <a:fillRect/>
          </a:stretch>
        </p:blipFill>
        <p:spPr>
          <a:xfrm>
            <a:off x="1101178" y="1957656"/>
            <a:ext cx="6941643" cy="2057131"/>
          </a:xfrm>
          <a:prstGeom prst="rect">
            <a:avLst/>
          </a:prstGeom>
        </p:spPr>
      </p:pic>
    </p:spTree>
    <p:extLst>
      <p:ext uri="{BB962C8B-B14F-4D97-AF65-F5344CB8AC3E}">
        <p14:creationId xmlns:p14="http://schemas.microsoft.com/office/powerpoint/2010/main" val="19708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59415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
            </a:r>
            <a:r>
              <a:rPr lang="es" dirty="0"/>
              <a:t>ô hình triển khai</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04</a:t>
            </a:r>
            <a:endParaRPr sz="2800" dirty="0">
              <a:solidFill>
                <a:schemeClr val="tx1"/>
              </a:solidFill>
              <a:latin typeface="Roboto Black" panose="020B0604020202020204" charset="0"/>
              <a:ea typeface="Roboto Black" panose="020B0604020202020204" charset="0"/>
            </a:endParaRPr>
          </a:p>
        </p:txBody>
      </p:sp>
      <p:sp>
        <p:nvSpPr>
          <p:cNvPr id="2" name="Rectangle: Rounded Corners 1">
            <a:extLst>
              <a:ext uri="{FF2B5EF4-FFF2-40B4-BE49-F238E27FC236}">
                <a16:creationId xmlns:a16="http://schemas.microsoft.com/office/drawing/2014/main" id="{F88A456D-8DDB-4D2B-B7CD-DF012DDF19ED}"/>
              </a:ext>
            </a:extLst>
          </p:cNvPr>
          <p:cNvSpPr/>
          <p:nvPr/>
        </p:nvSpPr>
        <p:spPr>
          <a:xfrm>
            <a:off x="457200" y="1551904"/>
            <a:ext cx="1571223" cy="798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t>
            </a:r>
            <a:r>
              <a:rPr lang="en-US" dirty="0" err="1">
                <a:solidFill>
                  <a:schemeClr val="tx1"/>
                </a:solidFill>
              </a:rPr>
              <a:t>linux</a:t>
            </a:r>
            <a:endParaRPr lang="en-US" dirty="0">
              <a:solidFill>
                <a:schemeClr val="tx1"/>
              </a:solidFill>
            </a:endParaRPr>
          </a:p>
          <a:p>
            <a:pPr algn="ctr"/>
            <a:r>
              <a:rPr lang="en-US" dirty="0">
                <a:solidFill>
                  <a:schemeClr val="tx1"/>
                </a:solidFill>
              </a:rPr>
              <a:t>Using </a:t>
            </a:r>
            <a:r>
              <a:rPr lang="en-US" dirty="0" err="1">
                <a:solidFill>
                  <a:schemeClr val="tx1"/>
                </a:solidFill>
              </a:rPr>
              <a:t>nrpe</a:t>
            </a:r>
            <a:r>
              <a:rPr lang="en-US" dirty="0">
                <a:solidFill>
                  <a:schemeClr val="tx1"/>
                </a:solidFill>
              </a:rPr>
              <a:t> </a:t>
            </a:r>
          </a:p>
          <a:p>
            <a:pPr algn="ctr"/>
            <a:r>
              <a:rPr lang="en-US" dirty="0">
                <a:solidFill>
                  <a:schemeClr val="tx1"/>
                </a:solidFill>
              </a:rPr>
              <a:t>192.168.40.134</a:t>
            </a:r>
          </a:p>
        </p:txBody>
      </p:sp>
      <p:sp>
        <p:nvSpPr>
          <p:cNvPr id="7" name="Rectangle: Rounded Corners 6">
            <a:extLst>
              <a:ext uri="{FF2B5EF4-FFF2-40B4-BE49-F238E27FC236}">
                <a16:creationId xmlns:a16="http://schemas.microsoft.com/office/drawing/2014/main" id="{C99583F6-28C3-41EF-8CD4-46A6AE2A607D}"/>
              </a:ext>
            </a:extLst>
          </p:cNvPr>
          <p:cNvSpPr/>
          <p:nvPr/>
        </p:nvSpPr>
        <p:spPr>
          <a:xfrm>
            <a:off x="457200" y="3552555"/>
            <a:ext cx="1725769" cy="798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windows</a:t>
            </a:r>
          </a:p>
          <a:p>
            <a:pPr algn="ctr"/>
            <a:r>
              <a:rPr lang="en-US" dirty="0">
                <a:solidFill>
                  <a:schemeClr val="tx1"/>
                </a:solidFill>
              </a:rPr>
              <a:t>Using </a:t>
            </a:r>
            <a:r>
              <a:rPr lang="en-US" dirty="0" err="1">
                <a:solidFill>
                  <a:schemeClr val="tx1"/>
                </a:solidFill>
              </a:rPr>
              <a:t>NSClient</a:t>
            </a:r>
            <a:r>
              <a:rPr lang="en-US" dirty="0">
                <a:solidFill>
                  <a:schemeClr val="tx1"/>
                </a:solidFill>
              </a:rPr>
              <a:t>++</a:t>
            </a:r>
          </a:p>
          <a:p>
            <a:pPr algn="ctr"/>
            <a:r>
              <a:rPr lang="en-US" dirty="0">
                <a:solidFill>
                  <a:schemeClr val="tx1"/>
                </a:solidFill>
              </a:rPr>
              <a:t>192.168.40.129</a:t>
            </a:r>
          </a:p>
        </p:txBody>
      </p:sp>
      <p:sp>
        <p:nvSpPr>
          <p:cNvPr id="4" name="Oval 3">
            <a:extLst>
              <a:ext uri="{FF2B5EF4-FFF2-40B4-BE49-F238E27FC236}">
                <a16:creationId xmlns:a16="http://schemas.microsoft.com/office/drawing/2014/main" id="{926E57A6-C0BE-49E0-8509-96C93B23D365}"/>
              </a:ext>
            </a:extLst>
          </p:cNvPr>
          <p:cNvSpPr/>
          <p:nvPr/>
        </p:nvSpPr>
        <p:spPr>
          <a:xfrm>
            <a:off x="7688685" y="2431534"/>
            <a:ext cx="1204175" cy="1075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sp>
        <p:nvSpPr>
          <p:cNvPr id="5" name="Rectangle: Rounded Corners 4">
            <a:extLst>
              <a:ext uri="{FF2B5EF4-FFF2-40B4-BE49-F238E27FC236}">
                <a16:creationId xmlns:a16="http://schemas.microsoft.com/office/drawing/2014/main" id="{BD1A1066-9568-48B0-8DA5-F57AD08084C0}"/>
              </a:ext>
            </a:extLst>
          </p:cNvPr>
          <p:cNvSpPr/>
          <p:nvPr/>
        </p:nvSpPr>
        <p:spPr>
          <a:xfrm>
            <a:off x="3419341" y="2597508"/>
            <a:ext cx="1906073" cy="843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Nagios Server</a:t>
            </a:r>
          </a:p>
          <a:p>
            <a:pPr algn="ctr"/>
            <a:r>
              <a:rPr lang="en-US" dirty="0">
                <a:solidFill>
                  <a:schemeClr val="tx1"/>
                </a:solidFill>
              </a:rPr>
              <a:t>192.168.40.141</a:t>
            </a:r>
          </a:p>
        </p:txBody>
      </p:sp>
      <p:cxnSp>
        <p:nvCxnSpPr>
          <p:cNvPr id="9" name="Straight Arrow Connector 8">
            <a:extLst>
              <a:ext uri="{FF2B5EF4-FFF2-40B4-BE49-F238E27FC236}">
                <a16:creationId xmlns:a16="http://schemas.microsoft.com/office/drawing/2014/main" id="{83B6EA52-8D95-49AA-8B34-D3F390007ADD}"/>
              </a:ext>
            </a:extLst>
          </p:cNvPr>
          <p:cNvCxnSpPr>
            <a:cxnSpLocks/>
          </p:cNvCxnSpPr>
          <p:nvPr/>
        </p:nvCxnSpPr>
        <p:spPr>
          <a:xfrm flipH="1" flipV="1">
            <a:off x="2401911" y="2034863"/>
            <a:ext cx="904740" cy="585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8E1744-25C3-478D-9FB8-5FA989138C60}"/>
              </a:ext>
            </a:extLst>
          </p:cNvPr>
          <p:cNvCxnSpPr>
            <a:cxnSpLocks/>
          </p:cNvCxnSpPr>
          <p:nvPr/>
        </p:nvCxnSpPr>
        <p:spPr>
          <a:xfrm flipH="1">
            <a:off x="2324637" y="3316310"/>
            <a:ext cx="953036" cy="56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E18228-D892-45C5-BF09-ADF0499402BA}"/>
              </a:ext>
            </a:extLst>
          </p:cNvPr>
          <p:cNvSpPr/>
          <p:nvPr/>
        </p:nvSpPr>
        <p:spPr>
          <a:xfrm>
            <a:off x="6136783" y="2665927"/>
            <a:ext cx="824248" cy="60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switch</a:t>
            </a:r>
          </a:p>
        </p:txBody>
      </p:sp>
      <p:cxnSp>
        <p:nvCxnSpPr>
          <p:cNvPr id="18" name="Straight Connector 17">
            <a:extLst>
              <a:ext uri="{FF2B5EF4-FFF2-40B4-BE49-F238E27FC236}">
                <a16:creationId xmlns:a16="http://schemas.microsoft.com/office/drawing/2014/main" id="{541E8908-8858-4048-8809-0BFC6EA782E3}"/>
              </a:ext>
            </a:extLst>
          </p:cNvPr>
          <p:cNvCxnSpPr/>
          <p:nvPr/>
        </p:nvCxnSpPr>
        <p:spPr>
          <a:xfrm>
            <a:off x="5473521" y="2994338"/>
            <a:ext cx="515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B67A34-4A9C-47D3-BA2B-57E6A52425C3}"/>
              </a:ext>
            </a:extLst>
          </p:cNvPr>
          <p:cNvCxnSpPr/>
          <p:nvPr/>
        </p:nvCxnSpPr>
        <p:spPr>
          <a:xfrm>
            <a:off x="7057622" y="2992191"/>
            <a:ext cx="5151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4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DEMO</a:t>
            </a:r>
            <a:endParaRPr dirty="0"/>
          </a:p>
        </p:txBody>
      </p:sp>
      <p:grpSp>
        <p:nvGrpSpPr>
          <p:cNvPr id="705" name="Google Shape;705;p35"/>
          <p:cNvGrpSpPr/>
          <p:nvPr/>
        </p:nvGrpSpPr>
        <p:grpSpPr>
          <a:xfrm>
            <a:off x="3188587" y="1965761"/>
            <a:ext cx="2766826" cy="2406017"/>
            <a:chOff x="778775" y="238125"/>
            <a:chExt cx="6020075" cy="5235025"/>
          </a:xfrm>
        </p:grpSpPr>
        <p:sp>
          <p:nvSpPr>
            <p:cNvPr id="706" name="Google Shape;706;p35"/>
            <p:cNvSpPr/>
            <p:nvPr/>
          </p:nvSpPr>
          <p:spPr>
            <a:xfrm>
              <a:off x="880950" y="921300"/>
              <a:ext cx="5815700" cy="4551850"/>
            </a:xfrm>
            <a:custGeom>
              <a:avLst/>
              <a:gdLst/>
              <a:ahLst/>
              <a:cxnLst/>
              <a:rect l="l" t="t" r="r" b="b"/>
              <a:pathLst>
                <a:path w="232628" h="182074" extrusionOk="0">
                  <a:moveTo>
                    <a:pt x="116314" y="1"/>
                  </a:moveTo>
                  <a:cubicBezTo>
                    <a:pt x="77422" y="1"/>
                    <a:pt x="38531" y="3054"/>
                    <a:pt x="0" y="9160"/>
                  </a:cubicBezTo>
                  <a:lnTo>
                    <a:pt x="0" y="182073"/>
                  </a:lnTo>
                  <a:cubicBezTo>
                    <a:pt x="38531" y="175967"/>
                    <a:pt x="77422" y="172914"/>
                    <a:pt x="116314" y="172914"/>
                  </a:cubicBezTo>
                  <a:cubicBezTo>
                    <a:pt x="155206" y="172914"/>
                    <a:pt x="194098" y="175967"/>
                    <a:pt x="232628" y="182073"/>
                  </a:cubicBezTo>
                  <a:lnTo>
                    <a:pt x="232628" y="9160"/>
                  </a:lnTo>
                  <a:cubicBezTo>
                    <a:pt x="194098" y="3054"/>
                    <a:pt x="155206" y="1"/>
                    <a:pt x="116314" y="1"/>
                  </a:cubicBezTo>
                  <a:close/>
                </a:path>
              </a:pathLst>
            </a:custGeom>
            <a:solidFill>
              <a:srgbClr val="B3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78775" y="238125"/>
              <a:ext cx="6020075" cy="4977075"/>
            </a:xfrm>
            <a:custGeom>
              <a:avLst/>
              <a:gdLst/>
              <a:ahLst/>
              <a:cxnLst/>
              <a:rect l="l" t="t" r="r" b="b"/>
              <a:pathLst>
                <a:path w="240803" h="199083" extrusionOk="0">
                  <a:moveTo>
                    <a:pt x="0" y="0"/>
                  </a:moveTo>
                  <a:lnTo>
                    <a:pt x="0" y="199082"/>
                  </a:lnTo>
                  <a:lnTo>
                    <a:pt x="240802" y="199082"/>
                  </a:lnTo>
                  <a:lnTo>
                    <a:pt x="240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55400" y="454950"/>
              <a:ext cx="5465550" cy="3119100"/>
            </a:xfrm>
            <a:custGeom>
              <a:avLst/>
              <a:gdLst/>
              <a:ahLst/>
              <a:cxnLst/>
              <a:rect l="l" t="t" r="r" b="b"/>
              <a:pathLst>
                <a:path w="218622" h="124764" extrusionOk="0">
                  <a:moveTo>
                    <a:pt x="1" y="0"/>
                  </a:moveTo>
                  <a:lnTo>
                    <a:pt x="1" y="124763"/>
                  </a:lnTo>
                  <a:lnTo>
                    <a:pt x="218622" y="124763"/>
                  </a:lnTo>
                  <a:lnTo>
                    <a:pt x="218622"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170050" y="3102975"/>
              <a:ext cx="5237500" cy="51125"/>
            </a:xfrm>
            <a:custGeom>
              <a:avLst/>
              <a:gdLst/>
              <a:ahLst/>
              <a:cxnLst/>
              <a:rect l="l" t="t" r="r" b="b"/>
              <a:pathLst>
                <a:path w="209500" h="2045" extrusionOk="0">
                  <a:moveTo>
                    <a:pt x="0" y="1"/>
                  </a:moveTo>
                  <a:lnTo>
                    <a:pt x="0" y="2044"/>
                  </a:lnTo>
                  <a:lnTo>
                    <a:pt x="209500" y="2044"/>
                  </a:lnTo>
                  <a:lnTo>
                    <a:pt x="2095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170050" y="3102975"/>
              <a:ext cx="3663650" cy="51125"/>
            </a:xfrm>
            <a:custGeom>
              <a:avLst/>
              <a:gdLst/>
              <a:ahLst/>
              <a:cxnLst/>
              <a:rect l="l" t="t" r="r" b="b"/>
              <a:pathLst>
                <a:path w="146546" h="2045" extrusionOk="0">
                  <a:moveTo>
                    <a:pt x="0" y="1"/>
                  </a:moveTo>
                  <a:lnTo>
                    <a:pt x="0" y="2044"/>
                  </a:lnTo>
                  <a:lnTo>
                    <a:pt x="146545" y="2044"/>
                  </a:lnTo>
                  <a:lnTo>
                    <a:pt x="146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3305925" y="1273650"/>
              <a:ext cx="965775" cy="965775"/>
            </a:xfrm>
            <a:custGeom>
              <a:avLst/>
              <a:gdLst/>
              <a:ahLst/>
              <a:cxnLst/>
              <a:rect l="l" t="t" r="r" b="b"/>
              <a:pathLst>
                <a:path w="38631" h="38631" extrusionOk="0">
                  <a:moveTo>
                    <a:pt x="19290" y="1"/>
                  </a:moveTo>
                  <a:cubicBezTo>
                    <a:pt x="8623" y="1"/>
                    <a:pt x="0" y="8624"/>
                    <a:pt x="0" y="19341"/>
                  </a:cubicBezTo>
                  <a:cubicBezTo>
                    <a:pt x="0" y="30007"/>
                    <a:pt x="8623" y="38631"/>
                    <a:pt x="19290" y="38631"/>
                  </a:cubicBezTo>
                  <a:cubicBezTo>
                    <a:pt x="29957" y="38631"/>
                    <a:pt x="38630" y="30007"/>
                    <a:pt x="38630" y="19341"/>
                  </a:cubicBezTo>
                  <a:cubicBezTo>
                    <a:pt x="38630" y="8624"/>
                    <a:pt x="29957" y="1"/>
                    <a:pt x="19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3663550" y="1514150"/>
              <a:ext cx="397550" cy="458600"/>
            </a:xfrm>
            <a:custGeom>
              <a:avLst/>
              <a:gdLst/>
              <a:ahLst/>
              <a:cxnLst/>
              <a:rect l="l" t="t" r="r" b="b"/>
              <a:pathLst>
                <a:path w="15902" h="18344" extrusionOk="0">
                  <a:moveTo>
                    <a:pt x="1" y="1"/>
                  </a:moveTo>
                  <a:lnTo>
                    <a:pt x="1" y="18344"/>
                  </a:lnTo>
                  <a:lnTo>
                    <a:pt x="15901" y="9172"/>
                  </a:lnTo>
                  <a:lnTo>
                    <a:pt x="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4743950" y="3038175"/>
              <a:ext cx="180725" cy="180725"/>
            </a:xfrm>
            <a:custGeom>
              <a:avLst/>
              <a:gdLst/>
              <a:ahLst/>
              <a:cxnLst/>
              <a:rect l="l" t="t" r="r" b="b"/>
              <a:pathLst>
                <a:path w="7229" h="7229" extrusionOk="0">
                  <a:moveTo>
                    <a:pt x="3589" y="1"/>
                  </a:moveTo>
                  <a:cubicBezTo>
                    <a:pt x="1596" y="1"/>
                    <a:pt x="1" y="1596"/>
                    <a:pt x="1" y="3589"/>
                  </a:cubicBezTo>
                  <a:cubicBezTo>
                    <a:pt x="1" y="5583"/>
                    <a:pt x="1596" y="7228"/>
                    <a:pt x="3589" y="7228"/>
                  </a:cubicBezTo>
                  <a:cubicBezTo>
                    <a:pt x="5583" y="7228"/>
                    <a:pt x="7228" y="5583"/>
                    <a:pt x="7228" y="3589"/>
                  </a:cubicBezTo>
                  <a:cubicBezTo>
                    <a:pt x="7228" y="1596"/>
                    <a:pt x="5583" y="1"/>
                    <a:pt x="3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055400" y="3742250"/>
              <a:ext cx="1588850" cy="194425"/>
            </a:xfrm>
            <a:custGeom>
              <a:avLst/>
              <a:gdLst/>
              <a:ahLst/>
              <a:cxnLst/>
              <a:rect l="l" t="t" r="r" b="b"/>
              <a:pathLst>
                <a:path w="63554" h="7777" extrusionOk="0">
                  <a:moveTo>
                    <a:pt x="1" y="0"/>
                  </a:moveTo>
                  <a:lnTo>
                    <a:pt x="1" y="7776"/>
                  </a:lnTo>
                  <a:lnTo>
                    <a:pt x="63553" y="7776"/>
                  </a:lnTo>
                  <a:lnTo>
                    <a:pt x="63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055400" y="4038825"/>
              <a:ext cx="3302275" cy="97225"/>
            </a:xfrm>
            <a:custGeom>
              <a:avLst/>
              <a:gdLst/>
              <a:ahLst/>
              <a:cxnLst/>
              <a:rect l="l" t="t" r="r" b="b"/>
              <a:pathLst>
                <a:path w="132091" h="3889" extrusionOk="0">
                  <a:moveTo>
                    <a:pt x="1" y="0"/>
                  </a:moveTo>
                  <a:lnTo>
                    <a:pt x="1" y="3888"/>
                  </a:lnTo>
                  <a:lnTo>
                    <a:pt x="132090" y="3888"/>
                  </a:lnTo>
                  <a:lnTo>
                    <a:pt x="13209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055400" y="4202075"/>
              <a:ext cx="3302275" cy="97225"/>
            </a:xfrm>
            <a:custGeom>
              <a:avLst/>
              <a:gdLst/>
              <a:ahLst/>
              <a:cxnLst/>
              <a:rect l="l" t="t" r="r" b="b"/>
              <a:pathLst>
                <a:path w="132091" h="3889" extrusionOk="0">
                  <a:moveTo>
                    <a:pt x="1" y="0"/>
                  </a:moveTo>
                  <a:lnTo>
                    <a:pt x="1" y="3888"/>
                  </a:lnTo>
                  <a:lnTo>
                    <a:pt x="132090" y="3888"/>
                  </a:lnTo>
                  <a:lnTo>
                    <a:pt x="13209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748250" y="4582150"/>
              <a:ext cx="958300" cy="97200"/>
            </a:xfrm>
            <a:custGeom>
              <a:avLst/>
              <a:gdLst/>
              <a:ahLst/>
              <a:cxnLst/>
              <a:rect l="l" t="t" r="r" b="b"/>
              <a:pathLst>
                <a:path w="38332" h="3888" extrusionOk="0">
                  <a:moveTo>
                    <a:pt x="1" y="0"/>
                  </a:moveTo>
                  <a:lnTo>
                    <a:pt x="1" y="3888"/>
                  </a:lnTo>
                  <a:lnTo>
                    <a:pt x="38332" y="3888"/>
                  </a:lnTo>
                  <a:lnTo>
                    <a:pt x="38332"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4933350" y="4645700"/>
              <a:ext cx="1587600" cy="366375"/>
            </a:xfrm>
            <a:custGeom>
              <a:avLst/>
              <a:gdLst/>
              <a:ahLst/>
              <a:cxnLst/>
              <a:rect l="l" t="t" r="r" b="b"/>
              <a:pathLst>
                <a:path w="63504" h="14655" extrusionOk="0">
                  <a:moveTo>
                    <a:pt x="3141" y="0"/>
                  </a:moveTo>
                  <a:cubicBezTo>
                    <a:pt x="1397" y="0"/>
                    <a:pt x="1" y="1396"/>
                    <a:pt x="1" y="3140"/>
                  </a:cubicBezTo>
                  <a:lnTo>
                    <a:pt x="1" y="11564"/>
                  </a:lnTo>
                  <a:cubicBezTo>
                    <a:pt x="1" y="13259"/>
                    <a:pt x="1397" y="14655"/>
                    <a:pt x="3141" y="14655"/>
                  </a:cubicBezTo>
                  <a:lnTo>
                    <a:pt x="60413" y="14655"/>
                  </a:lnTo>
                  <a:cubicBezTo>
                    <a:pt x="62108" y="14655"/>
                    <a:pt x="63504" y="13259"/>
                    <a:pt x="63504" y="11564"/>
                  </a:cubicBezTo>
                  <a:lnTo>
                    <a:pt x="63504" y="3140"/>
                  </a:lnTo>
                  <a:cubicBezTo>
                    <a:pt x="63504" y="1396"/>
                    <a:pt x="62108" y="0"/>
                    <a:pt x="60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5218725" y="4772800"/>
              <a:ext cx="97225" cy="123400"/>
            </a:xfrm>
            <a:custGeom>
              <a:avLst/>
              <a:gdLst/>
              <a:ahLst/>
              <a:cxnLst/>
              <a:rect l="l" t="t" r="r" b="b"/>
              <a:pathLst>
                <a:path w="3889" h="4936" extrusionOk="0">
                  <a:moveTo>
                    <a:pt x="2094" y="0"/>
                  </a:moveTo>
                  <a:cubicBezTo>
                    <a:pt x="1745" y="0"/>
                    <a:pt x="1446" y="50"/>
                    <a:pt x="1147" y="200"/>
                  </a:cubicBezTo>
                  <a:cubicBezTo>
                    <a:pt x="898" y="299"/>
                    <a:pt x="698" y="449"/>
                    <a:pt x="549" y="648"/>
                  </a:cubicBezTo>
                  <a:cubicBezTo>
                    <a:pt x="399" y="848"/>
                    <a:pt x="300" y="1097"/>
                    <a:pt x="300" y="1396"/>
                  </a:cubicBezTo>
                  <a:cubicBezTo>
                    <a:pt x="300" y="1695"/>
                    <a:pt x="399" y="1944"/>
                    <a:pt x="549" y="2144"/>
                  </a:cubicBezTo>
                  <a:cubicBezTo>
                    <a:pt x="698" y="2293"/>
                    <a:pt x="848" y="2443"/>
                    <a:pt x="1047" y="2542"/>
                  </a:cubicBezTo>
                  <a:cubicBezTo>
                    <a:pt x="1247" y="2642"/>
                    <a:pt x="1546" y="2742"/>
                    <a:pt x="1845" y="2792"/>
                  </a:cubicBezTo>
                  <a:cubicBezTo>
                    <a:pt x="2094" y="2891"/>
                    <a:pt x="2293" y="2941"/>
                    <a:pt x="2393" y="2991"/>
                  </a:cubicBezTo>
                  <a:cubicBezTo>
                    <a:pt x="2543" y="3041"/>
                    <a:pt x="2642" y="3141"/>
                    <a:pt x="2742" y="3240"/>
                  </a:cubicBezTo>
                  <a:cubicBezTo>
                    <a:pt x="2842" y="3290"/>
                    <a:pt x="2892" y="3440"/>
                    <a:pt x="2892" y="3539"/>
                  </a:cubicBezTo>
                  <a:cubicBezTo>
                    <a:pt x="2892" y="3739"/>
                    <a:pt x="2792" y="3838"/>
                    <a:pt x="2642" y="3938"/>
                  </a:cubicBezTo>
                  <a:cubicBezTo>
                    <a:pt x="2543" y="4038"/>
                    <a:pt x="2343" y="4088"/>
                    <a:pt x="2044" y="4088"/>
                  </a:cubicBezTo>
                  <a:cubicBezTo>
                    <a:pt x="1795" y="4088"/>
                    <a:pt x="1546" y="4038"/>
                    <a:pt x="1197" y="3888"/>
                  </a:cubicBezTo>
                  <a:cubicBezTo>
                    <a:pt x="898" y="3789"/>
                    <a:pt x="649" y="3589"/>
                    <a:pt x="399" y="3390"/>
                  </a:cubicBezTo>
                  <a:lnTo>
                    <a:pt x="1" y="4187"/>
                  </a:lnTo>
                  <a:cubicBezTo>
                    <a:pt x="300" y="4387"/>
                    <a:pt x="599" y="4586"/>
                    <a:pt x="948" y="4736"/>
                  </a:cubicBezTo>
                  <a:cubicBezTo>
                    <a:pt x="1297" y="4885"/>
                    <a:pt x="1695" y="4935"/>
                    <a:pt x="2044" y="4935"/>
                  </a:cubicBezTo>
                  <a:cubicBezTo>
                    <a:pt x="2393" y="4935"/>
                    <a:pt x="2742" y="4885"/>
                    <a:pt x="2991" y="4786"/>
                  </a:cubicBezTo>
                  <a:cubicBezTo>
                    <a:pt x="3290" y="4636"/>
                    <a:pt x="3490" y="4486"/>
                    <a:pt x="3639" y="4287"/>
                  </a:cubicBezTo>
                  <a:cubicBezTo>
                    <a:pt x="3789" y="4038"/>
                    <a:pt x="3888" y="3789"/>
                    <a:pt x="3888" y="3490"/>
                  </a:cubicBezTo>
                  <a:cubicBezTo>
                    <a:pt x="3888" y="3190"/>
                    <a:pt x="3789" y="2941"/>
                    <a:pt x="3689" y="2742"/>
                  </a:cubicBezTo>
                  <a:cubicBezTo>
                    <a:pt x="3540" y="2592"/>
                    <a:pt x="3340" y="2443"/>
                    <a:pt x="3141" y="2343"/>
                  </a:cubicBezTo>
                  <a:cubicBezTo>
                    <a:pt x="2941" y="2243"/>
                    <a:pt x="2642" y="2144"/>
                    <a:pt x="2343" y="2044"/>
                  </a:cubicBezTo>
                  <a:cubicBezTo>
                    <a:pt x="2094" y="1994"/>
                    <a:pt x="1895" y="1894"/>
                    <a:pt x="1795" y="1845"/>
                  </a:cubicBezTo>
                  <a:cubicBezTo>
                    <a:pt x="1645" y="1795"/>
                    <a:pt x="1546" y="1745"/>
                    <a:pt x="1446" y="1645"/>
                  </a:cubicBezTo>
                  <a:cubicBezTo>
                    <a:pt x="1346" y="1546"/>
                    <a:pt x="1297" y="1446"/>
                    <a:pt x="1297" y="1296"/>
                  </a:cubicBezTo>
                  <a:cubicBezTo>
                    <a:pt x="1297" y="1147"/>
                    <a:pt x="1396" y="1047"/>
                    <a:pt x="1496" y="947"/>
                  </a:cubicBezTo>
                  <a:cubicBezTo>
                    <a:pt x="1645" y="898"/>
                    <a:pt x="1795" y="848"/>
                    <a:pt x="2044" y="848"/>
                  </a:cubicBezTo>
                  <a:cubicBezTo>
                    <a:pt x="2244" y="848"/>
                    <a:pt x="2443" y="898"/>
                    <a:pt x="2692" y="947"/>
                  </a:cubicBezTo>
                  <a:cubicBezTo>
                    <a:pt x="2991" y="1047"/>
                    <a:pt x="3240" y="1147"/>
                    <a:pt x="3490" y="1296"/>
                  </a:cubicBezTo>
                  <a:lnTo>
                    <a:pt x="3839" y="499"/>
                  </a:lnTo>
                  <a:cubicBezTo>
                    <a:pt x="3589" y="349"/>
                    <a:pt x="3340" y="250"/>
                    <a:pt x="3041" y="150"/>
                  </a:cubicBezTo>
                  <a:cubicBezTo>
                    <a:pt x="2742" y="50"/>
                    <a:pt x="2393" y="0"/>
                    <a:pt x="209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5335850" y="4775300"/>
              <a:ext cx="104700" cy="120900"/>
            </a:xfrm>
            <a:custGeom>
              <a:avLst/>
              <a:gdLst/>
              <a:ahLst/>
              <a:cxnLst/>
              <a:rect l="l" t="t" r="r" b="b"/>
              <a:pathLst>
                <a:path w="4188" h="4836" extrusionOk="0">
                  <a:moveTo>
                    <a:pt x="1" y="0"/>
                  </a:moveTo>
                  <a:lnTo>
                    <a:pt x="1" y="2791"/>
                  </a:lnTo>
                  <a:cubicBezTo>
                    <a:pt x="1" y="3240"/>
                    <a:pt x="51" y="3589"/>
                    <a:pt x="250" y="3888"/>
                  </a:cubicBezTo>
                  <a:cubicBezTo>
                    <a:pt x="400" y="4187"/>
                    <a:pt x="649" y="4436"/>
                    <a:pt x="948" y="4586"/>
                  </a:cubicBezTo>
                  <a:cubicBezTo>
                    <a:pt x="1297" y="4785"/>
                    <a:pt x="1646" y="4835"/>
                    <a:pt x="2094" y="4835"/>
                  </a:cubicBezTo>
                  <a:cubicBezTo>
                    <a:pt x="2493" y="4835"/>
                    <a:pt x="2892" y="4785"/>
                    <a:pt x="3191" y="4586"/>
                  </a:cubicBezTo>
                  <a:cubicBezTo>
                    <a:pt x="3490" y="4436"/>
                    <a:pt x="3739" y="4187"/>
                    <a:pt x="3939" y="3888"/>
                  </a:cubicBezTo>
                  <a:cubicBezTo>
                    <a:pt x="4088" y="3589"/>
                    <a:pt x="4188" y="3240"/>
                    <a:pt x="4188" y="2791"/>
                  </a:cubicBezTo>
                  <a:lnTo>
                    <a:pt x="4188" y="0"/>
                  </a:lnTo>
                  <a:lnTo>
                    <a:pt x="3241" y="0"/>
                  </a:lnTo>
                  <a:lnTo>
                    <a:pt x="3241" y="2791"/>
                  </a:lnTo>
                  <a:cubicBezTo>
                    <a:pt x="3241" y="3190"/>
                    <a:pt x="3141" y="3489"/>
                    <a:pt x="2942" y="3689"/>
                  </a:cubicBezTo>
                  <a:cubicBezTo>
                    <a:pt x="2742" y="3888"/>
                    <a:pt x="2443" y="4038"/>
                    <a:pt x="2094" y="4038"/>
                  </a:cubicBezTo>
                  <a:cubicBezTo>
                    <a:pt x="1746" y="4038"/>
                    <a:pt x="1446" y="3888"/>
                    <a:pt x="1247" y="3689"/>
                  </a:cubicBezTo>
                  <a:cubicBezTo>
                    <a:pt x="998" y="3489"/>
                    <a:pt x="898" y="3190"/>
                    <a:pt x="898" y="2791"/>
                  </a:cubicBezTo>
                  <a:lnTo>
                    <a:pt x="89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5466700" y="4775300"/>
              <a:ext cx="99725" cy="119650"/>
            </a:xfrm>
            <a:custGeom>
              <a:avLst/>
              <a:gdLst/>
              <a:ahLst/>
              <a:cxnLst/>
              <a:rect l="l" t="t" r="r" b="b"/>
              <a:pathLst>
                <a:path w="3989" h="4786" extrusionOk="0">
                  <a:moveTo>
                    <a:pt x="2283" y="778"/>
                  </a:moveTo>
                  <a:cubicBezTo>
                    <a:pt x="2443" y="778"/>
                    <a:pt x="2570" y="824"/>
                    <a:pt x="2643" y="897"/>
                  </a:cubicBezTo>
                  <a:cubicBezTo>
                    <a:pt x="2792" y="997"/>
                    <a:pt x="2892" y="1146"/>
                    <a:pt x="2892" y="1346"/>
                  </a:cubicBezTo>
                  <a:cubicBezTo>
                    <a:pt x="2892" y="1545"/>
                    <a:pt x="2792" y="1695"/>
                    <a:pt x="2643" y="1794"/>
                  </a:cubicBezTo>
                  <a:cubicBezTo>
                    <a:pt x="2543" y="1894"/>
                    <a:pt x="2343" y="1944"/>
                    <a:pt x="2094" y="1944"/>
                  </a:cubicBezTo>
                  <a:lnTo>
                    <a:pt x="948" y="1944"/>
                  </a:lnTo>
                  <a:lnTo>
                    <a:pt x="948" y="798"/>
                  </a:lnTo>
                  <a:lnTo>
                    <a:pt x="2094" y="798"/>
                  </a:lnTo>
                  <a:cubicBezTo>
                    <a:pt x="2161" y="784"/>
                    <a:pt x="2224" y="778"/>
                    <a:pt x="2283" y="778"/>
                  </a:cubicBezTo>
                  <a:close/>
                  <a:moveTo>
                    <a:pt x="2094" y="2692"/>
                  </a:moveTo>
                  <a:cubicBezTo>
                    <a:pt x="2393" y="2692"/>
                    <a:pt x="2643" y="2742"/>
                    <a:pt x="2792" y="2891"/>
                  </a:cubicBezTo>
                  <a:cubicBezTo>
                    <a:pt x="2942" y="2991"/>
                    <a:pt x="3041" y="3140"/>
                    <a:pt x="3041" y="3340"/>
                  </a:cubicBezTo>
                  <a:cubicBezTo>
                    <a:pt x="3041" y="3539"/>
                    <a:pt x="2942" y="3689"/>
                    <a:pt x="2792" y="3838"/>
                  </a:cubicBezTo>
                  <a:cubicBezTo>
                    <a:pt x="2643" y="3938"/>
                    <a:pt x="2393" y="3988"/>
                    <a:pt x="2094" y="3988"/>
                  </a:cubicBezTo>
                  <a:lnTo>
                    <a:pt x="948" y="3988"/>
                  </a:lnTo>
                  <a:lnTo>
                    <a:pt x="948" y="2692"/>
                  </a:lnTo>
                  <a:close/>
                  <a:moveTo>
                    <a:pt x="1" y="0"/>
                  </a:moveTo>
                  <a:lnTo>
                    <a:pt x="1" y="4785"/>
                  </a:lnTo>
                  <a:lnTo>
                    <a:pt x="2194" y="4785"/>
                  </a:lnTo>
                  <a:cubicBezTo>
                    <a:pt x="2742" y="4785"/>
                    <a:pt x="3191" y="4686"/>
                    <a:pt x="3490" y="4436"/>
                  </a:cubicBezTo>
                  <a:cubicBezTo>
                    <a:pt x="3839" y="4187"/>
                    <a:pt x="3988" y="3888"/>
                    <a:pt x="3988" y="3439"/>
                  </a:cubicBezTo>
                  <a:cubicBezTo>
                    <a:pt x="3988" y="3140"/>
                    <a:pt x="3889" y="2891"/>
                    <a:pt x="3739" y="2642"/>
                  </a:cubicBezTo>
                  <a:cubicBezTo>
                    <a:pt x="3540" y="2442"/>
                    <a:pt x="3291" y="2293"/>
                    <a:pt x="2991" y="2243"/>
                  </a:cubicBezTo>
                  <a:cubicBezTo>
                    <a:pt x="3241" y="2193"/>
                    <a:pt x="3440" y="2044"/>
                    <a:pt x="3590" y="1844"/>
                  </a:cubicBezTo>
                  <a:cubicBezTo>
                    <a:pt x="3739" y="1695"/>
                    <a:pt x="3789" y="1446"/>
                    <a:pt x="3789" y="1196"/>
                  </a:cubicBezTo>
                  <a:cubicBezTo>
                    <a:pt x="3789" y="798"/>
                    <a:pt x="3639" y="499"/>
                    <a:pt x="3340" y="299"/>
                  </a:cubicBezTo>
                  <a:cubicBezTo>
                    <a:pt x="3091" y="100"/>
                    <a:pt x="2692" y="0"/>
                    <a:pt x="214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5577600" y="4772800"/>
              <a:ext cx="97225" cy="123400"/>
            </a:xfrm>
            <a:custGeom>
              <a:avLst/>
              <a:gdLst/>
              <a:ahLst/>
              <a:cxnLst/>
              <a:rect l="l" t="t" r="r" b="b"/>
              <a:pathLst>
                <a:path w="3889" h="4936" extrusionOk="0">
                  <a:moveTo>
                    <a:pt x="2094" y="0"/>
                  </a:moveTo>
                  <a:cubicBezTo>
                    <a:pt x="1746" y="0"/>
                    <a:pt x="1446" y="50"/>
                    <a:pt x="1147" y="200"/>
                  </a:cubicBezTo>
                  <a:cubicBezTo>
                    <a:pt x="898" y="299"/>
                    <a:pt x="699" y="449"/>
                    <a:pt x="499" y="648"/>
                  </a:cubicBezTo>
                  <a:cubicBezTo>
                    <a:pt x="400" y="848"/>
                    <a:pt x="300" y="1097"/>
                    <a:pt x="300" y="1396"/>
                  </a:cubicBezTo>
                  <a:cubicBezTo>
                    <a:pt x="300" y="1695"/>
                    <a:pt x="400" y="1944"/>
                    <a:pt x="499" y="2144"/>
                  </a:cubicBezTo>
                  <a:cubicBezTo>
                    <a:pt x="649" y="2293"/>
                    <a:pt x="848" y="2443"/>
                    <a:pt x="1048" y="2542"/>
                  </a:cubicBezTo>
                  <a:cubicBezTo>
                    <a:pt x="1247" y="2642"/>
                    <a:pt x="1546" y="2742"/>
                    <a:pt x="1845" y="2792"/>
                  </a:cubicBezTo>
                  <a:cubicBezTo>
                    <a:pt x="2094" y="2891"/>
                    <a:pt x="2294" y="2941"/>
                    <a:pt x="2394" y="2991"/>
                  </a:cubicBezTo>
                  <a:cubicBezTo>
                    <a:pt x="2543" y="3041"/>
                    <a:pt x="2643" y="3141"/>
                    <a:pt x="2742" y="3240"/>
                  </a:cubicBezTo>
                  <a:cubicBezTo>
                    <a:pt x="2842" y="3290"/>
                    <a:pt x="2892" y="3440"/>
                    <a:pt x="2892" y="3539"/>
                  </a:cubicBezTo>
                  <a:cubicBezTo>
                    <a:pt x="2892" y="3739"/>
                    <a:pt x="2792" y="3838"/>
                    <a:pt x="2643" y="3938"/>
                  </a:cubicBezTo>
                  <a:cubicBezTo>
                    <a:pt x="2493" y="4038"/>
                    <a:pt x="2294" y="4088"/>
                    <a:pt x="2045" y="4088"/>
                  </a:cubicBezTo>
                  <a:cubicBezTo>
                    <a:pt x="1795" y="4088"/>
                    <a:pt x="1496" y="4038"/>
                    <a:pt x="1197" y="3888"/>
                  </a:cubicBezTo>
                  <a:cubicBezTo>
                    <a:pt x="898" y="3789"/>
                    <a:pt x="649" y="3589"/>
                    <a:pt x="400" y="3390"/>
                  </a:cubicBezTo>
                  <a:lnTo>
                    <a:pt x="1" y="4187"/>
                  </a:lnTo>
                  <a:cubicBezTo>
                    <a:pt x="300" y="4387"/>
                    <a:pt x="599" y="4586"/>
                    <a:pt x="948" y="4736"/>
                  </a:cubicBezTo>
                  <a:cubicBezTo>
                    <a:pt x="1297" y="4885"/>
                    <a:pt x="1646" y="4935"/>
                    <a:pt x="2045" y="4935"/>
                  </a:cubicBezTo>
                  <a:cubicBezTo>
                    <a:pt x="2394" y="4935"/>
                    <a:pt x="2693" y="4885"/>
                    <a:pt x="2992" y="4786"/>
                  </a:cubicBezTo>
                  <a:cubicBezTo>
                    <a:pt x="3291" y="4636"/>
                    <a:pt x="3490" y="4486"/>
                    <a:pt x="3640" y="4287"/>
                  </a:cubicBezTo>
                  <a:cubicBezTo>
                    <a:pt x="3789" y="4038"/>
                    <a:pt x="3889" y="3789"/>
                    <a:pt x="3889" y="3490"/>
                  </a:cubicBezTo>
                  <a:cubicBezTo>
                    <a:pt x="3889" y="3190"/>
                    <a:pt x="3789" y="2941"/>
                    <a:pt x="3640" y="2742"/>
                  </a:cubicBezTo>
                  <a:cubicBezTo>
                    <a:pt x="3540" y="2592"/>
                    <a:pt x="3341" y="2443"/>
                    <a:pt x="3141" y="2343"/>
                  </a:cubicBezTo>
                  <a:cubicBezTo>
                    <a:pt x="2942" y="2243"/>
                    <a:pt x="2643" y="2144"/>
                    <a:pt x="2344" y="2044"/>
                  </a:cubicBezTo>
                  <a:cubicBezTo>
                    <a:pt x="2094" y="1994"/>
                    <a:pt x="1895" y="1894"/>
                    <a:pt x="1795" y="1845"/>
                  </a:cubicBezTo>
                  <a:cubicBezTo>
                    <a:pt x="1646" y="1795"/>
                    <a:pt x="1546" y="1745"/>
                    <a:pt x="1446" y="1645"/>
                  </a:cubicBezTo>
                  <a:cubicBezTo>
                    <a:pt x="1347" y="1546"/>
                    <a:pt x="1297" y="1446"/>
                    <a:pt x="1297" y="1296"/>
                  </a:cubicBezTo>
                  <a:cubicBezTo>
                    <a:pt x="1297" y="1147"/>
                    <a:pt x="1397" y="1047"/>
                    <a:pt x="1496" y="947"/>
                  </a:cubicBezTo>
                  <a:cubicBezTo>
                    <a:pt x="1646" y="898"/>
                    <a:pt x="1795" y="848"/>
                    <a:pt x="2045" y="848"/>
                  </a:cubicBezTo>
                  <a:cubicBezTo>
                    <a:pt x="2244" y="848"/>
                    <a:pt x="2443" y="898"/>
                    <a:pt x="2693" y="947"/>
                  </a:cubicBezTo>
                  <a:cubicBezTo>
                    <a:pt x="2942" y="1047"/>
                    <a:pt x="3241" y="1147"/>
                    <a:pt x="3440" y="1296"/>
                  </a:cubicBezTo>
                  <a:lnTo>
                    <a:pt x="3839" y="499"/>
                  </a:lnTo>
                  <a:cubicBezTo>
                    <a:pt x="3590" y="349"/>
                    <a:pt x="3341" y="250"/>
                    <a:pt x="3042" y="150"/>
                  </a:cubicBezTo>
                  <a:cubicBezTo>
                    <a:pt x="2693" y="50"/>
                    <a:pt x="2394" y="0"/>
                    <a:pt x="209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5687275" y="4772800"/>
              <a:ext cx="109675" cy="123400"/>
            </a:xfrm>
            <a:custGeom>
              <a:avLst/>
              <a:gdLst/>
              <a:ahLst/>
              <a:cxnLst/>
              <a:rect l="l" t="t" r="r" b="b"/>
              <a:pathLst>
                <a:path w="4387" h="4936" extrusionOk="0">
                  <a:moveTo>
                    <a:pt x="2542" y="0"/>
                  </a:moveTo>
                  <a:cubicBezTo>
                    <a:pt x="2044" y="0"/>
                    <a:pt x="1645" y="150"/>
                    <a:pt x="1246" y="349"/>
                  </a:cubicBezTo>
                  <a:cubicBezTo>
                    <a:pt x="848" y="549"/>
                    <a:pt x="549" y="848"/>
                    <a:pt x="349" y="1246"/>
                  </a:cubicBezTo>
                  <a:cubicBezTo>
                    <a:pt x="100" y="1595"/>
                    <a:pt x="0" y="1994"/>
                    <a:pt x="0" y="2493"/>
                  </a:cubicBezTo>
                  <a:cubicBezTo>
                    <a:pt x="0" y="2941"/>
                    <a:pt x="100" y="3340"/>
                    <a:pt x="299" y="3739"/>
                  </a:cubicBezTo>
                  <a:cubicBezTo>
                    <a:pt x="549" y="4088"/>
                    <a:pt x="848" y="4387"/>
                    <a:pt x="1246" y="4636"/>
                  </a:cubicBezTo>
                  <a:cubicBezTo>
                    <a:pt x="1595" y="4835"/>
                    <a:pt x="2044" y="4935"/>
                    <a:pt x="2493" y="4935"/>
                  </a:cubicBezTo>
                  <a:cubicBezTo>
                    <a:pt x="2842" y="4935"/>
                    <a:pt x="3190" y="4885"/>
                    <a:pt x="3489" y="4736"/>
                  </a:cubicBezTo>
                  <a:cubicBezTo>
                    <a:pt x="3838" y="4586"/>
                    <a:pt x="4137" y="4387"/>
                    <a:pt x="4387" y="4138"/>
                  </a:cubicBezTo>
                  <a:lnTo>
                    <a:pt x="3838" y="3539"/>
                  </a:lnTo>
                  <a:cubicBezTo>
                    <a:pt x="3689" y="3689"/>
                    <a:pt x="3440" y="3838"/>
                    <a:pt x="3240" y="3938"/>
                  </a:cubicBezTo>
                  <a:cubicBezTo>
                    <a:pt x="2991" y="4038"/>
                    <a:pt x="2792" y="4088"/>
                    <a:pt x="2542" y="4088"/>
                  </a:cubicBezTo>
                  <a:cubicBezTo>
                    <a:pt x="2243" y="4088"/>
                    <a:pt x="1994" y="4038"/>
                    <a:pt x="1745" y="3888"/>
                  </a:cubicBezTo>
                  <a:cubicBezTo>
                    <a:pt x="1496" y="3739"/>
                    <a:pt x="1296" y="3539"/>
                    <a:pt x="1147" y="3290"/>
                  </a:cubicBezTo>
                  <a:cubicBezTo>
                    <a:pt x="997" y="3041"/>
                    <a:pt x="947" y="2742"/>
                    <a:pt x="947" y="2443"/>
                  </a:cubicBezTo>
                  <a:cubicBezTo>
                    <a:pt x="947" y="2144"/>
                    <a:pt x="997" y="1894"/>
                    <a:pt x="1147" y="1645"/>
                  </a:cubicBezTo>
                  <a:cubicBezTo>
                    <a:pt x="1296" y="1396"/>
                    <a:pt x="1496" y="1197"/>
                    <a:pt x="1745" y="1047"/>
                  </a:cubicBezTo>
                  <a:cubicBezTo>
                    <a:pt x="1994" y="898"/>
                    <a:pt x="2243" y="848"/>
                    <a:pt x="2542" y="848"/>
                  </a:cubicBezTo>
                  <a:cubicBezTo>
                    <a:pt x="2792" y="848"/>
                    <a:pt x="2991" y="898"/>
                    <a:pt x="3240" y="997"/>
                  </a:cubicBezTo>
                  <a:cubicBezTo>
                    <a:pt x="3489" y="1097"/>
                    <a:pt x="3689" y="1246"/>
                    <a:pt x="3838" y="1446"/>
                  </a:cubicBezTo>
                  <a:lnTo>
                    <a:pt x="4387" y="798"/>
                  </a:lnTo>
                  <a:cubicBezTo>
                    <a:pt x="4137" y="549"/>
                    <a:pt x="3888" y="349"/>
                    <a:pt x="3539" y="250"/>
                  </a:cubicBezTo>
                  <a:cubicBezTo>
                    <a:pt x="3190" y="100"/>
                    <a:pt x="2891" y="0"/>
                    <a:pt x="25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5815625" y="4775300"/>
              <a:ext cx="100950" cy="119650"/>
            </a:xfrm>
            <a:custGeom>
              <a:avLst/>
              <a:gdLst/>
              <a:ahLst/>
              <a:cxnLst/>
              <a:rect l="l" t="t" r="r" b="b"/>
              <a:pathLst>
                <a:path w="4038" h="4786" extrusionOk="0">
                  <a:moveTo>
                    <a:pt x="1994" y="798"/>
                  </a:moveTo>
                  <a:cubicBezTo>
                    <a:pt x="2343" y="798"/>
                    <a:pt x="2592" y="847"/>
                    <a:pt x="2792" y="997"/>
                  </a:cubicBezTo>
                  <a:cubicBezTo>
                    <a:pt x="2991" y="1146"/>
                    <a:pt x="3091" y="1346"/>
                    <a:pt x="3091" y="1645"/>
                  </a:cubicBezTo>
                  <a:cubicBezTo>
                    <a:pt x="3091" y="1944"/>
                    <a:pt x="2991" y="2193"/>
                    <a:pt x="2792" y="2343"/>
                  </a:cubicBezTo>
                  <a:cubicBezTo>
                    <a:pt x="2592" y="2492"/>
                    <a:pt x="2343" y="2542"/>
                    <a:pt x="1994" y="2542"/>
                  </a:cubicBezTo>
                  <a:lnTo>
                    <a:pt x="898" y="2542"/>
                  </a:lnTo>
                  <a:lnTo>
                    <a:pt x="898" y="798"/>
                  </a:lnTo>
                  <a:close/>
                  <a:moveTo>
                    <a:pt x="0" y="0"/>
                  </a:moveTo>
                  <a:lnTo>
                    <a:pt x="0" y="4785"/>
                  </a:lnTo>
                  <a:lnTo>
                    <a:pt x="898" y="4785"/>
                  </a:lnTo>
                  <a:lnTo>
                    <a:pt x="898" y="3390"/>
                  </a:lnTo>
                  <a:lnTo>
                    <a:pt x="1994" y="3390"/>
                  </a:lnTo>
                  <a:cubicBezTo>
                    <a:pt x="2094" y="3390"/>
                    <a:pt x="2144" y="3390"/>
                    <a:pt x="2194" y="3340"/>
                  </a:cubicBezTo>
                  <a:lnTo>
                    <a:pt x="2991" y="4785"/>
                  </a:lnTo>
                  <a:lnTo>
                    <a:pt x="4038" y="4785"/>
                  </a:lnTo>
                  <a:lnTo>
                    <a:pt x="2991" y="3190"/>
                  </a:lnTo>
                  <a:cubicBezTo>
                    <a:pt x="3290" y="3041"/>
                    <a:pt x="3539" y="2841"/>
                    <a:pt x="3689" y="2592"/>
                  </a:cubicBezTo>
                  <a:cubicBezTo>
                    <a:pt x="3888" y="2343"/>
                    <a:pt x="3938" y="1994"/>
                    <a:pt x="3938" y="1645"/>
                  </a:cubicBezTo>
                  <a:cubicBezTo>
                    <a:pt x="3938" y="1097"/>
                    <a:pt x="3789" y="698"/>
                    <a:pt x="3440" y="399"/>
                  </a:cubicBezTo>
                  <a:cubicBezTo>
                    <a:pt x="3091" y="150"/>
                    <a:pt x="2642" y="0"/>
                    <a:pt x="199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5939000" y="4775300"/>
              <a:ext cx="23700" cy="119650"/>
            </a:xfrm>
            <a:custGeom>
              <a:avLst/>
              <a:gdLst/>
              <a:ahLst/>
              <a:cxnLst/>
              <a:rect l="l" t="t" r="r" b="b"/>
              <a:pathLst>
                <a:path w="948" h="4786" extrusionOk="0">
                  <a:moveTo>
                    <a:pt x="0" y="0"/>
                  </a:moveTo>
                  <a:lnTo>
                    <a:pt x="0" y="4785"/>
                  </a:lnTo>
                  <a:lnTo>
                    <a:pt x="947" y="4785"/>
                  </a:lnTo>
                  <a:lnTo>
                    <a:pt x="947"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5992575" y="4775300"/>
              <a:ext cx="98475" cy="119650"/>
            </a:xfrm>
            <a:custGeom>
              <a:avLst/>
              <a:gdLst/>
              <a:ahLst/>
              <a:cxnLst/>
              <a:rect l="l" t="t" r="r" b="b"/>
              <a:pathLst>
                <a:path w="3939" h="4786" extrusionOk="0">
                  <a:moveTo>
                    <a:pt x="2234" y="778"/>
                  </a:moveTo>
                  <a:cubicBezTo>
                    <a:pt x="2397" y="778"/>
                    <a:pt x="2533" y="824"/>
                    <a:pt x="2642" y="897"/>
                  </a:cubicBezTo>
                  <a:cubicBezTo>
                    <a:pt x="2742" y="997"/>
                    <a:pt x="2842" y="1146"/>
                    <a:pt x="2842" y="1346"/>
                  </a:cubicBezTo>
                  <a:cubicBezTo>
                    <a:pt x="2842" y="1545"/>
                    <a:pt x="2742" y="1695"/>
                    <a:pt x="2642" y="1794"/>
                  </a:cubicBezTo>
                  <a:cubicBezTo>
                    <a:pt x="2493" y="1894"/>
                    <a:pt x="2293" y="1944"/>
                    <a:pt x="2044" y="1944"/>
                  </a:cubicBezTo>
                  <a:lnTo>
                    <a:pt x="898" y="1944"/>
                  </a:lnTo>
                  <a:lnTo>
                    <a:pt x="898" y="798"/>
                  </a:lnTo>
                  <a:lnTo>
                    <a:pt x="2044" y="798"/>
                  </a:lnTo>
                  <a:cubicBezTo>
                    <a:pt x="2111" y="784"/>
                    <a:pt x="2174" y="778"/>
                    <a:pt x="2234" y="778"/>
                  </a:cubicBezTo>
                  <a:close/>
                  <a:moveTo>
                    <a:pt x="2044" y="2692"/>
                  </a:moveTo>
                  <a:cubicBezTo>
                    <a:pt x="2343" y="2692"/>
                    <a:pt x="2592" y="2742"/>
                    <a:pt x="2742" y="2891"/>
                  </a:cubicBezTo>
                  <a:cubicBezTo>
                    <a:pt x="2891" y="2991"/>
                    <a:pt x="2991" y="3140"/>
                    <a:pt x="2991" y="3340"/>
                  </a:cubicBezTo>
                  <a:cubicBezTo>
                    <a:pt x="2991" y="3539"/>
                    <a:pt x="2891" y="3689"/>
                    <a:pt x="2742" y="3838"/>
                  </a:cubicBezTo>
                  <a:cubicBezTo>
                    <a:pt x="2592" y="3938"/>
                    <a:pt x="2343" y="3988"/>
                    <a:pt x="2044" y="3988"/>
                  </a:cubicBezTo>
                  <a:lnTo>
                    <a:pt x="898" y="3988"/>
                  </a:lnTo>
                  <a:lnTo>
                    <a:pt x="898" y="2692"/>
                  </a:lnTo>
                  <a:close/>
                  <a:moveTo>
                    <a:pt x="0" y="0"/>
                  </a:moveTo>
                  <a:lnTo>
                    <a:pt x="0" y="4785"/>
                  </a:lnTo>
                  <a:lnTo>
                    <a:pt x="2194" y="4785"/>
                  </a:lnTo>
                  <a:cubicBezTo>
                    <a:pt x="2742" y="4785"/>
                    <a:pt x="3141" y="4686"/>
                    <a:pt x="3490" y="4436"/>
                  </a:cubicBezTo>
                  <a:cubicBezTo>
                    <a:pt x="3789" y="4187"/>
                    <a:pt x="3938" y="3888"/>
                    <a:pt x="3938" y="3439"/>
                  </a:cubicBezTo>
                  <a:cubicBezTo>
                    <a:pt x="3938" y="3140"/>
                    <a:pt x="3838" y="2891"/>
                    <a:pt x="3689" y="2642"/>
                  </a:cubicBezTo>
                  <a:cubicBezTo>
                    <a:pt x="3490" y="2442"/>
                    <a:pt x="3240" y="2293"/>
                    <a:pt x="2941" y="2243"/>
                  </a:cubicBezTo>
                  <a:cubicBezTo>
                    <a:pt x="3191" y="2193"/>
                    <a:pt x="3390" y="2044"/>
                    <a:pt x="3539" y="1844"/>
                  </a:cubicBezTo>
                  <a:cubicBezTo>
                    <a:pt x="3689" y="1695"/>
                    <a:pt x="3739" y="1446"/>
                    <a:pt x="3739" y="1196"/>
                  </a:cubicBezTo>
                  <a:cubicBezTo>
                    <a:pt x="3739" y="798"/>
                    <a:pt x="3589" y="499"/>
                    <a:pt x="3340" y="299"/>
                  </a:cubicBezTo>
                  <a:cubicBezTo>
                    <a:pt x="3041" y="100"/>
                    <a:pt x="2642" y="0"/>
                    <a:pt x="209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6113450" y="4775300"/>
              <a:ext cx="89750" cy="119650"/>
            </a:xfrm>
            <a:custGeom>
              <a:avLst/>
              <a:gdLst/>
              <a:ahLst/>
              <a:cxnLst/>
              <a:rect l="l" t="t" r="r" b="b"/>
              <a:pathLst>
                <a:path w="3590" h="4786" extrusionOk="0">
                  <a:moveTo>
                    <a:pt x="0" y="0"/>
                  </a:moveTo>
                  <a:lnTo>
                    <a:pt x="0" y="4785"/>
                  </a:lnTo>
                  <a:lnTo>
                    <a:pt x="3589" y="4785"/>
                  </a:lnTo>
                  <a:lnTo>
                    <a:pt x="3589" y="3988"/>
                  </a:lnTo>
                  <a:lnTo>
                    <a:pt x="898" y="3988"/>
                  </a:lnTo>
                  <a:lnTo>
                    <a:pt x="898" y="2791"/>
                  </a:lnTo>
                  <a:lnTo>
                    <a:pt x="3240" y="2791"/>
                  </a:lnTo>
                  <a:lnTo>
                    <a:pt x="3240" y="1994"/>
                  </a:lnTo>
                  <a:lnTo>
                    <a:pt x="898" y="1994"/>
                  </a:lnTo>
                  <a:lnTo>
                    <a:pt x="898" y="798"/>
                  </a:lnTo>
                  <a:lnTo>
                    <a:pt x="3539" y="798"/>
                  </a:lnTo>
                  <a:lnTo>
                    <a:pt x="353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6093500" y="3742250"/>
              <a:ext cx="427450" cy="51100"/>
            </a:xfrm>
            <a:custGeom>
              <a:avLst/>
              <a:gdLst/>
              <a:ahLst/>
              <a:cxnLst/>
              <a:rect l="l" t="t" r="r" b="b"/>
              <a:pathLst>
                <a:path w="17098" h="2044" extrusionOk="0">
                  <a:moveTo>
                    <a:pt x="1" y="0"/>
                  </a:moveTo>
                  <a:lnTo>
                    <a:pt x="1" y="2044"/>
                  </a:lnTo>
                  <a:lnTo>
                    <a:pt x="17098" y="2044"/>
                  </a:lnTo>
                  <a:lnTo>
                    <a:pt x="1709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6093500" y="3835700"/>
              <a:ext cx="427450" cy="51125"/>
            </a:xfrm>
            <a:custGeom>
              <a:avLst/>
              <a:gdLst/>
              <a:ahLst/>
              <a:cxnLst/>
              <a:rect l="l" t="t" r="r" b="b"/>
              <a:pathLst>
                <a:path w="17098" h="2045" extrusionOk="0">
                  <a:moveTo>
                    <a:pt x="1" y="1"/>
                  </a:moveTo>
                  <a:lnTo>
                    <a:pt x="1" y="2044"/>
                  </a:lnTo>
                  <a:lnTo>
                    <a:pt x="17098" y="2044"/>
                  </a:lnTo>
                  <a:lnTo>
                    <a:pt x="1709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6093500" y="3927925"/>
              <a:ext cx="427450" cy="51100"/>
            </a:xfrm>
            <a:custGeom>
              <a:avLst/>
              <a:gdLst/>
              <a:ahLst/>
              <a:cxnLst/>
              <a:rect l="l" t="t" r="r" b="b"/>
              <a:pathLst>
                <a:path w="17098" h="2044" extrusionOk="0">
                  <a:moveTo>
                    <a:pt x="1" y="0"/>
                  </a:moveTo>
                  <a:lnTo>
                    <a:pt x="1" y="2044"/>
                  </a:lnTo>
                  <a:lnTo>
                    <a:pt x="17098" y="2044"/>
                  </a:lnTo>
                  <a:lnTo>
                    <a:pt x="1709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5841800" y="3742250"/>
              <a:ext cx="83500" cy="83500"/>
            </a:xfrm>
            <a:custGeom>
              <a:avLst/>
              <a:gdLst/>
              <a:ahLst/>
              <a:cxnLst/>
              <a:rect l="l" t="t" r="r" b="b"/>
              <a:pathLst>
                <a:path w="3340" h="3340" extrusionOk="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5705975" y="3742250"/>
              <a:ext cx="83500" cy="83500"/>
            </a:xfrm>
            <a:custGeom>
              <a:avLst/>
              <a:gdLst/>
              <a:ahLst/>
              <a:cxnLst/>
              <a:rect l="l" t="t" r="r" b="b"/>
              <a:pathLst>
                <a:path w="3340" h="3340" extrusionOk="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5570125" y="3742250"/>
              <a:ext cx="83525" cy="83500"/>
            </a:xfrm>
            <a:custGeom>
              <a:avLst/>
              <a:gdLst/>
              <a:ahLst/>
              <a:cxnLst/>
              <a:rect l="l" t="t" r="r" b="b"/>
              <a:pathLst>
                <a:path w="3341" h="3340" extrusionOk="0">
                  <a:moveTo>
                    <a:pt x="1646" y="0"/>
                  </a:moveTo>
                  <a:cubicBezTo>
                    <a:pt x="749" y="0"/>
                    <a:pt x="1" y="748"/>
                    <a:pt x="1" y="1695"/>
                  </a:cubicBezTo>
                  <a:cubicBezTo>
                    <a:pt x="1" y="2592"/>
                    <a:pt x="749" y="3340"/>
                    <a:pt x="1646" y="3340"/>
                  </a:cubicBezTo>
                  <a:cubicBezTo>
                    <a:pt x="2593" y="3340"/>
                    <a:pt x="3341" y="2592"/>
                    <a:pt x="3341" y="1695"/>
                  </a:cubicBezTo>
                  <a:cubicBezTo>
                    <a:pt x="3341" y="748"/>
                    <a:pt x="2593" y="0"/>
                    <a:pt x="164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1055400" y="4487993"/>
              <a:ext cx="559550" cy="558275"/>
            </a:xfrm>
            <a:custGeom>
              <a:avLst/>
              <a:gdLst/>
              <a:ahLst/>
              <a:cxnLst/>
              <a:rect l="l" t="t" r="r" b="b"/>
              <a:pathLst>
                <a:path w="22382" h="22331" extrusionOk="0">
                  <a:moveTo>
                    <a:pt x="11216" y="0"/>
                  </a:moveTo>
                  <a:cubicBezTo>
                    <a:pt x="5035" y="0"/>
                    <a:pt x="1" y="4985"/>
                    <a:pt x="1" y="11165"/>
                  </a:cubicBezTo>
                  <a:cubicBezTo>
                    <a:pt x="1" y="17346"/>
                    <a:pt x="5035" y="22331"/>
                    <a:pt x="11216" y="22331"/>
                  </a:cubicBezTo>
                  <a:cubicBezTo>
                    <a:pt x="17347" y="22331"/>
                    <a:pt x="22381" y="17346"/>
                    <a:pt x="22381" y="11165"/>
                  </a:cubicBezTo>
                  <a:cubicBezTo>
                    <a:pt x="22381" y="4985"/>
                    <a:pt x="17347" y="0"/>
                    <a:pt x="11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1253550" y="4518550"/>
              <a:ext cx="164500" cy="193250"/>
            </a:xfrm>
            <a:custGeom>
              <a:avLst/>
              <a:gdLst/>
              <a:ahLst/>
              <a:cxnLst/>
              <a:rect l="l" t="t" r="r" b="b"/>
              <a:pathLst>
                <a:path w="6580" h="7730" extrusionOk="0">
                  <a:moveTo>
                    <a:pt x="3377" y="1"/>
                  </a:moveTo>
                  <a:cubicBezTo>
                    <a:pt x="3348" y="1"/>
                    <a:pt x="3319" y="1"/>
                    <a:pt x="3290" y="2"/>
                  </a:cubicBezTo>
                  <a:cubicBezTo>
                    <a:pt x="1446" y="2"/>
                    <a:pt x="0" y="1447"/>
                    <a:pt x="0" y="3242"/>
                  </a:cubicBezTo>
                  <a:lnTo>
                    <a:pt x="0" y="4488"/>
                  </a:lnTo>
                  <a:cubicBezTo>
                    <a:pt x="0" y="6282"/>
                    <a:pt x="1446" y="7728"/>
                    <a:pt x="3290" y="7728"/>
                  </a:cubicBezTo>
                  <a:cubicBezTo>
                    <a:pt x="3319" y="7729"/>
                    <a:pt x="3348" y="7729"/>
                    <a:pt x="3377" y="7729"/>
                  </a:cubicBezTo>
                  <a:cubicBezTo>
                    <a:pt x="5132" y="7729"/>
                    <a:pt x="6580" y="6253"/>
                    <a:pt x="6580" y="4488"/>
                  </a:cubicBezTo>
                  <a:lnTo>
                    <a:pt x="6580" y="3242"/>
                  </a:lnTo>
                  <a:cubicBezTo>
                    <a:pt x="6531" y="1477"/>
                    <a:pt x="5131" y="1"/>
                    <a:pt x="3377"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197450" y="4740400"/>
              <a:ext cx="275425" cy="159525"/>
            </a:xfrm>
            <a:custGeom>
              <a:avLst/>
              <a:gdLst/>
              <a:ahLst/>
              <a:cxnLst/>
              <a:rect l="l" t="t" r="r" b="b"/>
              <a:pathLst>
                <a:path w="11017" h="6381" extrusionOk="0">
                  <a:moveTo>
                    <a:pt x="2942" y="0"/>
                  </a:moveTo>
                  <a:cubicBezTo>
                    <a:pt x="1297" y="0"/>
                    <a:pt x="1" y="1296"/>
                    <a:pt x="1" y="2941"/>
                  </a:cubicBezTo>
                  <a:lnTo>
                    <a:pt x="1" y="6381"/>
                  </a:lnTo>
                  <a:lnTo>
                    <a:pt x="11017" y="6381"/>
                  </a:lnTo>
                  <a:lnTo>
                    <a:pt x="11017" y="2941"/>
                  </a:lnTo>
                  <a:cubicBezTo>
                    <a:pt x="11017" y="1296"/>
                    <a:pt x="9721" y="0"/>
                    <a:pt x="807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017500" y="3252500"/>
              <a:ext cx="77275" cy="77300"/>
            </a:xfrm>
            <a:custGeom>
              <a:avLst/>
              <a:gdLst/>
              <a:ahLst/>
              <a:cxnLst/>
              <a:rect l="l" t="t" r="r" b="b"/>
              <a:pathLst>
                <a:path w="3091" h="3092" fill="none" extrusionOk="0">
                  <a:moveTo>
                    <a:pt x="0" y="3091"/>
                  </a:moveTo>
                  <a:lnTo>
                    <a:pt x="0" y="1"/>
                  </a:lnTo>
                  <a:lnTo>
                    <a:pt x="3091" y="1"/>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190700" y="3252500"/>
              <a:ext cx="77300" cy="77300"/>
            </a:xfrm>
            <a:custGeom>
              <a:avLst/>
              <a:gdLst/>
              <a:ahLst/>
              <a:cxnLst/>
              <a:rect l="l" t="t" r="r" b="b"/>
              <a:pathLst>
                <a:path w="3092" h="3092" fill="none" extrusionOk="0">
                  <a:moveTo>
                    <a:pt x="3091" y="3091"/>
                  </a:moveTo>
                  <a:lnTo>
                    <a:pt x="3091" y="1"/>
                  </a:lnTo>
                  <a:lnTo>
                    <a:pt x="1" y="1"/>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017500" y="3398300"/>
              <a:ext cx="77275" cy="77300"/>
            </a:xfrm>
            <a:custGeom>
              <a:avLst/>
              <a:gdLst/>
              <a:ahLst/>
              <a:cxnLst/>
              <a:rect l="l" t="t" r="r" b="b"/>
              <a:pathLst>
                <a:path w="3091" h="3092" fill="none" extrusionOk="0">
                  <a:moveTo>
                    <a:pt x="0" y="1"/>
                  </a:moveTo>
                  <a:lnTo>
                    <a:pt x="0" y="3091"/>
                  </a:lnTo>
                  <a:lnTo>
                    <a:pt x="3091" y="3091"/>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190700" y="3398300"/>
              <a:ext cx="77300" cy="77300"/>
            </a:xfrm>
            <a:custGeom>
              <a:avLst/>
              <a:gdLst/>
              <a:ahLst/>
              <a:cxnLst/>
              <a:rect l="l" t="t" r="r" b="b"/>
              <a:pathLst>
                <a:path w="3092" h="3092" fill="none" extrusionOk="0">
                  <a:moveTo>
                    <a:pt x="3091" y="1"/>
                  </a:moveTo>
                  <a:lnTo>
                    <a:pt x="3091" y="3091"/>
                  </a:lnTo>
                  <a:lnTo>
                    <a:pt x="1" y="3091"/>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1683450" y="3282425"/>
              <a:ext cx="118400" cy="162025"/>
            </a:xfrm>
            <a:custGeom>
              <a:avLst/>
              <a:gdLst/>
              <a:ahLst/>
              <a:cxnLst/>
              <a:rect l="l" t="t" r="r" b="b"/>
              <a:pathLst>
                <a:path w="4736" h="6481" extrusionOk="0">
                  <a:moveTo>
                    <a:pt x="1" y="0"/>
                  </a:moveTo>
                  <a:lnTo>
                    <a:pt x="1" y="6480"/>
                  </a:lnTo>
                  <a:lnTo>
                    <a:pt x="4736" y="32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1986275" y="3282425"/>
              <a:ext cx="119650" cy="162025"/>
            </a:xfrm>
            <a:custGeom>
              <a:avLst/>
              <a:gdLst/>
              <a:ahLst/>
              <a:cxnLst/>
              <a:rect l="l" t="t" r="r" b="b"/>
              <a:pathLst>
                <a:path w="4786" h="6481" extrusionOk="0">
                  <a:moveTo>
                    <a:pt x="0" y="0"/>
                  </a:moveTo>
                  <a:lnTo>
                    <a:pt x="0" y="6480"/>
                  </a:lnTo>
                  <a:lnTo>
                    <a:pt x="4785" y="32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144525" y="3282425"/>
              <a:ext cx="25" cy="162025"/>
            </a:xfrm>
            <a:custGeom>
              <a:avLst/>
              <a:gdLst/>
              <a:ahLst/>
              <a:cxnLst/>
              <a:rect l="l" t="t" r="r" b="b"/>
              <a:pathLst>
                <a:path w="1" h="6481" fill="none" extrusionOk="0">
                  <a:moveTo>
                    <a:pt x="0" y="0"/>
                  </a:moveTo>
                  <a:lnTo>
                    <a:pt x="0" y="6480"/>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1342025" y="3282425"/>
              <a:ext cx="118400" cy="162025"/>
            </a:xfrm>
            <a:custGeom>
              <a:avLst/>
              <a:gdLst/>
              <a:ahLst/>
              <a:cxnLst/>
              <a:rect l="l" t="t" r="r" b="b"/>
              <a:pathLst>
                <a:path w="4736" h="6481" extrusionOk="0">
                  <a:moveTo>
                    <a:pt x="4735" y="0"/>
                  </a:moveTo>
                  <a:lnTo>
                    <a:pt x="0" y="3240"/>
                  </a:lnTo>
                  <a:lnTo>
                    <a:pt x="4735" y="6480"/>
                  </a:lnTo>
                  <a:lnTo>
                    <a:pt x="4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1303375" y="3282425"/>
              <a:ext cx="25" cy="162025"/>
            </a:xfrm>
            <a:custGeom>
              <a:avLst/>
              <a:gdLst/>
              <a:ahLst/>
              <a:cxnLst/>
              <a:rect l="l" t="t" r="r" b="b"/>
              <a:pathLst>
                <a:path w="1" h="6481" fill="none" extrusionOk="0">
                  <a:moveTo>
                    <a:pt x="1" y="0"/>
                  </a:moveTo>
                  <a:lnTo>
                    <a:pt x="1" y="6480"/>
                  </a:lnTo>
                </a:path>
              </a:pathLst>
            </a:custGeom>
            <a:solidFill>
              <a:schemeClr val="accent1"/>
            </a:solidFill>
            <a:ln w="31150" cap="flat" cmpd="sng">
              <a:solidFill>
                <a:srgbClr val="48FFD5"/>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05</a:t>
            </a:r>
            <a:endParaRPr sz="2800" dirty="0">
              <a:solidFill>
                <a:schemeClr val="tx1"/>
              </a:solidFill>
              <a:latin typeface="Roboto Black" panose="020B0604020202020204" charset="0"/>
              <a:ea typeface="Roboto Black"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BUDGET</a:t>
            </a:r>
            <a:endParaRPr/>
          </a:p>
        </p:txBody>
      </p:sp>
      <p:sp>
        <p:nvSpPr>
          <p:cNvPr id="606" name="Google Shape;606;p31"/>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40%</a:t>
            </a:r>
            <a:endParaRPr>
              <a:solidFill>
                <a:srgbClr val="FFFFFF"/>
              </a:solidFill>
            </a:endParaRPr>
          </a:p>
        </p:txBody>
      </p:sp>
      <p:sp>
        <p:nvSpPr>
          <p:cNvPr id="607" name="Google Shape;607;p31"/>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10%</a:t>
            </a:r>
            <a:endParaRPr>
              <a:solidFill>
                <a:srgbClr val="FFFFFF"/>
              </a:solidFill>
            </a:endParaRPr>
          </a:p>
        </p:txBody>
      </p:sp>
      <p:sp>
        <p:nvSpPr>
          <p:cNvPr id="608" name="Google Shape;608;p31"/>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rPr>
              <a:t>DATABASE</a:t>
            </a:r>
            <a:endParaRPr sz="1200">
              <a:solidFill>
                <a:schemeClr val="accent1"/>
              </a:solidFill>
            </a:endParaRPr>
          </a:p>
        </p:txBody>
      </p:sp>
      <p:sp>
        <p:nvSpPr>
          <p:cNvPr id="609" name="Google Shape;609;p31"/>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20%</a:t>
            </a:r>
            <a:endParaRPr>
              <a:solidFill>
                <a:srgbClr val="FFFFFF"/>
              </a:solidFill>
            </a:endParaRPr>
          </a:p>
        </p:txBody>
      </p:sp>
      <p:sp>
        <p:nvSpPr>
          <p:cNvPr id="610" name="Google Shape;610;p31"/>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PROGRAMMING</a:t>
            </a:r>
            <a:endParaRPr sz="1200">
              <a:solidFill>
                <a:schemeClr val="accent1"/>
              </a:solidFill>
            </a:endParaRPr>
          </a:p>
        </p:txBody>
      </p:sp>
      <p:sp>
        <p:nvSpPr>
          <p:cNvPr id="611" name="Google Shape;611;p31"/>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30%</a:t>
            </a:r>
            <a:endParaRPr>
              <a:solidFill>
                <a:srgbClr val="FFFFFF"/>
              </a:solidFill>
            </a:endParaRPr>
          </a:p>
        </p:txBody>
      </p:sp>
      <p:sp>
        <p:nvSpPr>
          <p:cNvPr id="612" name="Google Shape;612;p31"/>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WEB DESIGN</a:t>
            </a:r>
            <a:endParaRPr sz="1200">
              <a:solidFill>
                <a:schemeClr val="accent1"/>
              </a:solidFill>
            </a:endParaRPr>
          </a:p>
        </p:txBody>
      </p:sp>
      <p:pic>
        <p:nvPicPr>
          <p:cNvPr id="613" name="Google Shape;613;p31"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5" name="Google Shape;615;p31"/>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Roboto Black"/>
                <a:ea typeface="Roboto Black"/>
                <a:cs typeface="Roboto Black"/>
                <a:sym typeface="Roboto Black"/>
              </a:rPr>
              <a:t>UX RESEARCH</a:t>
            </a:r>
            <a:endParaRPr sz="1200">
              <a:solidFill>
                <a:schemeClr val="accent1"/>
              </a:solidFill>
              <a:latin typeface="Roboto Black"/>
              <a:ea typeface="Roboto Black"/>
              <a:cs typeface="Roboto Black"/>
              <a:sym typeface="Roboto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392806" y="1734761"/>
            <a:ext cx="4050406" cy="312411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2"/>
          <p:cNvSpPr/>
          <p:nvPr/>
        </p:nvSpPr>
        <p:spPr>
          <a:xfrm>
            <a:off x="4700789" y="1721478"/>
            <a:ext cx="4217831" cy="313785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292382" y="10000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Nagios -prometheus</a:t>
            </a:r>
            <a:endParaRPr dirty="0">
              <a:solidFill>
                <a:srgbClr val="FFFFFF"/>
              </a:solidFill>
            </a:endParaRPr>
          </a:p>
        </p:txBody>
      </p:sp>
      <p:sp>
        <p:nvSpPr>
          <p:cNvPr id="630" name="Google Shape;630;p32"/>
          <p:cNvSpPr/>
          <p:nvPr/>
        </p:nvSpPr>
        <p:spPr>
          <a:xfrm>
            <a:off x="1837233" y="743497"/>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6397452" y="706604"/>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7" name="Google Shape;647;p32"/>
          <p:cNvCxnSpPr/>
          <p:nvPr/>
        </p:nvCxnSpPr>
        <p:spPr>
          <a:xfrm>
            <a:off x="311700" y="62502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90A6DDD9-5249-49D7-B7FB-D464184AAA33}"/>
              </a:ext>
            </a:extLst>
          </p:cNvPr>
          <p:cNvPicPr>
            <a:picLocks noChangeAspect="1"/>
          </p:cNvPicPr>
          <p:nvPr/>
        </p:nvPicPr>
        <p:blipFill>
          <a:blip r:embed="rId3"/>
          <a:stretch>
            <a:fillRect/>
          </a:stretch>
        </p:blipFill>
        <p:spPr>
          <a:xfrm>
            <a:off x="1889554" y="1103457"/>
            <a:ext cx="828658" cy="271800"/>
          </a:xfrm>
          <a:prstGeom prst="rect">
            <a:avLst/>
          </a:prstGeom>
        </p:spPr>
      </p:pic>
      <p:pic>
        <p:nvPicPr>
          <p:cNvPr id="9" name="Picture 8">
            <a:extLst>
              <a:ext uri="{FF2B5EF4-FFF2-40B4-BE49-F238E27FC236}">
                <a16:creationId xmlns:a16="http://schemas.microsoft.com/office/drawing/2014/main" id="{65B8A75A-4B4E-4842-8284-6A3E343DA28D}"/>
              </a:ext>
            </a:extLst>
          </p:cNvPr>
          <p:cNvPicPr>
            <a:picLocks noChangeAspect="1"/>
          </p:cNvPicPr>
          <p:nvPr/>
        </p:nvPicPr>
        <p:blipFill>
          <a:blip r:embed="rId4"/>
          <a:stretch>
            <a:fillRect/>
          </a:stretch>
        </p:blipFill>
        <p:spPr>
          <a:xfrm>
            <a:off x="6397452" y="1069337"/>
            <a:ext cx="933300" cy="224105"/>
          </a:xfrm>
          <a:prstGeom prst="rect">
            <a:avLst/>
          </a:prstGeom>
        </p:spPr>
      </p:pic>
      <p:sp>
        <p:nvSpPr>
          <p:cNvPr id="49" name="TextBox 48">
            <a:extLst>
              <a:ext uri="{FF2B5EF4-FFF2-40B4-BE49-F238E27FC236}">
                <a16:creationId xmlns:a16="http://schemas.microsoft.com/office/drawing/2014/main" id="{55E85391-5F4E-466F-B021-02E3EFD57531}"/>
              </a:ext>
            </a:extLst>
          </p:cNvPr>
          <p:cNvSpPr txBox="1"/>
          <p:nvPr/>
        </p:nvSpPr>
        <p:spPr>
          <a:xfrm>
            <a:off x="4700789" y="1840815"/>
            <a:ext cx="3831465" cy="2292935"/>
          </a:xfrm>
          <a:prstGeom prst="rect">
            <a:avLst/>
          </a:prstGeom>
          <a:noFill/>
        </p:spPr>
        <p:txBody>
          <a:bodyPr wrap="square" rtlCol="0">
            <a:spAutoFit/>
          </a:bodyPr>
          <a:lstStyle/>
          <a:p>
            <a:r>
              <a:rPr lang="en-US" sz="1300" b="0" i="0" dirty="0">
                <a:solidFill>
                  <a:srgbClr val="002E42"/>
                </a:solidFill>
                <a:effectLst/>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H</a:t>
            </a:r>
            <a:r>
              <a:rPr lang="en-US" sz="1300" b="0" i="0" dirty="0" err="1">
                <a:solidFill>
                  <a:srgbClr val="002E42"/>
                </a:solidFill>
                <a:effectLst/>
                <a:latin typeface="Roboto Light" panose="02000000000000000000" pitchFamily="2" charset="0"/>
                <a:ea typeface="Roboto Light" panose="02000000000000000000" pitchFamily="2" charset="0"/>
              </a:rPr>
              <a:t>ữu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ích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để</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giám</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sát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chức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năng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ứng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dụng</a:t>
            </a:r>
            <a:r>
              <a:rPr lang="en-US" sz="1300" dirty="0">
                <a:solidFill>
                  <a:srgbClr val="002E42"/>
                </a:solidFill>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có</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lợi</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thế</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về</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số</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liệu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hiệu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suất</a:t>
            </a:r>
            <a:r>
              <a:rPr lang="en-US" sz="1300" dirty="0">
                <a:solidFill>
                  <a:srgbClr val="002E42"/>
                </a:solidFill>
                <a:latin typeface="Roboto Light" panose="02000000000000000000" pitchFamily="2" charset="0"/>
                <a:ea typeface="Roboto Light" panose="02000000000000000000" pitchFamily="2" charset="0"/>
              </a:rPr>
              <a:t>.</a:t>
            </a:r>
          </a:p>
          <a:p>
            <a:r>
              <a:rPr lang="en-US" sz="1300" dirty="0">
                <a:solidFill>
                  <a:srgbClr val="002E42"/>
                </a:solidFill>
                <a:latin typeface="Roboto Light" panose="02000000000000000000" pitchFamily="2" charset="0"/>
                <a:ea typeface="Roboto Light" panose="02000000000000000000" pitchFamily="2" charset="0"/>
              </a:rPr>
              <a:t>- T</a:t>
            </a:r>
            <a:r>
              <a:rPr lang="en-US" sz="1300" b="0" i="0" dirty="0">
                <a:solidFill>
                  <a:srgbClr val="002E42"/>
                </a:solidFill>
                <a:effectLst/>
                <a:latin typeface="Roboto Light" panose="02000000000000000000" pitchFamily="2" charset="0"/>
                <a:ea typeface="Roboto Light" panose="02000000000000000000" pitchFamily="2" charset="0"/>
              </a:rPr>
              <a:t>hu </a:t>
            </a:r>
            <a:r>
              <a:rPr lang="en-US" sz="1300" b="0" i="0" dirty="0" err="1">
                <a:solidFill>
                  <a:srgbClr val="002E42"/>
                </a:solidFill>
                <a:effectLst/>
                <a:latin typeface="Roboto Light" panose="02000000000000000000" pitchFamily="2" charset="0"/>
                <a:ea typeface="Roboto Light" panose="02000000000000000000" pitchFamily="2" charset="0"/>
              </a:rPr>
              <a:t>thập</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dữ</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liệu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từ</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các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ứng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dụng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đẩy</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số</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liệu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đến</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các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điểm</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cuối</a:t>
            </a:r>
            <a:r>
              <a:rPr lang="en-US" sz="1300" b="0" i="0" dirty="0">
                <a:solidFill>
                  <a:srgbClr val="002E42"/>
                </a:solidFill>
                <a:effectLst/>
                <a:latin typeface="Roboto Light" panose="02000000000000000000" pitchFamily="2" charset="0"/>
                <a:ea typeface="Roboto Light" panose="02000000000000000000" pitchFamily="2" charset="0"/>
              </a:rPr>
              <a:t> API (</a:t>
            </a:r>
            <a:r>
              <a:rPr lang="en-US" sz="1300" b="0" i="0" dirty="0" err="1">
                <a:solidFill>
                  <a:srgbClr val="002E42"/>
                </a:solidFill>
                <a:effectLst/>
                <a:latin typeface="Roboto Light" panose="02000000000000000000" pitchFamily="2" charset="0"/>
                <a:ea typeface="Roboto Light" panose="02000000000000000000" pitchFamily="2" charset="0"/>
              </a:rPr>
              <a:t>hoặc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nhà</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xuất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của</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chúng</a:t>
            </a:r>
            <a:r>
              <a:rPr lang="en-US" sz="1300" b="0" i="0" dirty="0">
                <a:solidFill>
                  <a:srgbClr val="002E42"/>
                </a:solidFill>
                <a:effectLst/>
                <a:latin typeface="Roboto Light" panose="02000000000000000000" pitchFamily="2" charset="0"/>
                <a:ea typeface="Roboto Light" panose="02000000000000000000" pitchFamily="2" charset="0"/>
              </a:rPr>
              <a:t>.</a:t>
            </a:r>
            <a:endParaRPr lang="en-US" sz="1300" dirty="0">
              <a:solidFill>
                <a:srgbClr val="002E42"/>
              </a:solidFill>
              <a:latin typeface="Roboto Light" panose="02000000000000000000" pitchFamily="2" charset="0"/>
              <a:ea typeface="Roboto Light" panose="02000000000000000000" pitchFamily="2" charset="0"/>
            </a:endParaRPr>
          </a:p>
          <a:p>
            <a:endParaRPr lang="en-US" sz="1300" dirty="0">
              <a:solidFill>
                <a:srgbClr val="002E42"/>
              </a:solidFill>
              <a:latin typeface="Roboto Light" panose="02000000000000000000" pitchFamily="2" charset="0"/>
              <a:ea typeface="Roboto Light" panose="02000000000000000000" pitchFamily="2" charset="0"/>
            </a:endParaRPr>
          </a:p>
          <a:p>
            <a:endParaRPr lang="en-US" sz="1300" dirty="0">
              <a:solidFill>
                <a:srgbClr val="002E42"/>
              </a:solidFill>
              <a:latin typeface="Roboto Light" panose="02000000000000000000" pitchFamily="2" charset="0"/>
              <a:ea typeface="Roboto Light" panose="02000000000000000000" pitchFamily="2" charset="0"/>
            </a:endParaRPr>
          </a:p>
          <a:p>
            <a:r>
              <a:rPr lang="en-US" sz="1300" dirty="0">
                <a:solidFill>
                  <a:srgbClr val="002E42"/>
                </a:solidFill>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Sự</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tích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hợp</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của</a:t>
            </a:r>
            <a:r>
              <a:rPr lang="en-US" sz="1300" b="0" i="0" dirty="0">
                <a:solidFill>
                  <a:srgbClr val="002E42"/>
                </a:solidFill>
                <a:effectLst/>
                <a:latin typeface="Roboto Light" panose="02000000000000000000" pitchFamily="2" charset="0"/>
                <a:ea typeface="Roboto Light" panose="02000000000000000000" pitchFamily="2" charset="0"/>
              </a:rPr>
              <a:t> Prometheus </a:t>
            </a:r>
            <a:r>
              <a:rPr lang="en-US" sz="1300" b="0" i="0" dirty="0" err="1">
                <a:solidFill>
                  <a:srgbClr val="002E42"/>
                </a:solidFill>
                <a:effectLst/>
                <a:latin typeface="Roboto Light" panose="02000000000000000000" pitchFamily="2" charset="0"/>
                <a:ea typeface="Roboto Light" panose="02000000000000000000" pitchFamily="2" charset="0"/>
              </a:rPr>
              <a:t>thực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tế</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là</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vô</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hạn</a:t>
            </a:r>
            <a:r>
              <a:rPr lang="en-US" sz="1300" b="0" i="0" dirty="0">
                <a:solidFill>
                  <a:srgbClr val="002E42"/>
                </a:solidFill>
                <a:effectLst/>
                <a:latin typeface="Roboto Light" panose="02000000000000000000" pitchFamily="2" charset="0"/>
                <a:ea typeface="Roboto Light" panose="02000000000000000000" pitchFamily="2" charset="0"/>
              </a:rPr>
              <a:t>.</a:t>
            </a:r>
            <a:endParaRPr lang="en-US" sz="1300" dirty="0">
              <a:solidFill>
                <a:srgbClr val="002E42"/>
              </a:solidFill>
              <a:latin typeface="Roboto Light" panose="02000000000000000000" pitchFamily="2" charset="0"/>
              <a:ea typeface="Roboto Light" panose="02000000000000000000" pitchFamily="2" charset="0"/>
            </a:endParaRPr>
          </a:p>
          <a:p>
            <a:endParaRPr lang="en-US" sz="1300" dirty="0">
              <a:solidFill>
                <a:srgbClr val="002E42"/>
              </a:solidFill>
              <a:latin typeface="Roboto Light" panose="02000000000000000000" pitchFamily="2" charset="0"/>
              <a:ea typeface="Roboto Light" panose="02000000000000000000" pitchFamily="2" charset="0"/>
            </a:endParaRPr>
          </a:p>
          <a:p>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Cảnh</a:t>
            </a:r>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báo</a:t>
            </a:r>
            <a:r>
              <a:rPr lang="en-US" sz="1300" dirty="0">
                <a:solidFill>
                  <a:srgbClr val="002E42"/>
                </a:solidFill>
                <a:latin typeface="Roboto Light" panose="02000000000000000000" pitchFamily="2" charset="0"/>
                <a:ea typeface="Roboto Light" panose="02000000000000000000" pitchFamily="2" charset="0"/>
              </a:rPr>
              <a:t>: </a:t>
            </a:r>
            <a:r>
              <a:rPr lang="vi-VN" sz="1300" b="0" i="0" dirty="0">
                <a:solidFill>
                  <a:srgbClr val="002E42"/>
                </a:solidFill>
                <a:effectLst/>
                <a:latin typeface="Roboto Light" panose="02000000000000000000" pitchFamily="2" charset="0"/>
                <a:ea typeface="Roboto Light" panose="02000000000000000000" pitchFamily="2" charset="0"/>
              </a:rPr>
              <a:t>cung cấp Alertmanager, một dịch vụ đơn giản cho phép người dùng đặt ngưỡng và đẩy cảnh báo khi vi phạm xảy ra.</a:t>
            </a:r>
            <a:endParaRPr lang="en-US" sz="1300" dirty="0">
              <a:latin typeface="Roboto Light" panose="02000000000000000000" pitchFamily="2" charset="0"/>
              <a:ea typeface="Roboto Light" panose="02000000000000000000" pitchFamily="2" charset="0"/>
            </a:endParaRPr>
          </a:p>
        </p:txBody>
      </p:sp>
      <p:sp>
        <p:nvSpPr>
          <p:cNvPr id="21" name="TextBox 20">
            <a:extLst>
              <a:ext uri="{FF2B5EF4-FFF2-40B4-BE49-F238E27FC236}">
                <a16:creationId xmlns:a16="http://schemas.microsoft.com/office/drawing/2014/main" id="{40EA5A69-6D28-42FF-9BE2-161DB5C2916A}"/>
              </a:ext>
            </a:extLst>
          </p:cNvPr>
          <p:cNvSpPr txBox="1"/>
          <p:nvPr/>
        </p:nvSpPr>
        <p:spPr>
          <a:xfrm>
            <a:off x="437882" y="1848118"/>
            <a:ext cx="3895859" cy="2292935"/>
          </a:xfrm>
          <a:prstGeom prst="rect">
            <a:avLst/>
          </a:prstGeom>
          <a:noFill/>
        </p:spPr>
        <p:txBody>
          <a:bodyPr wrap="square" rtlCol="0">
            <a:spAutoFit/>
          </a:bodyPr>
          <a:lstStyle/>
          <a:p>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M</a:t>
            </a:r>
            <a:r>
              <a:rPr lang="en-US" sz="1300" b="0" i="0" dirty="0" err="1">
                <a:solidFill>
                  <a:srgbClr val="002E42"/>
                </a:solidFill>
                <a:effectLst/>
                <a:latin typeface="Roboto Light" panose="02000000000000000000" pitchFamily="2" charset="0"/>
                <a:ea typeface="Roboto Light" panose="02000000000000000000" pitchFamily="2" charset="0"/>
              </a:rPr>
              <a:t>ột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nền</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tảng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rất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mạnh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mẽ</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cho</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mạng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ứng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dụng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và</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bảo</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mật</a:t>
            </a:r>
            <a:r>
              <a:rPr lang="en-US" sz="1300" b="0" i="0" dirty="0">
                <a:solidFill>
                  <a:srgbClr val="002E42"/>
                </a:solidFill>
                <a:effectLst/>
                <a:latin typeface="Roboto Light" panose="02000000000000000000" pitchFamily="2" charset="0"/>
                <a:ea typeface="Roboto Light" panose="02000000000000000000" pitchFamily="2" charset="0"/>
              </a:rPr>
              <a:t>.</a:t>
            </a:r>
          </a:p>
          <a:p>
            <a:r>
              <a:rPr lang="en-US" sz="1300" dirty="0">
                <a:solidFill>
                  <a:srgbClr val="002E42"/>
                </a:solidFill>
                <a:latin typeface="Roboto Light" panose="02000000000000000000" pitchFamily="2" charset="0"/>
                <a:ea typeface="Roboto Light" panose="02000000000000000000" pitchFamily="2" charset="0"/>
              </a:rPr>
              <a:t>- S</a:t>
            </a:r>
            <a:r>
              <a:rPr lang="vi-VN" sz="1300" b="0" i="0" dirty="0">
                <a:solidFill>
                  <a:srgbClr val="002E42"/>
                </a:solidFill>
                <a:effectLst/>
                <a:latin typeface="Roboto Light" panose="02000000000000000000" pitchFamily="2" charset="0"/>
                <a:ea typeface="Roboto Light" panose="02000000000000000000" pitchFamily="2" charset="0"/>
              </a:rPr>
              <a:t>ử dụng các tác nhân được cài đặt trên cả các phần tử mạng và các thành phần mà nó giám sát; họ thu thập dữ liệu bằng cách sử dụng phương pháp kéo.</a:t>
            </a:r>
            <a:endParaRPr lang="en-US" sz="1300" b="0" i="0" dirty="0">
              <a:solidFill>
                <a:srgbClr val="002E42"/>
              </a:solidFill>
              <a:effectLst/>
              <a:latin typeface="Roboto Light" panose="02000000000000000000" pitchFamily="2" charset="0"/>
              <a:ea typeface="Roboto Light" panose="02000000000000000000" pitchFamily="2" charset="0"/>
            </a:endParaRPr>
          </a:p>
          <a:p>
            <a:r>
              <a:rPr lang="en-US" sz="1300" b="0" i="0" dirty="0">
                <a:solidFill>
                  <a:srgbClr val="002E42"/>
                </a:solidFill>
                <a:effectLst/>
                <a:latin typeface="Roboto Light" panose="02000000000000000000" pitchFamily="2" charset="0"/>
                <a:ea typeface="Roboto Light" panose="02000000000000000000" pitchFamily="2" charset="0"/>
              </a:rPr>
              <a:t>- Nagios </a:t>
            </a:r>
            <a:r>
              <a:rPr lang="en-US" sz="1300" b="0" i="0" dirty="0" err="1">
                <a:solidFill>
                  <a:srgbClr val="002E42"/>
                </a:solidFill>
                <a:effectLst/>
                <a:latin typeface="Roboto Light" panose="02000000000000000000" pitchFamily="2" charset="0"/>
                <a:ea typeface="Roboto Light" panose="02000000000000000000" pitchFamily="2" charset="0"/>
              </a:rPr>
              <a:t>có</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một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danh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sách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rất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hạn</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chế</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các</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tích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hợp</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chính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thức</a:t>
            </a:r>
            <a:r>
              <a:rPr lang="en-US" sz="1300" b="0" i="0" dirty="0">
                <a:solidFill>
                  <a:srgbClr val="002E42"/>
                </a:solidFill>
                <a:effectLst/>
                <a:latin typeface="Roboto Light" panose="02000000000000000000" pitchFamily="2" charset="0"/>
                <a:ea typeface="Roboto Light" panose="02000000000000000000" pitchFamily="2" charset="0"/>
              </a:rPr>
              <a:t>.</a:t>
            </a:r>
            <a:endParaRPr lang="en-US" sz="1300" dirty="0">
              <a:solidFill>
                <a:srgbClr val="002E42"/>
              </a:solidFill>
              <a:latin typeface="Roboto Light" panose="02000000000000000000" pitchFamily="2" charset="0"/>
              <a:ea typeface="Roboto Light" panose="02000000000000000000" pitchFamily="2" charset="0"/>
            </a:endParaRPr>
          </a:p>
          <a:p>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Cảnh</a:t>
            </a:r>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báo</a:t>
            </a:r>
            <a:r>
              <a:rPr lang="en-US" sz="1300" dirty="0">
                <a:solidFill>
                  <a:srgbClr val="002E42"/>
                </a:solidFill>
                <a:latin typeface="Roboto Light" panose="02000000000000000000" pitchFamily="2" charset="0"/>
                <a:ea typeface="Roboto Light" panose="02000000000000000000" pitchFamily="2" charset="0"/>
              </a:rPr>
              <a:t>: </a:t>
            </a:r>
            <a:r>
              <a:rPr lang="vi-VN" sz="1300" b="0" i="0" dirty="0">
                <a:solidFill>
                  <a:srgbClr val="002E42"/>
                </a:solidFill>
                <a:effectLst/>
                <a:latin typeface="Roboto Light" panose="02000000000000000000" pitchFamily="2" charset="0"/>
                <a:ea typeface="Roboto Light" panose="02000000000000000000" pitchFamily="2" charset="0"/>
              </a:rPr>
              <a:t>bao gồm cảnh báo qua email, SMS và âm thanh. </a:t>
            </a:r>
            <a:r>
              <a:rPr lang="en-US" sz="1300" dirty="0">
                <a:solidFill>
                  <a:srgbClr val="002E42"/>
                </a:solidFill>
                <a:latin typeface="Roboto Light" panose="02000000000000000000" pitchFamily="2" charset="0"/>
                <a:ea typeface="Roboto Light" panose="02000000000000000000" pitchFamily="2" charset="0"/>
              </a:rPr>
              <a:t>B</a:t>
            </a:r>
            <a:r>
              <a:rPr lang="vi-VN" sz="1300" b="0" i="0" dirty="0">
                <a:solidFill>
                  <a:srgbClr val="002E42"/>
                </a:solidFill>
                <a:effectLst/>
                <a:latin typeface="Roboto Light" panose="02000000000000000000" pitchFamily="2" charset="0"/>
                <a:ea typeface="Roboto Light" panose="02000000000000000000" pitchFamily="2" charset="0"/>
              </a:rPr>
              <a:t>iết tạo một thông báo WinPopup với các chi tiết cảnh báo.</a:t>
            </a:r>
            <a:endParaRPr lang="en-US" sz="1300" dirty="0">
              <a:latin typeface="Roboto Light" panose="02000000000000000000" pitchFamily="2" charset="0"/>
              <a:ea typeface="Roboto Light" panose="02000000000000000000"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392806" y="1734761"/>
            <a:ext cx="4050406" cy="312411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2"/>
          <p:cNvSpPr/>
          <p:nvPr/>
        </p:nvSpPr>
        <p:spPr>
          <a:xfrm>
            <a:off x="4700789" y="1721478"/>
            <a:ext cx="4217831" cy="313785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292382" y="10000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Nagios -prometheus</a:t>
            </a:r>
            <a:endParaRPr dirty="0">
              <a:solidFill>
                <a:srgbClr val="FFFFFF"/>
              </a:solidFill>
            </a:endParaRPr>
          </a:p>
        </p:txBody>
      </p:sp>
      <p:sp>
        <p:nvSpPr>
          <p:cNvPr id="630" name="Google Shape;630;p32"/>
          <p:cNvSpPr/>
          <p:nvPr/>
        </p:nvSpPr>
        <p:spPr>
          <a:xfrm>
            <a:off x="1837233" y="743497"/>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6397452" y="706604"/>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7" name="Google Shape;647;p32"/>
          <p:cNvCxnSpPr/>
          <p:nvPr/>
        </p:nvCxnSpPr>
        <p:spPr>
          <a:xfrm>
            <a:off x="311700" y="62502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90A6DDD9-5249-49D7-B7FB-D464184AAA33}"/>
              </a:ext>
            </a:extLst>
          </p:cNvPr>
          <p:cNvPicPr>
            <a:picLocks noChangeAspect="1"/>
          </p:cNvPicPr>
          <p:nvPr/>
        </p:nvPicPr>
        <p:blipFill>
          <a:blip r:embed="rId3"/>
          <a:stretch>
            <a:fillRect/>
          </a:stretch>
        </p:blipFill>
        <p:spPr>
          <a:xfrm>
            <a:off x="1889554" y="1103457"/>
            <a:ext cx="828658" cy="271800"/>
          </a:xfrm>
          <a:prstGeom prst="rect">
            <a:avLst/>
          </a:prstGeom>
        </p:spPr>
      </p:pic>
      <p:pic>
        <p:nvPicPr>
          <p:cNvPr id="9" name="Picture 8">
            <a:extLst>
              <a:ext uri="{FF2B5EF4-FFF2-40B4-BE49-F238E27FC236}">
                <a16:creationId xmlns:a16="http://schemas.microsoft.com/office/drawing/2014/main" id="{65B8A75A-4B4E-4842-8284-6A3E343DA28D}"/>
              </a:ext>
            </a:extLst>
          </p:cNvPr>
          <p:cNvPicPr>
            <a:picLocks noChangeAspect="1"/>
          </p:cNvPicPr>
          <p:nvPr/>
        </p:nvPicPr>
        <p:blipFill>
          <a:blip r:embed="rId4"/>
          <a:stretch>
            <a:fillRect/>
          </a:stretch>
        </p:blipFill>
        <p:spPr>
          <a:xfrm>
            <a:off x="6397452" y="1069337"/>
            <a:ext cx="933300" cy="224105"/>
          </a:xfrm>
          <a:prstGeom prst="rect">
            <a:avLst/>
          </a:prstGeom>
        </p:spPr>
      </p:pic>
      <p:sp>
        <p:nvSpPr>
          <p:cNvPr id="49" name="TextBox 48">
            <a:extLst>
              <a:ext uri="{FF2B5EF4-FFF2-40B4-BE49-F238E27FC236}">
                <a16:creationId xmlns:a16="http://schemas.microsoft.com/office/drawing/2014/main" id="{55E85391-5F4E-466F-B021-02E3EFD57531}"/>
              </a:ext>
            </a:extLst>
          </p:cNvPr>
          <p:cNvSpPr txBox="1"/>
          <p:nvPr/>
        </p:nvSpPr>
        <p:spPr>
          <a:xfrm>
            <a:off x="4700789" y="1840815"/>
            <a:ext cx="3831465" cy="1292662"/>
          </a:xfrm>
          <a:prstGeom prst="rect">
            <a:avLst/>
          </a:prstGeom>
          <a:noFill/>
        </p:spPr>
        <p:txBody>
          <a:bodyPr wrap="square" rtlCol="0">
            <a:spAutoFit/>
          </a:bodyPr>
          <a:lstStyle/>
          <a:p>
            <a:r>
              <a:rPr lang="en-US" sz="1300" dirty="0" err="1">
                <a:solidFill>
                  <a:srgbClr val="002E42"/>
                </a:solidFill>
                <a:latin typeface="Roboto Light" panose="02000000000000000000" pitchFamily="2" charset="0"/>
                <a:ea typeface="Roboto Light" panose="02000000000000000000" pitchFamily="2" charset="0"/>
              </a:rPr>
              <a:t>Ưu</a:t>
            </a:r>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điểm</a:t>
            </a:r>
            <a:r>
              <a:rPr lang="en-US" sz="1300" dirty="0">
                <a:solidFill>
                  <a:srgbClr val="002E42"/>
                </a:solidFill>
                <a:latin typeface="Roboto Light" panose="02000000000000000000" pitchFamily="2" charset="0"/>
                <a:ea typeface="Roboto Light" panose="02000000000000000000" pitchFamily="2" charset="0"/>
              </a:rPr>
              <a:t>:</a:t>
            </a:r>
            <a:endParaRPr lang="en-US" sz="1300" b="0" i="0" dirty="0">
              <a:solidFill>
                <a:srgbClr val="002E42"/>
              </a:solidFill>
              <a:effectLst/>
              <a:latin typeface="Roboto Light" panose="02000000000000000000" pitchFamily="2" charset="0"/>
              <a:ea typeface="Roboto Light" panose="02000000000000000000" pitchFamily="2" charset="0"/>
            </a:endParaRPr>
          </a:p>
          <a:p>
            <a:r>
              <a:rPr lang="en-US" sz="1300" b="0" i="0" dirty="0">
                <a:solidFill>
                  <a:srgbClr val="002E42"/>
                </a:solidFill>
                <a:effectLst/>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T</a:t>
            </a:r>
            <a:r>
              <a:rPr lang="en-US" sz="1300" b="0" i="0" dirty="0" err="1">
                <a:solidFill>
                  <a:srgbClr val="002E42"/>
                </a:solidFill>
                <a:effectLst/>
                <a:latin typeface="Roboto Light" panose="02000000000000000000" pitchFamily="2" charset="0"/>
                <a:ea typeface="Roboto Light" panose="02000000000000000000" pitchFamily="2" charset="0"/>
              </a:rPr>
              <a:t>ính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chất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tích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hợp</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của</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nó</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với</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hầu</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hết</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mọi</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hệ</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thống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trong</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ngành</a:t>
            </a:r>
            <a:endParaRPr lang="en-US" sz="1300" dirty="0">
              <a:solidFill>
                <a:srgbClr val="002E42"/>
              </a:solidFill>
              <a:latin typeface="Roboto Light" panose="02000000000000000000" pitchFamily="2" charset="0"/>
              <a:ea typeface="Roboto Light" panose="02000000000000000000" pitchFamily="2" charset="0"/>
            </a:endParaRPr>
          </a:p>
          <a:p>
            <a:r>
              <a:rPr lang="en-US" sz="1300" dirty="0">
                <a:solidFill>
                  <a:srgbClr val="002E42"/>
                </a:solidFill>
                <a:latin typeface="Roboto Light" panose="02000000000000000000" pitchFamily="2" charset="0"/>
                <a:ea typeface="Roboto Light" panose="02000000000000000000" pitchFamily="2" charset="0"/>
              </a:rPr>
              <a:t>- </a:t>
            </a:r>
            <a:r>
              <a:rPr lang="en-US" sz="1300" dirty="0" err="1">
                <a:solidFill>
                  <a:srgbClr val="002E42"/>
                </a:solidFill>
                <a:latin typeface="Roboto Light" panose="02000000000000000000" pitchFamily="2" charset="0"/>
                <a:ea typeface="Roboto Light" panose="02000000000000000000" pitchFamily="2" charset="0"/>
              </a:rPr>
              <a:t>T</a:t>
            </a:r>
            <a:r>
              <a:rPr lang="en-US" sz="1300" b="0" i="0" dirty="0" err="1">
                <a:solidFill>
                  <a:srgbClr val="002E42"/>
                </a:solidFill>
                <a:effectLst/>
                <a:latin typeface="Roboto Light" panose="02000000000000000000" pitchFamily="2" charset="0"/>
                <a:ea typeface="Roboto Light" panose="02000000000000000000" pitchFamily="2" charset="0"/>
              </a:rPr>
              <a:t>ính</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dễ</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sử</a:t>
            </a:r>
            <a:r>
              <a:rPr lang="en-US" sz="1300" b="0" i="0" dirty="0">
                <a:solidFill>
                  <a:srgbClr val="002E42"/>
                </a:solidFill>
                <a:effectLst/>
                <a:latin typeface="Roboto Light" panose="02000000000000000000" pitchFamily="2" charset="0"/>
                <a:ea typeface="Roboto Light" panose="02000000000000000000" pitchFamily="2" charset="0"/>
              </a:rPr>
              <a:t> </a:t>
            </a:r>
            <a:r>
              <a:rPr lang="en-US" sz="1300" b="0" i="0" dirty="0" err="1">
                <a:solidFill>
                  <a:srgbClr val="002E42"/>
                </a:solidFill>
                <a:effectLst/>
                <a:latin typeface="Roboto Light" panose="02000000000000000000" pitchFamily="2" charset="0"/>
                <a:ea typeface="Roboto Light" panose="02000000000000000000" pitchFamily="2" charset="0"/>
              </a:rPr>
              <a:t>dụng</a:t>
            </a:r>
            <a:endParaRPr lang="en-US" sz="1300" b="0" i="0" dirty="0">
              <a:solidFill>
                <a:srgbClr val="002E42"/>
              </a:solidFill>
              <a:effectLst/>
              <a:latin typeface="Roboto Light" panose="02000000000000000000" pitchFamily="2" charset="0"/>
              <a:ea typeface="Roboto Light" panose="02000000000000000000" pitchFamily="2" charset="0"/>
            </a:endParaRPr>
          </a:p>
          <a:p>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Có</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nhiều</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dạng</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đồ</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thị</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cho</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việc</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sử</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dụng</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và</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đánh</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giá</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hơn</a:t>
            </a:r>
            <a:endParaRPr lang="en-US" sz="1300" dirty="0">
              <a:latin typeface="Roboto Light" panose="02000000000000000000" pitchFamily="2" charset="0"/>
              <a:ea typeface="Roboto Light" panose="02000000000000000000" pitchFamily="2" charset="0"/>
            </a:endParaRPr>
          </a:p>
        </p:txBody>
      </p:sp>
      <p:sp>
        <p:nvSpPr>
          <p:cNvPr id="21" name="TextBox 20">
            <a:extLst>
              <a:ext uri="{FF2B5EF4-FFF2-40B4-BE49-F238E27FC236}">
                <a16:creationId xmlns:a16="http://schemas.microsoft.com/office/drawing/2014/main" id="{40EA5A69-6D28-42FF-9BE2-161DB5C2916A}"/>
              </a:ext>
            </a:extLst>
          </p:cNvPr>
          <p:cNvSpPr txBox="1"/>
          <p:nvPr/>
        </p:nvSpPr>
        <p:spPr>
          <a:xfrm>
            <a:off x="437882" y="1848118"/>
            <a:ext cx="3895859" cy="892552"/>
          </a:xfrm>
          <a:prstGeom prst="rect">
            <a:avLst/>
          </a:prstGeom>
          <a:noFill/>
        </p:spPr>
        <p:txBody>
          <a:bodyPr wrap="square" rtlCol="0">
            <a:spAutoFit/>
          </a:bodyPr>
          <a:lstStyle/>
          <a:p>
            <a:r>
              <a:rPr lang="en-US" sz="1300" dirty="0" err="1">
                <a:latin typeface="Roboto Light" panose="02000000000000000000" pitchFamily="2" charset="0"/>
                <a:ea typeface="Roboto Light" panose="02000000000000000000" pitchFamily="2" charset="0"/>
              </a:rPr>
              <a:t>Ưu</a:t>
            </a:r>
            <a:r>
              <a:rPr lang="en-US" sz="1300" dirty="0">
                <a:latin typeface="Roboto Light" panose="02000000000000000000" pitchFamily="2" charset="0"/>
                <a:ea typeface="Roboto Light" panose="02000000000000000000" pitchFamily="2" charset="0"/>
              </a:rPr>
              <a:t> </a:t>
            </a:r>
            <a:r>
              <a:rPr lang="en-US" sz="1300" dirty="0" err="1">
                <a:latin typeface="Roboto Light" panose="02000000000000000000" pitchFamily="2" charset="0"/>
                <a:ea typeface="Roboto Light" panose="02000000000000000000" pitchFamily="2" charset="0"/>
              </a:rPr>
              <a:t>điểm</a:t>
            </a:r>
            <a:r>
              <a:rPr lang="en-US" sz="1300" dirty="0">
                <a:latin typeface="Roboto Light" panose="02000000000000000000" pitchFamily="2" charset="0"/>
                <a:ea typeface="Roboto Light" panose="02000000000000000000" pitchFamily="2" charset="0"/>
              </a:rPr>
              <a:t>:</a:t>
            </a:r>
          </a:p>
          <a:p>
            <a:r>
              <a:rPr lang="en-US" sz="1300" dirty="0">
                <a:latin typeface="Roboto Light" panose="02000000000000000000" pitchFamily="2" charset="0"/>
                <a:ea typeface="Roboto Light" panose="02000000000000000000" pitchFamily="2" charset="0"/>
              </a:rPr>
              <a:t>- </a:t>
            </a:r>
            <a:r>
              <a:rPr lang="vi-VN" sz="1300" b="0" i="0" dirty="0">
                <a:solidFill>
                  <a:srgbClr val="002E42"/>
                </a:solidFill>
                <a:effectLst/>
                <a:latin typeface="Roboto Light" panose="02000000000000000000" pitchFamily="2" charset="0"/>
                <a:ea typeface="Roboto Light" panose="02000000000000000000" pitchFamily="2" charset="0"/>
              </a:rPr>
              <a:t>Nagios rất dễ bảo trì và có khả năng tùy biến cao, làm cho nó phù hợp linh hoạt cho nhiều loại ứng dụng và cơ sở hạ tầng mạng.</a:t>
            </a:r>
            <a:endParaRPr lang="en-US" sz="13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35501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969825" y="1308890"/>
            <a:ext cx="3875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Khái Niệm Nagios</a:t>
            </a:r>
            <a:endParaRPr sz="3000" dirty="0"/>
          </a:p>
        </p:txBody>
      </p:sp>
      <p:sp>
        <p:nvSpPr>
          <p:cNvPr id="263" name="Google Shape;263;p24"/>
          <p:cNvSpPr txBox="1">
            <a:spLocks noGrp="1"/>
          </p:cNvSpPr>
          <p:nvPr>
            <p:ph type="subTitle" idx="1"/>
          </p:nvPr>
        </p:nvSpPr>
        <p:spPr>
          <a:xfrm>
            <a:off x="4969825" y="2504338"/>
            <a:ext cx="3457500" cy="1420500"/>
          </a:xfrm>
          <a:prstGeom prst="rect">
            <a:avLst/>
          </a:prstGeom>
        </p:spPr>
        <p:txBody>
          <a:bodyPr spcFirstLastPara="1" wrap="square" lIns="91425" tIns="91425" rIns="91425" bIns="91425" anchor="t" anchorCtr="0">
            <a:noAutofit/>
          </a:bodyPr>
          <a:lstStyle/>
          <a:p>
            <a:pPr marL="0" lvl="0" indent="0"/>
            <a:r>
              <a:rPr lang="vi-VN" sz="1200" b="1" dirty="0"/>
              <a:t>Nagios</a:t>
            </a:r>
            <a:r>
              <a:rPr lang="vi-VN" sz="1200" dirty="0"/>
              <a:t> là một hệ thống giám sát hạ tầng mạng và dịch vụ mạng vô cùng mạnh mẽ cho phép các doanh nghiệp, công ty xác định và giải quyết các vấn đề về </a:t>
            </a:r>
            <a:r>
              <a:rPr lang="vi-VN" sz="1200" i="1" dirty="0"/>
              <a:t>cơ sở hạ tầng Công Nghệ Thông Tin</a:t>
            </a:r>
            <a:r>
              <a:rPr lang="vi-VN" sz="1200" dirty="0"/>
              <a:t> trước khi chúng làm ảnh hưởng đến các hoạt động kinh doanh, vận hành nội bộ của công ty.</a:t>
            </a:r>
          </a:p>
        </p:txBody>
      </p:sp>
      <p:cxnSp>
        <p:nvCxnSpPr>
          <p:cNvPr id="264" name="Google Shape;264;p24"/>
          <p:cNvCxnSpPr/>
          <p:nvPr/>
        </p:nvCxnSpPr>
        <p:spPr>
          <a:xfrm>
            <a:off x="4969825" y="20863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Nagios</a:t>
            </a:r>
            <a:endParaRPr dirty="0">
              <a:solidFill>
                <a:srgbClr val="48FFD5"/>
              </a:solidFill>
              <a:latin typeface="Impact"/>
              <a:ea typeface="Impact"/>
              <a:cs typeface="Impact"/>
              <a:sym typeface="Impact"/>
            </a:endParaRPr>
          </a:p>
        </p:txBody>
      </p:sp>
      <p:sp>
        <p:nvSpPr>
          <p:cNvPr id="11"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01</a:t>
            </a:r>
            <a:endParaRPr sz="2800" dirty="0">
              <a:solidFill>
                <a:schemeClr val="tx1"/>
              </a:solidFill>
              <a:latin typeface="Roboto Black" panose="020B0604020202020204" charset="0"/>
              <a:ea typeface="Roboto Black"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500"/>
                                        <p:tgtEl>
                                          <p:spTgt spid="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Tổng quan về Nagios</a:t>
            </a:r>
            <a:endParaRPr dirty="0"/>
          </a:p>
        </p:txBody>
      </p:sp>
      <p:sp>
        <p:nvSpPr>
          <p:cNvPr id="279" name="Google Shape;279;p25"/>
          <p:cNvSpPr txBox="1">
            <a:spLocks noGrp="1"/>
          </p:cNvSpPr>
          <p:nvPr>
            <p:ph type="ctrTitle"/>
          </p:nvPr>
        </p:nvSpPr>
        <p:spPr>
          <a:xfrm>
            <a:off x="755999" y="3119653"/>
            <a:ext cx="2046631" cy="3510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Chức năng</a:t>
            </a:r>
            <a:endParaRPr sz="1600" dirty="0"/>
          </a:p>
        </p:txBody>
      </p:sp>
      <p:sp>
        <p:nvSpPr>
          <p:cNvPr id="280" name="Google Shape;280;p25"/>
          <p:cNvSpPr txBox="1">
            <a:spLocks noGrp="1"/>
          </p:cNvSpPr>
          <p:nvPr>
            <p:ph type="ctrTitle" idx="4"/>
          </p:nvPr>
        </p:nvSpPr>
        <p:spPr>
          <a:xfrm>
            <a:off x="6218956" y="3069521"/>
            <a:ext cx="2320243" cy="463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Kiến trúc</a:t>
            </a:r>
            <a:endParaRPr sz="1600" dirty="0"/>
          </a:p>
        </p:txBody>
      </p:sp>
      <p:sp>
        <p:nvSpPr>
          <p:cNvPr id="281" name="Google Shape;281;p25"/>
          <p:cNvSpPr txBox="1">
            <a:spLocks noGrp="1"/>
          </p:cNvSpPr>
          <p:nvPr>
            <p:ph type="ctrTitle" idx="5"/>
          </p:nvPr>
        </p:nvSpPr>
        <p:spPr>
          <a:xfrm>
            <a:off x="3527356" y="3189600"/>
            <a:ext cx="2089275" cy="281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Đặc điểm</a:t>
            </a:r>
            <a:endParaRPr sz="1600" dirty="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8614"/>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486010" y="1538384"/>
              <a:ext cx="1598500" cy="1556027"/>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9" name="Google Shape;1012;p37"/>
          <p:cNvGrpSpPr/>
          <p:nvPr/>
        </p:nvGrpSpPr>
        <p:grpSpPr>
          <a:xfrm>
            <a:off x="1613845" y="2261530"/>
            <a:ext cx="318772" cy="371355"/>
            <a:chOff x="2905736" y="2888729"/>
            <a:chExt cx="235606" cy="294716"/>
          </a:xfrm>
        </p:grpSpPr>
        <p:sp>
          <p:nvSpPr>
            <p:cNvPr id="20"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98377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4" y="2603538"/>
            <a:ext cx="298377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98377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452993" y="600557"/>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C</a:t>
            </a:r>
            <a:r>
              <a:rPr lang="es" dirty="0">
                <a:solidFill>
                  <a:srgbClr val="FFFFFF"/>
                </a:solidFill>
              </a:rPr>
              <a:t>hức năng</a:t>
            </a:r>
            <a:endParaRPr dirty="0">
              <a:solidFill>
                <a:srgbClr val="FFFFFF"/>
              </a:solidFill>
            </a:endParaRPr>
          </a:p>
        </p:txBody>
      </p:sp>
      <p:sp>
        <p:nvSpPr>
          <p:cNvPr id="404" name="Google Shape;404;p28"/>
          <p:cNvSpPr txBox="1">
            <a:spLocks noGrp="1"/>
          </p:cNvSpPr>
          <p:nvPr>
            <p:ph type="ctrTitle"/>
          </p:nvPr>
        </p:nvSpPr>
        <p:spPr>
          <a:xfrm>
            <a:off x="1357113" y="1950854"/>
            <a:ext cx="2665407" cy="3819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50" dirty="0">
                <a:solidFill>
                  <a:schemeClr val="dk1"/>
                </a:solidFill>
              </a:rPr>
              <a:t>Giám sát trạng thái hoạt động của các dịch vụ mạng</a:t>
            </a:r>
            <a:endParaRPr sz="1050" dirty="0">
              <a:solidFill>
                <a:schemeClr val="dk1"/>
              </a:solidFill>
            </a:endParaRPr>
          </a:p>
        </p:txBody>
      </p:sp>
      <p:sp>
        <p:nvSpPr>
          <p:cNvPr id="405" name="Google Shape;405;p28"/>
          <p:cNvSpPr txBox="1">
            <a:spLocks noGrp="1"/>
          </p:cNvSpPr>
          <p:nvPr>
            <p:ph type="ctrTitle" idx="2"/>
          </p:nvPr>
        </p:nvSpPr>
        <p:spPr>
          <a:xfrm>
            <a:off x="1333519" y="3363385"/>
            <a:ext cx="2784880" cy="3818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50" dirty="0">
                <a:solidFill>
                  <a:schemeClr val="dk1"/>
                </a:solidFill>
              </a:rPr>
              <a:t>Giám sát các thông số an toàn thiết bị phần cứng trên host</a:t>
            </a:r>
            <a:endParaRPr sz="1050" dirty="0">
              <a:solidFill>
                <a:schemeClr val="dk1"/>
              </a:solidFill>
            </a:endParaRPr>
          </a:p>
        </p:txBody>
      </p:sp>
      <p:sp>
        <p:nvSpPr>
          <p:cNvPr id="406" name="Google Shape;406;p28"/>
          <p:cNvSpPr txBox="1">
            <a:spLocks noGrp="1"/>
          </p:cNvSpPr>
          <p:nvPr>
            <p:ph type="ctrTitle" idx="3"/>
          </p:nvPr>
        </p:nvSpPr>
        <p:spPr>
          <a:xfrm>
            <a:off x="1333519" y="2462160"/>
            <a:ext cx="2923375" cy="594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50" dirty="0">
                <a:solidFill>
                  <a:schemeClr val="dk1"/>
                </a:solidFill>
              </a:rPr>
              <a:t>Giám sát các tài nguyên các máy phục vụ và các thiết bị đầu cuối</a:t>
            </a:r>
            <a:endParaRPr sz="1050"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sp>
        <p:nvSpPr>
          <p:cNvPr id="45" name="Google Shape;446;p29"/>
          <p:cNvSpPr/>
          <p:nvPr/>
        </p:nvSpPr>
        <p:spPr>
          <a:xfrm rot="10800000">
            <a:off x="5011200" y="1902938"/>
            <a:ext cx="282635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47;p29"/>
          <p:cNvSpPr/>
          <p:nvPr/>
        </p:nvSpPr>
        <p:spPr>
          <a:xfrm rot="10800000">
            <a:off x="5011200" y="2606325"/>
            <a:ext cx="282635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8;p29"/>
          <p:cNvSpPr/>
          <p:nvPr/>
        </p:nvSpPr>
        <p:spPr>
          <a:xfrm rot="10800000">
            <a:off x="5011200" y="3309688"/>
            <a:ext cx="282635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52"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455;p29"/>
          <p:cNvGrpSpPr/>
          <p:nvPr/>
        </p:nvGrpSpPr>
        <p:grpSpPr>
          <a:xfrm>
            <a:off x="7983117" y="3343406"/>
            <a:ext cx="265543" cy="269920"/>
            <a:chOff x="4151375" y="238125"/>
            <a:chExt cx="2141475" cy="2176775"/>
          </a:xfrm>
        </p:grpSpPr>
        <p:sp>
          <p:nvSpPr>
            <p:cNvPr id="54"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5414400" y="1963302"/>
            <a:ext cx="2489539" cy="253916"/>
          </a:xfrm>
          <a:prstGeom prst="rect">
            <a:avLst/>
          </a:prstGeom>
          <a:noFill/>
        </p:spPr>
        <p:txBody>
          <a:bodyPr wrap="square" rtlCol="0">
            <a:spAutoFit/>
          </a:bodyPr>
          <a:lstStyle/>
          <a:p>
            <a:r>
              <a:rPr lang="en-US" sz="1050" dirty="0" err="1">
                <a:latin typeface="Roboto Black" panose="020B0604020202020204" charset="0"/>
                <a:ea typeface="Roboto Black" panose="020B0604020202020204" charset="0"/>
              </a:rPr>
              <a:t>Giám</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sát</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các</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thiết</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bị</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mạng</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có</a:t>
            </a:r>
            <a:r>
              <a:rPr lang="en-US" sz="1050" dirty="0">
                <a:latin typeface="Roboto Black" panose="020B0604020202020204" charset="0"/>
                <a:ea typeface="Roboto Black" panose="020B0604020202020204" charset="0"/>
              </a:rPr>
              <a:t> IP</a:t>
            </a:r>
          </a:p>
        </p:txBody>
      </p:sp>
      <p:sp>
        <p:nvSpPr>
          <p:cNvPr id="5" name="TextBox 4"/>
          <p:cNvSpPr txBox="1"/>
          <p:nvPr/>
        </p:nvSpPr>
        <p:spPr>
          <a:xfrm>
            <a:off x="5147188" y="2587834"/>
            <a:ext cx="2763139" cy="400110"/>
          </a:xfrm>
          <a:prstGeom prst="rect">
            <a:avLst/>
          </a:prstGeom>
          <a:noFill/>
        </p:spPr>
        <p:txBody>
          <a:bodyPr wrap="square" rtlCol="0">
            <a:spAutoFit/>
          </a:bodyPr>
          <a:lstStyle/>
          <a:p>
            <a:r>
              <a:rPr lang="en-US" sz="1000" dirty="0" err="1">
                <a:latin typeface="Roboto Black" panose="020B0604020202020204" charset="0"/>
                <a:ea typeface="Roboto Black" panose="020B0604020202020204" charset="0"/>
              </a:rPr>
              <a:t>Cảnh</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báo</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cho</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người</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quản</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trị</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bằng</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nhiều</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hình</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thức</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nếu</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như</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có</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thiết</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bị</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gặp</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trục</a:t>
            </a:r>
            <a:r>
              <a:rPr lang="en-US" sz="1000" dirty="0">
                <a:latin typeface="Roboto Black" panose="020B0604020202020204" charset="0"/>
                <a:ea typeface="Roboto Black" panose="020B0604020202020204" charset="0"/>
              </a:rPr>
              <a:t> </a:t>
            </a:r>
            <a:r>
              <a:rPr lang="en-US" sz="1000" dirty="0" err="1">
                <a:latin typeface="Roboto Black" panose="020B0604020202020204" charset="0"/>
                <a:ea typeface="Roboto Black" panose="020B0604020202020204" charset="0"/>
              </a:rPr>
              <a:t>trặc</a:t>
            </a:r>
            <a:endParaRPr lang="en-US" sz="1000" dirty="0">
              <a:latin typeface="Roboto Black" panose="020B0604020202020204" charset="0"/>
              <a:ea typeface="Roboto Black" panose="020B0604020202020204" charset="0"/>
            </a:endParaRPr>
          </a:p>
        </p:txBody>
      </p:sp>
      <p:sp>
        <p:nvSpPr>
          <p:cNvPr id="6" name="TextBox 5"/>
          <p:cNvSpPr txBox="1"/>
          <p:nvPr/>
        </p:nvSpPr>
        <p:spPr>
          <a:xfrm>
            <a:off x="5107600" y="3291840"/>
            <a:ext cx="2842317" cy="415498"/>
          </a:xfrm>
          <a:prstGeom prst="rect">
            <a:avLst/>
          </a:prstGeom>
          <a:noFill/>
        </p:spPr>
        <p:txBody>
          <a:bodyPr wrap="square" rtlCol="0">
            <a:spAutoFit/>
          </a:bodyPr>
          <a:lstStyle/>
          <a:p>
            <a:r>
              <a:rPr lang="en-US" sz="1050" dirty="0" err="1">
                <a:latin typeface="Roboto Black" panose="020B0604020202020204" charset="0"/>
                <a:ea typeface="Roboto Black" panose="020B0604020202020204" charset="0"/>
              </a:rPr>
              <a:t>Tổng</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hợp</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lưu</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giữ</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và</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báo</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cáo</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định</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kì</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về</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tình</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trạng</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hoạt</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động</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của</a:t>
            </a:r>
            <a:r>
              <a:rPr lang="en-US" sz="1050" dirty="0">
                <a:latin typeface="Roboto Black" panose="020B0604020202020204" charset="0"/>
                <a:ea typeface="Roboto Black" panose="020B0604020202020204" charset="0"/>
              </a:rPr>
              <a:t> </a:t>
            </a:r>
            <a:r>
              <a:rPr lang="en-US" sz="1050" dirty="0" err="1">
                <a:latin typeface="Roboto Black" panose="020B0604020202020204" charset="0"/>
                <a:ea typeface="Roboto Black" panose="020B0604020202020204" charset="0"/>
              </a:rPr>
              <a:t>mạng</a:t>
            </a:r>
            <a:endParaRPr lang="en-US" sz="1050" dirty="0">
              <a:latin typeface="Roboto Black" panose="020B0604020202020204" charset="0"/>
              <a:ea typeface="Roboto Black"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500"/>
                                        <p:tgtEl>
                                          <p:spTgt spid="4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4"/>
                                        </p:tgtEl>
                                        <p:attrNameLst>
                                          <p:attrName>style.visibility</p:attrName>
                                        </p:attrNameLst>
                                      </p:cBhvr>
                                      <p:to>
                                        <p:strVal val="visible"/>
                                      </p:to>
                                    </p:set>
                                    <p:animEffect transition="in" filter="fade">
                                      <p:cBhvr>
                                        <p:cTn id="10" dur="500"/>
                                        <p:tgtEl>
                                          <p:spTgt spid="4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8"/>
                                        </p:tgtEl>
                                        <p:attrNameLst>
                                          <p:attrName>style.visibility</p:attrName>
                                        </p:attrNameLst>
                                      </p:cBhvr>
                                      <p:to>
                                        <p:strVal val="visible"/>
                                      </p:to>
                                    </p:set>
                                    <p:animEffect transition="in" filter="fade">
                                      <p:cBhvr>
                                        <p:cTn id="13" dur="500"/>
                                        <p:tgtEl>
                                          <p:spTgt spid="4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
                                        </p:tgtEl>
                                        <p:attrNameLst>
                                          <p:attrName>style.visibility</p:attrName>
                                        </p:attrNameLst>
                                      </p:cBhvr>
                                      <p:to>
                                        <p:strVal val="visible"/>
                                      </p:to>
                                    </p:set>
                                    <p:animEffect transition="in" filter="fade">
                                      <p:cBhvr>
                                        <p:cTn id="16" dur="500"/>
                                        <p:tgtEl>
                                          <p:spTgt spid="4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1"/>
                                        </p:tgtEl>
                                        <p:attrNameLst>
                                          <p:attrName>style.visibility</p:attrName>
                                        </p:attrNameLst>
                                      </p:cBhvr>
                                      <p:to>
                                        <p:strVal val="visible"/>
                                      </p:to>
                                    </p:set>
                                    <p:animEffect transition="in" filter="fade">
                                      <p:cBhvr>
                                        <p:cTn id="21" dur="500"/>
                                        <p:tgtEl>
                                          <p:spTgt spid="4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6"/>
                                        </p:tgtEl>
                                        <p:attrNameLst>
                                          <p:attrName>style.visibility</p:attrName>
                                        </p:attrNameLst>
                                      </p:cBhvr>
                                      <p:to>
                                        <p:strVal val="visible"/>
                                      </p:to>
                                    </p:set>
                                    <p:animEffect transition="in" filter="fade">
                                      <p:cBhvr>
                                        <p:cTn id="26" dur="500"/>
                                        <p:tgtEl>
                                          <p:spTgt spid="40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
                                        </p:tgtEl>
                                        <p:attrNameLst>
                                          <p:attrName>style.visibility</p:attrName>
                                        </p:attrNameLst>
                                      </p:cBhvr>
                                      <p:to>
                                        <p:strVal val="visible"/>
                                      </p:to>
                                    </p:set>
                                    <p:animEffect transition="in" filter="fade">
                                      <p:cBhvr>
                                        <p:cTn id="29" dur="500"/>
                                        <p:tgtEl>
                                          <p:spTgt spid="409"/>
                                        </p:tgtEl>
                                      </p:cBhvr>
                                    </p:animEffect>
                                  </p:childTnLst>
                                </p:cTn>
                              </p:par>
                              <p:par>
                                <p:cTn id="30" presetID="10" presetClass="entr" presetSubtype="0" fill="hold" nodeType="withEffect">
                                  <p:stCondLst>
                                    <p:cond delay="0"/>
                                  </p:stCondLst>
                                  <p:childTnLst>
                                    <p:set>
                                      <p:cBhvr>
                                        <p:cTn id="31" dur="1" fill="hold">
                                          <p:stCondLst>
                                            <p:cond delay="0"/>
                                          </p:stCondLst>
                                        </p:cTn>
                                        <p:tgtEl>
                                          <p:spTgt spid="412"/>
                                        </p:tgtEl>
                                        <p:attrNameLst>
                                          <p:attrName>style.visibility</p:attrName>
                                        </p:attrNameLst>
                                      </p:cBhvr>
                                      <p:to>
                                        <p:strVal val="visible"/>
                                      </p:to>
                                    </p:set>
                                    <p:animEffect transition="in" filter="fade">
                                      <p:cBhvr>
                                        <p:cTn id="32" dur="500"/>
                                        <p:tgtEl>
                                          <p:spTgt spid="4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0"/>
                                        </p:tgtEl>
                                        <p:attrNameLst>
                                          <p:attrName>style.visibility</p:attrName>
                                        </p:attrNameLst>
                                      </p:cBhvr>
                                      <p:to>
                                        <p:strVal val="visible"/>
                                      </p:to>
                                    </p:set>
                                    <p:animEffect transition="in" filter="fade">
                                      <p:cBhvr>
                                        <p:cTn id="37" dur="500"/>
                                        <p:tgtEl>
                                          <p:spTgt spid="40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5"/>
                                        </p:tgtEl>
                                        <p:attrNameLst>
                                          <p:attrName>style.visibility</p:attrName>
                                        </p:attrNameLst>
                                      </p:cBhvr>
                                      <p:to>
                                        <p:strVal val="visible"/>
                                      </p:to>
                                    </p:set>
                                    <p:animEffect transition="in" filter="fade">
                                      <p:cBhvr>
                                        <p:cTn id="40" dur="500"/>
                                        <p:tgtEl>
                                          <p:spTgt spid="40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1"/>
                                        </p:tgtEl>
                                        <p:attrNameLst>
                                          <p:attrName>style.visibility</p:attrName>
                                        </p:attrNameLst>
                                      </p:cBhvr>
                                      <p:to>
                                        <p:strVal val="visible"/>
                                      </p:to>
                                    </p:set>
                                    <p:animEffect transition="in" filter="fade">
                                      <p:cBhvr>
                                        <p:cTn id="43" dur="500"/>
                                        <p:tgtEl>
                                          <p:spTgt spid="411"/>
                                        </p:tgtEl>
                                      </p:cBhvr>
                                    </p:animEffect>
                                  </p:childTnLst>
                                </p:cTn>
                              </p:par>
                              <p:par>
                                <p:cTn id="44" presetID="10" presetClass="entr" presetSubtype="0" fill="hold" nodeType="withEffect">
                                  <p:stCondLst>
                                    <p:cond delay="0"/>
                                  </p:stCondLst>
                                  <p:childTnLst>
                                    <p:set>
                                      <p:cBhvr>
                                        <p:cTn id="45" dur="1" fill="hold">
                                          <p:stCondLst>
                                            <p:cond delay="0"/>
                                          </p:stCondLst>
                                        </p:cTn>
                                        <p:tgtEl>
                                          <p:spTgt spid="416"/>
                                        </p:tgtEl>
                                        <p:attrNameLst>
                                          <p:attrName>style.visibility</p:attrName>
                                        </p:attrNameLst>
                                      </p:cBhvr>
                                      <p:to>
                                        <p:strVal val="visible"/>
                                      </p:to>
                                    </p:set>
                                    <p:animEffect transition="in" filter="fade">
                                      <p:cBhvr>
                                        <p:cTn id="46" dur="500"/>
                                        <p:tgtEl>
                                          <p:spTgt spid="4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animBg="1"/>
      <p:bldP spid="401" grpId="0" animBg="1"/>
      <p:bldP spid="402" grpId="0" animBg="1"/>
      <p:bldP spid="404" grpId="0"/>
      <p:bldP spid="405" grpId="0"/>
      <p:bldP spid="406" grpId="0"/>
      <p:bldP spid="408" grpId="0" animBg="1"/>
      <p:bldP spid="409" grpId="0" animBg="1"/>
      <p:bldP spid="410" grpId="0" animBg="1"/>
      <p:bldP spid="411" grpId="0" animBg="1"/>
      <p:bldP spid="45" grpId="0" animBg="1"/>
      <p:bldP spid="46" grpId="0" animBg="1"/>
      <p:bldP spid="47" grpId="0" animBg="1"/>
      <p:bldP spid="48" grpId="0" animBg="1"/>
      <p:bldP spid="49" grpId="0" animBg="1"/>
      <p:bldP spid="50" grpId="0" animBg="1"/>
      <p:bldP spid="51" grpId="0" animBg="1"/>
      <p:bldP spid="52" grpId="0" animBg="1"/>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1528424" y="688358"/>
            <a:ext cx="1978017" cy="5530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Đặc điểm</a:t>
            </a:r>
            <a:endParaRPr dirty="0"/>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814636" y="2428236"/>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753946" y="1602941"/>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153416" y="2342127"/>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096838" y="3437219"/>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727781" y="633257"/>
            <a:ext cx="2319593" cy="903640"/>
          </a:xfrm>
          <a:prstGeom prst="rect">
            <a:avLst/>
          </a:prstGeom>
        </p:spPr>
        <p:txBody>
          <a:bodyPr spcFirstLastPara="1" wrap="square" lIns="91425" tIns="91425" rIns="91425" bIns="91425" anchor="t" anchorCtr="0">
            <a:noAutofit/>
          </a:bodyPr>
          <a:lstStyle/>
          <a:p>
            <a:pPr marL="0" lvl="0" indent="0" algn="ctr">
              <a:spcAft>
                <a:spcPts val="1600"/>
              </a:spcAft>
              <a:buNone/>
            </a:pPr>
            <a:r>
              <a:rPr lang="vi-VN" sz="850" dirty="0"/>
              <a:t>Thiết kế plugin đơn giản cho phép người dùng có thể tự định nghĩa và phát triển các plugin kiểm tra các dịch vụ theo nhu cầu riêng bằng các công cụ lập trình như shell scripts, C/C++, Perl, Ruby, Python, PHP, C#.</a:t>
            </a:r>
            <a:endParaRPr sz="850" dirty="0">
              <a:solidFill>
                <a:srgbClr val="FFFFFF"/>
              </a:solidFill>
            </a:endParaRPr>
          </a:p>
        </p:txBody>
      </p:sp>
      <p:sp>
        <p:nvSpPr>
          <p:cNvPr id="991" name="Google Shape;991;p36"/>
          <p:cNvSpPr txBox="1">
            <a:spLocks noGrp="1"/>
          </p:cNvSpPr>
          <p:nvPr>
            <p:ph type="subTitle" idx="4294967295"/>
          </p:nvPr>
        </p:nvSpPr>
        <p:spPr>
          <a:xfrm>
            <a:off x="318607" y="1581179"/>
            <a:ext cx="2065563" cy="956326"/>
          </a:xfrm>
          <a:prstGeom prst="rect">
            <a:avLst/>
          </a:prstGeom>
        </p:spPr>
        <p:txBody>
          <a:bodyPr spcFirstLastPara="1" wrap="square" lIns="91425" tIns="91425" rIns="91425" bIns="91425" anchor="t" anchorCtr="0">
            <a:noAutofit/>
          </a:bodyPr>
          <a:lstStyle/>
          <a:p>
            <a:pPr marL="0" lvl="0" indent="0" algn="ctr">
              <a:spcAft>
                <a:spcPts val="1600"/>
              </a:spcAft>
              <a:buNone/>
            </a:pPr>
            <a:r>
              <a:rPr lang="vi-VN" sz="800" dirty="0"/>
              <a:t>Các hoạt động kiểm tra được thực hiện bởi các plugin cho máy phục vụ Nagios và các mô đun client trên các thiết bị của người dùng cuối, Nagios chỉ định kỳ nhận các thông tin </a:t>
            </a:r>
            <a:r>
              <a:rPr lang="vi-VN" sz="850" dirty="0"/>
              <a:t>t</a:t>
            </a:r>
            <a:r>
              <a:rPr lang="vi-VN" sz="800" dirty="0"/>
              <a:t>ừ các plugin và xử lý những thông tin đó</a:t>
            </a:r>
            <a:endParaRPr sz="800" dirty="0">
              <a:solidFill>
                <a:srgbClr val="FFFFFF"/>
              </a:solidFill>
            </a:endParaRPr>
          </a:p>
        </p:txBody>
      </p:sp>
      <p:sp>
        <p:nvSpPr>
          <p:cNvPr id="993" name="Google Shape;993;p36"/>
          <p:cNvSpPr txBox="1">
            <a:spLocks noGrp="1"/>
          </p:cNvSpPr>
          <p:nvPr>
            <p:ph type="subTitle" idx="4294967295"/>
          </p:nvPr>
        </p:nvSpPr>
        <p:spPr>
          <a:xfrm>
            <a:off x="6462895" y="3734651"/>
            <a:ext cx="1424682" cy="704477"/>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850" dirty="0" err="1"/>
              <a:t>Có</a:t>
            </a:r>
            <a:r>
              <a:rPr lang="en-US" sz="850" dirty="0"/>
              <a:t> </a:t>
            </a:r>
            <a:r>
              <a:rPr lang="en-US" sz="850" dirty="0" err="1"/>
              <a:t>khả</a:t>
            </a:r>
            <a:r>
              <a:rPr lang="en-US" sz="850" dirty="0"/>
              <a:t> </a:t>
            </a:r>
            <a:r>
              <a:rPr lang="en-US" sz="850" dirty="0" err="1"/>
              <a:t>năng</a:t>
            </a:r>
            <a:r>
              <a:rPr lang="en-US" sz="850" dirty="0"/>
              <a:t> </a:t>
            </a:r>
            <a:r>
              <a:rPr lang="en-US" sz="850" dirty="0" err="1"/>
              <a:t>kiểm</a:t>
            </a:r>
            <a:r>
              <a:rPr lang="en-US" sz="850" dirty="0"/>
              <a:t> </a:t>
            </a:r>
            <a:r>
              <a:rPr lang="en-US" sz="850" dirty="0" err="1"/>
              <a:t>tra</a:t>
            </a:r>
            <a:r>
              <a:rPr lang="en-US" sz="850" dirty="0"/>
              <a:t> song </a:t>
            </a:r>
            <a:r>
              <a:rPr lang="en-US" sz="850" dirty="0" err="1"/>
              <a:t>song</a:t>
            </a:r>
            <a:r>
              <a:rPr lang="en-US" sz="850" dirty="0"/>
              <a:t> </a:t>
            </a:r>
            <a:r>
              <a:rPr lang="en-US" sz="850" dirty="0" err="1"/>
              <a:t>trạng</a:t>
            </a:r>
            <a:r>
              <a:rPr lang="en-US" sz="850" dirty="0"/>
              <a:t> </a:t>
            </a:r>
            <a:r>
              <a:rPr lang="en-US" sz="850" dirty="0" err="1"/>
              <a:t>thái</a:t>
            </a:r>
            <a:r>
              <a:rPr lang="en-US" sz="850" dirty="0"/>
              <a:t> </a:t>
            </a:r>
            <a:r>
              <a:rPr lang="en-US" sz="850" dirty="0" err="1"/>
              <a:t>hoạt</a:t>
            </a:r>
            <a:r>
              <a:rPr lang="en-US" sz="850" dirty="0"/>
              <a:t> </a:t>
            </a:r>
            <a:r>
              <a:rPr lang="en-US" sz="850" dirty="0" err="1"/>
              <a:t>động</a:t>
            </a:r>
            <a:r>
              <a:rPr lang="en-US" sz="850" dirty="0"/>
              <a:t> </a:t>
            </a:r>
            <a:r>
              <a:rPr lang="en-US" sz="850" dirty="0" err="1"/>
              <a:t>của</a:t>
            </a:r>
            <a:r>
              <a:rPr lang="en-US" sz="850" dirty="0"/>
              <a:t> </a:t>
            </a:r>
            <a:r>
              <a:rPr lang="en-US" sz="850" dirty="0" err="1"/>
              <a:t>các</a:t>
            </a:r>
            <a:r>
              <a:rPr lang="en-US" sz="850" dirty="0"/>
              <a:t> </a:t>
            </a:r>
            <a:r>
              <a:rPr lang="en-US" sz="850" dirty="0" err="1"/>
              <a:t>dịch</a:t>
            </a:r>
            <a:r>
              <a:rPr lang="en-US" sz="850" dirty="0"/>
              <a:t> </a:t>
            </a:r>
            <a:r>
              <a:rPr lang="en-US" sz="850" dirty="0" err="1"/>
              <a:t>vụ</a:t>
            </a:r>
            <a:endParaRPr sz="850" dirty="0">
              <a:solidFill>
                <a:srgbClr val="FFFFFF"/>
              </a:solidFill>
            </a:endParaRPr>
          </a:p>
        </p:txBody>
      </p:sp>
      <p:cxnSp>
        <p:nvCxnSpPr>
          <p:cNvPr id="995" name="Google Shape;995;p36"/>
          <p:cNvCxnSpPr/>
          <p:nvPr/>
        </p:nvCxnSpPr>
        <p:spPr>
          <a:xfrm rot="10800000" flipV="1">
            <a:off x="918201" y="3393772"/>
            <a:ext cx="1992000" cy="496031"/>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71451" y="1106298"/>
            <a:ext cx="840900" cy="824700"/>
          </a:xfrm>
          <a:prstGeom prst="bentConnector3">
            <a:avLst>
              <a:gd name="adj1" fmla="val 47348"/>
            </a:avLst>
          </a:prstGeom>
          <a:noFill/>
          <a:ln w="28575" cap="flat" cmpd="sng">
            <a:solidFill>
              <a:srgbClr val="FFFFFF"/>
            </a:solidFill>
            <a:prstDash val="solid"/>
            <a:round/>
            <a:headEnd type="oval" w="med" len="med"/>
            <a:tailEnd type="oval" w="med" len="med"/>
          </a:ln>
        </p:spPr>
      </p:cxnSp>
      <p:cxnSp>
        <p:nvCxnSpPr>
          <p:cNvPr id="997" name="Google Shape;997;p36"/>
          <p:cNvCxnSpPr/>
          <p:nvPr/>
        </p:nvCxnSpPr>
        <p:spPr>
          <a:xfrm>
            <a:off x="5519115" y="3922683"/>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250"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52"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cxnSp>
        <p:nvCxnSpPr>
          <p:cNvPr id="253" name="Google Shape;995;p36"/>
          <p:cNvCxnSpPr/>
          <p:nvPr/>
        </p:nvCxnSpPr>
        <p:spPr>
          <a:xfrm flipH="1">
            <a:off x="1352852" y="2310586"/>
            <a:ext cx="1992000" cy="276000"/>
          </a:xfrm>
          <a:prstGeom prst="bentConnector4">
            <a:avLst>
              <a:gd name="adj1" fmla="val 33982"/>
              <a:gd name="adj2" fmla="val 172809"/>
            </a:avLst>
          </a:prstGeom>
          <a:noFill/>
          <a:ln w="28575" cap="flat" cmpd="sng">
            <a:solidFill>
              <a:srgbClr val="FFFFFF"/>
            </a:solidFill>
            <a:prstDash val="solid"/>
            <a:round/>
            <a:headEnd type="oval" w="med" len="med"/>
            <a:tailEnd type="oval" w="med" len="med"/>
          </a:ln>
        </p:spPr>
      </p:cxnSp>
      <p:cxnSp>
        <p:nvCxnSpPr>
          <p:cNvPr id="8" name="Straight Connector 7"/>
          <p:cNvCxnSpPr/>
          <p:nvPr/>
        </p:nvCxnSpPr>
        <p:spPr>
          <a:xfrm>
            <a:off x="918201" y="3889804"/>
            <a:ext cx="0" cy="12136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9169" y="4003220"/>
            <a:ext cx="1732156" cy="1007968"/>
          </a:xfrm>
          <a:prstGeom prst="rect">
            <a:avLst/>
          </a:prstGeom>
          <a:noFill/>
        </p:spPr>
        <p:txBody>
          <a:bodyPr wrap="square" rtlCol="0">
            <a:spAutoFit/>
          </a:bodyPr>
          <a:lstStyle/>
          <a:p>
            <a:pPr algn="ctr"/>
            <a:r>
              <a:rPr lang="vi-VN" sz="850" dirty="0">
                <a:solidFill>
                  <a:schemeClr val="bg1"/>
                </a:solidFill>
              </a:rPr>
              <a:t>Hỗ trợ khai báo kiến trúc mạng. Nagios không có khả năng nhậ</a:t>
            </a:r>
            <a:r>
              <a:rPr lang="en-US" sz="850" dirty="0">
                <a:solidFill>
                  <a:schemeClr val="bg1"/>
                </a:solidFill>
              </a:rPr>
              <a:t>n</a:t>
            </a:r>
            <a:r>
              <a:rPr lang="vi-VN" sz="850" dirty="0">
                <a:solidFill>
                  <a:schemeClr val="bg1"/>
                </a:solidFill>
              </a:rPr>
              <a:t> dạng được topo của mạng. toàn bộ các thiết bị, dịch vụ muốn được giám sát đều phải khai báo và định nghĩa trong cấu hình.</a:t>
            </a:r>
            <a:endParaRPr lang="en-US" sz="850" dirty="0">
              <a:solidFill>
                <a:schemeClr val="bg1"/>
              </a:solidFill>
              <a:latin typeface="Roboto Black" panose="020B0604020202020204" charset="0"/>
              <a:ea typeface="Roboto Black" panose="020B0604020202020204" charset="0"/>
            </a:endParaRPr>
          </a:p>
        </p:txBody>
      </p:sp>
      <p:sp>
        <p:nvSpPr>
          <p:cNvPr id="251" name="Google Shape;756;p36"/>
          <p:cNvSpPr/>
          <p:nvPr/>
        </p:nvSpPr>
        <p:spPr>
          <a:xfrm rot="5400000">
            <a:off x="6204416" y="2431177"/>
            <a:ext cx="756508" cy="989274"/>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154725" y="2213407"/>
            <a:ext cx="1808003" cy="746358"/>
          </a:xfrm>
          <a:prstGeom prst="rect">
            <a:avLst/>
          </a:prstGeom>
          <a:noFill/>
        </p:spPr>
        <p:txBody>
          <a:bodyPr wrap="square" rtlCol="0">
            <a:spAutoFit/>
          </a:bodyPr>
          <a:lstStyle/>
          <a:p>
            <a:pPr algn="ctr"/>
            <a:r>
              <a:rPr lang="vi-VN" sz="850" dirty="0">
                <a:solidFill>
                  <a:schemeClr val="bg1"/>
                </a:solidFill>
                <a:latin typeface="Roboto Light" panose="020B0604020202020204" charset="0"/>
                <a:ea typeface="Roboto Light" panose="020B0604020202020204" charset="0"/>
              </a:rPr>
              <a:t>Gửi thông báo đến người/nhóm người được chỉ định sẵn khi dịch vụ/host được giám sát gặp vấn đề và khi chúng khôi phục hoạt động bình thường.</a:t>
            </a:r>
            <a:endParaRPr lang="en-US" sz="850" dirty="0">
              <a:solidFill>
                <a:schemeClr val="bg1"/>
              </a:solidFill>
              <a:latin typeface="Roboto Light" panose="020B0604020202020204" charset="0"/>
              <a:ea typeface="Roboto Light" panose="020B0604020202020204" charset="0"/>
            </a:endParaRPr>
          </a:p>
        </p:txBody>
      </p:sp>
      <p:cxnSp>
        <p:nvCxnSpPr>
          <p:cNvPr id="254" name="Google Shape;997;p36"/>
          <p:cNvCxnSpPr/>
          <p:nvPr/>
        </p:nvCxnSpPr>
        <p:spPr>
          <a:xfrm>
            <a:off x="1530902" y="3892306"/>
            <a:ext cx="1635900" cy="416100"/>
          </a:xfrm>
          <a:prstGeom prst="bentConnector4">
            <a:avLst>
              <a:gd name="adj1" fmla="val 24009"/>
              <a:gd name="adj2" fmla="val 35739"/>
            </a:avLst>
          </a:prstGeom>
          <a:noFill/>
          <a:ln w="28575" cap="flat" cmpd="sng">
            <a:solidFill>
              <a:srgbClr val="FFFFFF"/>
            </a:solidFill>
            <a:prstDash val="solid"/>
            <a:round/>
            <a:headEnd type="oval" w="med" len="med"/>
            <a:tailEnd type="oval" w="med" len="med"/>
          </a:ln>
        </p:spPr>
      </p:cxnSp>
      <p:sp>
        <p:nvSpPr>
          <p:cNvPr id="15" name="TextBox 14"/>
          <p:cNvSpPr txBox="1"/>
          <p:nvPr/>
        </p:nvSpPr>
        <p:spPr>
          <a:xfrm>
            <a:off x="2510780" y="4365083"/>
            <a:ext cx="1299730" cy="615553"/>
          </a:xfrm>
          <a:prstGeom prst="rect">
            <a:avLst/>
          </a:prstGeom>
          <a:noFill/>
        </p:spPr>
        <p:txBody>
          <a:bodyPr wrap="square" rtlCol="0">
            <a:spAutoFit/>
          </a:bodyPr>
          <a:lstStyle/>
          <a:p>
            <a:pPr algn="ctr"/>
            <a:r>
              <a:rPr lang="en-US" sz="850" dirty="0" err="1">
                <a:solidFill>
                  <a:schemeClr val="bg1"/>
                </a:solidFill>
                <a:latin typeface="Roboto Light" panose="020B0604020202020204" charset="0"/>
                <a:ea typeface="Roboto Light" panose="020B0604020202020204" charset="0"/>
              </a:rPr>
              <a:t>Giao</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diện</a:t>
            </a:r>
            <a:r>
              <a:rPr lang="en-US" sz="850" dirty="0">
                <a:solidFill>
                  <a:schemeClr val="bg1"/>
                </a:solidFill>
                <a:latin typeface="Roboto Light" panose="020B0604020202020204" charset="0"/>
                <a:ea typeface="Roboto Light" panose="020B0604020202020204" charset="0"/>
              </a:rPr>
              <a:t> web </a:t>
            </a:r>
            <a:r>
              <a:rPr lang="en-US" sz="850" dirty="0" err="1">
                <a:solidFill>
                  <a:schemeClr val="bg1"/>
                </a:solidFill>
                <a:latin typeface="Roboto Light" panose="020B0604020202020204" charset="0"/>
                <a:ea typeface="Roboto Light" panose="020B0604020202020204" charset="0"/>
              </a:rPr>
              <a:t>cho</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phép</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xem</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trạng</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thái</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của</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mạng</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thông</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báo</a:t>
            </a:r>
            <a:r>
              <a:rPr lang="en-US" sz="850" dirty="0">
                <a:solidFill>
                  <a:schemeClr val="bg1"/>
                </a:solidFill>
                <a:latin typeface="Roboto Light" panose="020B0604020202020204" charset="0"/>
                <a:ea typeface="Roboto Light" panose="020B0604020202020204" charset="0"/>
              </a:rPr>
              <a:t>, history, </a:t>
            </a:r>
            <a:r>
              <a:rPr lang="en-US" sz="850" dirty="0" err="1">
                <a:solidFill>
                  <a:schemeClr val="bg1"/>
                </a:solidFill>
                <a:latin typeface="Roboto Light" panose="020B0604020202020204" charset="0"/>
                <a:ea typeface="Roboto Light" panose="020B0604020202020204" charset="0"/>
              </a:rPr>
              <a:t>tệp</a:t>
            </a:r>
            <a:r>
              <a:rPr lang="en-US" sz="850" dirty="0">
                <a:solidFill>
                  <a:schemeClr val="bg1"/>
                </a:solidFill>
                <a:latin typeface="Roboto Light" panose="020B0604020202020204" charset="0"/>
                <a:ea typeface="Roboto Light" panose="020B0604020202020204" charset="0"/>
              </a:rPr>
              <a:t> log</a:t>
            </a:r>
          </a:p>
        </p:txBody>
      </p:sp>
      <p:sp>
        <p:nvSpPr>
          <p:cNvPr id="265" name="Google Shape;953;p36"/>
          <p:cNvSpPr/>
          <p:nvPr/>
        </p:nvSpPr>
        <p:spPr>
          <a:xfrm flipV="1">
            <a:off x="4868924" y="1035061"/>
            <a:ext cx="45719" cy="585859"/>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p:cNvSpPr txBox="1"/>
          <p:nvPr/>
        </p:nvSpPr>
        <p:spPr>
          <a:xfrm>
            <a:off x="4187555" y="416872"/>
            <a:ext cx="1530466" cy="615553"/>
          </a:xfrm>
          <a:prstGeom prst="rect">
            <a:avLst/>
          </a:prstGeom>
          <a:noFill/>
        </p:spPr>
        <p:txBody>
          <a:bodyPr wrap="square" rtlCol="0">
            <a:spAutoFit/>
          </a:bodyPr>
          <a:lstStyle/>
          <a:p>
            <a:pPr algn="ctr"/>
            <a:r>
              <a:rPr lang="en-US" sz="850" dirty="0" err="1">
                <a:solidFill>
                  <a:schemeClr val="bg1"/>
                </a:solidFill>
                <a:latin typeface="Roboto Light" panose="020B0604020202020204" charset="0"/>
                <a:ea typeface="Roboto Light" panose="020B0604020202020204" charset="0"/>
              </a:rPr>
              <a:t>Khả</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năng</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định</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nghĩa</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bộ</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xử</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lý</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sự</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kiện</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thực</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thi</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ngay</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khi</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có</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sự</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kiện</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sảy</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ra</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với</a:t>
            </a:r>
            <a:r>
              <a:rPr lang="en-US" sz="850" dirty="0">
                <a:solidFill>
                  <a:schemeClr val="bg1"/>
                </a:solidFill>
                <a:latin typeface="Roboto Light" panose="020B0604020202020204" charset="0"/>
                <a:ea typeface="Roboto Light" panose="020B0604020202020204" charset="0"/>
              </a:rPr>
              <a:t> host/ </a:t>
            </a:r>
            <a:r>
              <a:rPr lang="en-US" sz="850" dirty="0" err="1">
                <a:solidFill>
                  <a:schemeClr val="bg1"/>
                </a:solidFill>
                <a:latin typeface="Roboto Light" panose="020B0604020202020204" charset="0"/>
                <a:ea typeface="Roboto Light" panose="020B0604020202020204" charset="0"/>
              </a:rPr>
              <a:t>dịch</a:t>
            </a:r>
            <a:r>
              <a:rPr lang="en-US" sz="850" dirty="0">
                <a:solidFill>
                  <a:schemeClr val="bg1"/>
                </a:solidFill>
                <a:latin typeface="Roboto Light" panose="020B0604020202020204" charset="0"/>
                <a:ea typeface="Roboto Light" panose="020B0604020202020204" charset="0"/>
              </a:rPr>
              <a:t> </a:t>
            </a:r>
            <a:r>
              <a:rPr lang="en-US" sz="850" dirty="0" err="1">
                <a:solidFill>
                  <a:schemeClr val="bg1"/>
                </a:solidFill>
                <a:latin typeface="Roboto Light" panose="020B0604020202020204" charset="0"/>
                <a:ea typeface="Roboto Light" panose="020B0604020202020204" charset="0"/>
              </a:rPr>
              <a:t>vụ</a:t>
            </a:r>
            <a:endParaRPr lang="en-US" sz="850" dirty="0">
              <a:solidFill>
                <a:schemeClr val="bg1"/>
              </a:solidFill>
              <a:latin typeface="Roboto Light" panose="020B0604020202020204" charset="0"/>
              <a:ea typeface="Roboto Light" panose="020B0604020202020204" charset="0"/>
            </a:endParaRPr>
          </a:p>
        </p:txBody>
      </p:sp>
    </p:spTree>
    <p:extLst>
      <p:ext uri="{BB962C8B-B14F-4D97-AF65-F5344CB8AC3E}">
        <p14:creationId xmlns:p14="http://schemas.microsoft.com/office/powerpoint/2010/main" val="68572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1">
                                            <p:txEl>
                                              <p:pRg st="0" end="0"/>
                                            </p:txEl>
                                          </p:spTgt>
                                        </p:tgtEl>
                                        <p:attrNameLst>
                                          <p:attrName>style.visibility</p:attrName>
                                        </p:attrNameLst>
                                      </p:cBhvr>
                                      <p:to>
                                        <p:strVal val="visible"/>
                                      </p:to>
                                    </p:set>
                                    <p:animEffect transition="in" filter="fade">
                                      <p:cBhvr>
                                        <p:cTn id="7" dur="500"/>
                                        <p:tgtEl>
                                          <p:spTgt spid="9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3">
                                            <p:txEl>
                                              <p:pRg st="0" end="0"/>
                                            </p:txEl>
                                          </p:spTgt>
                                        </p:tgtEl>
                                        <p:attrNameLst>
                                          <p:attrName>style.visibility</p:attrName>
                                        </p:attrNameLst>
                                      </p:cBhvr>
                                      <p:to>
                                        <p:strVal val="visible"/>
                                      </p:to>
                                    </p:set>
                                    <p:animEffect transition="in" filter="fade">
                                      <p:cBhvr>
                                        <p:cTn id="22" dur="500"/>
                                        <p:tgtEl>
                                          <p:spTgt spid="9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89">
                                            <p:txEl>
                                              <p:pRg st="0" end="0"/>
                                            </p:txEl>
                                          </p:spTgt>
                                        </p:tgtEl>
                                        <p:attrNameLst>
                                          <p:attrName>style.visibility</p:attrName>
                                        </p:attrNameLst>
                                      </p:cBhvr>
                                      <p:to>
                                        <p:strVal val="visible"/>
                                      </p:to>
                                    </p:set>
                                    <p:animEffect transition="in" filter="fade">
                                      <p:cBhvr>
                                        <p:cTn id="32" dur="500"/>
                                        <p:tgtEl>
                                          <p:spTgt spid="98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 grpId="0" build="p"/>
      <p:bldP spid="991" grpId="0" build="p"/>
      <p:bldP spid="993" grpId="0" build="p"/>
      <p:bldP spid="2" grpId="0"/>
      <p:bldP spid="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726593" y="608051"/>
            <a:ext cx="196700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FFFF"/>
                </a:solidFill>
              </a:rPr>
              <a:t>Kiến</a:t>
            </a:r>
            <a:r>
              <a:rPr lang="en-US" dirty="0">
                <a:solidFill>
                  <a:srgbClr val="FFFFFF"/>
                </a:solidFill>
              </a:rPr>
              <a:t> </a:t>
            </a:r>
            <a:r>
              <a:rPr lang="en-US" dirty="0" err="1">
                <a:solidFill>
                  <a:srgbClr val="FFFFFF"/>
                </a:solidFill>
              </a:rPr>
              <a:t>trúc</a:t>
            </a:r>
            <a:r>
              <a:rPr lang="en-US" dirty="0">
                <a:solidFill>
                  <a:srgbClr val="FFFFFF"/>
                </a:solidFill>
              </a:rPr>
              <a:t> </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sp>
        <p:nvSpPr>
          <p:cNvPr id="39" name="Google Shape;1067;p38"/>
          <p:cNvSpPr/>
          <p:nvPr/>
        </p:nvSpPr>
        <p:spPr>
          <a:xfrm>
            <a:off x="1019164" y="1544759"/>
            <a:ext cx="1562100" cy="156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68;p38"/>
          <p:cNvSpPr/>
          <p:nvPr/>
        </p:nvSpPr>
        <p:spPr>
          <a:xfrm>
            <a:off x="3578213" y="2634450"/>
            <a:ext cx="2009700" cy="200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69;p38"/>
          <p:cNvSpPr/>
          <p:nvPr/>
        </p:nvSpPr>
        <p:spPr>
          <a:xfrm>
            <a:off x="6684364" y="1666907"/>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1070;p38"/>
          <p:cNvCxnSpPr/>
          <p:nvPr/>
        </p:nvCxnSpPr>
        <p:spPr>
          <a:xfrm>
            <a:off x="2360633" y="2735134"/>
            <a:ext cx="1428502" cy="1036219"/>
          </a:xfrm>
          <a:prstGeom prst="straightConnector1">
            <a:avLst/>
          </a:prstGeom>
          <a:noFill/>
          <a:ln w="28575" cap="flat" cmpd="sng">
            <a:solidFill>
              <a:schemeClr val="accent1"/>
            </a:solidFill>
            <a:prstDash val="solid"/>
            <a:round/>
            <a:headEnd type="none" w="med" len="med"/>
            <a:tailEnd type="none" w="med" len="med"/>
          </a:ln>
        </p:spPr>
      </p:cxnSp>
      <p:cxnSp>
        <p:nvCxnSpPr>
          <p:cNvPr id="43" name="Google Shape;1071;p38"/>
          <p:cNvCxnSpPr>
            <a:endCxn id="41" idx="3"/>
          </p:cNvCxnSpPr>
          <p:nvPr/>
        </p:nvCxnSpPr>
        <p:spPr>
          <a:xfrm flipV="1">
            <a:off x="5470651" y="2878355"/>
            <a:ext cx="1421565" cy="894970"/>
          </a:xfrm>
          <a:prstGeom prst="straightConnector1">
            <a:avLst/>
          </a:prstGeom>
          <a:noFill/>
          <a:ln w="28575" cap="flat" cmpd="sng">
            <a:solidFill>
              <a:schemeClr val="accent1"/>
            </a:solidFill>
            <a:prstDash val="solid"/>
            <a:round/>
            <a:headEnd type="none" w="med" len="med"/>
            <a:tailEnd type="none" w="med" len="med"/>
          </a:ln>
        </p:spPr>
      </p:cxnSp>
      <p:grpSp>
        <p:nvGrpSpPr>
          <p:cNvPr id="56" name="Google Shape;1074;p38"/>
          <p:cNvGrpSpPr/>
          <p:nvPr/>
        </p:nvGrpSpPr>
        <p:grpSpPr>
          <a:xfrm>
            <a:off x="4138061" y="3086207"/>
            <a:ext cx="864787" cy="685156"/>
            <a:chOff x="2504975" y="1971250"/>
            <a:chExt cx="2053150" cy="1626675"/>
          </a:xfrm>
        </p:grpSpPr>
        <p:sp>
          <p:nvSpPr>
            <p:cNvPr id="57"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9;p38"/>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090;p38"/>
          <p:cNvSpPr/>
          <p:nvPr/>
        </p:nvSpPr>
        <p:spPr>
          <a:xfrm rot="16200000">
            <a:off x="1633471" y="1989512"/>
            <a:ext cx="416092"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091;p38"/>
          <p:cNvGrpSpPr/>
          <p:nvPr/>
        </p:nvGrpSpPr>
        <p:grpSpPr>
          <a:xfrm>
            <a:off x="7097609" y="2123256"/>
            <a:ext cx="592809" cy="405106"/>
            <a:chOff x="4987050" y="1862200"/>
            <a:chExt cx="2378850" cy="1625625"/>
          </a:xfrm>
        </p:grpSpPr>
        <p:sp>
          <p:nvSpPr>
            <p:cNvPr id="74" name="Google Shape;1092;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93;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94;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5;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96;p38"/>
            <p:cNvSpPr/>
            <p:nvPr/>
          </p:nvSpPr>
          <p:spPr>
            <a:xfrm>
              <a:off x="5337475" y="1862200"/>
              <a:ext cx="2028425" cy="1625625"/>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1097;p38"/>
          <p:cNvSpPr txBox="1">
            <a:spLocks noGrp="1"/>
          </p:cNvSpPr>
          <p:nvPr>
            <p:ph type="ctrTitle" idx="4294967295"/>
          </p:nvPr>
        </p:nvSpPr>
        <p:spPr>
          <a:xfrm>
            <a:off x="803517" y="2436703"/>
            <a:ext cx="2076000" cy="4399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Lõi Nagios</a:t>
            </a:r>
            <a:endParaRPr sz="1400" dirty="0">
              <a:solidFill>
                <a:srgbClr val="0E2A47"/>
              </a:solidFill>
            </a:endParaRPr>
          </a:p>
        </p:txBody>
      </p:sp>
      <p:sp>
        <p:nvSpPr>
          <p:cNvPr id="80" name="Google Shape;1098;p38"/>
          <p:cNvSpPr txBox="1">
            <a:spLocks noGrp="1"/>
          </p:cNvSpPr>
          <p:nvPr>
            <p:ph type="ctrTitle" idx="4294967295"/>
          </p:nvPr>
        </p:nvSpPr>
        <p:spPr>
          <a:xfrm>
            <a:off x="3545069" y="3797613"/>
            <a:ext cx="2076000" cy="3423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Hệ thống Nagios</a:t>
            </a:r>
            <a:endParaRPr sz="1400" dirty="0">
              <a:solidFill>
                <a:srgbClr val="0E2A47"/>
              </a:solidFill>
            </a:endParaRPr>
          </a:p>
        </p:txBody>
      </p:sp>
      <p:sp>
        <p:nvSpPr>
          <p:cNvPr id="81" name="Google Shape;1099;p38"/>
          <p:cNvSpPr txBox="1">
            <a:spLocks noGrp="1"/>
          </p:cNvSpPr>
          <p:nvPr>
            <p:ph type="ctrTitle" idx="4294967295"/>
          </p:nvPr>
        </p:nvSpPr>
        <p:spPr>
          <a:xfrm>
            <a:off x="6399676" y="2507732"/>
            <a:ext cx="2076000" cy="3705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Plugin</a:t>
            </a:r>
            <a:endParaRPr sz="1400" dirty="0">
              <a:solidFill>
                <a:srgbClr val="0E2A47"/>
              </a:solidFill>
            </a:endParaRPr>
          </a:p>
        </p:txBody>
      </p:sp>
      <p:sp>
        <p:nvSpPr>
          <p:cNvPr id="82" name="Google Shape;1100;p38"/>
          <p:cNvSpPr txBox="1">
            <a:spLocks/>
          </p:cNvSpPr>
          <p:nvPr/>
        </p:nvSpPr>
        <p:spPr>
          <a:xfrm>
            <a:off x="494678" y="3224093"/>
            <a:ext cx="2536307" cy="1549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None/>
            </a:pPr>
            <a:r>
              <a:rPr lang="vi-VN" sz="900" dirty="0"/>
              <a:t>Phần lõi nagios có chức năng quản lý các host/dịch vụ được giám sát, thu thập các kết quả kiểm tra (check) host/dịch vụ từ các plugin gửi về, biểu diễn trên giao diện chương trình, lưu trữ và thông báo cho người quản trị. Ngoài ra nó còn tổng hợp và đưa ra các báo cáo về tình hình hoạt động chung hoặc của từng host/dịch vụ trong một khoảng thời gian nào đó.</a:t>
            </a:r>
            <a:endParaRPr lang="en-US" sz="900" dirty="0"/>
          </a:p>
        </p:txBody>
      </p:sp>
      <p:sp>
        <p:nvSpPr>
          <p:cNvPr id="84" name="Google Shape;1102;p38"/>
          <p:cNvSpPr txBox="1">
            <a:spLocks/>
          </p:cNvSpPr>
          <p:nvPr/>
        </p:nvSpPr>
        <p:spPr>
          <a:xfrm>
            <a:off x="6319765" y="3168652"/>
            <a:ext cx="2531180" cy="1604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None/>
            </a:pPr>
            <a:r>
              <a:rPr lang="vi-VN" sz="900" dirty="0"/>
              <a:t>Plugin là bộ phận trực tiếp thực hiện kiểm tra host/dịch vụ. Mỗi một loại dịch vụ đều có một plugin riêng biệt được viết để phục vụ riêng cho công việc kiểm tra dịch vụ đó. Plugin là các script (Perl, C …) hay các tệp đã được biên dịch (executable). Khi cần thực hiện kiểm tra một host/dịch vụ nào đó Nagios chỉ việc gọi plugin tương ứng và nhật kết quả kiểm tra từ chúng.</a:t>
            </a:r>
            <a:endParaRPr lang="en-US" sz="900" dirty="0"/>
          </a:p>
        </p:txBody>
      </p:sp>
      <p:sp>
        <p:nvSpPr>
          <p:cNvPr id="14" name="TextBox 13"/>
          <p:cNvSpPr txBox="1"/>
          <p:nvPr/>
        </p:nvSpPr>
        <p:spPr>
          <a:xfrm>
            <a:off x="3704499" y="1452132"/>
            <a:ext cx="1739934" cy="1061829"/>
          </a:xfrm>
          <a:prstGeom prst="rect">
            <a:avLst/>
          </a:prstGeom>
          <a:noFill/>
        </p:spPr>
        <p:txBody>
          <a:bodyPr wrap="square" rtlCol="0">
            <a:spAutoFit/>
          </a:bodyPr>
          <a:lstStyle/>
          <a:p>
            <a:pPr algn="ctr"/>
            <a:r>
              <a:rPr lang="vi-VN" sz="900" dirty="0">
                <a:solidFill>
                  <a:schemeClr val="bg1"/>
                </a:solidFill>
                <a:latin typeface="Roboto Light" panose="020B0604020202020204" charset="0"/>
                <a:ea typeface="Roboto Light" panose="020B0604020202020204" charset="0"/>
              </a:rPr>
              <a:t>Với thiết kế như thế này, hệ thống Nagios rất dễ dàng được mở rộng và phát triển. Bất kì một thiết bị hay dịch vụ nào cũng có thể được 7 giám sát nếu như viết được plugin cho nó.</a:t>
            </a:r>
            <a:endParaRPr lang="en-US" sz="900" dirty="0">
              <a:solidFill>
                <a:schemeClr val="bg1"/>
              </a:solidFill>
              <a:latin typeface="Roboto Light" panose="020B0604020202020204" charset="0"/>
              <a:ea typeface="Roboto Light" panose="020B0604020202020204" charset="0"/>
            </a:endParaRPr>
          </a:p>
        </p:txBody>
      </p:sp>
    </p:spTree>
    <p:extLst>
      <p:ext uri="{BB962C8B-B14F-4D97-AF65-F5344CB8AC3E}">
        <p14:creationId xmlns:p14="http://schemas.microsoft.com/office/powerpoint/2010/main" val="21567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726593" y="608051"/>
            <a:ext cx="196700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FFFFF"/>
                </a:solidFill>
              </a:rPr>
              <a:t>Kiến</a:t>
            </a:r>
            <a:r>
              <a:rPr lang="en-US" dirty="0">
                <a:solidFill>
                  <a:srgbClr val="FFFFFF"/>
                </a:solidFill>
              </a:rPr>
              <a:t> </a:t>
            </a:r>
            <a:r>
              <a:rPr lang="en-US" dirty="0" err="1">
                <a:solidFill>
                  <a:srgbClr val="FFFFFF"/>
                </a:solidFill>
              </a:rPr>
              <a:t>trúc</a:t>
            </a:r>
            <a:r>
              <a:rPr lang="en-US" dirty="0">
                <a:solidFill>
                  <a:srgbClr val="FFFFFF"/>
                </a:solidFill>
              </a:rPr>
              <a:t> </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1018;p37"/>
          <p:cNvSpPr/>
          <p:nvPr/>
        </p:nvSpPr>
        <p:spPr>
          <a:xfrm>
            <a:off x="557016" y="43568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1"/>
                </a:solidFill>
                <a:latin typeface="Roboto Black" panose="020B0604020202020204" charset="0"/>
                <a:ea typeface="Roboto Black" panose="020B0604020202020204" charset="0"/>
              </a:rPr>
              <a:t>02</a:t>
            </a:r>
            <a:endParaRPr sz="2800" dirty="0">
              <a:solidFill>
                <a:schemeClr val="tx1"/>
              </a:solidFill>
              <a:latin typeface="Roboto Black" panose="020B0604020202020204" charset="0"/>
              <a:ea typeface="Roboto Black" panose="020B0604020202020204" charset="0"/>
            </a:endParaRPr>
          </a:p>
        </p:txBody>
      </p:sp>
      <p:grpSp>
        <p:nvGrpSpPr>
          <p:cNvPr id="56" name="Google Shape;1074;p38"/>
          <p:cNvGrpSpPr/>
          <p:nvPr/>
        </p:nvGrpSpPr>
        <p:grpSpPr>
          <a:xfrm>
            <a:off x="4138061" y="3086207"/>
            <a:ext cx="864787" cy="685156"/>
            <a:chOff x="2504975" y="1971250"/>
            <a:chExt cx="2053150" cy="1626675"/>
          </a:xfrm>
        </p:grpSpPr>
        <p:sp>
          <p:nvSpPr>
            <p:cNvPr id="57"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9;p38"/>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098;p38"/>
          <p:cNvSpPr txBox="1">
            <a:spLocks noGrp="1"/>
          </p:cNvSpPr>
          <p:nvPr>
            <p:ph type="ctrTitle" idx="4294967295"/>
          </p:nvPr>
        </p:nvSpPr>
        <p:spPr>
          <a:xfrm>
            <a:off x="3545069" y="3797613"/>
            <a:ext cx="2076000" cy="3423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Hệ thống Nagios</a:t>
            </a:r>
            <a:endParaRPr sz="1400" dirty="0">
              <a:solidFill>
                <a:srgbClr val="0E2A47"/>
              </a:solidFill>
            </a:endParaRPr>
          </a:p>
        </p:txBody>
      </p:sp>
      <p:sp>
        <p:nvSpPr>
          <p:cNvPr id="81" name="Google Shape;1099;p38"/>
          <p:cNvSpPr txBox="1">
            <a:spLocks noGrp="1"/>
          </p:cNvSpPr>
          <p:nvPr>
            <p:ph type="ctrTitle" idx="4294967295"/>
          </p:nvPr>
        </p:nvSpPr>
        <p:spPr>
          <a:xfrm>
            <a:off x="6399676" y="2507732"/>
            <a:ext cx="2076000" cy="3705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rPr>
              <a:t>Plugin</a:t>
            </a:r>
            <a:endParaRPr sz="1400" dirty="0">
              <a:solidFill>
                <a:srgbClr val="0E2A47"/>
              </a:solidFill>
            </a:endParaRPr>
          </a:p>
        </p:txBody>
      </p:sp>
      <p:sp>
        <p:nvSpPr>
          <p:cNvPr id="84" name="Google Shape;1102;p38"/>
          <p:cNvSpPr txBox="1">
            <a:spLocks/>
          </p:cNvSpPr>
          <p:nvPr/>
        </p:nvSpPr>
        <p:spPr>
          <a:xfrm>
            <a:off x="6319765" y="3168652"/>
            <a:ext cx="2531180" cy="1604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None/>
            </a:pPr>
            <a:endParaRPr lang="en-US" sz="900" dirty="0"/>
          </a:p>
        </p:txBody>
      </p:sp>
      <p:pic>
        <p:nvPicPr>
          <p:cNvPr id="3" name="Picture 2">
            <a:extLst>
              <a:ext uri="{FF2B5EF4-FFF2-40B4-BE49-F238E27FC236}">
                <a16:creationId xmlns:a16="http://schemas.microsoft.com/office/drawing/2014/main" id="{1036813E-0F2B-42C8-8961-5E5734ABC2A6}"/>
              </a:ext>
            </a:extLst>
          </p:cNvPr>
          <p:cNvPicPr>
            <a:picLocks noChangeAspect="1"/>
          </p:cNvPicPr>
          <p:nvPr/>
        </p:nvPicPr>
        <p:blipFill>
          <a:blip r:embed="rId3"/>
          <a:stretch>
            <a:fillRect/>
          </a:stretch>
        </p:blipFill>
        <p:spPr>
          <a:xfrm>
            <a:off x="1765000" y="1555867"/>
            <a:ext cx="5636137" cy="2935183"/>
          </a:xfrm>
          <a:prstGeom prst="rect">
            <a:avLst/>
          </a:prstGeom>
        </p:spPr>
      </p:pic>
    </p:spTree>
    <p:extLst>
      <p:ext uri="{BB962C8B-B14F-4D97-AF65-F5344CB8AC3E}">
        <p14:creationId xmlns:p14="http://schemas.microsoft.com/office/powerpoint/2010/main" val="31898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3014</Words>
  <Application>Microsoft Office PowerPoint</Application>
  <PresentationFormat>On-screen Show (16:9)</PresentationFormat>
  <Paragraphs>233</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Wingdings</vt:lpstr>
      <vt:lpstr>Didact Gothic</vt:lpstr>
      <vt:lpstr>Bree Serif</vt:lpstr>
      <vt:lpstr>Roboto Light</vt:lpstr>
      <vt:lpstr>Arial</vt:lpstr>
      <vt:lpstr>Roboto Black</vt:lpstr>
      <vt:lpstr>Impact</vt:lpstr>
      <vt:lpstr>Roboto Mono Thin</vt:lpstr>
      <vt:lpstr>WEB PROPOSAL</vt:lpstr>
      <vt:lpstr>Nagios Monitoring</vt:lpstr>
      <vt:lpstr>Tiến Trình</vt:lpstr>
      <vt:lpstr>Ngữ cảnh</vt:lpstr>
      <vt:lpstr>Khái Niệm Nagios</vt:lpstr>
      <vt:lpstr>Tổng quan về Nagios</vt:lpstr>
      <vt:lpstr>Chức năng</vt:lpstr>
      <vt:lpstr>Đặc điểm</vt:lpstr>
      <vt:lpstr>Kiến trúc </vt:lpstr>
      <vt:lpstr>Kiến trúc </vt:lpstr>
      <vt:lpstr>Kiến trúc </vt:lpstr>
      <vt:lpstr>Công Nghệ</vt:lpstr>
      <vt:lpstr>Giám sát các thiết bị mạng</vt:lpstr>
      <vt:lpstr>Giám sát các thiết bị mạng</vt:lpstr>
      <vt:lpstr>Giám sát các thiết bị mạng</vt:lpstr>
      <vt:lpstr>Giám sát Máy đầu cuối</vt:lpstr>
      <vt:lpstr>Giám sát Máy đầu cuối</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Giám sát các dịch vụ mạng</vt:lpstr>
      <vt:lpstr>Cảnh báo cho người quản trị</vt:lpstr>
      <vt:lpstr>Cảnh báo cho người quản trị</vt:lpstr>
      <vt:lpstr>Mô hình triển khai</vt:lpstr>
      <vt:lpstr>Mô hình triển khai</vt:lpstr>
      <vt:lpstr>Mô hình triển khai</vt:lpstr>
      <vt:lpstr>DEMO</vt:lpstr>
      <vt:lpstr>PowerPoint Presentation</vt:lpstr>
      <vt:lpstr>BUDGET</vt:lpstr>
      <vt:lpstr>Nagios -prometheus</vt:lpstr>
      <vt:lpstr>Nagios -prometheus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Nagios Monitoring</dc:title>
  <cp:lastModifiedBy>Admin</cp:lastModifiedBy>
  <cp:revision>41</cp:revision>
  <dcterms:modified xsi:type="dcterms:W3CDTF">2022-01-27T13:45:47Z</dcterms:modified>
</cp:coreProperties>
</file>