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305" r:id="rId10"/>
    <p:sldId id="306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Bodoni" panose="020B060402020202020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57CC49-23EF-4F3D-965A-2B93F5173415}">
  <a:tblStyle styleId="{E657CC49-23EF-4F3D-965A-2B93F51734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601A9C-D887-421B-A050-400A86A715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54" d="100"/>
          <a:sy n="254" d="100"/>
        </p:scale>
        <p:origin x="557" y="15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34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dirty="0"/>
              <a:t>Effect </a:t>
            </a:r>
            <a:r>
              <a:rPr lang="nl-NL" sz="1100" dirty="0"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met het aantal stemmen per soort kandidaat wanneer het aantal peilingen toe of afneemt</a:t>
            </a:r>
            <a:endParaRPr lang="en-NL" sz="800" dirty="0">
              <a:solidFill>
                <a:schemeClr val="tx2">
                  <a:lumMod val="75000"/>
                </a:schemeClr>
              </a:solidFill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03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998783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572906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720848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14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87293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3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31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40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811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9921331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7011411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5529193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38217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016591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153084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0689420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32396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245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571500"/>
            <a:ext cx="3156366" cy="4000500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92887" y="792656"/>
            <a:ext cx="751113" cy="3558188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3063298" y="973836"/>
            <a:ext cx="5486400" cy="227308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nl-NL" sz="4800" dirty="0">
                <a:solidFill>
                  <a:schemeClr val="tx2"/>
                </a:solidFill>
              </a:rPr>
              <a:t>Plurality Voting</a:t>
            </a:r>
            <a:br>
              <a:rPr lang="en-NL" dirty="0">
                <a:solidFill>
                  <a:schemeClr val="tx2"/>
                </a:solidFill>
              </a:rPr>
            </a:br>
            <a:r>
              <a:rPr lang="en-NL" dirty="0">
                <a:solidFill>
                  <a:schemeClr val="tx2"/>
                </a:solidFill>
              </a:rPr>
              <a:t> </a:t>
            </a:r>
            <a:br>
              <a:rPr lang="en-NL" sz="1600" dirty="0">
                <a:solidFill>
                  <a:schemeClr val="tx2"/>
                </a:solidFill>
              </a:rPr>
            </a:br>
            <a:endParaRPr lang="nl-NL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B4A94-754F-4995-BD76-8370EE7C6B37}"/>
              </a:ext>
            </a:extLst>
          </p:cNvPr>
          <p:cNvSpPr txBox="1"/>
          <p:nvPr/>
        </p:nvSpPr>
        <p:spPr>
          <a:xfrm>
            <a:off x="3051208" y="3436219"/>
            <a:ext cx="303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Jet </a:t>
            </a:r>
            <a:r>
              <a:rPr lang="en-NL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Wardenier</a:t>
            </a:r>
            <a:endParaRPr lang="en-NL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NL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David </a:t>
            </a:r>
            <a:r>
              <a:rPr lang="en-NL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Demmers</a:t>
            </a:r>
            <a:endParaRPr lang="en-NL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NL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Amaryllis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9" name="Google Shape;199;p33">
            <a:extLst>
              <a:ext uri="{FF2B5EF4-FFF2-40B4-BE49-F238E27FC236}">
                <a16:creationId xmlns:a16="http://schemas.microsoft.com/office/drawing/2014/main" id="{1E394AAB-10A7-46DE-A8F3-82B913C05642}"/>
              </a:ext>
            </a:extLst>
          </p:cNvPr>
          <p:cNvSpPr txBox="1">
            <a:spLocks/>
          </p:cNvSpPr>
          <p:nvPr/>
        </p:nvSpPr>
        <p:spPr>
          <a:xfrm>
            <a:off x="4664103" y="145594"/>
            <a:ext cx="2726294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n-NL" dirty="0" err="1">
                <a:solidFill>
                  <a:schemeClr val="tx2">
                    <a:lumMod val="75000"/>
                  </a:schemeClr>
                </a:solidFill>
              </a:rPr>
              <a:t>Discussie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AC646-08C0-4ABF-BD49-A7C59217C537}"/>
              </a:ext>
            </a:extLst>
          </p:cNvPr>
          <p:cNvSpPr txBox="1"/>
          <p:nvPr/>
        </p:nvSpPr>
        <p:spPr>
          <a:xfrm>
            <a:off x="3570371" y="833188"/>
            <a:ext cx="38200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1.      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Onzeker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over de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betrouwbaarheid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van de data</a:t>
            </a:r>
          </a:p>
          <a:p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2.      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Verband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kunnen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zien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van de data/plots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onderzoek</a:t>
            </a: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dfBlij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met het </a:t>
            </a:r>
            <a:r>
              <a:rPr lang="nl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percentage van mensen dat daadwerkelijk strategisch stemt met ons systeem </a:t>
            </a:r>
            <a:endParaRPr lang="en-NL" sz="10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Strategische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stemmer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zal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voor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een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gematigde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kandidaat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stemmen</a:t>
            </a: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3.       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Kleine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trend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bij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het effect van de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peilingen</a:t>
            </a: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4.        Loyalty is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niet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dynamisch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genoeg</a:t>
            </a: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5.       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Beperking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van de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acties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van de agent</a:t>
            </a:r>
          </a:p>
          <a:p>
            <a:pPr marL="342900" indent="-342900">
              <a:buFont typeface="+mj-lt"/>
              <a:buAutoNum type="arabicPeriod"/>
            </a:pPr>
            <a:endParaRPr lang="en-NL" sz="10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NL" sz="10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NL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25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664103" y="145594"/>
            <a:ext cx="2509613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>
                <a:solidFill>
                  <a:schemeClr val="tx2">
                    <a:lumMod val="75000"/>
                  </a:schemeClr>
                </a:solidFill>
              </a:rPr>
              <a:t>Inhoudsopgave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us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Creative info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454248" y="1563843"/>
            <a:ext cx="1117752" cy="504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F84C5-AAB1-4587-BE97-0AA4779D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090794"/>
            <a:ext cx="3367200" cy="160379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NL" b="1" dirty="0" err="1"/>
              <a:t>Introductie</a:t>
            </a:r>
            <a:br>
              <a:rPr lang="en-NL" b="1" dirty="0"/>
            </a:br>
            <a:endParaRPr lang="en-NL" b="1" dirty="0"/>
          </a:p>
          <a:p>
            <a:pPr marL="228600" indent="-228600">
              <a:buAutoNum type="arabicPeriod"/>
            </a:pPr>
            <a:r>
              <a:rPr lang="en-NL" b="1" dirty="0" err="1"/>
              <a:t>Onderzoeksvraag</a:t>
            </a:r>
            <a:br>
              <a:rPr lang="en-NL" b="1" dirty="0"/>
            </a:br>
            <a:endParaRPr lang="en-NL" b="1" dirty="0"/>
          </a:p>
          <a:p>
            <a:pPr marL="228600" indent="-228600">
              <a:buAutoNum type="arabicPeriod"/>
            </a:pPr>
            <a:r>
              <a:rPr lang="en-NL" b="1" dirty="0" err="1"/>
              <a:t>Opzet</a:t>
            </a:r>
            <a:r>
              <a:rPr lang="en-NL" b="1" dirty="0"/>
              <a:t> experiment</a:t>
            </a:r>
            <a:br>
              <a:rPr lang="en-NL" b="1" dirty="0"/>
            </a:br>
            <a:endParaRPr lang="en-NL" b="1" dirty="0"/>
          </a:p>
          <a:p>
            <a:pPr marL="228600" indent="-228600">
              <a:buAutoNum type="arabicPeriod"/>
            </a:pPr>
            <a:r>
              <a:rPr lang="en-NL" b="1" dirty="0"/>
              <a:t>Demo van de </a:t>
            </a:r>
            <a:r>
              <a:rPr lang="en-NL" b="1" dirty="0" err="1"/>
              <a:t>simulatie</a:t>
            </a:r>
            <a:br>
              <a:rPr lang="en-NL" b="1" dirty="0"/>
            </a:br>
            <a:endParaRPr lang="en-NL" b="1" dirty="0"/>
          </a:p>
          <a:p>
            <a:pPr marL="228600" indent="-228600">
              <a:buAutoNum type="arabicPeriod"/>
            </a:pPr>
            <a:r>
              <a:rPr lang="en-NL" b="1" dirty="0" err="1"/>
              <a:t>Resultaten</a:t>
            </a:r>
            <a:br>
              <a:rPr lang="en-NL" b="1" dirty="0"/>
            </a:br>
            <a:endParaRPr lang="en-NL" b="1" dirty="0"/>
          </a:p>
          <a:p>
            <a:pPr marL="228600" indent="-228600">
              <a:buAutoNum type="arabicPeriod"/>
            </a:pPr>
            <a:r>
              <a:rPr lang="en-NL" b="1" dirty="0" err="1"/>
              <a:t>Conclusie</a:t>
            </a:r>
            <a:br>
              <a:rPr lang="en-NL" b="1" dirty="0"/>
            </a:br>
            <a:endParaRPr lang="en-NL" b="1" dirty="0"/>
          </a:p>
          <a:p>
            <a:pPr marL="228600" indent="-228600">
              <a:buAutoNum type="arabicPeriod"/>
            </a:pPr>
            <a:r>
              <a:rPr lang="en-NL" b="1" dirty="0" err="1"/>
              <a:t>Discussie</a:t>
            </a:r>
            <a:r>
              <a:rPr lang="en-NL" b="1" dirty="0"/>
              <a:t> </a:t>
            </a:r>
          </a:p>
          <a:p>
            <a:pPr marL="228600" indent="-228600">
              <a:buAutoNum type="arabicPeriod"/>
            </a:pPr>
            <a:endParaRPr lang="en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4401715" y="925472"/>
            <a:ext cx="3629364" cy="3117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sz="1600" dirty="0"/>
              <a:t>Plurality voting: </a:t>
            </a:r>
            <a:r>
              <a:rPr sz="1600" dirty="0" err="1"/>
              <a:t>meeste</a:t>
            </a:r>
            <a:r>
              <a:rPr sz="1600" dirty="0"/>
              <a:t> stem </a:t>
            </a:r>
            <a:r>
              <a:rPr sz="1600" dirty="0" err="1"/>
              <a:t>wint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NL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NL" sz="1600" dirty="0"/>
              <a:t>Stemmer: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9;p33">
            <a:extLst>
              <a:ext uri="{FF2B5EF4-FFF2-40B4-BE49-F238E27FC236}">
                <a16:creationId xmlns:a16="http://schemas.microsoft.com/office/drawing/2014/main" id="{B70E6DB5-47E9-4C92-B1A9-1AA1D0D8F85C}"/>
              </a:ext>
            </a:extLst>
          </p:cNvPr>
          <p:cNvSpPr txBox="1">
            <a:spLocks/>
          </p:cNvSpPr>
          <p:nvPr/>
        </p:nvSpPr>
        <p:spPr>
          <a:xfrm>
            <a:off x="4664103" y="145594"/>
            <a:ext cx="2726294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n-NL" dirty="0" err="1">
                <a:solidFill>
                  <a:schemeClr val="tx2">
                    <a:lumMod val="75000"/>
                  </a:schemeClr>
                </a:solidFill>
              </a:rPr>
              <a:t>Onderzoeksvraag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102C4C8C-9184-450E-AE54-0CEE42A6C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1952" y="1629885"/>
            <a:ext cx="676200" cy="676200"/>
          </a:xfrm>
          <a:prstGeom prst="rect">
            <a:avLst/>
          </a:prstGeom>
        </p:spPr>
      </p:pic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1D4193B7-57B7-44C0-A693-1E60151C4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2866" y="1629885"/>
            <a:ext cx="623028" cy="623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2953B-27AC-41E6-A14C-08B9A319DB2D}"/>
              </a:ext>
            </a:extLst>
          </p:cNvPr>
          <p:cNvSpPr txBox="1"/>
          <p:nvPr/>
        </p:nvSpPr>
        <p:spPr>
          <a:xfrm>
            <a:off x="4401716" y="2273968"/>
            <a:ext cx="70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 err="1"/>
              <a:t>Eerlijk</a:t>
            </a:r>
            <a:endParaRPr lang="en-NL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25545-2022-4E63-ADBF-DEE2A9754E9F}"/>
              </a:ext>
            </a:extLst>
          </p:cNvPr>
          <p:cNvSpPr txBox="1"/>
          <p:nvPr/>
        </p:nvSpPr>
        <p:spPr>
          <a:xfrm>
            <a:off x="5674405" y="2233863"/>
            <a:ext cx="97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 err="1"/>
              <a:t>Strategisch</a:t>
            </a:r>
            <a:endParaRPr lang="en-NL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70C0C-7574-4194-A28A-9A71901A90CE}"/>
              </a:ext>
            </a:extLst>
          </p:cNvPr>
          <p:cNvSpPr txBox="1"/>
          <p:nvPr/>
        </p:nvSpPr>
        <p:spPr>
          <a:xfrm>
            <a:off x="4480841" y="2703002"/>
            <a:ext cx="347111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Onderzoeksvragen</a:t>
            </a:r>
            <a:r>
              <a:rPr lang="en-NL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</a:t>
            </a:r>
          </a:p>
          <a:p>
            <a:r>
              <a:rPr lang="en-NL" sz="105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1.</a:t>
            </a:r>
            <a:r>
              <a:rPr lang="en-NL" sz="105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Wat is het</a:t>
            </a:r>
            <a:r>
              <a:rPr lang="nl-NL" sz="105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effect van plurality voting op het aantal mensen dat niet op zijn eerste voorkeur stemt</a:t>
            </a:r>
            <a:r>
              <a:rPr lang="en-NL" sz="105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?</a:t>
            </a:r>
            <a:br>
              <a:rPr lang="en-NL" sz="105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NL" sz="105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en-NL" sz="105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2.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nl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Welk effect hebben peilingen op het stemgedrag van stemmers bij plurality voting?</a:t>
            </a:r>
            <a:endParaRPr lang="en-NL" sz="10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endParaRPr lang="en-NL" sz="105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4162926" y="799500"/>
            <a:ext cx="3523094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 err="1"/>
              <a:t>Toolkeuze</a:t>
            </a:r>
            <a:r>
              <a:rPr lang="en-NL" dirty="0"/>
              <a:t>: mesa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 err="1"/>
              <a:t>Onderdelen</a:t>
            </a:r>
            <a:r>
              <a:rPr lang="en-NL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/>
              <a:t>1.Simulatie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/>
              <a:t>2.Data </a:t>
            </a:r>
            <a:r>
              <a:rPr lang="en-NL" dirty="0" err="1"/>
              <a:t>verzameling</a:t>
            </a:r>
            <a:r>
              <a:rPr lang="en-NL" dirty="0"/>
              <a:t> (batch run)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/>
              <a:t>3. </a:t>
            </a:r>
            <a:r>
              <a:rPr lang="en-NL" dirty="0" err="1"/>
              <a:t>Statistische</a:t>
            </a:r>
            <a:r>
              <a:rPr lang="en-NL" dirty="0"/>
              <a:t> analyse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dirty="0"/>
              <a:t>Parameters in </a:t>
            </a:r>
            <a:r>
              <a:rPr lang="en-NL" dirty="0" err="1"/>
              <a:t>onze</a:t>
            </a:r>
            <a:r>
              <a:rPr lang="en-NL" dirty="0"/>
              <a:t> </a:t>
            </a:r>
            <a:r>
              <a:rPr lang="en-NL" dirty="0" err="1"/>
              <a:t>simulatie</a:t>
            </a:r>
            <a:r>
              <a:rPr lang="en-NL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9;p33">
            <a:extLst>
              <a:ext uri="{FF2B5EF4-FFF2-40B4-BE49-F238E27FC236}">
                <a16:creationId xmlns:a16="http://schemas.microsoft.com/office/drawing/2014/main" id="{A27EB81A-FE5C-4560-859C-BC9287FBF789}"/>
              </a:ext>
            </a:extLst>
          </p:cNvPr>
          <p:cNvSpPr txBox="1">
            <a:spLocks/>
          </p:cNvSpPr>
          <p:nvPr/>
        </p:nvSpPr>
        <p:spPr>
          <a:xfrm>
            <a:off x="4664103" y="145594"/>
            <a:ext cx="2726294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n-NL" dirty="0" err="1">
                <a:solidFill>
                  <a:schemeClr val="tx2">
                    <a:lumMod val="75000"/>
                  </a:schemeClr>
                </a:solidFill>
              </a:rPr>
              <a:t>Opzet</a:t>
            </a:r>
            <a:r>
              <a:rPr lang="en-NL" dirty="0">
                <a:solidFill>
                  <a:schemeClr val="tx2">
                    <a:lumMod val="75000"/>
                  </a:schemeClr>
                </a:solidFill>
              </a:rPr>
              <a:t> experiment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634BD891-99D7-440B-BAEE-878A2AF09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02" b="46702"/>
          <a:stretch/>
        </p:blipFill>
        <p:spPr>
          <a:xfrm>
            <a:off x="4162926" y="2320022"/>
            <a:ext cx="2067175" cy="2587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9" name="Google Shape;199;p33">
            <a:extLst>
              <a:ext uri="{FF2B5EF4-FFF2-40B4-BE49-F238E27FC236}">
                <a16:creationId xmlns:a16="http://schemas.microsoft.com/office/drawing/2014/main" id="{1E394AAB-10A7-46DE-A8F3-82B913C05642}"/>
              </a:ext>
            </a:extLst>
          </p:cNvPr>
          <p:cNvSpPr txBox="1">
            <a:spLocks/>
          </p:cNvSpPr>
          <p:nvPr/>
        </p:nvSpPr>
        <p:spPr>
          <a:xfrm>
            <a:off x="4664103" y="145594"/>
            <a:ext cx="2726294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n-NL" dirty="0" err="1">
                <a:solidFill>
                  <a:schemeClr val="tx2">
                    <a:lumMod val="75000"/>
                  </a:schemeClr>
                </a:solidFill>
              </a:rPr>
              <a:t>Opzet</a:t>
            </a:r>
            <a:r>
              <a:rPr lang="en-NL" dirty="0">
                <a:solidFill>
                  <a:schemeClr val="tx2">
                    <a:lumMod val="75000"/>
                  </a:schemeClr>
                </a:solidFill>
              </a:rPr>
              <a:t> experiment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AC646-08C0-4ABF-BD49-A7C59217C537}"/>
              </a:ext>
            </a:extLst>
          </p:cNvPr>
          <p:cNvSpPr txBox="1"/>
          <p:nvPr/>
        </p:nvSpPr>
        <p:spPr>
          <a:xfrm>
            <a:off x="3570371" y="836195"/>
            <a:ext cx="3820026" cy="323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Batch Run</a:t>
            </a:r>
          </a:p>
          <a:p>
            <a:endParaRPr lang="en-NL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NL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5 batch runs </a:t>
            </a:r>
            <a:r>
              <a:rPr lang="en-NL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uitgevoerd</a:t>
            </a:r>
            <a:r>
              <a:rPr lang="en-NL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 </a:t>
            </a:r>
            <a:r>
              <a:rPr lang="en-NL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volgende</a:t>
            </a:r>
            <a:r>
              <a:rPr lang="en-NL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parameters:</a:t>
            </a:r>
            <a:r>
              <a:rPr lang="en-NL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Aantal voters: 1000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Aantal kandidaten: 4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Voter type (gedrag agent): [strategic, honest]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Maximaal aantal polls: </a:t>
            </a:r>
            <a:r>
              <a:rPr lang="en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[1,2,6,14]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Loyale agents: 30%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Kans dat een agent mogelijk strategisch stemt: 30%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1000 runs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sz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10 steps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NL" sz="12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NL" sz="12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Dataframe</a:t>
            </a:r>
            <a:r>
              <a:rPr lang="en-NL" sz="12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van </a:t>
            </a:r>
            <a:r>
              <a:rPr lang="en-NL" sz="12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batchruns</a:t>
            </a:r>
            <a:r>
              <a:rPr lang="en-NL" sz="12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-&gt;</a:t>
            </a:r>
            <a:r>
              <a:rPr lang="en-NL" sz="12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Statistische</a:t>
            </a:r>
            <a:r>
              <a:rPr lang="en-NL" sz="12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analyse </a:t>
            </a:r>
            <a:endParaRPr lang="en-NL" sz="12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NL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1. This is a great headline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3188197" y="1437174"/>
            <a:ext cx="4430799" cy="1979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6600" b="1" dirty="0">
                <a:latin typeface="+mj-lt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3934327" y="904080"/>
            <a:ext cx="4669064" cy="2398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Wat is het</a:t>
            </a:r>
            <a:r>
              <a:rPr lang="nl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effect van plurality voting op het aantal mensen dat niet op zijn eerste voorkeur stemt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NL" sz="1000" dirty="0">
              <a:solidFill>
                <a:schemeClr val="tx2">
                  <a:lumMod val="75000"/>
                </a:schemeClr>
              </a:solidFill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NL" sz="1000" dirty="0">
              <a:solidFill>
                <a:schemeClr val="tx2">
                  <a:lumMod val="75000"/>
                </a:schemeClr>
              </a:solidFill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000" dirty="0" err="1"/>
              <a:t>Positie</a:t>
            </a:r>
            <a:r>
              <a:rPr sz="1000" dirty="0"/>
              <a:t> </a:t>
            </a:r>
            <a:r>
              <a:rPr sz="1000" dirty="0" err="1"/>
              <a:t>meer</a:t>
            </a:r>
            <a:r>
              <a:rPr sz="1000" dirty="0"/>
              <a:t> in het midden -&gt;  Meer stems per poll </a:t>
            </a:r>
            <a:r>
              <a:rPr sz="1000" dirty="0" err="1"/>
              <a:t>krijgen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000" dirty="0" err="1"/>
              <a:t>Positie</a:t>
            </a:r>
            <a:r>
              <a:rPr lang="en-NL" sz="1000" dirty="0"/>
              <a:t> </a:t>
            </a:r>
            <a:r>
              <a:rPr lang="en-NL" sz="1000" dirty="0" err="1"/>
              <a:t>aan</a:t>
            </a:r>
            <a:r>
              <a:rPr lang="en-NL" sz="1000" dirty="0"/>
              <a:t> de </a:t>
            </a:r>
            <a:r>
              <a:rPr lang="en-NL" sz="1000" dirty="0" err="1"/>
              <a:t>randen</a:t>
            </a:r>
            <a:r>
              <a:rPr lang="en-NL" sz="1000" dirty="0"/>
              <a:t> -&gt; </a:t>
            </a:r>
            <a:r>
              <a:rPr lang="en-NL" sz="1000" dirty="0" err="1"/>
              <a:t>sterkere</a:t>
            </a:r>
            <a:r>
              <a:rPr lang="en-NL" sz="1000" dirty="0"/>
              <a:t> </a:t>
            </a:r>
            <a:r>
              <a:rPr lang="en-NL" sz="1000" dirty="0" err="1"/>
              <a:t>politieke</a:t>
            </a:r>
            <a:r>
              <a:rPr lang="en-NL" sz="1000" dirty="0"/>
              <a:t> </a:t>
            </a:r>
            <a:r>
              <a:rPr lang="en-NL" sz="1000" dirty="0" err="1"/>
              <a:t>voorkeur</a:t>
            </a:r>
            <a:r>
              <a:rPr lang="en-NL" sz="1000" dirty="0"/>
              <a:t> -&gt; Minder stems per poll </a:t>
            </a:r>
            <a:r>
              <a:rPr lang="en-NL" sz="1000" dirty="0" err="1"/>
              <a:t>krijgen</a:t>
            </a:r>
            <a:endParaRPr sz="10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5" name="Google Shape;199;p33">
            <a:extLst>
              <a:ext uri="{FF2B5EF4-FFF2-40B4-BE49-F238E27FC236}">
                <a16:creationId xmlns:a16="http://schemas.microsoft.com/office/drawing/2014/main" id="{47ED5A68-14AB-47C9-AE9F-8A2AEBAA2206}"/>
              </a:ext>
            </a:extLst>
          </p:cNvPr>
          <p:cNvSpPr txBox="1">
            <a:spLocks/>
          </p:cNvSpPr>
          <p:nvPr/>
        </p:nvSpPr>
        <p:spPr>
          <a:xfrm>
            <a:off x="4664103" y="145594"/>
            <a:ext cx="2726294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NL" dirty="0" err="1">
                <a:solidFill>
                  <a:schemeClr val="tx2">
                    <a:lumMod val="75000"/>
                  </a:schemeClr>
                </a:solidFill>
              </a:rPr>
              <a:t>Resultaten</a:t>
            </a:r>
            <a:r>
              <a:rPr lang="en-NL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36EBC-D859-4429-8B10-E70A8D7E366A}"/>
              </a:ext>
            </a:extLst>
          </p:cNvPr>
          <p:cNvSpPr/>
          <p:nvPr/>
        </p:nvSpPr>
        <p:spPr>
          <a:xfrm>
            <a:off x="0" y="369971"/>
            <a:ext cx="2652963" cy="4349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99244-D3B2-4F4E-A6FF-2AF59080D2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0" y="302502"/>
            <a:ext cx="2004245" cy="1790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C782A-106A-4A98-8044-B62FCA1949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3" y="2469147"/>
            <a:ext cx="3538096" cy="1874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4618613" y="804820"/>
            <a:ext cx="3538096" cy="1766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00" dirty="0">
                <a:solidFill>
                  <a:schemeClr val="tx2">
                    <a:lumMod val="75000"/>
                  </a:schemeClr>
                </a:solidFill>
                <a:effectLst/>
                <a:ea typeface="MS Gothic" panose="020B0609070205080204" pitchFamily="49" charset="-128"/>
                <a:cs typeface="Times New Roman" panose="02020603050405020304" pitchFamily="18" charset="0"/>
              </a:rPr>
              <a:t>Welk effect hebben peilingen op het stemgedrag van stemmers bij plurality voting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4 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Barplots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van 4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verschillende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verkiezingen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met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verschillende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aantal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peilingen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chemeClr val="tx2">
                    <a:lumMod val="75000"/>
                  </a:schemeClr>
                </a:solidFill>
                <a:effectLst/>
                <a:ea typeface="MS Gothic" panose="020B0609070205080204" pitchFamily="49" charset="-128"/>
                <a:cs typeface="Times New Roman" panose="02020603050405020304" pitchFamily="18" charset="0"/>
              </a:rPr>
              <a:t>het verschil in peilingen sterk toeneemt, de verdeling van de stemmen redelijk hetzelfde blijft</a:t>
            </a:r>
            <a:endParaRPr lang="en-NL" sz="1000" dirty="0">
              <a:solidFill>
                <a:schemeClr val="tx2">
                  <a:lumMod val="75000"/>
                </a:schemeClr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Lijngrafiek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M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eer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in het midden van de space,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meer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stems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Gelijkmatige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afname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van de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aantal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votes van de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kandidaten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 (</a:t>
            </a:r>
            <a:r>
              <a:rPr lang="en-NL" sz="1000" i="1" dirty="0" err="1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cand_votes</a:t>
            </a:r>
            <a:r>
              <a:rPr lang="en-NL" sz="1000" i="1" dirty="0">
                <a:solidFill>
                  <a:schemeClr val="tx2">
                    <a:lumMod val="75000"/>
                  </a:schemeClr>
                </a:solidFill>
                <a:ea typeface="MS Gothic" panose="020B0609070205080204" pitchFamily="49" charset="-128"/>
                <a:cs typeface="Times New Roman" panose="02020603050405020304" pitchFamily="18" charset="0"/>
              </a:rPr>
              <a:t>)</a:t>
            </a:r>
            <a:endParaRPr lang="en-NL" sz="1000" dirty="0">
              <a:solidFill>
                <a:schemeClr val="tx2">
                  <a:lumMod val="75000"/>
                </a:schemeClr>
              </a:solidFill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NL" sz="1000" dirty="0">
              <a:solidFill>
                <a:schemeClr val="tx2">
                  <a:lumMod val="75000"/>
                </a:schemeClr>
              </a:solidFill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5" name="Google Shape;199;p33">
            <a:extLst>
              <a:ext uri="{FF2B5EF4-FFF2-40B4-BE49-F238E27FC236}">
                <a16:creationId xmlns:a16="http://schemas.microsoft.com/office/drawing/2014/main" id="{47ED5A68-14AB-47C9-AE9F-8A2AEBAA2206}"/>
              </a:ext>
            </a:extLst>
          </p:cNvPr>
          <p:cNvSpPr txBox="1">
            <a:spLocks/>
          </p:cNvSpPr>
          <p:nvPr/>
        </p:nvSpPr>
        <p:spPr>
          <a:xfrm>
            <a:off x="4664103" y="145594"/>
            <a:ext cx="2726294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NL" dirty="0" err="1">
                <a:solidFill>
                  <a:schemeClr val="tx2">
                    <a:lumMod val="75000"/>
                  </a:schemeClr>
                </a:solidFill>
              </a:rPr>
              <a:t>Resultaten</a:t>
            </a:r>
            <a:r>
              <a:rPr lang="en-NL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70F04-825C-4E56-A380-8AD64E0895F6}"/>
              </a:ext>
            </a:extLst>
          </p:cNvPr>
          <p:cNvSpPr/>
          <p:nvPr/>
        </p:nvSpPr>
        <p:spPr>
          <a:xfrm>
            <a:off x="0" y="532598"/>
            <a:ext cx="2849078" cy="4260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C0A35-04D1-4C17-B45E-551BD43468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" y="258880"/>
            <a:ext cx="1934678" cy="1671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7A5B80-7AA5-4E41-97A8-D51755BEC4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36" y="258880"/>
            <a:ext cx="1769845" cy="1584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F8635-B381-4FAB-8F6E-1129F837107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2" y="2101370"/>
            <a:ext cx="1679006" cy="1649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16EE4-2444-4A07-92BB-5510DC9EC37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65" y="3104700"/>
            <a:ext cx="2998170" cy="1688681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B6B3C995-5D91-4006-BD0B-0DAEF31A491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82" y="2074299"/>
            <a:ext cx="1803199" cy="15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9" name="Google Shape;199;p33">
            <a:extLst>
              <a:ext uri="{FF2B5EF4-FFF2-40B4-BE49-F238E27FC236}">
                <a16:creationId xmlns:a16="http://schemas.microsoft.com/office/drawing/2014/main" id="{1E394AAB-10A7-46DE-A8F3-82B913C05642}"/>
              </a:ext>
            </a:extLst>
          </p:cNvPr>
          <p:cNvSpPr txBox="1">
            <a:spLocks/>
          </p:cNvSpPr>
          <p:nvPr/>
        </p:nvSpPr>
        <p:spPr>
          <a:xfrm>
            <a:off x="4664103" y="145594"/>
            <a:ext cx="2726294" cy="500476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n-NL" dirty="0" err="1">
                <a:solidFill>
                  <a:schemeClr val="tx2">
                    <a:lumMod val="75000"/>
                  </a:schemeClr>
                </a:solidFill>
              </a:rPr>
              <a:t>Conclusie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AC646-08C0-4ABF-BD49-A7C59217C537}"/>
              </a:ext>
            </a:extLst>
          </p:cNvPr>
          <p:cNvSpPr txBox="1"/>
          <p:nvPr/>
        </p:nvSpPr>
        <p:spPr>
          <a:xfrm>
            <a:off x="3570371" y="836195"/>
            <a:ext cx="38200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0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Wat is het effect bij plurality voting op het aantal mensen dat niet op zijn eerste voorkeur stemt</a:t>
            </a:r>
            <a:r>
              <a:rPr lang="nl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?</a:t>
            </a:r>
            <a:br>
              <a:rPr lang="en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NL" sz="10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Switchen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naar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kandidaat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met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genuanceerdere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mening</a:t>
            </a: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Kandid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aten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aan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de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zijde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hebben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een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grote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achterban</a:t>
            </a: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Afstand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tot de midden van de space is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groter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dan 0.7: </a:t>
            </a:r>
            <a:b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Grotere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kans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op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een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verlies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van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stemmen</a:t>
            </a:r>
            <a:endParaRPr lang="en-NL" sz="10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NL" sz="1000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10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Welk effect hebben peilingen op het stemgedrag van stemmers bij plurality voting</a:t>
            </a:r>
            <a:r>
              <a:rPr lang="en-NL" sz="1000" b="1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?</a:t>
            </a:r>
            <a:br>
              <a:rPr lang="en-NL" sz="1000" b="1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NL" sz="1000" b="1" dirty="0">
              <a:solidFill>
                <a:schemeClr val="tx2">
                  <a:lumMod val="75000"/>
                </a:schemeClr>
              </a:solidFill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Zelfde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resultaten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zoals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in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onderzoeksvraag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De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aantal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peilingen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heft </a:t>
            </a:r>
            <a:r>
              <a:rPr lang="en-NL" sz="1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weinig</a:t>
            </a:r>
            <a:r>
              <a:rPr lang="en-NL" sz="1000" dirty="0">
                <a:solidFill>
                  <a:schemeClr val="tx2">
                    <a:lumMod val="75000"/>
                  </a:schemeClr>
                </a:solidFill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 effect.</a:t>
            </a:r>
            <a:br>
              <a:rPr lang="en-NL" sz="10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NL" sz="1000" dirty="0">
              <a:solidFill>
                <a:schemeClr val="tx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NL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44539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471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Wingdings 2</vt:lpstr>
      <vt:lpstr>Calibri Light</vt:lpstr>
      <vt:lpstr>Symbol</vt:lpstr>
      <vt:lpstr>Corbel</vt:lpstr>
      <vt:lpstr>Arvo</vt:lpstr>
      <vt:lpstr>Arial</vt:lpstr>
      <vt:lpstr>Bodoni</vt:lpstr>
      <vt:lpstr>Ubuntu</vt:lpstr>
      <vt:lpstr>Frame</vt:lpstr>
      <vt:lpstr>Plurality Voting   </vt:lpstr>
      <vt:lpstr>Inhoudsopgave</vt:lpstr>
      <vt:lpstr>PowerPoint Presentation</vt:lpstr>
      <vt:lpstr>PowerPoint Presentation</vt:lpstr>
      <vt:lpstr>PowerPoint Presentation</vt:lpstr>
      <vt:lpstr>1. This is a great headline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Plurality Voting</dc:title>
  <dc:creator>Ama Lee</dc:creator>
  <cp:lastModifiedBy>Ama Lee</cp:lastModifiedBy>
  <cp:revision>17</cp:revision>
  <dcterms:created xsi:type="dcterms:W3CDTF">2020-12-16T16:11:01Z</dcterms:created>
  <dcterms:modified xsi:type="dcterms:W3CDTF">2020-12-16T21:46:50Z</dcterms:modified>
</cp:coreProperties>
</file>