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63" r:id="rId4"/>
    <p:sldId id="260" r:id="rId5"/>
    <p:sldId id="264"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39828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420650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7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55658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802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2570961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2810501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219798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530829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14BFC-3684-4625-896A-5D4FD63F42B4}" type="datetimeFigureOut">
              <a:rPr lang="en-GB" smtClean="0"/>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173064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340510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14BFC-3684-4625-896A-5D4FD63F42B4}" type="datetimeFigureOut">
              <a:rPr lang="en-GB" smtClean="0"/>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242094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814BFC-3684-4625-896A-5D4FD63F42B4}" type="datetimeFigureOut">
              <a:rPr lang="en-GB" smtClean="0"/>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211514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814BFC-3684-4625-896A-5D4FD63F42B4}" type="datetimeFigureOut">
              <a:rPr lang="en-GB" smtClean="0"/>
              <a:t>23/07/2022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326488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814BFC-3684-4625-896A-5D4FD63F42B4}" type="datetimeFigureOut">
              <a:rPr lang="en-GB" smtClean="0"/>
              <a:t>23/07/2022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329602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14BFC-3684-4625-896A-5D4FD63F42B4}" type="datetimeFigureOut">
              <a:rPr lang="en-GB" smtClean="0"/>
              <a:t>23/07/2022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230917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14BFC-3684-4625-896A-5D4FD63F42B4}" type="datetimeFigureOut">
              <a:rPr lang="en-GB" smtClean="0"/>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39096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814BFC-3684-4625-896A-5D4FD63F42B4}" type="datetimeFigureOut">
              <a:rPr lang="en-GB" smtClean="0"/>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187CE4-AFF3-4B5B-803A-751F82409DDB}" type="slidenum">
              <a:rPr lang="en-GB" smtClean="0"/>
              <a:t>‹#›</a:t>
            </a:fld>
            <a:endParaRPr lang="en-GB"/>
          </a:p>
        </p:txBody>
      </p:sp>
    </p:spTree>
    <p:extLst>
      <p:ext uri="{BB962C8B-B14F-4D97-AF65-F5344CB8AC3E}">
        <p14:creationId xmlns:p14="http://schemas.microsoft.com/office/powerpoint/2010/main" val="403371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814BFC-3684-4625-896A-5D4FD63F42B4}" type="datetimeFigureOut">
              <a:rPr lang="en-GB" smtClean="0"/>
              <a:t>23/07/2022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187CE4-AFF3-4B5B-803A-751F82409DDB}" type="slidenum">
              <a:rPr lang="en-GB" smtClean="0"/>
              <a:t>‹#›</a:t>
            </a:fld>
            <a:endParaRPr lang="en-GB"/>
          </a:p>
        </p:txBody>
      </p:sp>
    </p:spTree>
    <p:extLst>
      <p:ext uri="{BB962C8B-B14F-4D97-AF65-F5344CB8AC3E}">
        <p14:creationId xmlns:p14="http://schemas.microsoft.com/office/powerpoint/2010/main" val="310268677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6C68-3D10-1B8C-02DF-7CF895953DC9}"/>
              </a:ext>
            </a:extLst>
          </p:cNvPr>
          <p:cNvSpPr>
            <a:spLocks noGrp="1"/>
          </p:cNvSpPr>
          <p:nvPr>
            <p:ph type="ctrTitle"/>
          </p:nvPr>
        </p:nvSpPr>
        <p:spPr/>
        <p:txBody>
          <a:bodyPr>
            <a:normAutofit fontScale="90000"/>
          </a:bodyPr>
          <a:lstStyle/>
          <a:p>
            <a:r>
              <a:rPr lang="en-GB" sz="5000" dirty="0">
                <a:latin typeface="Times New Roman" panose="02020603050405020304" pitchFamily="18" charset="0"/>
                <a:cs typeface="Times New Roman" panose="02020603050405020304" pitchFamily="18" charset="0"/>
              </a:rPr>
              <a:t>NICNET-Role of </a:t>
            </a:r>
            <a:r>
              <a:rPr lang="en-GB" sz="5000" dirty="0" err="1">
                <a:latin typeface="Times New Roman" panose="02020603050405020304" pitchFamily="18" charset="0"/>
                <a:cs typeface="Times New Roman" panose="02020603050405020304" pitchFamily="18" charset="0"/>
              </a:rPr>
              <a:t>Nationalwide</a:t>
            </a:r>
            <a:r>
              <a:rPr lang="en-GB" sz="5000" dirty="0">
                <a:latin typeface="Times New Roman" panose="02020603050405020304" pitchFamily="18" charset="0"/>
                <a:cs typeface="Times New Roman" panose="02020603050405020304" pitchFamily="18" charset="0"/>
              </a:rPr>
              <a:t> Networking in E-Governance</a:t>
            </a:r>
          </a:p>
        </p:txBody>
      </p:sp>
      <p:sp>
        <p:nvSpPr>
          <p:cNvPr id="3" name="Subtitle 2">
            <a:extLst>
              <a:ext uri="{FF2B5EF4-FFF2-40B4-BE49-F238E27FC236}">
                <a16:creationId xmlns:a16="http://schemas.microsoft.com/office/drawing/2014/main" id="{EBD81989-7CF4-2F8D-22BC-9EB75F58FFD1}"/>
              </a:ext>
            </a:extLst>
          </p:cNvPr>
          <p:cNvSpPr>
            <a:spLocks noGrp="1"/>
          </p:cNvSpPr>
          <p:nvPr>
            <p:ph type="subTitle" idx="1"/>
          </p:nvPr>
        </p:nvSpPr>
        <p:spPr>
          <a:xfrm>
            <a:off x="-2184903" y="5121943"/>
            <a:ext cx="5681983" cy="1429960"/>
          </a:xfrm>
        </p:spPr>
        <p:txBody>
          <a:bodyPr/>
          <a:lstStyle/>
          <a:p>
            <a:r>
              <a:rPr lang="en-GB" dirty="0"/>
              <a:t>Presented by: Manisha kc</a:t>
            </a:r>
          </a:p>
        </p:txBody>
      </p:sp>
    </p:spTree>
    <p:extLst>
      <p:ext uri="{BB962C8B-B14F-4D97-AF65-F5344CB8AC3E}">
        <p14:creationId xmlns:p14="http://schemas.microsoft.com/office/powerpoint/2010/main" val="3189894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73E5-B2C7-FDC0-4E8F-58A7A3672D6F}"/>
              </a:ext>
            </a:extLst>
          </p:cNvPr>
          <p:cNvSpPr>
            <a:spLocks noGrp="1"/>
          </p:cNvSpPr>
          <p:nvPr>
            <p:ph type="title"/>
          </p:nvPr>
        </p:nvSpPr>
        <p:spPr>
          <a:xfrm>
            <a:off x="693643" y="480115"/>
            <a:ext cx="4126860" cy="965752"/>
          </a:xfrm>
        </p:spPr>
        <p:txBody>
          <a:bodyPr>
            <a:noAutofit/>
          </a:bodyPr>
          <a:lstStyle/>
          <a:p>
            <a:r>
              <a:rPr lang="en-GB" sz="2000" dirty="0">
                <a:latin typeface="Times New Roman" panose="02020603050405020304" pitchFamily="18" charset="0"/>
                <a:cs typeface="Times New Roman" panose="02020603050405020304" pitchFamily="18" charset="0"/>
              </a:rPr>
              <a:t>NICNET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(National Informatics Centre Network)</a:t>
            </a:r>
          </a:p>
        </p:txBody>
      </p:sp>
      <p:pic>
        <p:nvPicPr>
          <p:cNvPr id="6" name="Content Placeholder 5">
            <a:extLst>
              <a:ext uri="{FF2B5EF4-FFF2-40B4-BE49-F238E27FC236}">
                <a16:creationId xmlns:a16="http://schemas.microsoft.com/office/drawing/2014/main" id="{116A48B1-FFF2-8C47-B4DD-A053D2A41D8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0" y="1763643"/>
            <a:ext cx="5847177" cy="3330713"/>
          </a:xfrm>
        </p:spPr>
      </p:pic>
      <p:sp>
        <p:nvSpPr>
          <p:cNvPr id="4" name="Text Placeholder 3">
            <a:extLst>
              <a:ext uri="{FF2B5EF4-FFF2-40B4-BE49-F238E27FC236}">
                <a16:creationId xmlns:a16="http://schemas.microsoft.com/office/drawing/2014/main" id="{D83C0516-7EBF-0369-BF9B-EB014B239C93}"/>
              </a:ext>
            </a:extLst>
          </p:cNvPr>
          <p:cNvSpPr>
            <a:spLocks noGrp="1"/>
          </p:cNvSpPr>
          <p:nvPr>
            <p:ph type="body" sz="half" idx="2"/>
          </p:nvPr>
        </p:nvSpPr>
        <p:spPr>
          <a:xfrm>
            <a:off x="693642" y="1457739"/>
            <a:ext cx="5402358" cy="4142133"/>
          </a:xfrm>
        </p:spPr>
        <p:txBody>
          <a:bodyPr>
            <a:normAutofit fontScale="925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The National Informatics Centre(NIC, </a:t>
            </a:r>
            <a:r>
              <a:rPr lang="en-US" dirty="0" err="1">
                <a:solidFill>
                  <a:schemeClr val="tx1"/>
                </a:solidFill>
                <a:latin typeface="Times New Roman" panose="02020603050405020304" pitchFamily="18" charset="0"/>
                <a:cs typeface="Times New Roman" panose="02020603050405020304" pitchFamily="18" charset="0"/>
              </a:rPr>
              <a:t>Rashtriya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suchna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vigyan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kendra</a:t>
            </a:r>
            <a:r>
              <a:rPr lang="en-US" dirty="0">
                <a:solidFill>
                  <a:schemeClr val="tx1"/>
                </a:solidFill>
                <a:latin typeface="Times New Roman" panose="02020603050405020304" pitchFamily="18" charset="0"/>
                <a:cs typeface="Times New Roman" panose="02020603050405020304" pitchFamily="18" charset="0"/>
              </a:rPr>
              <a:t>) is the premier science and technology organization of the government of Indian informatics services and information and communication technology(ICT) applications. It is part of the Indian ministry of electronics and information technology’s department of electronics and information </a:t>
            </a:r>
            <a:r>
              <a:rPr lang="en-US" dirty="0" err="1">
                <a:solidFill>
                  <a:schemeClr val="tx1"/>
                </a:solidFill>
                <a:latin typeface="Times New Roman" panose="02020603050405020304" pitchFamily="18" charset="0"/>
                <a:cs typeface="Times New Roman" panose="02020603050405020304" pitchFamily="18" charset="0"/>
              </a:rPr>
              <a:t>technology.The</a:t>
            </a:r>
            <a:r>
              <a:rPr lang="en-US" dirty="0">
                <a:solidFill>
                  <a:schemeClr val="tx1"/>
                </a:solidFill>
                <a:latin typeface="Times New Roman" panose="02020603050405020304" pitchFamily="18" charset="0"/>
                <a:cs typeface="Times New Roman" panose="02020603050405020304" pitchFamily="18" charset="0"/>
              </a:rPr>
              <a:t> NIC was established in 1976</a:t>
            </a:r>
            <a:r>
              <a:rPr lang="en-US" dirty="0">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National Informatics Centre (NIC) through its Information and Communication Technology (ICT) Network – NICNET, has institutional linkages across all the Ministries /Departments of the Central Government, State Governments, Union Territories, and District administrations of the country.</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NICNET is a satellite-based nation-wide computer-communication network, that is a type of Wide Area Network (WAN).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8590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BBA3E-9231-E64B-0275-A4359EC5EFE0}"/>
              </a:ext>
            </a:extLst>
          </p:cNvPr>
          <p:cNvSpPr>
            <a:spLocks noGrp="1"/>
          </p:cNvSpPr>
          <p:nvPr>
            <p:ph sz="quarter" idx="13"/>
          </p:nvPr>
        </p:nvSpPr>
        <p:spPr>
          <a:xfrm>
            <a:off x="685800" y="2001078"/>
            <a:ext cx="10394707" cy="3373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It  provides solutions in the area of e­-governance particularly for the sectors that fall under Government of</a:t>
            </a:r>
          </a:p>
          <a:p>
            <a:pPr marL="0" indent="0">
              <a:buNone/>
            </a:pPr>
            <a:r>
              <a:rPr lang="en-US" dirty="0">
                <a:latin typeface="Times New Roman" panose="02020603050405020304" pitchFamily="18" charset="0"/>
                <a:cs typeface="Times New Roman" panose="02020603050405020304" pitchFamily="18" charset="0"/>
              </a:rPr>
              <a:t>India. It supports NICNET. It  can be made available to all organizations (both public</a:t>
            </a:r>
          </a:p>
          <a:p>
            <a:pPr marL="0" indent="0">
              <a:buNone/>
            </a:pPr>
            <a:r>
              <a:rPr lang="en-US" dirty="0">
                <a:latin typeface="Times New Roman" panose="02020603050405020304" pitchFamily="18" charset="0"/>
                <a:cs typeface="Times New Roman" panose="02020603050405020304" pitchFamily="18" charset="0"/>
              </a:rPr>
              <a:t>and private) organizations engaged in specific projects and programs. NICNET</a:t>
            </a:r>
          </a:p>
          <a:p>
            <a:pPr marL="0" indent="0">
              <a:buNone/>
            </a:pPr>
            <a:r>
              <a:rPr lang="en-US" dirty="0">
                <a:latin typeface="Times New Roman" panose="02020603050405020304" pitchFamily="18" charset="0"/>
                <a:cs typeface="Times New Roman" panose="02020603050405020304" pitchFamily="18" charset="0"/>
              </a:rPr>
              <a:t>produced the  enabling facilities for supporting added activities, projects and</a:t>
            </a:r>
          </a:p>
          <a:p>
            <a:pPr marL="0" indent="0">
              <a:buNone/>
            </a:pPr>
            <a:r>
              <a:rPr lang="en-US" dirty="0">
                <a:latin typeface="Times New Roman" panose="02020603050405020304" pitchFamily="18" charset="0"/>
                <a:cs typeface="Times New Roman" panose="02020603050405020304" pitchFamily="18" charset="0"/>
              </a:rPr>
              <a:t>programs in the special  work areas.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4797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36DB-8E7E-AA7E-753F-053750A8FA5F}"/>
              </a:ext>
            </a:extLst>
          </p:cNvPr>
          <p:cNvSpPr>
            <a:spLocks noGrp="1"/>
          </p:cNvSpPr>
          <p:nvPr>
            <p:ph type="title"/>
          </p:nvPr>
        </p:nvSpPr>
        <p:spPr>
          <a:xfrm>
            <a:off x="685801" y="368300"/>
            <a:ext cx="10396882" cy="787401"/>
          </a:xfrm>
        </p:spPr>
        <p:txBody>
          <a:bodyPr>
            <a:normAutofit/>
          </a:bodyPr>
          <a:lstStyle/>
          <a:p>
            <a:r>
              <a:rPr lang="en-GB" sz="2400" dirty="0">
                <a:latin typeface="Times New Roman" panose="02020603050405020304" pitchFamily="18" charset="0"/>
                <a:cs typeface="Times New Roman" panose="02020603050405020304" pitchFamily="18" charset="0"/>
              </a:rPr>
              <a:t>NICNET-Role of </a:t>
            </a:r>
            <a:r>
              <a:rPr lang="en-GB" sz="2400" dirty="0" err="1">
                <a:latin typeface="Times New Roman" panose="02020603050405020304" pitchFamily="18" charset="0"/>
                <a:cs typeface="Times New Roman" panose="02020603050405020304" pitchFamily="18" charset="0"/>
              </a:rPr>
              <a:t>Nationalwide</a:t>
            </a:r>
            <a:r>
              <a:rPr lang="en-GB" sz="2400" dirty="0">
                <a:latin typeface="Times New Roman" panose="02020603050405020304" pitchFamily="18" charset="0"/>
                <a:cs typeface="Times New Roman" panose="02020603050405020304" pitchFamily="18" charset="0"/>
              </a:rPr>
              <a:t> Networking in E-Governance</a:t>
            </a:r>
          </a:p>
        </p:txBody>
      </p:sp>
      <p:sp>
        <p:nvSpPr>
          <p:cNvPr id="3" name="Content Placeholder 2">
            <a:extLst>
              <a:ext uri="{FF2B5EF4-FFF2-40B4-BE49-F238E27FC236}">
                <a16:creationId xmlns:a16="http://schemas.microsoft.com/office/drawing/2014/main" id="{668E5847-AA43-6AD2-C6CB-BFA36A009A48}"/>
              </a:ext>
            </a:extLst>
          </p:cNvPr>
          <p:cNvSpPr>
            <a:spLocks noGrp="1"/>
          </p:cNvSpPr>
          <p:nvPr>
            <p:ph sz="quarter" idx="13"/>
          </p:nvPr>
        </p:nvSpPr>
        <p:spPr>
          <a:xfrm>
            <a:off x="685801" y="1402107"/>
            <a:ext cx="10394707" cy="4053785"/>
          </a:xfrm>
        </p:spPr>
        <p:txBody>
          <a:bodyPr>
            <a:normAutofit fontScale="77500" lnSpcReduction="20000"/>
          </a:bodyPr>
          <a:lstStyle/>
          <a:p>
            <a:pPr algn="just">
              <a:buFont typeface="Wingdings" panose="05000000000000000000" pitchFamily="2" charset="2"/>
              <a:buChar char="v"/>
            </a:pPr>
            <a:r>
              <a:rPr lang="en-US" sz="2600" b="0" i="0" dirty="0">
                <a:solidFill>
                  <a:srgbClr val="000000"/>
                </a:solidFill>
                <a:effectLst/>
                <a:latin typeface="Times New Roman" panose="02020603050405020304" pitchFamily="18" charset="0"/>
                <a:cs typeface="Times New Roman" panose="02020603050405020304" pitchFamily="18" charset="0"/>
              </a:rPr>
              <a:t>Through NICNET, NIC has been instrumental in steering e-Governance applications in Government Ministries/ Departments at the Centre, States, Districts and Block level, facilitating improvement in Government services, wider transparency, promoting decentralized planning and management, resulting in better efficiency and accountability to the people of India.</a:t>
            </a:r>
          </a:p>
          <a:p>
            <a:pPr algn="just">
              <a:buFont typeface="Wingdings" panose="05000000000000000000" pitchFamily="2" charset="2"/>
              <a:buChar char="v"/>
            </a:pPr>
            <a:r>
              <a:rPr lang="en-US" sz="2600" b="0" i="0" dirty="0">
                <a:solidFill>
                  <a:srgbClr val="000000"/>
                </a:solidFill>
                <a:effectLst/>
                <a:latin typeface="Times New Roman" panose="02020603050405020304" pitchFamily="18" charset="0"/>
                <a:cs typeface="Times New Roman" panose="02020603050405020304" pitchFamily="18" charset="0"/>
              </a:rPr>
              <a:t>Direct peering of NICNET with BSNL, PGCIL and </a:t>
            </a:r>
            <a:r>
              <a:rPr lang="en-US" sz="2600" b="0" i="0" dirty="0" err="1">
                <a:solidFill>
                  <a:srgbClr val="000000"/>
                </a:solidFill>
                <a:effectLst/>
                <a:latin typeface="Times New Roman" panose="02020603050405020304" pitchFamily="18" charset="0"/>
                <a:cs typeface="Times New Roman" panose="02020603050405020304" pitchFamily="18" charset="0"/>
              </a:rPr>
              <a:t>Railtel</a:t>
            </a:r>
            <a:r>
              <a:rPr lang="en-US" sz="2600" b="0" i="0" dirty="0">
                <a:solidFill>
                  <a:srgbClr val="000000"/>
                </a:solidFill>
                <a:effectLst/>
                <a:latin typeface="Times New Roman" panose="02020603050405020304" pitchFamily="18" charset="0"/>
                <a:cs typeface="Times New Roman" panose="02020603050405020304" pitchFamily="18" charset="0"/>
              </a:rPr>
              <a:t> are completed at Delhi and Hyderabad for saving Internet Bandwidth and faster access of each other’s Network and Data Centre. Peering with Google, Microsoft and Akamai Content Delivery Network has facilitated faster access to Google services and other important International web sites.</a:t>
            </a:r>
          </a:p>
          <a:p>
            <a:pPr algn="just">
              <a:buFont typeface="Wingdings" panose="05000000000000000000" pitchFamily="2" charset="2"/>
              <a:buChar char="v"/>
            </a:pPr>
            <a:r>
              <a:rPr lang="en-US" sz="2600" b="0" i="0" dirty="0">
                <a:solidFill>
                  <a:srgbClr val="000000"/>
                </a:solidFill>
                <a:effectLst/>
                <a:latin typeface="Times New Roman" panose="02020603050405020304" pitchFamily="18" charset="0"/>
                <a:cs typeface="Times New Roman" panose="02020603050405020304" pitchFamily="18" charset="0"/>
              </a:rPr>
              <a:t>Re-structuring of Videoconferencing network has enabled to minimize delay and handle large scale important video conferencing such as PRAGATI of Hon’ble Prime Minister, GST Council </a:t>
            </a:r>
            <a:r>
              <a:rPr lang="en-US" sz="2600" b="0" i="0" dirty="0">
                <a:solidFill>
                  <a:schemeClr val="tx1"/>
                </a:solidFill>
                <a:effectLst/>
                <a:latin typeface="Times New Roman" panose="02020603050405020304" pitchFamily="18" charset="0"/>
                <a:cs typeface="Times New Roman" panose="02020603050405020304" pitchFamily="18" charset="0"/>
              </a:rPr>
              <a:t>Meetings by Hon’ble Finance Minister among others.</a:t>
            </a:r>
          </a:p>
          <a:p>
            <a:pPr algn="just">
              <a:buFont typeface="Wingdings" panose="05000000000000000000" pitchFamily="2" charset="2"/>
              <a:buChar char="v"/>
            </a:pPr>
            <a:r>
              <a:rPr lang="en-US" sz="2600" dirty="0">
                <a:solidFill>
                  <a:schemeClr val="tx1"/>
                </a:solidFill>
                <a:latin typeface="Times New Roman" panose="02020603050405020304" pitchFamily="18" charset="0"/>
                <a:cs typeface="Times New Roman" panose="02020603050405020304" pitchFamily="18" charset="0"/>
              </a:rPr>
              <a:t>NIC offers telecommunications-networking services  including </a:t>
            </a:r>
            <a:r>
              <a:rPr lang="en-US" sz="2600" dirty="0" err="1">
                <a:solidFill>
                  <a:schemeClr val="tx1"/>
                </a:solidFill>
                <a:latin typeface="Times New Roman" panose="02020603050405020304" pitchFamily="18" charset="0"/>
                <a:cs typeface="Times New Roman" panose="02020603050405020304" pitchFamily="18" charset="0"/>
              </a:rPr>
              <a:t>Kuband</a:t>
            </a:r>
            <a:r>
              <a:rPr lang="en-US" sz="2600" dirty="0">
                <a:solidFill>
                  <a:schemeClr val="tx1"/>
                </a:solidFill>
                <a:latin typeface="Times New Roman" panose="02020603050405020304" pitchFamily="18" charset="0"/>
                <a:cs typeface="Times New Roman" panose="02020603050405020304" pitchFamily="18" charset="0"/>
              </a:rPr>
              <a:t> (TDMA, FDMA, SCPC &amp; satellite broadband) VSATs, wireless metropolitan-area networks(MANs) and local-area networks(LANs) with gate ways for Internet-and Intranet-resource sharing.</a:t>
            </a:r>
            <a:endParaRPr lang="en-GB" sz="2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6523835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97B0-9BF5-4BEE-62F9-55F73F1C7A2A}"/>
              </a:ext>
            </a:extLst>
          </p:cNvPr>
          <p:cNvSpPr>
            <a:spLocks noGrp="1"/>
          </p:cNvSpPr>
          <p:nvPr>
            <p:ph type="title"/>
          </p:nvPr>
        </p:nvSpPr>
        <p:spPr>
          <a:xfrm>
            <a:off x="685800" y="430696"/>
            <a:ext cx="10396882" cy="679174"/>
          </a:xfrm>
        </p:spPr>
        <p:txBody>
          <a:bodyPr>
            <a:noAutofit/>
          </a:bodyPr>
          <a:lstStyle/>
          <a:p>
            <a:r>
              <a:rPr lang="en-GB" sz="2000" dirty="0">
                <a:effectLst/>
                <a:latin typeface="Times New Roman" panose="02020603050405020304" pitchFamily="18" charset="0"/>
                <a:ea typeface="Calibri" panose="020F0502020204030204" pitchFamily="34" charset="0"/>
                <a:cs typeface="Times New Roman" panose="02020603050405020304" pitchFamily="18" charset="0"/>
              </a:rPr>
              <a:t>NIC involved in implementing “E-Governance agenda” of the Central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Government with respect to the following:  </a:t>
            </a:r>
            <a:br>
              <a:rPr lang="en-GB" sz="2000" dirty="0">
                <a:effectLst/>
                <a:latin typeface="Calibri" panose="020F0502020204030204" pitchFamily="34" charset="0"/>
                <a:ea typeface="Calibri" panose="020F0502020204030204" pitchFamily="34" charset="0"/>
                <a:cs typeface="Times New Roman" panose="02020603050405020304" pitchFamily="18" charset="0"/>
              </a:rPr>
            </a:br>
            <a:endParaRPr lang="en-GB" sz="2000" dirty="0"/>
          </a:p>
        </p:txBody>
      </p:sp>
      <p:sp>
        <p:nvSpPr>
          <p:cNvPr id="3" name="Content Placeholder 2">
            <a:extLst>
              <a:ext uri="{FF2B5EF4-FFF2-40B4-BE49-F238E27FC236}">
                <a16:creationId xmlns:a16="http://schemas.microsoft.com/office/drawing/2014/main" id="{EF24338E-EBB3-69AF-5339-B0CE580E0778}"/>
              </a:ext>
            </a:extLst>
          </p:cNvPr>
          <p:cNvSpPr>
            <a:spLocks noGrp="1"/>
          </p:cNvSpPr>
          <p:nvPr>
            <p:ph sz="quarter" idx="13"/>
          </p:nvPr>
        </p:nvSpPr>
        <p:spPr>
          <a:xfrm>
            <a:off x="685800" y="1285461"/>
            <a:ext cx="10394707" cy="5141843"/>
          </a:xfrm>
        </p:spPr>
        <p:txBody>
          <a:bodyPr>
            <a:normAutofit fontScale="85000" lnSpcReduction="20000"/>
          </a:bodyPr>
          <a:lstStyle/>
          <a:p>
            <a:pPr algn="just">
              <a:lnSpc>
                <a:spcPct val="107000"/>
              </a:lnSpc>
              <a:spcAft>
                <a:spcPts val="800"/>
              </a:spcAft>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Internet/Intranet Infrastructure (PCs, Office productivity   tools, Portals   on Business allocation) up to Section officers levels 42 IT Projects in India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empowerment of Officers or Officials &amp; Capacity Building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ICT enabled Services (G2G, G2E, G2C and G2B)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ICT plans for Sectoral Informatics Development Services profiles, among the others, include the following: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Network services (WAN, MAN, LAN)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Data mining and data warehousing  </a:t>
            </a: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Total ICT Solutions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Video Conferencing &amp; web services </a:t>
            </a: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Certification Authority and PKI Services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Domain (gov.in) Registrar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Computer Emergency Response Team (CERT) Services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National Disaster Recovery Centre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Geometrics &amp; Informatics design and development for decision support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rPr>
              <a:t>Sectoral ICT Plan formulation </a:t>
            </a:r>
            <a:endParaRPr lang="en-GB" dirty="0"/>
          </a:p>
          <a:p>
            <a:pPr marL="342900" lvl="0" indent="-342900" algn="just">
              <a:lnSpc>
                <a:spcPct val="107000"/>
              </a:lnSpc>
              <a:buFont typeface="Wingdings" panose="05000000000000000000" pitchFamily="2" charset="2"/>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455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CE89A-5CBC-E8A3-3746-BE7A6057FE9E}"/>
              </a:ext>
            </a:extLst>
          </p:cNvPr>
          <p:cNvSpPr>
            <a:spLocks noGrp="1"/>
          </p:cNvSpPr>
          <p:nvPr>
            <p:ph sz="quarter" idx="13"/>
          </p:nvPr>
        </p:nvSpPr>
        <p:spPr>
          <a:xfrm>
            <a:off x="659296" y="980661"/>
            <a:ext cx="10394707" cy="4797701"/>
          </a:xfrm>
        </p:spPr>
        <p:txBody>
          <a:bodyPr>
            <a:normAutofit fontScale="92500" lnSpcReduction="10000"/>
          </a:bodyPr>
          <a:lstStyle/>
          <a:p>
            <a:pPr marL="0" indent="0" algn="just">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NIC implemented and developed  a very large number of projects for various State  and Central Government Ministries and Organizations. Many of these projects are carried out by the divisions of NIC at New Delhi Headquarters and State/District centres in the country. The following are some of such projects: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Agricultural Marketing Information Network (AGMARKNET)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Community Information Centres (CICs)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Court Information System (COURTIS)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Department of Agriculture Network (DACNET)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Examination Results Portal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Land Records Information System (LRIS)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National Hazardous Waste Information System (NHWIS)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Video Conferencing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8997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86C56-05D3-A618-CB4E-9977977CD26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10205" y="1351722"/>
            <a:ext cx="7689658" cy="3760985"/>
          </a:xfrm>
        </p:spPr>
      </p:pic>
    </p:spTree>
    <p:extLst>
      <p:ext uri="{BB962C8B-B14F-4D97-AF65-F5344CB8AC3E}">
        <p14:creationId xmlns:p14="http://schemas.microsoft.com/office/powerpoint/2010/main" val="2381145982"/>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572</TotalTime>
  <Words>644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NICNET-Role of Nationalwide Networking in E-Governance</vt:lpstr>
      <vt:lpstr>NICNET (National Informatics Centre Network)</vt:lpstr>
      <vt:lpstr>PowerPoint Presentation</vt:lpstr>
      <vt:lpstr>NICNET-Role of Nationalwide Networking in E-Governance</vt:lpstr>
      <vt:lpstr>NIC involved in implementing “E-Governance agenda” of the Central  Government with respect to the following: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Nicnet-Role of nationalwide networking in e-Governance</dc:title>
  <dc:creator>Manisha khatri</dc:creator>
  <cp:lastModifiedBy>Manisha khatri</cp:lastModifiedBy>
  <cp:revision>21</cp:revision>
  <dcterms:created xsi:type="dcterms:W3CDTF">2022-06-16T01:12:44Z</dcterms:created>
  <dcterms:modified xsi:type="dcterms:W3CDTF">2022-07-23T16:35:34Z</dcterms:modified>
</cp:coreProperties>
</file>