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8"/>
  </p:notesMasterIdLst>
  <p:handoutMasterIdLst>
    <p:handoutMasterId r:id="rId19"/>
  </p:handoutMasterIdLst>
  <p:sldIdLst>
    <p:sldId id="330" r:id="rId2"/>
    <p:sldId id="340" r:id="rId3"/>
    <p:sldId id="341" r:id="rId4"/>
    <p:sldId id="351" r:id="rId5"/>
    <p:sldId id="357" r:id="rId6"/>
    <p:sldId id="352" r:id="rId7"/>
    <p:sldId id="355" r:id="rId8"/>
    <p:sldId id="356" r:id="rId9"/>
    <p:sldId id="342" r:id="rId10"/>
    <p:sldId id="345" r:id="rId11"/>
    <p:sldId id="346" r:id="rId12"/>
    <p:sldId id="347" r:id="rId13"/>
    <p:sldId id="348" r:id="rId14"/>
    <p:sldId id="358" r:id="rId15"/>
    <p:sldId id="349" r:id="rId16"/>
    <p:sldId id="353" r:id="rId17"/>
  </p:sldIdLst>
  <p:sldSz cx="12192000" cy="6858000"/>
  <p:notesSz cx="6797675" cy="9874250"/>
  <p:defaultTextStyle>
    <a:defPPr>
      <a:defRPr lang="en-US"/>
    </a:defPPr>
    <a:lvl1pPr algn="l" rtl="0" eaLnBrk="0" fontAlgn="base" hangingPunct="0">
      <a:spcBef>
        <a:spcPct val="0"/>
      </a:spcBef>
      <a:spcAft>
        <a:spcPct val="0"/>
      </a:spcAft>
      <a:defRPr sz="1400" b="1" kern="1200">
        <a:solidFill>
          <a:schemeClr val="tx1"/>
        </a:solidFill>
        <a:latin typeface="Arial Rounded MT Bold" pitchFamily="34" charset="0"/>
        <a:ea typeface="+mn-ea"/>
        <a:cs typeface="+mn-cs"/>
      </a:defRPr>
    </a:lvl1pPr>
    <a:lvl2pPr marL="457200" algn="l" rtl="0" eaLnBrk="0" fontAlgn="base" hangingPunct="0">
      <a:spcBef>
        <a:spcPct val="0"/>
      </a:spcBef>
      <a:spcAft>
        <a:spcPct val="0"/>
      </a:spcAft>
      <a:defRPr sz="1400" b="1" kern="1200">
        <a:solidFill>
          <a:schemeClr val="tx1"/>
        </a:solidFill>
        <a:latin typeface="Arial Rounded MT Bold" pitchFamily="34" charset="0"/>
        <a:ea typeface="+mn-ea"/>
        <a:cs typeface="+mn-cs"/>
      </a:defRPr>
    </a:lvl2pPr>
    <a:lvl3pPr marL="914400" algn="l" rtl="0" eaLnBrk="0" fontAlgn="base" hangingPunct="0">
      <a:spcBef>
        <a:spcPct val="0"/>
      </a:spcBef>
      <a:spcAft>
        <a:spcPct val="0"/>
      </a:spcAft>
      <a:defRPr sz="1400" b="1" kern="1200">
        <a:solidFill>
          <a:schemeClr val="tx1"/>
        </a:solidFill>
        <a:latin typeface="Arial Rounded MT Bold" pitchFamily="34" charset="0"/>
        <a:ea typeface="+mn-ea"/>
        <a:cs typeface="+mn-cs"/>
      </a:defRPr>
    </a:lvl3pPr>
    <a:lvl4pPr marL="1371600" algn="l" rtl="0" eaLnBrk="0" fontAlgn="base" hangingPunct="0">
      <a:spcBef>
        <a:spcPct val="0"/>
      </a:spcBef>
      <a:spcAft>
        <a:spcPct val="0"/>
      </a:spcAft>
      <a:defRPr sz="1400" b="1" kern="1200">
        <a:solidFill>
          <a:schemeClr val="tx1"/>
        </a:solidFill>
        <a:latin typeface="Arial Rounded MT Bold" pitchFamily="34" charset="0"/>
        <a:ea typeface="+mn-ea"/>
        <a:cs typeface="+mn-cs"/>
      </a:defRPr>
    </a:lvl4pPr>
    <a:lvl5pPr marL="1828800" algn="l" rtl="0" eaLnBrk="0" fontAlgn="base" hangingPunct="0">
      <a:spcBef>
        <a:spcPct val="0"/>
      </a:spcBef>
      <a:spcAft>
        <a:spcPct val="0"/>
      </a:spcAft>
      <a:defRPr sz="1400" b="1" kern="1200">
        <a:solidFill>
          <a:schemeClr val="tx1"/>
        </a:solidFill>
        <a:latin typeface="Arial Rounded MT Bold" pitchFamily="34" charset="0"/>
        <a:ea typeface="+mn-ea"/>
        <a:cs typeface="+mn-cs"/>
      </a:defRPr>
    </a:lvl5pPr>
    <a:lvl6pPr marL="2286000" algn="l" defTabSz="914400" rtl="0" eaLnBrk="1" latinLnBrk="0" hangingPunct="1">
      <a:defRPr sz="1400" b="1" kern="1200">
        <a:solidFill>
          <a:schemeClr val="tx1"/>
        </a:solidFill>
        <a:latin typeface="Arial Rounded MT Bold" pitchFamily="34" charset="0"/>
        <a:ea typeface="+mn-ea"/>
        <a:cs typeface="+mn-cs"/>
      </a:defRPr>
    </a:lvl6pPr>
    <a:lvl7pPr marL="2743200" algn="l" defTabSz="914400" rtl="0" eaLnBrk="1" latinLnBrk="0" hangingPunct="1">
      <a:defRPr sz="1400" b="1" kern="1200">
        <a:solidFill>
          <a:schemeClr val="tx1"/>
        </a:solidFill>
        <a:latin typeface="Arial Rounded MT Bold" pitchFamily="34" charset="0"/>
        <a:ea typeface="+mn-ea"/>
        <a:cs typeface="+mn-cs"/>
      </a:defRPr>
    </a:lvl7pPr>
    <a:lvl8pPr marL="3200400" algn="l" defTabSz="914400" rtl="0" eaLnBrk="1" latinLnBrk="0" hangingPunct="1">
      <a:defRPr sz="1400" b="1" kern="1200">
        <a:solidFill>
          <a:schemeClr val="tx1"/>
        </a:solidFill>
        <a:latin typeface="Arial Rounded MT Bold" pitchFamily="34" charset="0"/>
        <a:ea typeface="+mn-ea"/>
        <a:cs typeface="+mn-cs"/>
      </a:defRPr>
    </a:lvl8pPr>
    <a:lvl9pPr marL="3657600" algn="l" defTabSz="914400" rtl="0" eaLnBrk="1" latinLnBrk="0" hangingPunct="1">
      <a:defRPr sz="1400" b="1" kern="1200">
        <a:solidFill>
          <a:schemeClr val="tx1"/>
        </a:solidFill>
        <a:latin typeface="Arial Rounded MT Bold"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Iffländer" initials="LI" lastIdx="2" clrIdx="0">
    <p:extLst>
      <p:ext uri="{19B8F6BF-5375-455C-9EA6-DF929625EA0E}">
        <p15:presenceInfo xmlns:p15="http://schemas.microsoft.com/office/powerpoint/2012/main" userId="5d1ee3beb6b512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2700"/>
    <a:srgbClr val="008439"/>
    <a:srgbClr val="FFFF00"/>
    <a:srgbClr val="306AAB"/>
    <a:srgbClr val="29BA68"/>
    <a:srgbClr val="0000FF"/>
    <a:srgbClr val="8A8A8A"/>
    <a:srgbClr val="B97000"/>
    <a:srgbClr val="66FF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5373" autoAdjust="0"/>
  </p:normalViewPr>
  <p:slideViewPr>
    <p:cSldViewPr>
      <p:cViewPr varScale="1">
        <p:scale>
          <a:sx n="87" d="100"/>
          <a:sy n="87" d="100"/>
        </p:scale>
        <p:origin x="51" y="30"/>
      </p:cViewPr>
      <p:guideLst>
        <p:guide orient="horz" pos="2160"/>
        <p:guide pos="3840"/>
      </p:guideLst>
    </p:cSldViewPr>
  </p:slideViewPr>
  <p:outlineViewPr>
    <p:cViewPr>
      <p:scale>
        <a:sx n="33" d="100"/>
        <a:sy n="33" d="100"/>
      </p:scale>
      <p:origin x="0" y="-12018"/>
    </p:cViewPr>
  </p:outlineViewPr>
  <p:notesTextViewPr>
    <p:cViewPr>
      <p:scale>
        <a:sx n="3" d="2"/>
        <a:sy n="3" d="2"/>
      </p:scale>
      <p:origin x="0" y="0"/>
    </p:cViewPr>
  </p:notesTextViewPr>
  <p:sorterViewPr>
    <p:cViewPr>
      <p:scale>
        <a:sx n="100" d="100"/>
        <a:sy n="100" d="100"/>
      </p:scale>
      <p:origin x="0" y="0"/>
    </p:cViewPr>
  </p:sorterViewPr>
  <p:notesViewPr>
    <p:cSldViewPr>
      <p:cViewPr>
        <p:scale>
          <a:sx n="64" d="100"/>
          <a:sy n="64" d="100"/>
        </p:scale>
        <p:origin x="2694" y="42"/>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3346" name="Rectangle 2"/>
          <p:cNvSpPr>
            <a:spLocks noGrp="1" noChangeArrowheads="1"/>
          </p:cNvSpPr>
          <p:nvPr>
            <p:ph type="hdr" sz="quarter"/>
          </p:nvPr>
        </p:nvSpPr>
        <p:spPr bwMode="auto">
          <a:xfrm>
            <a:off x="0" y="2"/>
            <a:ext cx="2946400" cy="4941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313347" name="Rectangle 3"/>
          <p:cNvSpPr>
            <a:spLocks noGrp="1" noChangeArrowheads="1"/>
          </p:cNvSpPr>
          <p:nvPr>
            <p:ph type="dt" sz="quarter" idx="1"/>
          </p:nvPr>
        </p:nvSpPr>
        <p:spPr bwMode="auto">
          <a:xfrm>
            <a:off x="3849688" y="2"/>
            <a:ext cx="2946400" cy="4941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p>
        </p:txBody>
      </p:sp>
      <p:sp>
        <p:nvSpPr>
          <p:cNvPr id="313348" name="Rectangle 4"/>
          <p:cNvSpPr>
            <a:spLocks noGrp="1" noChangeArrowheads="1"/>
          </p:cNvSpPr>
          <p:nvPr>
            <p:ph type="ftr" sz="quarter" idx="2"/>
          </p:nvPr>
        </p:nvSpPr>
        <p:spPr bwMode="auto">
          <a:xfrm>
            <a:off x="0" y="9378486"/>
            <a:ext cx="2946400" cy="4941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313349" name="Rectangle 5"/>
          <p:cNvSpPr>
            <a:spLocks noGrp="1" noChangeArrowheads="1"/>
          </p:cNvSpPr>
          <p:nvPr>
            <p:ph type="sldNum" sz="quarter" idx="3"/>
          </p:nvPr>
        </p:nvSpPr>
        <p:spPr bwMode="auto">
          <a:xfrm>
            <a:off x="3849688" y="9378486"/>
            <a:ext cx="2946400" cy="4941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66D17C0D-3159-464E-A332-7C83698A29E4}" type="slidenum">
              <a:rPr lang="en-US"/>
              <a:pPr/>
              <a:t>‹Nr.›</a:t>
            </a:fld>
            <a:endParaRPr lang="en-US"/>
          </a:p>
        </p:txBody>
      </p:sp>
    </p:spTree>
    <p:extLst>
      <p:ext uri="{BB962C8B-B14F-4D97-AF65-F5344CB8AC3E}">
        <p14:creationId xmlns:p14="http://schemas.microsoft.com/office/powerpoint/2010/main" val="197854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2946400" cy="492607"/>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defTabSz="955675" eaLnBrk="1" hangingPunct="1">
              <a:defRPr sz="1300" b="0">
                <a:latin typeface="Times New Roman" pitchFamily="18" charset="0"/>
              </a:defRPr>
            </a:lvl1pPr>
          </a:lstStyle>
          <a:p>
            <a:endParaRPr lang="en-US"/>
          </a:p>
        </p:txBody>
      </p:sp>
      <p:sp>
        <p:nvSpPr>
          <p:cNvPr id="4099" name="Rectangle 3"/>
          <p:cNvSpPr>
            <a:spLocks noGrp="1" noChangeArrowheads="1"/>
          </p:cNvSpPr>
          <p:nvPr>
            <p:ph type="dt" idx="1"/>
          </p:nvPr>
        </p:nvSpPr>
        <p:spPr bwMode="auto">
          <a:xfrm>
            <a:off x="3851275" y="1"/>
            <a:ext cx="2946400" cy="492607"/>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defTabSz="955675" eaLnBrk="1" hangingPunct="1">
              <a:defRPr sz="1300" b="0">
                <a:latin typeface="Times New Roman" pitchFamily="18" charset="0"/>
              </a:defRPr>
            </a:lvl1pPr>
          </a:lstStyle>
          <a:p>
            <a:endParaRPr lang="en-US"/>
          </a:p>
        </p:txBody>
      </p:sp>
      <p:sp>
        <p:nvSpPr>
          <p:cNvPr id="4100" name="Rectangle 4"/>
          <p:cNvSpPr>
            <a:spLocks noGrp="1" noRot="1" noChangeAspect="1" noChangeArrowheads="1" noTextEdit="1"/>
          </p:cNvSpPr>
          <p:nvPr>
            <p:ph type="sldImg" idx="2"/>
          </p:nvPr>
        </p:nvSpPr>
        <p:spPr bwMode="auto">
          <a:xfrm>
            <a:off x="107950" y="739775"/>
            <a:ext cx="6583363" cy="3703638"/>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06463" y="4689244"/>
            <a:ext cx="4984750" cy="4442939"/>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p>
            <a:pPr lvl="0"/>
            <a:r>
              <a:rPr lang="en-US"/>
              <a:t>Klicken Sie, um die Formate des Vorlagentextes zu bearbeiten</a:t>
            </a:r>
          </a:p>
          <a:p>
            <a:pPr lvl="1"/>
            <a:r>
              <a:rPr lang="en-US"/>
              <a:t>Zweite Ebene</a:t>
            </a:r>
          </a:p>
          <a:p>
            <a:pPr lvl="2"/>
            <a:r>
              <a:rPr lang="en-US"/>
              <a:t>Dritte Ebene</a:t>
            </a:r>
          </a:p>
          <a:p>
            <a:pPr lvl="3"/>
            <a:r>
              <a:rPr lang="en-US"/>
              <a:t>Vierte Ebene</a:t>
            </a:r>
          </a:p>
          <a:p>
            <a:pPr lvl="4"/>
            <a:r>
              <a:rPr lang="en-US"/>
              <a:t>Fünfte Ebene</a:t>
            </a:r>
          </a:p>
        </p:txBody>
      </p:sp>
      <p:sp>
        <p:nvSpPr>
          <p:cNvPr id="4102" name="Rectangle 6"/>
          <p:cNvSpPr>
            <a:spLocks noGrp="1" noChangeArrowheads="1"/>
          </p:cNvSpPr>
          <p:nvPr>
            <p:ph type="ftr" sz="quarter" idx="4"/>
          </p:nvPr>
        </p:nvSpPr>
        <p:spPr bwMode="auto">
          <a:xfrm>
            <a:off x="0" y="9381644"/>
            <a:ext cx="2946400" cy="492607"/>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defTabSz="955675" eaLnBrk="1" hangingPunct="1">
              <a:defRPr sz="1300" b="0">
                <a:latin typeface="Times New Roman" pitchFamily="18" charset="0"/>
              </a:defRPr>
            </a:lvl1pPr>
          </a:lstStyle>
          <a:p>
            <a:endParaRPr lang="en-US"/>
          </a:p>
        </p:txBody>
      </p:sp>
      <p:sp>
        <p:nvSpPr>
          <p:cNvPr id="4103" name="Rectangle 7"/>
          <p:cNvSpPr>
            <a:spLocks noGrp="1" noChangeArrowheads="1"/>
          </p:cNvSpPr>
          <p:nvPr>
            <p:ph type="sldNum" sz="quarter" idx="5"/>
          </p:nvPr>
        </p:nvSpPr>
        <p:spPr bwMode="auto">
          <a:xfrm>
            <a:off x="3851275" y="9381644"/>
            <a:ext cx="2946400" cy="492607"/>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defTabSz="955675" eaLnBrk="1" hangingPunct="1">
              <a:defRPr sz="1300" b="0">
                <a:latin typeface="Times New Roman" pitchFamily="18" charset="0"/>
              </a:defRPr>
            </a:lvl1pPr>
          </a:lstStyle>
          <a:p>
            <a:fld id="{412C2970-D838-4E16-9F7E-5362C8D6E639}" type="slidenum">
              <a:rPr lang="en-US"/>
              <a:pPr/>
              <a:t>‹Nr.›</a:t>
            </a:fld>
            <a:endParaRPr lang="en-US"/>
          </a:p>
        </p:txBody>
      </p:sp>
    </p:spTree>
    <p:extLst>
      <p:ext uri="{BB962C8B-B14F-4D97-AF65-F5344CB8AC3E}">
        <p14:creationId xmlns:p14="http://schemas.microsoft.com/office/powerpoint/2010/main" val="36682214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1</a:t>
            </a:fld>
            <a:endParaRPr lang="en-US"/>
          </a:p>
        </p:txBody>
      </p:sp>
    </p:spTree>
    <p:extLst>
      <p:ext uri="{BB962C8B-B14F-4D97-AF65-F5344CB8AC3E}">
        <p14:creationId xmlns:p14="http://schemas.microsoft.com/office/powerpoint/2010/main" val="3116808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10</a:t>
            </a:fld>
            <a:endParaRPr lang="en-US"/>
          </a:p>
        </p:txBody>
      </p:sp>
    </p:spTree>
    <p:extLst>
      <p:ext uri="{BB962C8B-B14F-4D97-AF65-F5344CB8AC3E}">
        <p14:creationId xmlns:p14="http://schemas.microsoft.com/office/powerpoint/2010/main" val="1837384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11</a:t>
            </a:fld>
            <a:endParaRPr lang="en-US"/>
          </a:p>
        </p:txBody>
      </p:sp>
    </p:spTree>
    <p:extLst>
      <p:ext uri="{BB962C8B-B14F-4D97-AF65-F5344CB8AC3E}">
        <p14:creationId xmlns:p14="http://schemas.microsoft.com/office/powerpoint/2010/main" val="941568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12</a:t>
            </a:fld>
            <a:endParaRPr lang="en-US"/>
          </a:p>
        </p:txBody>
      </p:sp>
    </p:spTree>
    <p:extLst>
      <p:ext uri="{BB962C8B-B14F-4D97-AF65-F5344CB8AC3E}">
        <p14:creationId xmlns:p14="http://schemas.microsoft.com/office/powerpoint/2010/main" val="1582675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13</a:t>
            </a:fld>
            <a:endParaRPr lang="en-US"/>
          </a:p>
        </p:txBody>
      </p:sp>
    </p:spTree>
    <p:extLst>
      <p:ext uri="{BB962C8B-B14F-4D97-AF65-F5344CB8AC3E}">
        <p14:creationId xmlns:p14="http://schemas.microsoft.com/office/powerpoint/2010/main" val="3229278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15</a:t>
            </a:fld>
            <a:endParaRPr lang="en-US"/>
          </a:p>
        </p:txBody>
      </p:sp>
    </p:spTree>
    <p:extLst>
      <p:ext uri="{BB962C8B-B14F-4D97-AF65-F5344CB8AC3E}">
        <p14:creationId xmlns:p14="http://schemas.microsoft.com/office/powerpoint/2010/main" val="2164357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16</a:t>
            </a:fld>
            <a:endParaRPr lang="en-US"/>
          </a:p>
        </p:txBody>
      </p:sp>
    </p:spTree>
    <p:extLst>
      <p:ext uri="{BB962C8B-B14F-4D97-AF65-F5344CB8AC3E}">
        <p14:creationId xmlns:p14="http://schemas.microsoft.com/office/powerpoint/2010/main" val="236404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2</a:t>
            </a:fld>
            <a:endParaRPr lang="en-US"/>
          </a:p>
        </p:txBody>
      </p:sp>
    </p:spTree>
    <p:extLst>
      <p:ext uri="{BB962C8B-B14F-4D97-AF65-F5344CB8AC3E}">
        <p14:creationId xmlns:p14="http://schemas.microsoft.com/office/powerpoint/2010/main" val="1018105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3</a:t>
            </a:fld>
            <a:endParaRPr lang="en-US"/>
          </a:p>
        </p:txBody>
      </p:sp>
    </p:spTree>
    <p:extLst>
      <p:ext uri="{BB962C8B-B14F-4D97-AF65-F5344CB8AC3E}">
        <p14:creationId xmlns:p14="http://schemas.microsoft.com/office/powerpoint/2010/main" val="1895193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4</a:t>
            </a:fld>
            <a:endParaRPr lang="en-US"/>
          </a:p>
        </p:txBody>
      </p:sp>
    </p:spTree>
    <p:extLst>
      <p:ext uri="{BB962C8B-B14F-4D97-AF65-F5344CB8AC3E}">
        <p14:creationId xmlns:p14="http://schemas.microsoft.com/office/powerpoint/2010/main" val="3100383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5</a:t>
            </a:fld>
            <a:endParaRPr lang="en-US"/>
          </a:p>
        </p:txBody>
      </p:sp>
    </p:spTree>
    <p:extLst>
      <p:ext uri="{BB962C8B-B14F-4D97-AF65-F5344CB8AC3E}">
        <p14:creationId xmlns:p14="http://schemas.microsoft.com/office/powerpoint/2010/main" val="49279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6</a:t>
            </a:fld>
            <a:endParaRPr lang="en-US"/>
          </a:p>
        </p:txBody>
      </p:sp>
    </p:spTree>
    <p:extLst>
      <p:ext uri="{BB962C8B-B14F-4D97-AF65-F5344CB8AC3E}">
        <p14:creationId xmlns:p14="http://schemas.microsoft.com/office/powerpoint/2010/main" val="4110277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7</a:t>
            </a:fld>
            <a:endParaRPr lang="en-US"/>
          </a:p>
        </p:txBody>
      </p:sp>
    </p:spTree>
    <p:extLst>
      <p:ext uri="{BB962C8B-B14F-4D97-AF65-F5344CB8AC3E}">
        <p14:creationId xmlns:p14="http://schemas.microsoft.com/office/powerpoint/2010/main" val="16431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8</a:t>
            </a:fld>
            <a:endParaRPr lang="en-US"/>
          </a:p>
        </p:txBody>
      </p:sp>
    </p:spTree>
    <p:extLst>
      <p:ext uri="{BB962C8B-B14F-4D97-AF65-F5344CB8AC3E}">
        <p14:creationId xmlns:p14="http://schemas.microsoft.com/office/powerpoint/2010/main" val="3422437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2C2970-D838-4E16-9F7E-5362C8D6E639}" type="slidenum">
              <a:rPr lang="en-US" smtClean="0"/>
              <a:pPr/>
              <a:t>9</a:t>
            </a:fld>
            <a:endParaRPr lang="en-US"/>
          </a:p>
        </p:txBody>
      </p:sp>
    </p:spTree>
    <p:extLst>
      <p:ext uri="{BB962C8B-B14F-4D97-AF65-F5344CB8AC3E}">
        <p14:creationId xmlns:p14="http://schemas.microsoft.com/office/powerpoint/2010/main" val="129336862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elfolie">
    <p:spTree>
      <p:nvGrpSpPr>
        <p:cNvPr id="1" name=""/>
        <p:cNvGrpSpPr/>
        <p:nvPr/>
      </p:nvGrpSpPr>
      <p:grpSpPr>
        <a:xfrm>
          <a:off x="0" y="0"/>
          <a:ext cx="0" cy="0"/>
          <a:chOff x="0" y="0"/>
          <a:chExt cx="0" cy="0"/>
        </a:xfrm>
      </p:grpSpPr>
      <p:pic>
        <p:nvPicPr>
          <p:cNvPr id="181257" name="Picture 9" descr="unilogo4c"/>
          <p:cNvPicPr>
            <a:picLocks noChangeAspect="1" noChangeArrowheads="1"/>
          </p:cNvPicPr>
          <p:nvPr userDrawn="1"/>
        </p:nvPicPr>
        <p:blipFill>
          <a:blip r:embed="rId2" cstate="print"/>
          <a:stretch>
            <a:fillRect/>
          </a:stretch>
        </p:blipFill>
        <p:spPr bwMode="auto">
          <a:xfrm>
            <a:off x="0" y="279075"/>
            <a:ext cx="12192000" cy="951399"/>
          </a:xfrm>
          <a:prstGeom prst="rect">
            <a:avLst/>
          </a:prstGeom>
          <a:noFill/>
        </p:spPr>
      </p:pic>
      <p:sp>
        <p:nvSpPr>
          <p:cNvPr id="181250" name="Rectangle 2"/>
          <p:cNvSpPr>
            <a:spLocks noGrp="1" noChangeArrowheads="1"/>
          </p:cNvSpPr>
          <p:nvPr>
            <p:ph type="ctrTitle" sz="quarter"/>
          </p:nvPr>
        </p:nvSpPr>
        <p:spPr>
          <a:xfrm>
            <a:off x="488951" y="1960563"/>
            <a:ext cx="11214100" cy="1828800"/>
          </a:xfrm>
        </p:spPr>
        <p:txBody>
          <a:bodyPr/>
          <a:lstStyle>
            <a:lvl1pPr>
              <a:defRPr sz="4000">
                <a:latin typeface="+mn-lt"/>
              </a:defRPr>
            </a:lvl1pPr>
          </a:lstStyle>
          <a:p>
            <a:endParaRPr lang="en-GB" dirty="0"/>
          </a:p>
        </p:txBody>
      </p:sp>
      <p:sp>
        <p:nvSpPr>
          <p:cNvPr id="181253" name="Rectangle 5"/>
          <p:cNvSpPr>
            <a:spLocks noGrp="1" noChangeArrowheads="1"/>
          </p:cNvSpPr>
          <p:nvPr>
            <p:ph type="subTitle" sz="quarter" idx="1"/>
          </p:nvPr>
        </p:nvSpPr>
        <p:spPr>
          <a:xfrm>
            <a:off x="1805232" y="4693478"/>
            <a:ext cx="8534400" cy="1471826"/>
          </a:xfrm>
        </p:spPr>
        <p:txBody>
          <a:bodyPr lIns="91440" tIns="45720" rIns="91440" bIns="45720"/>
          <a:lstStyle>
            <a:lvl1pPr marL="0" indent="0" algn="ctr">
              <a:buFont typeface="Wingdings 3" pitchFamily="18" charset="2"/>
              <a:buNone/>
              <a:defRPr b="0" baseline="0">
                <a:solidFill>
                  <a:schemeClr val="tx1"/>
                </a:solidFill>
              </a:defRPr>
            </a:lvl1pPr>
          </a:lstStyle>
          <a:p>
            <a:endParaRPr lang="en-US" kern="0" dirty="0"/>
          </a:p>
        </p:txBody>
      </p:sp>
      <p:sp>
        <p:nvSpPr>
          <p:cNvPr id="181255" name="Text Box 7"/>
          <p:cNvSpPr txBox="1">
            <a:spLocks noChangeArrowheads="1"/>
          </p:cNvSpPr>
          <p:nvPr/>
        </p:nvSpPr>
        <p:spPr bwMode="auto">
          <a:xfrm>
            <a:off x="1871532" y="6237313"/>
            <a:ext cx="8640233" cy="396875"/>
          </a:xfrm>
          <a:prstGeom prst="rect">
            <a:avLst/>
          </a:prstGeom>
          <a:noFill/>
          <a:ln w="12700">
            <a:noFill/>
            <a:miter lim="800000"/>
            <a:headEnd type="none" w="sm" len="sm"/>
            <a:tailEnd type="none" w="sm" len="sm"/>
          </a:ln>
          <a:effectLst/>
        </p:spPr>
        <p:txBody>
          <a:bodyPr>
            <a:spAutoFit/>
          </a:bodyPr>
          <a:lstStyle/>
          <a:p>
            <a:pPr algn="ctr">
              <a:spcBef>
                <a:spcPct val="50000"/>
              </a:spcBef>
            </a:pPr>
            <a:r>
              <a:rPr lang="de-DE" sz="2000" i="1" dirty="0">
                <a:solidFill>
                  <a:srgbClr val="777777"/>
                </a:solidFill>
                <a:latin typeface="Arial" charset="0"/>
              </a:rPr>
              <a:t>http://se.informatik.uni-wuerzburg.de/</a:t>
            </a:r>
          </a:p>
        </p:txBody>
      </p:sp>
      <p:pic>
        <p:nvPicPr>
          <p:cNvPr id="9" name="Grafik 8"/>
          <p:cNvPicPr>
            <a:picLocks noChangeAspect="1"/>
          </p:cNvPicPr>
          <p:nvPr userDrawn="1"/>
        </p:nvPicPr>
        <p:blipFill>
          <a:blip r:embed="rId3" cstate="print"/>
          <a:stretch>
            <a:fillRect/>
          </a:stretch>
        </p:blipFill>
        <p:spPr>
          <a:xfrm>
            <a:off x="3" y="6921631"/>
            <a:ext cx="2370119" cy="313200"/>
          </a:xfrm>
          <a:prstGeom prst="rect">
            <a:avLst/>
          </a:prstGeom>
        </p:spPr>
      </p:pic>
      <p:pic>
        <p:nvPicPr>
          <p:cNvPr id="10" name="Grafik 9"/>
          <p:cNvPicPr>
            <a:picLocks noChangeAspect="1"/>
          </p:cNvPicPr>
          <p:nvPr userDrawn="1"/>
        </p:nvPicPr>
        <p:blipFill>
          <a:blip r:embed="rId4" cstate="print"/>
          <a:stretch>
            <a:fillRect/>
          </a:stretch>
        </p:blipFill>
        <p:spPr>
          <a:xfrm>
            <a:off x="2443691" y="6921631"/>
            <a:ext cx="2370119" cy="313200"/>
          </a:xfrm>
          <a:prstGeom prst="rect">
            <a:avLst/>
          </a:prstGeom>
        </p:spPr>
      </p:pic>
      <p:pic>
        <p:nvPicPr>
          <p:cNvPr id="11" name="Grafik 10"/>
          <p:cNvPicPr>
            <a:picLocks noChangeAspect="1"/>
          </p:cNvPicPr>
          <p:nvPr userDrawn="1"/>
        </p:nvPicPr>
        <p:blipFill>
          <a:blip r:embed="rId5" cstate="print"/>
          <a:stretch>
            <a:fillRect/>
          </a:stretch>
        </p:blipFill>
        <p:spPr>
          <a:xfrm>
            <a:off x="4887379" y="6921631"/>
            <a:ext cx="2370108" cy="313200"/>
          </a:xfrm>
          <a:prstGeom prst="rect">
            <a:avLst/>
          </a:prstGeom>
        </p:spPr>
      </p:pic>
      <p:pic>
        <p:nvPicPr>
          <p:cNvPr id="12" name="Grafik 11"/>
          <p:cNvPicPr>
            <a:picLocks noChangeAspect="1"/>
          </p:cNvPicPr>
          <p:nvPr userDrawn="1"/>
        </p:nvPicPr>
        <p:blipFill>
          <a:blip r:embed="rId6" cstate="print"/>
          <a:stretch>
            <a:fillRect/>
          </a:stretch>
        </p:blipFill>
        <p:spPr>
          <a:xfrm>
            <a:off x="7358581" y="6921631"/>
            <a:ext cx="2370119" cy="313200"/>
          </a:xfrm>
          <a:prstGeom prst="rect">
            <a:avLst/>
          </a:prstGeom>
        </p:spPr>
      </p:pic>
      <p:pic>
        <p:nvPicPr>
          <p:cNvPr id="13" name="Grafik 12"/>
          <p:cNvPicPr>
            <a:picLocks noChangeAspect="1"/>
          </p:cNvPicPr>
          <p:nvPr userDrawn="1"/>
        </p:nvPicPr>
        <p:blipFill>
          <a:blip r:embed="rId7" cstate="print"/>
          <a:stretch>
            <a:fillRect/>
          </a:stretch>
        </p:blipFill>
        <p:spPr>
          <a:xfrm>
            <a:off x="9837285" y="6921631"/>
            <a:ext cx="2345911" cy="313200"/>
          </a:xfrm>
          <a:prstGeom prst="rect">
            <a:avLst/>
          </a:prstGeom>
        </p:spPr>
      </p:pic>
      <p:sp>
        <p:nvSpPr>
          <p:cNvPr id="18" name="Rectangle 5"/>
          <p:cNvSpPr txBox="1">
            <a:spLocks noChangeArrowheads="1"/>
          </p:cNvSpPr>
          <p:nvPr userDrawn="1"/>
        </p:nvSpPr>
        <p:spPr bwMode="auto">
          <a:xfrm>
            <a:off x="1805232" y="3979890"/>
            <a:ext cx="8534400" cy="4261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1" fontAlgn="base" hangingPunct="1">
              <a:spcBef>
                <a:spcPts val="1200"/>
              </a:spcBef>
              <a:spcAft>
                <a:spcPts val="600"/>
              </a:spcAft>
              <a:buClr>
                <a:srgbClr val="063D79"/>
              </a:buClr>
              <a:buSzPct val="80000"/>
              <a:buFont typeface="Wingdings 3" pitchFamily="18" charset="2"/>
              <a:buNone/>
              <a:defRPr sz="2000" b="1">
                <a:solidFill>
                  <a:schemeClr val="tx1"/>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rgbClr val="4D4D4D"/>
                </a:solidFill>
                <a:latin typeface="+mn-lt"/>
              </a:defRPr>
            </a:lvl2pPr>
            <a:lvl3pPr marL="1143000" indent="-228600" algn="l" rtl="0" eaLnBrk="1" fontAlgn="base" hangingPunct="1">
              <a:spcBef>
                <a:spcPts val="600"/>
              </a:spcBef>
              <a:spcAft>
                <a:spcPts val="600"/>
              </a:spcAft>
              <a:buClr>
                <a:srgbClr val="063D79"/>
              </a:buClr>
              <a:buChar char="–"/>
              <a:defRPr sz="1600">
                <a:solidFill>
                  <a:srgbClr val="4D4D4D"/>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rgbClr val="4D4D4D"/>
                </a:solidFill>
                <a:latin typeface="+mn-lt"/>
              </a:defRPr>
            </a:lvl4pPr>
            <a:lvl5pPr marL="1981200" indent="-228600" algn="l" rtl="0" eaLnBrk="1" fontAlgn="base" hangingPunct="1">
              <a:spcBef>
                <a:spcPts val="600"/>
              </a:spcBef>
              <a:spcAft>
                <a:spcPts val="600"/>
              </a:spcAft>
              <a:buClr>
                <a:srgbClr val="063D79"/>
              </a:buClr>
              <a:buChar char=" "/>
              <a:defRPr sz="1600">
                <a:solidFill>
                  <a:srgbClr val="4D4D4D"/>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endParaRPr lang="de-DE" sz="2000" kern="0" dirty="0"/>
          </a:p>
        </p:txBody>
      </p:sp>
      <p:pic>
        <p:nvPicPr>
          <p:cNvPr id="2" name="Picture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1136560" y="347064"/>
            <a:ext cx="815420" cy="815420"/>
          </a:xfrm>
          <a:prstGeom prst="rect">
            <a:avLst/>
          </a:prstGeom>
        </p:spPr>
      </p:pic>
    </p:spTree>
    <p:extLst>
      <p:ext uri="{BB962C8B-B14F-4D97-AF65-F5344CB8AC3E}">
        <p14:creationId xmlns:p14="http://schemas.microsoft.com/office/powerpoint/2010/main" val="100842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endParaRPr lang="de-DE"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p>
        </p:txBody>
      </p:sp>
      <p:sp>
        <p:nvSpPr>
          <p:cNvPr id="3" name="Vertical Text Placeholder 2"/>
          <p:cNvSpPr>
            <a:spLocks noGrp="1"/>
          </p:cNvSpPr>
          <p:nvPr>
            <p:ph type="body" orient="vert" idx="1"/>
          </p:nvPr>
        </p:nvSpPr>
        <p:spPr/>
        <p:txBody>
          <a:bodyPr vert="eaVert"/>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2200" y="30168"/>
            <a:ext cx="2667000" cy="5989637"/>
          </a:xfrm>
        </p:spPr>
        <p:txBody>
          <a:bodyPr vert="eaVert"/>
          <a:lstStyle/>
          <a:p>
            <a:r>
              <a:rPr lang="de-DE"/>
              <a:t>Titelmasterformat durch Klicken bearbeiten</a:t>
            </a:r>
          </a:p>
        </p:txBody>
      </p:sp>
      <p:sp>
        <p:nvSpPr>
          <p:cNvPr id="3" name="Vertical Text Placeholder 2"/>
          <p:cNvSpPr>
            <a:spLocks noGrp="1"/>
          </p:cNvSpPr>
          <p:nvPr>
            <p:ph type="body" orient="vert" idx="1"/>
          </p:nvPr>
        </p:nvSpPr>
        <p:spPr>
          <a:xfrm>
            <a:off x="711200" y="30168"/>
            <a:ext cx="7797800" cy="5989637"/>
          </a:xfrm>
        </p:spPr>
        <p:txBody>
          <a:bodyPr vert="eaVert"/>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de-DE"/>
              <a:t>Titelmasterformat durch Klicken bearbeiten</a:t>
            </a:r>
            <a:endParaRPr lang="de-DE"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_No Breadcrumb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Titelmasterformat durch Klicken bearbeiten</a:t>
            </a:r>
          </a:p>
        </p:txBody>
      </p:sp>
      <p:sp>
        <p:nvSpPr>
          <p:cNvPr id="7" name="Text Placeholder 6"/>
          <p:cNvSpPr>
            <a:spLocks noGrp="1"/>
          </p:cNvSpPr>
          <p:nvPr>
            <p:ph type="body" sz="quarter" idx="10" hasCustomPrompt="1"/>
          </p:nvPr>
        </p:nvSpPr>
        <p:spPr>
          <a:xfrm>
            <a:off x="719670" y="908720"/>
            <a:ext cx="10657417" cy="5184576"/>
          </a:xfrm>
        </p:spPr>
        <p:txBody>
          <a:bodyPr/>
          <a:lstStyle>
            <a:lvl1pPr marL="342900" indent="-342900">
              <a:buFont typeface="Wingdings" panose="05000000000000000000" pitchFamily="2" charset="2"/>
              <a:buChar char="Ø"/>
              <a:defRPr/>
            </a:lvl1pPr>
            <a:lvl2pPr marL="742950" indent="-285750">
              <a:buFont typeface="Arial" panose="020B0604020202020204" pitchFamily="34" charset="0"/>
              <a:buChar char="•"/>
              <a:defRPr/>
            </a:lvl2pPr>
            <a:lvl3pPr>
              <a:defRPr/>
            </a:lvl3pPr>
            <a:lvl4pPr>
              <a:defRPr/>
            </a:lvl4pPr>
            <a:lvl5pPr>
              <a:defRPr baseline="0"/>
            </a:lvl5pPr>
          </a:lstStyle>
          <a:p>
            <a:pPr lvl="0"/>
            <a:r>
              <a:rPr lang="de-DE" dirty="0"/>
              <a:t>Textmasterformat bearbeiten</a:t>
            </a:r>
          </a:p>
          <a:p>
            <a:pPr lvl="1"/>
            <a:r>
              <a:rPr lang="en-GB" dirty="0"/>
              <a:t>Zweite </a:t>
            </a:r>
            <a:r>
              <a:rPr lang="en-GB" dirty="0" err="1"/>
              <a:t>Ebene</a:t>
            </a:r>
            <a:endParaRPr lang="en-GB"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Tree>
    <p:extLst>
      <p:ext uri="{BB962C8B-B14F-4D97-AF65-F5344CB8AC3E}">
        <p14:creationId xmlns:p14="http://schemas.microsoft.com/office/powerpoint/2010/main" val="99178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_Breadcrum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Titelmasterformat durch Klicken bearbeiten</a:t>
            </a:r>
          </a:p>
        </p:txBody>
      </p:sp>
      <p:sp>
        <p:nvSpPr>
          <p:cNvPr id="7" name="Text Placeholder 6"/>
          <p:cNvSpPr>
            <a:spLocks noGrp="1"/>
          </p:cNvSpPr>
          <p:nvPr>
            <p:ph type="body" sz="quarter" idx="10" hasCustomPrompt="1"/>
          </p:nvPr>
        </p:nvSpPr>
        <p:spPr>
          <a:xfrm>
            <a:off x="719670" y="984052"/>
            <a:ext cx="10657417" cy="5109244"/>
          </a:xfrm>
        </p:spPr>
        <p:txBody>
          <a:bodyPr/>
          <a:lstStyle>
            <a:lvl1pPr marL="342900" indent="-342900">
              <a:buFont typeface="Wingdings" panose="05000000000000000000" pitchFamily="2" charset="2"/>
              <a:buChar char="Ø"/>
              <a:defRPr/>
            </a:lvl1pPr>
            <a:lvl2pPr marL="742950" indent="-285750">
              <a:buFont typeface="Arial" panose="020B0604020202020204" pitchFamily="34" charset="0"/>
              <a:buChar char="•"/>
              <a:defRPr/>
            </a:lvl2pPr>
            <a:lvl3pPr>
              <a:defRPr/>
            </a:lvl3pPr>
            <a:lvl4pPr>
              <a:defRPr/>
            </a:lvl4pPr>
            <a:lvl5pPr>
              <a:defRPr baseline="0"/>
            </a:lvl5pPr>
          </a:lstStyle>
          <a:p>
            <a:pPr lvl="0"/>
            <a:r>
              <a:rPr lang="de-DE" dirty="0"/>
              <a:t>Textmasterformat bearbeiten</a:t>
            </a:r>
          </a:p>
          <a:p>
            <a:pPr lvl="1"/>
            <a:r>
              <a:rPr lang="en-GB" dirty="0"/>
              <a:t>Zweite </a:t>
            </a:r>
            <a:r>
              <a:rPr lang="en-GB" dirty="0" err="1"/>
              <a:t>Ebene</a:t>
            </a:r>
            <a:endParaRPr lang="en-GB"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Tree>
    <p:extLst>
      <p:ext uri="{BB962C8B-B14F-4D97-AF65-F5344CB8AC3E}">
        <p14:creationId xmlns:p14="http://schemas.microsoft.com/office/powerpoint/2010/main" val="265788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p>
        </p:txBody>
      </p:sp>
      <p:sp>
        <p:nvSpPr>
          <p:cNvPr id="3" name="Content Placeholder 2"/>
          <p:cNvSpPr>
            <a:spLocks noGrp="1"/>
          </p:cNvSpPr>
          <p:nvPr>
            <p:ph sz="half" idx="1"/>
          </p:nvPr>
        </p:nvSpPr>
        <p:spPr>
          <a:xfrm>
            <a:off x="711200" y="914400"/>
            <a:ext cx="5232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Content Placeholder 3"/>
          <p:cNvSpPr>
            <a:spLocks noGrp="1"/>
          </p:cNvSpPr>
          <p:nvPr>
            <p:ph sz="half" idx="2"/>
          </p:nvPr>
        </p:nvSpPr>
        <p:spPr>
          <a:xfrm>
            <a:off x="6146800" y="914400"/>
            <a:ext cx="5232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de-DE"/>
              <a:t>Titelmasterformat durch Klicken bearbeiten</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de-DE"/>
              <a:t>Titelmasterformat durch Klicken bearbeiten</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56" name="Rectangle 32"/>
          <p:cNvSpPr>
            <a:spLocks noChangeArrowheads="1"/>
          </p:cNvSpPr>
          <p:nvPr/>
        </p:nvSpPr>
        <p:spPr bwMode="auto">
          <a:xfrm>
            <a:off x="771579" y="6237288"/>
            <a:ext cx="11377083" cy="620712"/>
          </a:xfrm>
          <a:prstGeom prst="rect">
            <a:avLst/>
          </a:prstGeom>
          <a:gradFill rotWithShape="1">
            <a:gsLst>
              <a:gs pos="0">
                <a:schemeClr val="bg1"/>
              </a:gs>
              <a:gs pos="100000">
                <a:schemeClr val="bg1">
                  <a:gamma/>
                  <a:shade val="90980"/>
                  <a:invGamma/>
                </a:schemeClr>
              </a:gs>
            </a:gsLst>
            <a:lin ang="0" scaled="1"/>
          </a:gradFill>
          <a:ln w="12700">
            <a:noFill/>
            <a:miter lim="800000"/>
            <a:headEnd type="none" w="sm" len="sm"/>
            <a:tailEnd type="none" w="sm" len="sm"/>
          </a:ln>
          <a:effectLst/>
        </p:spPr>
        <p:txBody>
          <a:bodyPr wrap="none" anchor="ctr"/>
          <a:lstStyle/>
          <a:p>
            <a:pPr algn="ctr"/>
            <a:endParaRPr lang="de-DE" sz="1400"/>
          </a:p>
        </p:txBody>
      </p:sp>
      <p:sp>
        <p:nvSpPr>
          <p:cNvPr id="180226" name="Rectangle 2"/>
          <p:cNvSpPr>
            <a:spLocks noGrp="1" noChangeArrowheads="1"/>
          </p:cNvSpPr>
          <p:nvPr>
            <p:ph type="title"/>
          </p:nvPr>
        </p:nvSpPr>
        <p:spPr bwMode="auto">
          <a:xfrm>
            <a:off x="719670" y="30163"/>
            <a:ext cx="10657417" cy="646112"/>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GB" dirty="0" err="1"/>
              <a:t>Klicken</a:t>
            </a:r>
            <a:r>
              <a:rPr lang="en-GB" dirty="0"/>
              <a:t> um das </a:t>
            </a:r>
            <a:r>
              <a:rPr lang="en-GB" dirty="0" err="1"/>
              <a:t>Titelformat</a:t>
            </a:r>
            <a:r>
              <a:rPr lang="en-GB" dirty="0"/>
              <a:t> </a:t>
            </a:r>
            <a:r>
              <a:rPr lang="en-GB" dirty="0" err="1"/>
              <a:t>zu</a:t>
            </a:r>
            <a:r>
              <a:rPr lang="en-GB" dirty="0"/>
              <a:t> </a:t>
            </a:r>
            <a:r>
              <a:rPr lang="en-GB" dirty="0" err="1"/>
              <a:t>bearbeiten</a:t>
            </a:r>
            <a:endParaRPr lang="en-GB" dirty="0"/>
          </a:p>
        </p:txBody>
      </p:sp>
      <p:sp>
        <p:nvSpPr>
          <p:cNvPr id="180227" name="Rectangle 3"/>
          <p:cNvSpPr>
            <a:spLocks noGrp="1" noChangeArrowheads="1"/>
          </p:cNvSpPr>
          <p:nvPr>
            <p:ph type="body" idx="1"/>
          </p:nvPr>
        </p:nvSpPr>
        <p:spPr bwMode="auto">
          <a:xfrm>
            <a:off x="711200" y="914400"/>
            <a:ext cx="10668000" cy="51054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GB" dirty="0"/>
              <a:t>Klicken </a:t>
            </a:r>
            <a:r>
              <a:rPr lang="en-GB" dirty="0" err="1"/>
              <a:t>Sie</a:t>
            </a:r>
            <a:r>
              <a:rPr lang="en-GB" dirty="0"/>
              <a:t>, um die </a:t>
            </a:r>
            <a:r>
              <a:rPr lang="en-GB" dirty="0" err="1"/>
              <a:t>Formate</a:t>
            </a:r>
            <a:r>
              <a:rPr lang="en-GB" dirty="0"/>
              <a:t> des </a:t>
            </a:r>
            <a:r>
              <a:rPr lang="en-GB" dirty="0" err="1"/>
              <a:t>Vorlagentextes</a:t>
            </a:r>
            <a:r>
              <a:rPr lang="en-GB" dirty="0"/>
              <a:t> </a:t>
            </a:r>
            <a:r>
              <a:rPr lang="en-GB" dirty="0" err="1"/>
              <a:t>zu</a:t>
            </a:r>
            <a:r>
              <a:rPr lang="en-GB" dirty="0"/>
              <a:t> </a:t>
            </a:r>
            <a:r>
              <a:rPr lang="en-GB" dirty="0" err="1"/>
              <a:t>bearbeiten</a:t>
            </a:r>
            <a:endParaRPr lang="en-GB" dirty="0"/>
          </a:p>
          <a:p>
            <a:pPr lvl="1"/>
            <a:r>
              <a:rPr lang="en-GB" dirty="0"/>
              <a:t>Zweite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80249" name="Rectangle 25"/>
          <p:cNvSpPr>
            <a:spLocks noChangeArrowheads="1"/>
          </p:cNvSpPr>
          <p:nvPr/>
        </p:nvSpPr>
        <p:spPr bwMode="auto">
          <a:xfrm>
            <a:off x="3958077" y="6599237"/>
            <a:ext cx="4174243" cy="228600"/>
          </a:xfrm>
          <a:prstGeom prst="rect">
            <a:avLst/>
          </a:prstGeom>
          <a:noFill/>
          <a:ln w="9525">
            <a:noFill/>
            <a:miter lim="800000"/>
            <a:headEnd/>
            <a:tailEnd/>
          </a:ln>
          <a:effectLst/>
        </p:spPr>
        <p:txBody>
          <a:bodyPr wrap="none" lIns="92075" tIns="46038" rIns="92075" bIns="46038" anchor="ctr"/>
          <a:lstStyle/>
          <a:p>
            <a:pPr algn="ctr"/>
            <a:r>
              <a:rPr lang="de-DE" sz="1200" b="0" i="1" dirty="0">
                <a:latin typeface="+mn-lt"/>
              </a:rPr>
              <a:t>Simon Englert</a:t>
            </a:r>
          </a:p>
        </p:txBody>
      </p:sp>
      <p:sp>
        <p:nvSpPr>
          <p:cNvPr id="180254" name="Line 30"/>
          <p:cNvSpPr>
            <a:spLocks noChangeShapeType="1"/>
          </p:cNvSpPr>
          <p:nvPr/>
        </p:nvSpPr>
        <p:spPr bwMode="auto">
          <a:xfrm flipV="1">
            <a:off x="175685" y="692150"/>
            <a:ext cx="11808883" cy="0"/>
          </a:xfrm>
          <a:prstGeom prst="line">
            <a:avLst/>
          </a:prstGeom>
          <a:noFill/>
          <a:ln w="28575">
            <a:solidFill>
              <a:schemeClr val="bg2"/>
            </a:solidFill>
            <a:round/>
            <a:headEnd type="none" w="sm" len="sm"/>
            <a:tailEnd type="none" w="sm" len="sm"/>
          </a:ln>
          <a:effectLst/>
        </p:spPr>
        <p:txBody>
          <a:bodyPr wrap="none" anchor="ctr"/>
          <a:lstStyle/>
          <a:p>
            <a:endParaRPr lang="de-DE" sz="1400"/>
          </a:p>
        </p:txBody>
      </p:sp>
      <p:sp>
        <p:nvSpPr>
          <p:cNvPr id="180258" name="Text Box 34"/>
          <p:cNvSpPr txBox="1">
            <a:spLocks noChangeArrowheads="1"/>
          </p:cNvSpPr>
          <p:nvPr/>
        </p:nvSpPr>
        <p:spPr bwMode="auto">
          <a:xfrm>
            <a:off x="11630247" y="6409070"/>
            <a:ext cx="381836" cy="276999"/>
          </a:xfrm>
          <a:prstGeom prst="rect">
            <a:avLst/>
          </a:prstGeom>
          <a:noFill/>
          <a:ln w="12700">
            <a:noFill/>
            <a:miter lim="800000"/>
            <a:headEnd type="none" w="sm" len="sm"/>
            <a:tailEnd type="none" w="sm" len="sm"/>
          </a:ln>
          <a:effectLst/>
        </p:spPr>
        <p:txBody>
          <a:bodyPr wrap="none">
            <a:spAutoFit/>
          </a:bodyPr>
          <a:lstStyle/>
          <a:p>
            <a:pPr algn="r"/>
            <a:fld id="{AA316C04-7673-4CAB-99E0-6C1D8F626C8B}" type="slidenum">
              <a:rPr lang="de-DE" sz="1200" b="0">
                <a:solidFill>
                  <a:schemeClr val="tx1"/>
                </a:solidFill>
              </a:rPr>
              <a:pPr algn="r"/>
              <a:t>‹Nr.›</a:t>
            </a:fld>
            <a:endParaRPr lang="de-DE" sz="1200" b="0" dirty="0">
              <a:solidFill>
                <a:schemeClr val="tx1"/>
              </a:solidFill>
            </a:endParaRPr>
          </a:p>
        </p:txBody>
      </p:sp>
      <p:sp>
        <p:nvSpPr>
          <p:cNvPr id="10" name="Rectangle 25"/>
          <p:cNvSpPr>
            <a:spLocks noChangeArrowheads="1"/>
          </p:cNvSpPr>
          <p:nvPr userDrawn="1"/>
        </p:nvSpPr>
        <p:spPr bwMode="auto">
          <a:xfrm>
            <a:off x="1669742" y="6204941"/>
            <a:ext cx="8750915" cy="347812"/>
          </a:xfrm>
          <a:prstGeom prst="rect">
            <a:avLst/>
          </a:prstGeom>
          <a:noFill/>
          <a:ln w="9525">
            <a:noFill/>
            <a:miter lim="800000"/>
            <a:headEnd/>
            <a:tailEnd/>
          </a:ln>
          <a:effectLst/>
        </p:spPr>
        <p:txBody>
          <a:bodyPr wrap="none" lIns="92075" tIns="46038" rIns="92075" bIns="46038" anchor="ctr"/>
          <a:lstStyle/>
          <a:p>
            <a:pPr algn="ctr"/>
            <a:r>
              <a:rPr lang="de-DE" sz="1400" b="0" i="0" kern="1200" dirty="0">
                <a:solidFill>
                  <a:schemeClr val="tx1"/>
                </a:solidFill>
                <a:latin typeface="Arial Rounded MT Bold" pitchFamily="34" charset="0"/>
                <a:ea typeface="+mn-ea"/>
                <a:cs typeface="+mn-cs"/>
              </a:rPr>
              <a:t>Design </a:t>
            </a:r>
            <a:r>
              <a:rPr lang="de-DE" sz="1400" b="0" i="0" kern="1200" dirty="0" err="1">
                <a:solidFill>
                  <a:schemeClr val="tx1"/>
                </a:solidFill>
                <a:latin typeface="Arial Rounded MT Bold" pitchFamily="34" charset="0"/>
                <a:ea typeface="+mn-ea"/>
                <a:cs typeface="+mn-cs"/>
              </a:rPr>
              <a:t>of</a:t>
            </a:r>
            <a:r>
              <a:rPr lang="de-DE" sz="1400" b="0" i="0" kern="1200" dirty="0">
                <a:solidFill>
                  <a:schemeClr val="tx1"/>
                </a:solidFill>
                <a:latin typeface="Arial Rounded MT Bold" pitchFamily="34" charset="0"/>
                <a:ea typeface="+mn-ea"/>
                <a:cs typeface="+mn-cs"/>
              </a:rPr>
              <a:t> a </a:t>
            </a:r>
            <a:r>
              <a:rPr lang="de-DE" sz="1400" b="0" i="0" kern="1200" dirty="0" err="1">
                <a:solidFill>
                  <a:schemeClr val="tx1"/>
                </a:solidFill>
                <a:latin typeface="Arial Rounded MT Bold" pitchFamily="34" charset="0"/>
                <a:ea typeface="+mn-ea"/>
                <a:cs typeface="+mn-cs"/>
              </a:rPr>
              <a:t>Shared</a:t>
            </a:r>
            <a:r>
              <a:rPr lang="de-DE" sz="1400" b="0" i="0" kern="1200" dirty="0">
                <a:solidFill>
                  <a:schemeClr val="tx1"/>
                </a:solidFill>
                <a:latin typeface="Arial Rounded MT Bold" pitchFamily="34" charset="0"/>
                <a:ea typeface="+mn-ea"/>
                <a:cs typeface="+mn-cs"/>
              </a:rPr>
              <a:t> </a:t>
            </a:r>
            <a:r>
              <a:rPr lang="de-DE" sz="1400" b="0" i="0" kern="1200" dirty="0" err="1">
                <a:solidFill>
                  <a:schemeClr val="tx1"/>
                </a:solidFill>
                <a:latin typeface="Arial Rounded MT Bold" pitchFamily="34" charset="0"/>
                <a:ea typeface="+mn-ea"/>
                <a:cs typeface="+mn-cs"/>
              </a:rPr>
              <a:t>Parking</a:t>
            </a:r>
            <a:r>
              <a:rPr lang="de-DE" sz="1400" b="0" i="0" kern="1200" dirty="0">
                <a:solidFill>
                  <a:schemeClr val="tx1"/>
                </a:solidFill>
                <a:latin typeface="Arial Rounded MT Bold" pitchFamily="34" charset="0"/>
                <a:ea typeface="+mn-ea"/>
                <a:cs typeface="+mn-cs"/>
              </a:rPr>
              <a:t> System</a:t>
            </a:r>
            <a:endParaRPr lang="en-US" sz="1400" b="0" i="0" kern="1200" dirty="0">
              <a:solidFill>
                <a:srgbClr val="8A8A8A"/>
              </a:solidFill>
              <a:latin typeface="+mn-lt"/>
              <a:ea typeface="+mn-ea"/>
              <a:cs typeface="+mn-cs"/>
            </a:endParaRPr>
          </a:p>
        </p:txBody>
      </p:sp>
      <p:pic>
        <p:nvPicPr>
          <p:cNvPr id="12" name="Grafik 11"/>
          <p:cNvPicPr>
            <a:picLocks noChangeAspect="1"/>
          </p:cNvPicPr>
          <p:nvPr userDrawn="1"/>
        </p:nvPicPr>
        <p:blipFill>
          <a:blip r:embed="rId14" cstate="print"/>
          <a:stretch>
            <a:fillRect/>
          </a:stretch>
        </p:blipFill>
        <p:spPr>
          <a:xfrm>
            <a:off x="3" y="6921631"/>
            <a:ext cx="2370119" cy="313200"/>
          </a:xfrm>
          <a:prstGeom prst="rect">
            <a:avLst/>
          </a:prstGeom>
        </p:spPr>
      </p:pic>
      <p:pic>
        <p:nvPicPr>
          <p:cNvPr id="13" name="Grafik 12"/>
          <p:cNvPicPr>
            <a:picLocks noChangeAspect="1"/>
          </p:cNvPicPr>
          <p:nvPr userDrawn="1"/>
        </p:nvPicPr>
        <p:blipFill>
          <a:blip r:embed="rId15" cstate="print"/>
          <a:stretch>
            <a:fillRect/>
          </a:stretch>
        </p:blipFill>
        <p:spPr>
          <a:xfrm>
            <a:off x="2443691" y="6921631"/>
            <a:ext cx="2370119" cy="313200"/>
          </a:xfrm>
          <a:prstGeom prst="rect">
            <a:avLst/>
          </a:prstGeom>
        </p:spPr>
      </p:pic>
      <p:pic>
        <p:nvPicPr>
          <p:cNvPr id="15" name="Grafik 14"/>
          <p:cNvPicPr>
            <a:picLocks noChangeAspect="1"/>
          </p:cNvPicPr>
          <p:nvPr userDrawn="1"/>
        </p:nvPicPr>
        <p:blipFill>
          <a:blip r:embed="rId16" cstate="print"/>
          <a:stretch>
            <a:fillRect/>
          </a:stretch>
        </p:blipFill>
        <p:spPr>
          <a:xfrm>
            <a:off x="4887379" y="6921631"/>
            <a:ext cx="2370108" cy="313200"/>
          </a:xfrm>
          <a:prstGeom prst="rect">
            <a:avLst/>
          </a:prstGeom>
        </p:spPr>
      </p:pic>
      <p:pic>
        <p:nvPicPr>
          <p:cNvPr id="16" name="Grafik 15"/>
          <p:cNvPicPr>
            <a:picLocks noChangeAspect="1"/>
          </p:cNvPicPr>
          <p:nvPr userDrawn="1"/>
        </p:nvPicPr>
        <p:blipFill>
          <a:blip r:embed="rId17" cstate="print"/>
          <a:stretch>
            <a:fillRect/>
          </a:stretch>
        </p:blipFill>
        <p:spPr>
          <a:xfrm>
            <a:off x="7358581" y="6921631"/>
            <a:ext cx="2370119" cy="313200"/>
          </a:xfrm>
          <a:prstGeom prst="rect">
            <a:avLst/>
          </a:prstGeom>
        </p:spPr>
      </p:pic>
      <p:pic>
        <p:nvPicPr>
          <p:cNvPr id="17" name="Grafik 16"/>
          <p:cNvPicPr>
            <a:picLocks noChangeAspect="1"/>
          </p:cNvPicPr>
          <p:nvPr userDrawn="1"/>
        </p:nvPicPr>
        <p:blipFill>
          <a:blip r:embed="rId18" cstate="print"/>
          <a:stretch>
            <a:fillRect/>
          </a:stretch>
        </p:blipFill>
        <p:spPr>
          <a:xfrm>
            <a:off x="9837285" y="6921631"/>
            <a:ext cx="2345911" cy="313200"/>
          </a:xfrm>
          <a:prstGeom prst="rect">
            <a:avLst/>
          </a:prstGeom>
        </p:spPr>
      </p:pic>
      <p:pic>
        <p:nvPicPr>
          <p:cNvPr id="3" name="Picture 2"/>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 y="6234611"/>
            <a:ext cx="623389" cy="623389"/>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54" r:id="rId2"/>
    <p:sldLayoutId id="2147483664" r:id="rId3"/>
    <p:sldLayoutId id="2147483667"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rtl="0" eaLnBrk="1" fontAlgn="base" hangingPunct="1">
        <a:spcBef>
          <a:spcPct val="0"/>
        </a:spcBef>
        <a:spcAft>
          <a:spcPct val="0"/>
        </a:spcAft>
        <a:defRPr sz="2600" b="1">
          <a:solidFill>
            <a:srgbClr val="063D79"/>
          </a:solidFill>
          <a:latin typeface="+mj-lt"/>
          <a:ea typeface="+mj-ea"/>
          <a:cs typeface="+mj-cs"/>
        </a:defRPr>
      </a:lvl1pPr>
      <a:lvl2pPr algn="ctr" rtl="0" eaLnBrk="1" fontAlgn="base" hangingPunct="1">
        <a:spcBef>
          <a:spcPct val="0"/>
        </a:spcBef>
        <a:spcAft>
          <a:spcPct val="0"/>
        </a:spcAft>
        <a:defRPr sz="2600" b="1">
          <a:solidFill>
            <a:srgbClr val="063D79"/>
          </a:solidFill>
          <a:latin typeface="Arial" charset="0"/>
        </a:defRPr>
      </a:lvl2pPr>
      <a:lvl3pPr algn="ctr" rtl="0" eaLnBrk="1" fontAlgn="base" hangingPunct="1">
        <a:spcBef>
          <a:spcPct val="0"/>
        </a:spcBef>
        <a:spcAft>
          <a:spcPct val="0"/>
        </a:spcAft>
        <a:defRPr sz="2600" b="1">
          <a:solidFill>
            <a:srgbClr val="063D79"/>
          </a:solidFill>
          <a:latin typeface="Arial" charset="0"/>
        </a:defRPr>
      </a:lvl3pPr>
      <a:lvl4pPr algn="ctr" rtl="0" eaLnBrk="1" fontAlgn="base" hangingPunct="1">
        <a:spcBef>
          <a:spcPct val="0"/>
        </a:spcBef>
        <a:spcAft>
          <a:spcPct val="0"/>
        </a:spcAft>
        <a:defRPr sz="2600" b="1">
          <a:solidFill>
            <a:srgbClr val="063D79"/>
          </a:solidFill>
          <a:latin typeface="Arial" charset="0"/>
        </a:defRPr>
      </a:lvl4pPr>
      <a:lvl5pPr algn="ctr" rtl="0" eaLnBrk="1" fontAlgn="base" hangingPunct="1">
        <a:spcBef>
          <a:spcPct val="0"/>
        </a:spcBef>
        <a:spcAft>
          <a:spcPct val="0"/>
        </a:spcAft>
        <a:defRPr sz="2600" b="1">
          <a:solidFill>
            <a:srgbClr val="063D79"/>
          </a:solidFill>
          <a:latin typeface="Arial" charset="0"/>
        </a:defRPr>
      </a:lvl5pPr>
      <a:lvl6pPr marL="457200" algn="ctr" rtl="0" eaLnBrk="1" fontAlgn="base" hangingPunct="1">
        <a:spcBef>
          <a:spcPct val="0"/>
        </a:spcBef>
        <a:spcAft>
          <a:spcPct val="0"/>
        </a:spcAft>
        <a:defRPr sz="2600" b="1">
          <a:solidFill>
            <a:srgbClr val="063D79"/>
          </a:solidFill>
          <a:latin typeface="Arial" charset="0"/>
        </a:defRPr>
      </a:lvl6pPr>
      <a:lvl7pPr marL="914400" algn="ctr" rtl="0" eaLnBrk="1" fontAlgn="base" hangingPunct="1">
        <a:spcBef>
          <a:spcPct val="0"/>
        </a:spcBef>
        <a:spcAft>
          <a:spcPct val="0"/>
        </a:spcAft>
        <a:defRPr sz="2600" b="1">
          <a:solidFill>
            <a:srgbClr val="063D79"/>
          </a:solidFill>
          <a:latin typeface="Arial" charset="0"/>
        </a:defRPr>
      </a:lvl7pPr>
      <a:lvl8pPr marL="1371600" algn="ctr" rtl="0" eaLnBrk="1" fontAlgn="base" hangingPunct="1">
        <a:spcBef>
          <a:spcPct val="0"/>
        </a:spcBef>
        <a:spcAft>
          <a:spcPct val="0"/>
        </a:spcAft>
        <a:defRPr sz="2600" b="1">
          <a:solidFill>
            <a:srgbClr val="063D79"/>
          </a:solidFill>
          <a:latin typeface="Arial" charset="0"/>
        </a:defRPr>
      </a:lvl8pPr>
      <a:lvl9pPr marL="1828800" algn="ctr" rtl="0" eaLnBrk="1" fontAlgn="base" hangingPunct="1">
        <a:spcBef>
          <a:spcPct val="0"/>
        </a:spcBef>
        <a:spcAft>
          <a:spcPct val="0"/>
        </a:spcAft>
        <a:defRPr sz="2600" b="1">
          <a:solidFill>
            <a:srgbClr val="063D79"/>
          </a:solidFill>
          <a:latin typeface="Arial" charset="0"/>
        </a:defRPr>
      </a:lvl9pPr>
    </p:titleStyle>
    <p:body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b="0" noProof="0" dirty="0"/>
              <a:t>Design of a Shared Parking System</a:t>
            </a:r>
            <a:endParaRPr lang="en-US" noProof="0" dirty="0"/>
          </a:p>
        </p:txBody>
      </p:sp>
      <p:sp>
        <p:nvSpPr>
          <p:cNvPr id="5" name="Subtitle 4"/>
          <p:cNvSpPr>
            <a:spLocks noGrp="1"/>
          </p:cNvSpPr>
          <p:nvPr>
            <p:ph type="subTitle" sz="quarter" idx="1"/>
          </p:nvPr>
        </p:nvSpPr>
        <p:spPr/>
        <p:txBody>
          <a:bodyPr/>
          <a:lstStyle/>
          <a:p>
            <a:r>
              <a:rPr lang="en-US" b="0" noProof="0" dirty="0"/>
              <a:t>With special attention to security aspects</a:t>
            </a:r>
          </a:p>
          <a:p>
            <a:r>
              <a:rPr lang="en-US" noProof="0" dirty="0"/>
              <a:t>Simon Englert</a:t>
            </a:r>
          </a:p>
          <a:p>
            <a:r>
              <a:rPr lang="en-US" b="0" noProof="0" dirty="0"/>
              <a:t>Supervisor: Prof. </a:t>
            </a:r>
            <a:r>
              <a:rPr lang="en-US" b="0" noProof="0" dirty="0" err="1"/>
              <a:t>Dmitrienko</a:t>
            </a:r>
            <a:endParaRPr lang="en-US" b="0" noProof="0" dirty="0"/>
          </a:p>
        </p:txBody>
      </p:sp>
    </p:spTree>
    <p:extLst>
      <p:ext uri="{BB962C8B-B14F-4D97-AF65-F5344CB8AC3E}">
        <p14:creationId xmlns:p14="http://schemas.microsoft.com/office/powerpoint/2010/main" val="323849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noProof="0" dirty="0"/>
              <a:t>System Design – Scam Prevention</a:t>
            </a:r>
          </a:p>
        </p:txBody>
      </p:sp>
      <p:sp>
        <p:nvSpPr>
          <p:cNvPr id="2" name="Textplatzhalter 1">
            <a:extLst>
              <a:ext uri="{FF2B5EF4-FFF2-40B4-BE49-F238E27FC236}">
                <a16:creationId xmlns:a16="http://schemas.microsoft.com/office/drawing/2014/main" id="{733EFD29-48EB-4128-9DA8-AB62398774A2}"/>
              </a:ext>
            </a:extLst>
          </p:cNvPr>
          <p:cNvSpPr>
            <a:spLocks noGrp="1"/>
          </p:cNvSpPr>
          <p:nvPr>
            <p:ph type="body" sz="quarter" idx="10"/>
          </p:nvPr>
        </p:nvSpPr>
        <p:spPr/>
        <p:txBody>
          <a:bodyPr/>
          <a:lstStyle/>
          <a:p>
            <a:r>
              <a:rPr lang="en-US" dirty="0"/>
              <a:t>Rating System</a:t>
            </a:r>
          </a:p>
          <a:p>
            <a:pPr lvl="1"/>
            <a:r>
              <a:rPr lang="en-US" dirty="0"/>
              <a:t>After a lease has been completed, both parties (tenants and landlords) have the possibility to rate each other
Provides an incentive to be as friendly and accommodating as possible and eliminates scammers quickly</a:t>
            </a:r>
          </a:p>
          <a:p>
            <a:r>
              <a:rPr lang="en-US" dirty="0"/>
              <a:t>Reporting System</a:t>
            </a:r>
          </a:p>
          <a:p>
            <a:pPr lvl="1"/>
            <a:r>
              <a:rPr lang="en-US" dirty="0"/>
              <a:t>Any user can report scammers:</a:t>
            </a:r>
          </a:p>
          <a:p>
            <a:pPr lvl="2"/>
            <a:r>
              <a:rPr lang="en-US" dirty="0"/>
              <a:t>Parking Offenders
Own parking spaces offered by other user
Inappropriate description or images</a:t>
            </a:r>
          </a:p>
          <a:p>
            <a:pPr marL="800100" lvl="1"/>
            <a:r>
              <a:rPr lang="en-US" dirty="0"/>
              <a:t>Manual intervention necessary</a:t>
            </a:r>
            <a:endParaRPr lang="en-US" noProof="0" dirty="0"/>
          </a:p>
        </p:txBody>
      </p:sp>
    </p:spTree>
    <p:extLst>
      <p:ext uri="{BB962C8B-B14F-4D97-AF65-F5344CB8AC3E}">
        <p14:creationId xmlns:p14="http://schemas.microsoft.com/office/powerpoint/2010/main" val="2160287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noProof="0" dirty="0"/>
              <a:t>System Design - Scammer</a:t>
            </a:r>
          </a:p>
        </p:txBody>
      </p:sp>
      <p:sp>
        <p:nvSpPr>
          <p:cNvPr id="2" name="Textplatzhalter 1">
            <a:extLst>
              <a:ext uri="{FF2B5EF4-FFF2-40B4-BE49-F238E27FC236}">
                <a16:creationId xmlns:a16="http://schemas.microsoft.com/office/drawing/2014/main" id="{733EFD29-48EB-4128-9DA8-AB62398774A2}"/>
              </a:ext>
            </a:extLst>
          </p:cNvPr>
          <p:cNvSpPr>
            <a:spLocks noGrp="1"/>
          </p:cNvSpPr>
          <p:nvPr>
            <p:ph type="body" sz="quarter" idx="10"/>
          </p:nvPr>
        </p:nvSpPr>
        <p:spPr/>
        <p:txBody>
          <a:bodyPr/>
          <a:lstStyle/>
          <a:p>
            <a:r>
              <a:rPr lang="en-US" dirty="0"/>
              <a:t>How do you detect scammers?</a:t>
            </a:r>
          </a:p>
          <a:p>
            <a:pPr lvl="1"/>
            <a:r>
              <a:rPr lang="en-US" dirty="0"/>
              <a:t>Parking lot occupied by scammers</a:t>
            </a:r>
          </a:p>
          <a:p>
            <a:pPr lvl="2"/>
            <a:r>
              <a:rPr lang="en-US" dirty="0"/>
              <a:t>Report System</a:t>
            </a:r>
          </a:p>
          <a:p>
            <a:pPr lvl="2"/>
            <a:r>
              <a:rPr lang="en-US" dirty="0"/>
              <a:t>Verification of received reports by other users (e.g. by promising bonus credits)</a:t>
            </a:r>
          </a:p>
          <a:p>
            <a:pPr lvl="2"/>
            <a:r>
              <a:rPr lang="en-US" dirty="0"/>
              <a:t>False Reports will be fined</a:t>
            </a:r>
          </a:p>
          <a:p>
            <a:r>
              <a:rPr lang="en-US" dirty="0"/>
              <a:t>How do you punish scammers,...?</a:t>
            </a:r>
          </a:p>
          <a:p>
            <a:pPr lvl="1"/>
            <a:r>
              <a:rPr lang="en-US" dirty="0"/>
              <a:t>... which are part of the system</a:t>
            </a:r>
          </a:p>
          <a:p>
            <a:pPr lvl="2"/>
            <a:r>
              <a:rPr lang="en-US" dirty="0"/>
              <a:t>Fining (possibly by deducting credits)
In case of negative balance, charging is necessary before further actions</a:t>
            </a:r>
          </a:p>
          <a:p>
            <a:pPr lvl="1"/>
            <a:r>
              <a:rPr lang="en-US" dirty="0"/>
              <a:t>... which are not part of the system</a:t>
            </a:r>
          </a:p>
          <a:p>
            <a:pPr lvl="2"/>
            <a:r>
              <a:rPr lang="en-US" dirty="0"/>
              <a:t>The same as before</a:t>
            </a:r>
            <a:endParaRPr lang="en-US" noProof="0" dirty="0"/>
          </a:p>
        </p:txBody>
      </p:sp>
    </p:spTree>
    <p:extLst>
      <p:ext uri="{BB962C8B-B14F-4D97-AF65-F5344CB8AC3E}">
        <p14:creationId xmlns:p14="http://schemas.microsoft.com/office/powerpoint/2010/main" val="4222214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noProof="0" dirty="0"/>
              <a:t>System Design – Injured Party</a:t>
            </a:r>
          </a:p>
        </p:txBody>
      </p:sp>
      <p:sp>
        <p:nvSpPr>
          <p:cNvPr id="2" name="Textplatzhalter 1">
            <a:extLst>
              <a:ext uri="{FF2B5EF4-FFF2-40B4-BE49-F238E27FC236}">
                <a16:creationId xmlns:a16="http://schemas.microsoft.com/office/drawing/2014/main" id="{733EFD29-48EB-4128-9DA8-AB62398774A2}"/>
              </a:ext>
            </a:extLst>
          </p:cNvPr>
          <p:cNvSpPr>
            <a:spLocks noGrp="1"/>
          </p:cNvSpPr>
          <p:nvPr>
            <p:ph type="body" sz="quarter" idx="10"/>
          </p:nvPr>
        </p:nvSpPr>
        <p:spPr/>
        <p:txBody>
          <a:bodyPr/>
          <a:lstStyle/>
          <a:p>
            <a:r>
              <a:rPr lang="en-US" dirty="0"/>
              <a:t>Booked/own parking lot occupied</a:t>
            </a:r>
          </a:p>
          <a:p>
            <a:pPr lvl="1"/>
            <a:r>
              <a:rPr lang="en-US" dirty="0"/>
              <a:t>Spare parking is sought out and provided to the injured party
Landlord of the replacement parking place receives payment instead
Any additional costs will be paid by the operator, which will be covered by penalties</a:t>
            </a:r>
          </a:p>
          <a:p>
            <a:r>
              <a:rPr lang="en-US" dirty="0"/>
              <a:t>Missing out on revenue due to fraud</a:t>
            </a:r>
          </a:p>
          <a:p>
            <a:pPr lvl="1"/>
            <a:r>
              <a:rPr lang="en-US" dirty="0"/>
              <a:t>Missing revenue will be paid by the operator, which will be covered by penalties</a:t>
            </a:r>
            <a:endParaRPr lang="en-US" noProof="0" dirty="0"/>
          </a:p>
        </p:txBody>
      </p:sp>
    </p:spTree>
    <p:extLst>
      <p:ext uri="{BB962C8B-B14F-4D97-AF65-F5344CB8AC3E}">
        <p14:creationId xmlns:p14="http://schemas.microsoft.com/office/powerpoint/2010/main" val="1148923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noProof="0" dirty="0"/>
              <a:t>System Design – Optional Ideas</a:t>
            </a:r>
          </a:p>
        </p:txBody>
      </p:sp>
      <p:sp>
        <p:nvSpPr>
          <p:cNvPr id="2" name="Textplatzhalter 1">
            <a:extLst>
              <a:ext uri="{FF2B5EF4-FFF2-40B4-BE49-F238E27FC236}">
                <a16:creationId xmlns:a16="http://schemas.microsoft.com/office/drawing/2014/main" id="{733EFD29-48EB-4128-9DA8-AB62398774A2}"/>
              </a:ext>
            </a:extLst>
          </p:cNvPr>
          <p:cNvSpPr>
            <a:spLocks noGrp="1"/>
          </p:cNvSpPr>
          <p:nvPr>
            <p:ph type="body" sz="quarter" idx="10"/>
          </p:nvPr>
        </p:nvSpPr>
        <p:spPr/>
        <p:txBody>
          <a:bodyPr/>
          <a:lstStyle/>
          <a:p>
            <a:r>
              <a:rPr lang="en-US" dirty="0"/>
              <a:t>Manually checking new registrations (photo of passport)</a:t>
            </a:r>
          </a:p>
          <a:p>
            <a:r>
              <a:rPr lang="en-US" dirty="0"/>
              <a:t>Manually checking new registered parking spaces
Monitoring of the parking lot by another user (e.g. neighbors) (booking information will be shared)</a:t>
            </a:r>
            <a:endParaRPr lang="en-US" noProof="0" dirty="0"/>
          </a:p>
        </p:txBody>
      </p:sp>
    </p:spTree>
    <p:extLst>
      <p:ext uri="{BB962C8B-B14F-4D97-AF65-F5344CB8AC3E}">
        <p14:creationId xmlns:p14="http://schemas.microsoft.com/office/powerpoint/2010/main" val="52638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DFA038-BF23-4B49-9B51-0C873A28C20A}"/>
              </a:ext>
            </a:extLst>
          </p:cNvPr>
          <p:cNvSpPr>
            <a:spLocks noGrp="1"/>
          </p:cNvSpPr>
          <p:nvPr>
            <p:ph type="title"/>
          </p:nvPr>
        </p:nvSpPr>
        <p:spPr/>
        <p:txBody>
          <a:bodyPr/>
          <a:lstStyle/>
          <a:p>
            <a:r>
              <a:rPr lang="en-US" dirty="0"/>
              <a:t>Timetable</a:t>
            </a:r>
          </a:p>
        </p:txBody>
      </p:sp>
      <p:pic>
        <p:nvPicPr>
          <p:cNvPr id="5" name="Grafik 4" descr="Ein Bild, das Screenshot enthält.&#10;&#10;Mit sehr hoher Zuverlässigkeit generierte Beschreibung">
            <a:extLst>
              <a:ext uri="{FF2B5EF4-FFF2-40B4-BE49-F238E27FC236}">
                <a16:creationId xmlns:a16="http://schemas.microsoft.com/office/drawing/2014/main" id="{53B35A93-184A-4883-8E84-49B0DD3AB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04" y="791827"/>
            <a:ext cx="8627787" cy="5274345"/>
          </a:xfrm>
          <a:prstGeom prst="rect">
            <a:avLst/>
          </a:prstGeom>
        </p:spPr>
      </p:pic>
    </p:spTree>
    <p:extLst>
      <p:ext uri="{BB962C8B-B14F-4D97-AF65-F5344CB8AC3E}">
        <p14:creationId xmlns:p14="http://schemas.microsoft.com/office/powerpoint/2010/main" val="359203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noProof="0" dirty="0"/>
              <a:t>User Interface </a:t>
            </a:r>
          </a:p>
        </p:txBody>
      </p:sp>
      <p:pic>
        <p:nvPicPr>
          <p:cNvPr id="4" name="Grafik 3">
            <a:extLst>
              <a:ext uri="{FF2B5EF4-FFF2-40B4-BE49-F238E27FC236}">
                <a16:creationId xmlns:a16="http://schemas.microsoft.com/office/drawing/2014/main" id="{8FB4EC13-8988-4068-8752-BCA377BEB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188640"/>
            <a:ext cx="3486841" cy="6271815"/>
          </a:xfrm>
          <a:prstGeom prst="rect">
            <a:avLst/>
          </a:prstGeom>
        </p:spPr>
      </p:pic>
      <p:pic>
        <p:nvPicPr>
          <p:cNvPr id="6" name="Grafik 5">
            <a:extLst>
              <a:ext uri="{FF2B5EF4-FFF2-40B4-BE49-F238E27FC236}">
                <a16:creationId xmlns:a16="http://schemas.microsoft.com/office/drawing/2014/main" id="{B8A2EB9A-682B-4376-8478-98D8D1976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424" y="188640"/>
            <a:ext cx="3442447" cy="6295404"/>
          </a:xfrm>
          <a:prstGeom prst="rect">
            <a:avLst/>
          </a:prstGeom>
        </p:spPr>
      </p:pic>
    </p:spTree>
    <p:extLst>
      <p:ext uri="{BB962C8B-B14F-4D97-AF65-F5344CB8AC3E}">
        <p14:creationId xmlns:p14="http://schemas.microsoft.com/office/powerpoint/2010/main" val="3460706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noProof="0" dirty="0"/>
              <a:t>User Interface </a:t>
            </a:r>
          </a:p>
        </p:txBody>
      </p:sp>
      <p:pic>
        <p:nvPicPr>
          <p:cNvPr id="3" name="Grafik 2">
            <a:extLst>
              <a:ext uri="{FF2B5EF4-FFF2-40B4-BE49-F238E27FC236}">
                <a16:creationId xmlns:a16="http://schemas.microsoft.com/office/drawing/2014/main" id="{264F318D-D416-440A-B718-14CE6108E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173" y="123801"/>
            <a:ext cx="3466886" cy="6257527"/>
          </a:xfrm>
          <a:prstGeom prst="rect">
            <a:avLst/>
          </a:prstGeom>
        </p:spPr>
      </p:pic>
      <p:pic>
        <p:nvPicPr>
          <p:cNvPr id="8" name="Grafik 7">
            <a:extLst>
              <a:ext uri="{FF2B5EF4-FFF2-40B4-BE49-F238E27FC236}">
                <a16:creationId xmlns:a16="http://schemas.microsoft.com/office/drawing/2014/main" id="{53CF5B18-0B1D-4AEC-9E02-53AF15A86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6478" y="123801"/>
            <a:ext cx="3502797" cy="6329535"/>
          </a:xfrm>
          <a:prstGeom prst="rect">
            <a:avLst/>
          </a:prstGeom>
        </p:spPr>
      </p:pic>
    </p:spTree>
    <p:extLst>
      <p:ext uri="{BB962C8B-B14F-4D97-AF65-F5344CB8AC3E}">
        <p14:creationId xmlns:p14="http://schemas.microsoft.com/office/powerpoint/2010/main" val="41827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noProof="0" dirty="0"/>
              <a:t>Structure</a:t>
            </a:r>
          </a:p>
        </p:txBody>
      </p:sp>
      <p:sp>
        <p:nvSpPr>
          <p:cNvPr id="2" name="Textplatzhalter 1">
            <a:extLst>
              <a:ext uri="{FF2B5EF4-FFF2-40B4-BE49-F238E27FC236}">
                <a16:creationId xmlns:a16="http://schemas.microsoft.com/office/drawing/2014/main" id="{7AA878EB-00C2-4D5F-A8A3-317F34A48147}"/>
              </a:ext>
            </a:extLst>
          </p:cNvPr>
          <p:cNvSpPr>
            <a:spLocks noGrp="1"/>
          </p:cNvSpPr>
          <p:nvPr>
            <p:ph type="body" sz="quarter" idx="10"/>
          </p:nvPr>
        </p:nvSpPr>
        <p:spPr/>
        <p:txBody>
          <a:bodyPr/>
          <a:lstStyle/>
          <a:p>
            <a:r>
              <a:rPr lang="en-US" noProof="0" dirty="0"/>
              <a:t>Introduction (PIBA)</a:t>
            </a:r>
          </a:p>
          <a:p>
            <a:r>
              <a:rPr lang="en-US" noProof="0" dirty="0"/>
              <a:t>Related work and literature</a:t>
            </a:r>
          </a:p>
          <a:p>
            <a:r>
              <a:rPr lang="en-US" dirty="0"/>
              <a:t>Expected results</a:t>
            </a:r>
            <a:endParaRPr lang="en-US" noProof="0" dirty="0"/>
          </a:p>
          <a:p>
            <a:r>
              <a:rPr lang="en-US" noProof="0" dirty="0"/>
              <a:t>System Design</a:t>
            </a:r>
          </a:p>
          <a:p>
            <a:r>
              <a:rPr lang="en-US" noProof="0" dirty="0"/>
              <a:t>Timetable</a:t>
            </a:r>
          </a:p>
        </p:txBody>
      </p:sp>
    </p:spTree>
    <p:extLst>
      <p:ext uri="{BB962C8B-B14F-4D97-AF65-F5344CB8AC3E}">
        <p14:creationId xmlns:p14="http://schemas.microsoft.com/office/powerpoint/2010/main" val="272106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noProof="0" dirty="0"/>
              <a:t>Overview</a:t>
            </a:r>
          </a:p>
        </p:txBody>
      </p:sp>
      <p:sp>
        <p:nvSpPr>
          <p:cNvPr id="2" name="Textplatzhalter 1">
            <a:extLst>
              <a:ext uri="{FF2B5EF4-FFF2-40B4-BE49-F238E27FC236}">
                <a16:creationId xmlns:a16="http://schemas.microsoft.com/office/drawing/2014/main" id="{733EFD29-48EB-4128-9DA8-AB62398774A2}"/>
              </a:ext>
            </a:extLst>
          </p:cNvPr>
          <p:cNvSpPr>
            <a:spLocks noGrp="1"/>
          </p:cNvSpPr>
          <p:nvPr>
            <p:ph type="body" sz="quarter" idx="10"/>
          </p:nvPr>
        </p:nvSpPr>
        <p:spPr/>
        <p:txBody>
          <a:bodyPr/>
          <a:lstStyle/>
          <a:p>
            <a:r>
              <a:rPr lang="en-US" noProof="0" dirty="0"/>
              <a:t>Problem:</a:t>
            </a:r>
          </a:p>
          <a:p>
            <a:pPr lvl="1"/>
            <a:r>
              <a:rPr lang="en-US" noProof="0" dirty="0"/>
              <a:t>Amount of parking spaces limited, amount of cars steadily increasing</a:t>
            </a:r>
          </a:p>
          <a:p>
            <a:pPr lvl="1"/>
            <a:r>
              <a:rPr lang="en-US" noProof="0" dirty="0"/>
              <a:t>Creation of new parking spaces difficult and expensive</a:t>
            </a:r>
          </a:p>
          <a:p>
            <a:r>
              <a:rPr lang="en-US" noProof="0" dirty="0"/>
              <a:t>Idea:</a:t>
            </a:r>
          </a:p>
          <a:p>
            <a:pPr lvl="1"/>
            <a:r>
              <a:rPr lang="en-US" dirty="0"/>
              <a:t>M</a:t>
            </a:r>
            <a:r>
              <a:rPr lang="en-US" noProof="0" dirty="0"/>
              <a:t>ore efficient use of existing parking spots</a:t>
            </a:r>
          </a:p>
          <a:p>
            <a:r>
              <a:rPr lang="en-US" noProof="0" dirty="0"/>
              <a:t>Benefit:</a:t>
            </a:r>
          </a:p>
          <a:p>
            <a:pPr lvl="1"/>
            <a:r>
              <a:rPr lang="en-US" noProof="0" dirty="0"/>
              <a:t>Less frustration when searching for parking sport, fewer </a:t>
            </a:r>
            <a:r>
              <a:rPr lang="en-US" noProof="0" dirty="0" err="1"/>
              <a:t>trafic</a:t>
            </a:r>
            <a:r>
              <a:rPr lang="en-US" noProof="0" dirty="0"/>
              <a:t> jams</a:t>
            </a:r>
          </a:p>
          <a:p>
            <a:pPr lvl="1"/>
            <a:r>
              <a:rPr lang="en-US" noProof="0" dirty="0"/>
              <a:t>Less air pollution, less petrol use</a:t>
            </a:r>
          </a:p>
          <a:p>
            <a:r>
              <a:rPr lang="en-US" noProof="0" dirty="0"/>
              <a:t>Action:</a:t>
            </a:r>
          </a:p>
          <a:p>
            <a:pPr lvl="1"/>
            <a:r>
              <a:rPr lang="en-US" noProof="0" dirty="0"/>
              <a:t>Shared Parking</a:t>
            </a:r>
          </a:p>
          <a:p>
            <a:pPr lvl="1"/>
            <a:r>
              <a:rPr lang="en-US" noProof="0" dirty="0"/>
              <a:t>-&gt; Different people are able to use the same parking spot at different times</a:t>
            </a:r>
          </a:p>
        </p:txBody>
      </p:sp>
    </p:spTree>
    <p:extLst>
      <p:ext uri="{BB962C8B-B14F-4D97-AF65-F5344CB8AC3E}">
        <p14:creationId xmlns:p14="http://schemas.microsoft.com/office/powerpoint/2010/main" val="224165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noProof="0" dirty="0"/>
              <a:t>Related work and literature</a:t>
            </a:r>
          </a:p>
        </p:txBody>
      </p:sp>
      <p:sp>
        <p:nvSpPr>
          <p:cNvPr id="2" name="Textplatzhalter 1">
            <a:extLst>
              <a:ext uri="{FF2B5EF4-FFF2-40B4-BE49-F238E27FC236}">
                <a16:creationId xmlns:a16="http://schemas.microsoft.com/office/drawing/2014/main" id="{733EFD29-48EB-4128-9DA8-AB62398774A2}"/>
              </a:ext>
            </a:extLst>
          </p:cNvPr>
          <p:cNvSpPr>
            <a:spLocks noGrp="1"/>
          </p:cNvSpPr>
          <p:nvPr>
            <p:ph type="body" sz="quarter" idx="10"/>
          </p:nvPr>
        </p:nvSpPr>
        <p:spPr/>
        <p:txBody>
          <a:bodyPr/>
          <a:lstStyle/>
          <a:p>
            <a:r>
              <a:rPr lang="en-US" noProof="0" dirty="0"/>
              <a:t>Great amount of scientific work about ‚intelligent parking systems‘</a:t>
            </a:r>
          </a:p>
          <a:p>
            <a:r>
              <a:rPr lang="en-US" noProof="0" dirty="0"/>
              <a:t>Nearly no scientific work about ‚Shared Parking‘</a:t>
            </a:r>
          </a:p>
          <a:p>
            <a:r>
              <a:rPr lang="en-US" noProof="0" dirty="0"/>
              <a:t>Few amount of apps that realize Shared Parking</a:t>
            </a:r>
          </a:p>
          <a:p>
            <a:pPr lvl="1"/>
            <a:r>
              <a:rPr lang="en-US" dirty="0"/>
              <a:t>Not really successful (success is city based)</a:t>
            </a:r>
          </a:p>
          <a:p>
            <a:pPr lvl="1"/>
            <a:r>
              <a:rPr lang="en-US" noProof="0" dirty="0"/>
              <a:t>No information on security aspects</a:t>
            </a:r>
          </a:p>
          <a:p>
            <a:pPr lvl="1"/>
            <a:endParaRPr lang="en-US" noProof="0" dirty="0"/>
          </a:p>
        </p:txBody>
      </p:sp>
    </p:spTree>
    <p:extLst>
      <p:ext uri="{BB962C8B-B14F-4D97-AF65-F5344CB8AC3E}">
        <p14:creationId xmlns:p14="http://schemas.microsoft.com/office/powerpoint/2010/main" val="37067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noProof="0" dirty="0"/>
              <a:t>Expected Results</a:t>
            </a:r>
          </a:p>
        </p:txBody>
      </p:sp>
      <p:sp>
        <p:nvSpPr>
          <p:cNvPr id="2" name="Textplatzhalter 1">
            <a:extLst>
              <a:ext uri="{FF2B5EF4-FFF2-40B4-BE49-F238E27FC236}">
                <a16:creationId xmlns:a16="http://schemas.microsoft.com/office/drawing/2014/main" id="{733EFD29-48EB-4128-9DA8-AB62398774A2}"/>
              </a:ext>
            </a:extLst>
          </p:cNvPr>
          <p:cNvSpPr>
            <a:spLocks noGrp="1"/>
          </p:cNvSpPr>
          <p:nvPr>
            <p:ph type="body" sz="quarter" idx="10"/>
          </p:nvPr>
        </p:nvSpPr>
        <p:spPr/>
        <p:txBody>
          <a:bodyPr/>
          <a:lstStyle/>
          <a:p>
            <a:r>
              <a:rPr lang="en-US" dirty="0"/>
              <a:t>Bachelor thesis (40 to 50 pages)</a:t>
            </a:r>
          </a:p>
          <a:p>
            <a:r>
              <a:rPr lang="en-US" dirty="0"/>
              <a:t>Android app for the end user
Central database server for </a:t>
            </a:r>
            <a:r>
              <a:rPr lang="en-US"/>
              <a:t>storing data</a:t>
            </a:r>
            <a:endParaRPr lang="en-US" noProof="0" dirty="0"/>
          </a:p>
        </p:txBody>
      </p:sp>
    </p:spTree>
    <p:extLst>
      <p:ext uri="{BB962C8B-B14F-4D97-AF65-F5344CB8AC3E}">
        <p14:creationId xmlns:p14="http://schemas.microsoft.com/office/powerpoint/2010/main" val="121906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noProof="0" dirty="0"/>
              <a:t>Expected Results – </a:t>
            </a:r>
            <a:r>
              <a:rPr lang="en-US" dirty="0"/>
              <a:t>Must Features</a:t>
            </a:r>
            <a:endParaRPr lang="en-US" noProof="0" dirty="0"/>
          </a:p>
        </p:txBody>
      </p:sp>
      <p:sp>
        <p:nvSpPr>
          <p:cNvPr id="2" name="Textplatzhalter 1">
            <a:extLst>
              <a:ext uri="{FF2B5EF4-FFF2-40B4-BE49-F238E27FC236}">
                <a16:creationId xmlns:a16="http://schemas.microsoft.com/office/drawing/2014/main" id="{733EFD29-48EB-4128-9DA8-AB62398774A2}"/>
              </a:ext>
            </a:extLst>
          </p:cNvPr>
          <p:cNvSpPr>
            <a:spLocks noGrp="1"/>
          </p:cNvSpPr>
          <p:nvPr>
            <p:ph type="body" sz="quarter" idx="10"/>
          </p:nvPr>
        </p:nvSpPr>
        <p:spPr/>
        <p:txBody>
          <a:bodyPr/>
          <a:lstStyle/>
          <a:p>
            <a:pPr marL="285750"/>
            <a:r>
              <a:rPr lang="en-US" dirty="0"/>
              <a:t>Main Use Cases</a:t>
            </a:r>
          </a:p>
          <a:p>
            <a:pPr lvl="1"/>
            <a:r>
              <a:rPr lang="en-US" dirty="0"/>
              <a:t>Parking place rental</a:t>
            </a:r>
          </a:p>
          <a:p>
            <a:pPr marL="1085850" lvl="2" indent="-285750"/>
            <a:r>
              <a:rPr lang="en-US" dirty="0"/>
              <a:t>Register a car
Search for parking spot</a:t>
            </a:r>
          </a:p>
          <a:p>
            <a:pPr marL="1085850" lvl="2" indent="-285750"/>
            <a:r>
              <a:rPr lang="en-US" dirty="0"/>
              <a:t>Book or reserve parking spot</a:t>
            </a:r>
          </a:p>
          <a:p>
            <a:pPr marL="685800" lvl="1"/>
            <a:r>
              <a:rPr lang="en-US" dirty="0"/>
              <a:t>Parking place offering</a:t>
            </a:r>
          </a:p>
          <a:p>
            <a:pPr lvl="2"/>
            <a:r>
              <a:rPr lang="en-US" dirty="0"/>
              <a:t>Register parking spot
Create offer (regular or one-time)</a:t>
            </a:r>
          </a:p>
        </p:txBody>
      </p:sp>
    </p:spTree>
    <p:extLst>
      <p:ext uri="{BB962C8B-B14F-4D97-AF65-F5344CB8AC3E}">
        <p14:creationId xmlns:p14="http://schemas.microsoft.com/office/powerpoint/2010/main" val="101151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1191" y="30163"/>
            <a:ext cx="10657417" cy="646112"/>
          </a:xfrm>
        </p:spPr>
        <p:txBody>
          <a:bodyPr/>
          <a:lstStyle/>
          <a:p>
            <a:r>
              <a:rPr lang="en-US" noProof="0" dirty="0"/>
              <a:t>Expected Results – Can Features</a:t>
            </a:r>
          </a:p>
        </p:txBody>
      </p:sp>
      <p:sp>
        <p:nvSpPr>
          <p:cNvPr id="2" name="Textplatzhalter 1">
            <a:extLst>
              <a:ext uri="{FF2B5EF4-FFF2-40B4-BE49-F238E27FC236}">
                <a16:creationId xmlns:a16="http://schemas.microsoft.com/office/drawing/2014/main" id="{733EFD29-48EB-4128-9DA8-AB62398774A2}"/>
              </a:ext>
            </a:extLst>
          </p:cNvPr>
          <p:cNvSpPr>
            <a:spLocks noGrp="1"/>
          </p:cNvSpPr>
          <p:nvPr>
            <p:ph type="body" sz="quarter" idx="10"/>
          </p:nvPr>
        </p:nvSpPr>
        <p:spPr/>
        <p:txBody>
          <a:bodyPr/>
          <a:lstStyle/>
          <a:p>
            <a:r>
              <a:rPr lang="en-US" dirty="0"/>
              <a:t>Most Important</a:t>
            </a:r>
          </a:p>
          <a:p>
            <a:pPr lvl="1"/>
            <a:r>
              <a:rPr lang="en-US" dirty="0"/>
              <a:t>Rate
Report</a:t>
            </a:r>
          </a:p>
          <a:p>
            <a:r>
              <a:rPr lang="en-US" dirty="0"/>
              <a:t>Nice to have</a:t>
            </a:r>
          </a:p>
          <a:p>
            <a:pPr lvl="1"/>
            <a:r>
              <a:rPr lang="en-US" dirty="0"/>
              <a:t>View History</a:t>
            </a:r>
          </a:p>
          <a:p>
            <a:pPr lvl="1"/>
            <a:r>
              <a:rPr lang="en-US" dirty="0"/>
              <a:t>Rental extension</a:t>
            </a:r>
          </a:p>
          <a:p>
            <a:pPr lvl="1"/>
            <a:r>
              <a:rPr lang="en-US" dirty="0"/>
              <a:t>Choice between ‘direct booking’ and ‘conformation needed’</a:t>
            </a:r>
          </a:p>
          <a:p>
            <a:pPr marL="457200" lvl="1" indent="0">
              <a:buNone/>
            </a:pPr>
            <a:endParaRPr lang="en-US" dirty="0"/>
          </a:p>
        </p:txBody>
      </p:sp>
    </p:spTree>
    <p:extLst>
      <p:ext uri="{BB962C8B-B14F-4D97-AF65-F5344CB8AC3E}">
        <p14:creationId xmlns:p14="http://schemas.microsoft.com/office/powerpoint/2010/main" val="102873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noProof="0" dirty="0"/>
              <a:t>System Design - Important concepts</a:t>
            </a:r>
          </a:p>
        </p:txBody>
      </p:sp>
      <p:sp>
        <p:nvSpPr>
          <p:cNvPr id="2" name="Textplatzhalter 1">
            <a:extLst>
              <a:ext uri="{FF2B5EF4-FFF2-40B4-BE49-F238E27FC236}">
                <a16:creationId xmlns:a16="http://schemas.microsoft.com/office/drawing/2014/main" id="{733EFD29-48EB-4128-9DA8-AB62398774A2}"/>
              </a:ext>
            </a:extLst>
          </p:cNvPr>
          <p:cNvSpPr>
            <a:spLocks noGrp="1"/>
          </p:cNvSpPr>
          <p:nvPr>
            <p:ph type="body" sz="quarter" idx="10"/>
          </p:nvPr>
        </p:nvSpPr>
        <p:spPr/>
        <p:txBody>
          <a:bodyPr/>
          <a:lstStyle/>
          <a:p>
            <a:r>
              <a:rPr lang="en-US" noProof="0" dirty="0"/>
              <a:t>Keep installation and operating cost low</a:t>
            </a:r>
          </a:p>
          <a:p>
            <a:pPr lvl="1"/>
            <a:r>
              <a:rPr lang="en-US" noProof="0" dirty="0"/>
              <a:t>No hardware requirements</a:t>
            </a:r>
          </a:p>
          <a:p>
            <a:pPr lvl="1"/>
            <a:r>
              <a:rPr lang="en-US" noProof="0" dirty="0"/>
              <a:t>Pure Software realization</a:t>
            </a:r>
          </a:p>
          <a:p>
            <a:r>
              <a:rPr lang="en-US" noProof="0" dirty="0"/>
              <a:t>Easy and intuitive to use</a:t>
            </a:r>
          </a:p>
          <a:p>
            <a:r>
              <a:rPr lang="en-US" noProof="0" dirty="0"/>
              <a:t>No focus on legal aspects</a:t>
            </a:r>
          </a:p>
          <a:p>
            <a:r>
              <a:rPr lang="en-US" dirty="0"/>
              <a:t>For private parking spaces and parking lots of companies in downtime</a:t>
            </a:r>
            <a:endParaRPr lang="en-US" noProof="0" dirty="0"/>
          </a:p>
        </p:txBody>
      </p:sp>
    </p:spTree>
    <p:extLst>
      <p:ext uri="{BB962C8B-B14F-4D97-AF65-F5344CB8AC3E}">
        <p14:creationId xmlns:p14="http://schemas.microsoft.com/office/powerpoint/2010/main" val="88634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noProof="0" dirty="0"/>
              <a:t>System Design – Payment System</a:t>
            </a:r>
          </a:p>
        </p:txBody>
      </p:sp>
      <p:sp>
        <p:nvSpPr>
          <p:cNvPr id="2" name="Textplatzhalter 1">
            <a:extLst>
              <a:ext uri="{FF2B5EF4-FFF2-40B4-BE49-F238E27FC236}">
                <a16:creationId xmlns:a16="http://schemas.microsoft.com/office/drawing/2014/main" id="{733EFD29-48EB-4128-9DA8-AB62398774A2}"/>
              </a:ext>
            </a:extLst>
          </p:cNvPr>
          <p:cNvSpPr>
            <a:spLocks noGrp="1"/>
          </p:cNvSpPr>
          <p:nvPr>
            <p:ph type="body" sz="quarter" idx="10"/>
          </p:nvPr>
        </p:nvSpPr>
        <p:spPr/>
        <p:txBody>
          <a:bodyPr/>
          <a:lstStyle/>
          <a:p>
            <a:r>
              <a:rPr lang="en-US" dirty="0"/>
              <a:t>Balance within the app
Rechargeable and cashable via the specified payment method
For each lease concluded, the operator will take a certain percentage of the payment
Bookings can only be made with sufficient balance
In case of cancellation only part of the price will be refunded</a:t>
            </a:r>
            <a:endParaRPr lang="en-US" noProof="0" dirty="0"/>
          </a:p>
        </p:txBody>
      </p:sp>
    </p:spTree>
    <p:extLst>
      <p:ext uri="{BB962C8B-B14F-4D97-AF65-F5344CB8AC3E}">
        <p14:creationId xmlns:p14="http://schemas.microsoft.com/office/powerpoint/2010/main" val="4123107952"/>
      </p:ext>
    </p:extLst>
  </p:cSld>
  <p:clrMapOvr>
    <a:masterClrMapping/>
  </p:clrMapOvr>
</p:sld>
</file>

<file path=ppt/theme/theme1.xml><?xml version="1.0" encoding="utf-8"?>
<a:theme xmlns:a="http://schemas.openxmlformats.org/drawingml/2006/main" name="SE_powerpoint_17">
  <a:themeElements>
    <a:clrScheme name="LS3 Scheme">
      <a:dk1>
        <a:srgbClr val="000000"/>
      </a:dk1>
      <a:lt1>
        <a:srgbClr val="FFFFFF"/>
      </a:lt1>
      <a:dk2>
        <a:srgbClr val="000000"/>
      </a:dk2>
      <a:lt2>
        <a:srgbClr val="969696"/>
      </a:lt2>
      <a:accent1>
        <a:srgbClr val="063D79"/>
      </a:accent1>
      <a:accent2>
        <a:srgbClr val="B92700"/>
      </a:accent2>
      <a:accent3>
        <a:srgbClr val="008439"/>
      </a:accent3>
      <a:accent4>
        <a:srgbClr val="B97000"/>
      </a:accent4>
      <a:accent5>
        <a:srgbClr val="D8DADC"/>
      </a:accent5>
      <a:accent6>
        <a:srgbClr val="3F3F3F"/>
      </a:accent6>
      <a:hlink>
        <a:srgbClr val="063D79"/>
      </a:hlink>
      <a:folHlink>
        <a:srgbClr val="D8DADC"/>
      </a:folHlink>
    </a:clrScheme>
    <a:fontScheme name="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600" b="1" i="0" u="none" strike="noStrike" cap="none" normalizeH="0" baseline="0" dirty="0" smtClean="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Rounded MT Bold" pitchFamily="34" charset="0"/>
          </a:defRPr>
        </a:defPPr>
      </a:lstStyle>
    </a:lnDef>
    <a:txDef>
      <a:spPr>
        <a:noFill/>
      </a:spPr>
      <a:bodyPr wrap="square" rtlCol="0">
        <a:spAutoFit/>
      </a:bodyPr>
      <a:lstStyle>
        <a:defPPr>
          <a:defRPr sz="1600" b="0" dirty="0" err="1" smtClean="0">
            <a:latin typeface="+mn-lt"/>
          </a:defRPr>
        </a:defPPr>
      </a:lstStyle>
    </a:txDef>
  </a:objectDefaults>
  <a:extraClrSchemeLst>
    <a:extraClrScheme>
      <a:clrScheme name="Vorl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s3_vorlage_2014.potx" id="{7053F244-DA52-431C-9276-C46F03955C2B}" vid="{1436A31C-46C0-4C65-BD2A-15BAD6252F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036646C-2947-4E5A-80B3-8C9F5400FAEA}">
  <we:reference id="fa000000002" version="1.0.0.0" store="en-us" storeType="FirstParty"/>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231</TotalTime>
  <Words>382</Words>
  <Application>Microsoft Office PowerPoint</Application>
  <PresentationFormat>Breitbild</PresentationFormat>
  <Paragraphs>98</Paragraphs>
  <Slides>16</Slides>
  <Notes>15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Arial</vt:lpstr>
      <vt:lpstr>Arial Rounded MT Bold</vt:lpstr>
      <vt:lpstr>Times New Roman</vt:lpstr>
      <vt:lpstr>Wingdings</vt:lpstr>
      <vt:lpstr>Wingdings 3</vt:lpstr>
      <vt:lpstr>SE_powerpoint_17</vt:lpstr>
      <vt:lpstr>Design of a Shared Parking System</vt:lpstr>
      <vt:lpstr>Structure</vt:lpstr>
      <vt:lpstr>Overview</vt:lpstr>
      <vt:lpstr>Related work and literature</vt:lpstr>
      <vt:lpstr>Expected Results</vt:lpstr>
      <vt:lpstr>Expected Results – Must Features</vt:lpstr>
      <vt:lpstr>Expected Results – Can Features</vt:lpstr>
      <vt:lpstr>System Design - Important concepts</vt:lpstr>
      <vt:lpstr>System Design – Payment System</vt:lpstr>
      <vt:lpstr>System Design – Scam Prevention</vt:lpstr>
      <vt:lpstr>System Design - Scammer</vt:lpstr>
      <vt:lpstr>System Design – Injured Party</vt:lpstr>
      <vt:lpstr>System Design – Optional Ideas</vt:lpstr>
      <vt:lpstr>Timetable</vt:lpstr>
      <vt:lpstr>User Interface </vt:lpstr>
      <vt:lpstr>User Interface </vt:lpstr>
    </vt:vector>
  </TitlesOfParts>
  <Company>Universitaet Wuerzburg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Lukas Iffländer</dc:creator>
  <cp:lastModifiedBy>Simon Englert</cp:lastModifiedBy>
  <cp:revision>332</cp:revision>
  <cp:lastPrinted>2016-01-25T12:52:54Z</cp:lastPrinted>
  <dcterms:created xsi:type="dcterms:W3CDTF">2015-07-14T15:19:42Z</dcterms:created>
  <dcterms:modified xsi:type="dcterms:W3CDTF">2018-06-20T08:31:18Z</dcterms:modified>
</cp:coreProperties>
</file>